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tags/tag3.xml" ContentType="application/vnd.openxmlformats-officedocument.presentationml.tags+xml"/>
  <Override PartName="/ppt/notesSlides/notesSlide40.xml" ContentType="application/vnd.openxmlformats-officedocument.presentationml.notesSlide+xml"/>
  <Override PartName="/ppt/tags/tag4.xml" ContentType="application/vnd.openxmlformats-officedocument.presentationml.tags+xml"/>
  <Override PartName="/ppt/notesSlides/notesSlide41.xml" ContentType="application/vnd.openxmlformats-officedocument.presentationml.notesSlide+xml"/>
  <Override PartName="/ppt/tags/tag5.xml" ContentType="application/vnd.openxmlformats-officedocument.presentationml.tags+xml"/>
  <Override PartName="/ppt/notesSlides/notesSlide42.xml" ContentType="application/vnd.openxmlformats-officedocument.presentationml.notesSlide+xml"/>
  <Override PartName="/ppt/tags/tag6.xml" ContentType="application/vnd.openxmlformats-officedocument.presentationml.tags+xml"/>
  <Override PartName="/ppt/notesSlides/notesSlide43.xml" ContentType="application/vnd.openxmlformats-officedocument.presentationml.notesSlide+xml"/>
  <Override PartName="/ppt/tags/tag7.xml" ContentType="application/vnd.openxmlformats-officedocument.presentationml.tags+xml"/>
  <Override PartName="/ppt/notesSlides/notesSlide4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5.xml" ContentType="application/vnd.openxmlformats-officedocument.presentationml.notesSlide+xml"/>
  <Override PartName="/ppt/tags/tag10.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 id="2147483781" r:id="rId2"/>
  </p:sldMasterIdLst>
  <p:notesMasterIdLst>
    <p:notesMasterId r:id="rId81"/>
  </p:notesMasterIdLst>
  <p:sldIdLst>
    <p:sldId id="256" r:id="rId3"/>
    <p:sldId id="3752" r:id="rId4"/>
    <p:sldId id="3757" r:id="rId5"/>
    <p:sldId id="3756" r:id="rId6"/>
    <p:sldId id="3755" r:id="rId7"/>
    <p:sldId id="3754" r:id="rId8"/>
    <p:sldId id="3753" r:id="rId9"/>
    <p:sldId id="3740" r:id="rId10"/>
    <p:sldId id="3684" r:id="rId11"/>
    <p:sldId id="3713" r:id="rId12"/>
    <p:sldId id="3666" r:id="rId13"/>
    <p:sldId id="3789" r:id="rId14"/>
    <p:sldId id="3787" r:id="rId15"/>
    <p:sldId id="3788" r:id="rId16"/>
    <p:sldId id="3790" r:id="rId17"/>
    <p:sldId id="3791" r:id="rId18"/>
    <p:sldId id="3785" r:id="rId19"/>
    <p:sldId id="3792" r:id="rId20"/>
    <p:sldId id="3793" r:id="rId21"/>
    <p:sldId id="3794" r:id="rId22"/>
    <p:sldId id="3795" r:id="rId23"/>
    <p:sldId id="3796" r:id="rId24"/>
    <p:sldId id="3797" r:id="rId25"/>
    <p:sldId id="3798" r:id="rId26"/>
    <p:sldId id="3804" r:id="rId27"/>
    <p:sldId id="3762" r:id="rId28"/>
    <p:sldId id="3761" r:id="rId29"/>
    <p:sldId id="3760" r:id="rId30"/>
    <p:sldId id="3759" r:id="rId31"/>
    <p:sldId id="3841" r:id="rId32"/>
    <p:sldId id="3842" r:id="rId33"/>
    <p:sldId id="3843" r:id="rId34"/>
    <p:sldId id="3800" r:id="rId35"/>
    <p:sldId id="3805" r:id="rId36"/>
    <p:sldId id="3806" r:id="rId37"/>
    <p:sldId id="3807" r:id="rId38"/>
    <p:sldId id="3808" r:id="rId39"/>
    <p:sldId id="3809" r:id="rId40"/>
    <p:sldId id="3812" r:id="rId41"/>
    <p:sldId id="3813" r:id="rId42"/>
    <p:sldId id="3815" r:id="rId43"/>
    <p:sldId id="3819" r:id="rId44"/>
    <p:sldId id="3820" r:id="rId45"/>
    <p:sldId id="3821" r:id="rId46"/>
    <p:sldId id="3845" r:id="rId47"/>
    <p:sldId id="3846" r:id="rId48"/>
    <p:sldId id="3774" r:id="rId49"/>
    <p:sldId id="3772" r:id="rId50"/>
    <p:sldId id="3784" r:id="rId51"/>
    <p:sldId id="3783" r:id="rId52"/>
    <p:sldId id="3771" r:id="rId53"/>
    <p:sldId id="3816" r:id="rId54"/>
    <p:sldId id="3817" r:id="rId55"/>
    <p:sldId id="3818" r:id="rId56"/>
    <p:sldId id="3822" r:id="rId57"/>
    <p:sldId id="3823" r:id="rId58"/>
    <p:sldId id="3824" r:id="rId59"/>
    <p:sldId id="3825" r:id="rId60"/>
    <p:sldId id="3826" r:id="rId61"/>
    <p:sldId id="3827" r:id="rId62"/>
    <p:sldId id="3828" r:id="rId63"/>
    <p:sldId id="3829" r:id="rId64"/>
    <p:sldId id="3830" r:id="rId65"/>
    <p:sldId id="3831" r:id="rId66"/>
    <p:sldId id="3832" r:id="rId67"/>
    <p:sldId id="3833" r:id="rId68"/>
    <p:sldId id="3834" r:id="rId69"/>
    <p:sldId id="3835" r:id="rId70"/>
    <p:sldId id="3836" r:id="rId71"/>
    <p:sldId id="3837" r:id="rId72"/>
    <p:sldId id="3848" r:id="rId73"/>
    <p:sldId id="3847" r:id="rId74"/>
    <p:sldId id="3838" r:id="rId75"/>
    <p:sldId id="3839" r:id="rId76"/>
    <p:sldId id="262" r:id="rId77"/>
    <p:sldId id="312" r:id="rId78"/>
    <p:sldId id="3728" r:id="rId79"/>
    <p:sldId id="3849"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lleson Knee, Tamara" initials="TKT" lastIdx="1" clrIdx="0">
    <p:extLst>
      <p:ext uri="{19B8F6BF-5375-455C-9EA6-DF929625EA0E}">
        <p15:presenceInfo xmlns:p15="http://schemas.microsoft.com/office/powerpoint/2012/main" userId="S::Tamara.TollesonKnee@umt.edu::2c4509aa-8bfa-4d6d-b020-8fc910c1a7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34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FF9BFC-709F-4DB9-B536-641B4A049FDE}" v="5" dt="2024-08-05T17:55:59.849"/>
    <p1510:client id="{66B174E8-3DF0-43DD-A275-EECA412B0E4F}" v="41" dt="2024-08-06T14:54:24.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68448" autoAdjust="0"/>
  </p:normalViewPr>
  <p:slideViewPr>
    <p:cSldViewPr snapToGrid="0">
      <p:cViewPr varScale="1">
        <p:scale>
          <a:sx n="58" d="100"/>
          <a:sy n="58" d="100"/>
        </p:scale>
        <p:origin x="139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6/11/relationships/changesInfo" Target="changesInfos/changesInfo1.xml"/><Relationship Id="rId61" Type="http://schemas.openxmlformats.org/officeDocument/2006/relationships/slide" Target="slides/slide59.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Eblen" userId="f6j1slXB8YdA2rJ8bm8Te/9alNwZsNUOvlPmlPVTgXQ=" providerId="None" clId="Web-{5EFF9BFC-709F-4DB9-B536-641B4A049FDE}"/>
    <pc:docChg chg="modSld">
      <pc:chgData name="Christina Eblen" userId="f6j1slXB8YdA2rJ8bm8Te/9alNwZsNUOvlPmlPVTgXQ=" providerId="None" clId="Web-{5EFF9BFC-709F-4DB9-B536-641B4A049FDE}" dt="2024-08-05T17:55:59.849" v="4"/>
      <pc:docMkLst>
        <pc:docMk/>
      </pc:docMkLst>
      <pc:sldChg chg="mod modShow">
        <pc:chgData name="Christina Eblen" userId="f6j1slXB8YdA2rJ8bm8Te/9alNwZsNUOvlPmlPVTgXQ=" providerId="None" clId="Web-{5EFF9BFC-709F-4DB9-B536-641B4A049FDE}" dt="2024-08-05T17:55:27.489" v="0"/>
        <pc:sldMkLst>
          <pc:docMk/>
          <pc:sldMk cId="3699810169" sldId="3752"/>
        </pc:sldMkLst>
      </pc:sldChg>
      <pc:sldChg chg="mod modShow">
        <pc:chgData name="Christina Eblen" userId="f6j1slXB8YdA2rJ8bm8Te/9alNwZsNUOvlPmlPVTgXQ=" providerId="None" clId="Web-{5EFF9BFC-709F-4DB9-B536-641B4A049FDE}" dt="2024-08-05T17:55:59.849" v="4"/>
        <pc:sldMkLst>
          <pc:docMk/>
          <pc:sldMk cId="2964262902" sldId="3753"/>
        </pc:sldMkLst>
      </pc:sldChg>
      <pc:sldChg chg="mod modShow">
        <pc:chgData name="Christina Eblen" userId="f6j1slXB8YdA2rJ8bm8Te/9alNwZsNUOvlPmlPVTgXQ=" providerId="None" clId="Web-{5EFF9BFC-709F-4DB9-B536-641B4A049FDE}" dt="2024-08-05T17:55:53.849" v="3"/>
        <pc:sldMkLst>
          <pc:docMk/>
          <pc:sldMk cId="864879622" sldId="3754"/>
        </pc:sldMkLst>
      </pc:sldChg>
      <pc:sldChg chg="mod modShow">
        <pc:chgData name="Christina Eblen" userId="f6j1slXB8YdA2rJ8bm8Te/9alNwZsNUOvlPmlPVTgXQ=" providerId="None" clId="Web-{5EFF9BFC-709F-4DB9-B536-641B4A049FDE}" dt="2024-08-05T17:55:47.380" v="2"/>
        <pc:sldMkLst>
          <pc:docMk/>
          <pc:sldMk cId="3247888925" sldId="3755"/>
        </pc:sldMkLst>
      </pc:sldChg>
      <pc:sldChg chg="mod modShow">
        <pc:chgData name="Christina Eblen" userId="f6j1slXB8YdA2rJ8bm8Te/9alNwZsNUOvlPmlPVTgXQ=" providerId="None" clId="Web-{5EFF9BFC-709F-4DB9-B536-641B4A049FDE}" dt="2024-08-05T17:55:34.989" v="1"/>
        <pc:sldMkLst>
          <pc:docMk/>
          <pc:sldMk cId="2212245608" sldId="3757"/>
        </pc:sldMkLst>
      </pc:sldChg>
    </pc:docChg>
  </pc:docChgLst>
  <pc:docChgLst>
    <pc:chgData name="Christina Eblen" userId="f6j1slXB8YdA2rJ8bm8Te/9alNwZsNUOvlPmlPVTgXQ=" providerId="None" clId="Web-{66B174E8-3DF0-43DD-A275-EECA412B0E4F}"/>
    <pc:docChg chg="modSld">
      <pc:chgData name="Christina Eblen" userId="f6j1slXB8YdA2rJ8bm8Te/9alNwZsNUOvlPmlPVTgXQ=" providerId="None" clId="Web-{66B174E8-3DF0-43DD-A275-EECA412B0E4F}" dt="2024-08-06T14:54:24.230" v="35" actId="20577"/>
      <pc:docMkLst>
        <pc:docMk/>
      </pc:docMkLst>
      <pc:sldChg chg="addSp modSp">
        <pc:chgData name="Christina Eblen" userId="f6j1slXB8YdA2rJ8bm8Te/9alNwZsNUOvlPmlPVTgXQ=" providerId="None" clId="Web-{66B174E8-3DF0-43DD-A275-EECA412B0E4F}" dt="2024-08-06T14:54:24.230" v="35" actId="20577"/>
        <pc:sldMkLst>
          <pc:docMk/>
          <pc:sldMk cId="3539517836" sldId="3772"/>
        </pc:sldMkLst>
        <pc:spChg chg="add mod">
          <ac:chgData name="Christina Eblen" userId="f6j1slXB8YdA2rJ8bm8Te/9alNwZsNUOvlPmlPVTgXQ=" providerId="None" clId="Web-{66B174E8-3DF0-43DD-A275-EECA412B0E4F}" dt="2024-08-06T14:52:53.207" v="5" actId="14100"/>
          <ac:spMkLst>
            <pc:docMk/>
            <pc:sldMk cId="3539517836" sldId="3772"/>
            <ac:spMk id="5" creationId="{1C0D44FF-8BFA-D612-2F02-A8D4003BFBAE}"/>
          </ac:spMkLst>
        </pc:spChg>
        <pc:spChg chg="add mod">
          <ac:chgData name="Christina Eblen" userId="f6j1slXB8YdA2rJ8bm8Te/9alNwZsNUOvlPmlPVTgXQ=" providerId="None" clId="Web-{66B174E8-3DF0-43DD-A275-EECA412B0E4F}" dt="2024-08-06T14:54:02.947" v="25" actId="20577"/>
          <ac:spMkLst>
            <pc:docMk/>
            <pc:sldMk cId="3539517836" sldId="3772"/>
            <ac:spMk id="6" creationId="{6813FFF0-01FC-6037-AEF1-9EEEC14A7792}"/>
          </ac:spMkLst>
        </pc:spChg>
        <pc:spChg chg="add mod">
          <ac:chgData name="Christina Eblen" userId="f6j1slXB8YdA2rJ8bm8Te/9alNwZsNUOvlPmlPVTgXQ=" providerId="None" clId="Web-{66B174E8-3DF0-43DD-A275-EECA412B0E4F}" dt="2024-08-06T14:54:18.792" v="32" actId="20577"/>
          <ac:spMkLst>
            <pc:docMk/>
            <pc:sldMk cId="3539517836" sldId="3772"/>
            <ac:spMk id="7" creationId="{8A95D2F0-C2A2-65D0-E296-C621610D98A6}"/>
          </ac:spMkLst>
        </pc:spChg>
        <pc:spChg chg="add mod">
          <ac:chgData name="Christina Eblen" userId="f6j1slXB8YdA2rJ8bm8Te/9alNwZsNUOvlPmlPVTgXQ=" providerId="None" clId="Web-{66B174E8-3DF0-43DD-A275-EECA412B0E4F}" dt="2024-08-06T14:54:24.230" v="35" actId="20577"/>
          <ac:spMkLst>
            <pc:docMk/>
            <pc:sldMk cId="3539517836" sldId="3772"/>
            <ac:spMk id="8" creationId="{7C313B87-1C60-2F8B-F326-05D911840F0C}"/>
          </ac:spMkLst>
        </pc:spChg>
        <pc:picChg chg="mod">
          <ac:chgData name="Christina Eblen" userId="f6j1slXB8YdA2rJ8bm8Te/9alNwZsNUOvlPmlPVTgXQ=" providerId="None" clId="Web-{66B174E8-3DF0-43DD-A275-EECA412B0E4F}" dt="2024-08-06T14:52:29.440" v="1" actId="14100"/>
          <ac:picMkLst>
            <pc:docMk/>
            <pc:sldMk cId="3539517836" sldId="3772"/>
            <ac:picMk id="3" creationId="{15D4A2AF-59AC-4FD6-31AE-C1F7E150583A}"/>
          </ac:picMkLst>
        </pc:picChg>
      </pc:sldChg>
      <pc:sldChg chg="modSp">
        <pc:chgData name="Christina Eblen" userId="f6j1slXB8YdA2rJ8bm8Te/9alNwZsNUOvlPmlPVTgXQ=" providerId="None" clId="Web-{66B174E8-3DF0-43DD-A275-EECA412B0E4F}" dt="2024-08-06T14:49:35.707" v="0" actId="20577"/>
        <pc:sldMkLst>
          <pc:docMk/>
          <pc:sldMk cId="1105321739" sldId="3842"/>
        </pc:sldMkLst>
        <pc:spChg chg="mod">
          <ac:chgData name="Christina Eblen" userId="f6j1slXB8YdA2rJ8bm8Te/9alNwZsNUOvlPmlPVTgXQ=" providerId="None" clId="Web-{66B174E8-3DF0-43DD-A275-EECA412B0E4F}" dt="2024-08-06T14:49:35.707" v="0" actId="20577"/>
          <ac:spMkLst>
            <pc:docMk/>
            <pc:sldMk cId="1105321739" sldId="3842"/>
            <ac:spMk id="2" creationId="{2934A555-8B8A-2A65-2290-CA59AB8057E5}"/>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4-03-19T10:48:49.183" idx="1">
    <p:pos x="7152" y="1649"/>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1C379-A4DC-41ED-8FC2-3C8498DC73F6}"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32B456-F3C1-420D-96E4-25FAF85CBF6C}" type="slidenum">
              <a:rPr lang="en-US" smtClean="0"/>
              <a:t>‹#›</a:t>
            </a:fld>
            <a:endParaRPr lang="en-US"/>
          </a:p>
        </p:txBody>
      </p:sp>
    </p:spTree>
    <p:extLst>
      <p:ext uri="{BB962C8B-B14F-4D97-AF65-F5344CB8AC3E}">
        <p14:creationId xmlns:p14="http://schemas.microsoft.com/office/powerpoint/2010/main" val="88556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2B456-F3C1-420D-96E4-25FAF85CBF6C}" type="slidenum">
              <a:rPr lang="en-US" smtClean="0"/>
              <a:t>1</a:t>
            </a:fld>
            <a:endParaRPr lang="en-US"/>
          </a:p>
        </p:txBody>
      </p:sp>
    </p:spTree>
    <p:extLst>
      <p:ext uri="{BB962C8B-B14F-4D97-AF65-F5344CB8AC3E}">
        <p14:creationId xmlns:p14="http://schemas.microsoft.com/office/powerpoint/2010/main" val="3842322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a typeface="Calibri"/>
                <a:cs typeface="Calibri"/>
              </a:rPr>
              <a:t>Pair/share There might be a consequence for behaviors that led to the TA but BTAM in and of itself is not a </a:t>
            </a:r>
            <a:r>
              <a:rPr lang="en-US" dirty="0" err="1">
                <a:solidFill>
                  <a:srgbClr val="000000"/>
                </a:solidFill>
                <a:ea typeface="Calibri"/>
                <a:cs typeface="Calibri"/>
              </a:rPr>
              <a:t>punative</a:t>
            </a:r>
            <a:r>
              <a:rPr lang="en-US" dirty="0">
                <a:solidFill>
                  <a:srgbClr val="000000"/>
                </a:solidFill>
                <a:ea typeface="Calibri"/>
                <a:cs typeface="Calibri"/>
              </a:rPr>
              <a:t> process? </a:t>
            </a:r>
          </a:p>
          <a:p>
            <a:endParaRPr lang="en-US" dirty="0"/>
          </a:p>
        </p:txBody>
      </p:sp>
      <p:sp>
        <p:nvSpPr>
          <p:cNvPr id="4" name="Slide Number Placeholder 3"/>
          <p:cNvSpPr>
            <a:spLocks noGrp="1"/>
          </p:cNvSpPr>
          <p:nvPr>
            <p:ph type="sldNum" sz="quarter" idx="5"/>
          </p:nvPr>
        </p:nvSpPr>
        <p:spPr/>
        <p:txBody>
          <a:bodyPr/>
          <a:lstStyle/>
          <a:p>
            <a:fld id="{1BFF79E6-36AD-49B7-8E66-C5ADF2BC2B45}" type="slidenum">
              <a:rPr lang="en-US" smtClean="0"/>
              <a:t>18</a:t>
            </a:fld>
            <a:endParaRPr lang="en-US"/>
          </a:p>
        </p:txBody>
      </p:sp>
    </p:spTree>
    <p:extLst>
      <p:ext uri="{BB962C8B-B14F-4D97-AF65-F5344CB8AC3E}">
        <p14:creationId xmlns:p14="http://schemas.microsoft.com/office/powerpoint/2010/main" val="613476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initiative was a partnership between the Secret Service and the Department of Education </a:t>
            </a:r>
          </a:p>
          <a:p>
            <a:r>
              <a:rPr lang="en-US" dirty="0"/>
              <a:t>.The goal was to determine whether it could have been known that incidents of targeted violence at schools were being planned and whether anything could have been done to prevent them from occurring.</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A32B456-F3C1-420D-96E4-25FAF85CBF6C}" type="slidenum">
              <a:rPr lang="en-US" smtClean="0"/>
              <a:t>19</a:t>
            </a:fld>
            <a:endParaRPr lang="en-US"/>
          </a:p>
        </p:txBody>
      </p:sp>
    </p:spTree>
    <p:extLst>
      <p:ext uri="{BB962C8B-B14F-4D97-AF65-F5344CB8AC3E}">
        <p14:creationId xmlns:p14="http://schemas.microsoft.com/office/powerpoint/2010/main" val="618563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What does this tell us about prevention?</a:t>
            </a:r>
          </a:p>
        </p:txBody>
      </p:sp>
      <p:sp>
        <p:nvSpPr>
          <p:cNvPr id="4" name="Slide Number Placeholder 3"/>
          <p:cNvSpPr>
            <a:spLocks noGrp="1"/>
          </p:cNvSpPr>
          <p:nvPr>
            <p:ph type="sldNum" sz="quarter" idx="5"/>
          </p:nvPr>
        </p:nvSpPr>
        <p:spPr/>
        <p:txBody>
          <a:bodyPr/>
          <a:lstStyle/>
          <a:p>
            <a:fld id="{DA32B456-F3C1-420D-96E4-25FAF85CBF6C}" type="slidenum">
              <a:rPr lang="en-US" smtClean="0"/>
              <a:t>20</a:t>
            </a:fld>
            <a:endParaRPr lang="en-US"/>
          </a:p>
        </p:txBody>
      </p:sp>
    </p:spTree>
    <p:extLst>
      <p:ext uri="{BB962C8B-B14F-4D97-AF65-F5344CB8AC3E}">
        <p14:creationId xmlns:p14="http://schemas.microsoft.com/office/powerpoint/2010/main" val="1896602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Share at table</a:t>
            </a:r>
          </a:p>
        </p:txBody>
      </p:sp>
      <p:sp>
        <p:nvSpPr>
          <p:cNvPr id="4" name="Slide Number Placeholder 3"/>
          <p:cNvSpPr>
            <a:spLocks noGrp="1"/>
          </p:cNvSpPr>
          <p:nvPr>
            <p:ph type="sldNum" sz="quarter" idx="5"/>
          </p:nvPr>
        </p:nvSpPr>
        <p:spPr/>
        <p:txBody>
          <a:bodyPr/>
          <a:lstStyle/>
          <a:p>
            <a:fld id="{DA32B456-F3C1-420D-96E4-25FAF85CBF6C}" type="slidenum">
              <a:rPr lang="en-US" smtClean="0"/>
              <a:t>21</a:t>
            </a:fld>
            <a:endParaRPr lang="en-US"/>
          </a:p>
        </p:txBody>
      </p:sp>
    </p:spTree>
    <p:extLst>
      <p:ext uri="{BB962C8B-B14F-4D97-AF65-F5344CB8AC3E}">
        <p14:creationId xmlns:p14="http://schemas.microsoft.com/office/powerpoint/2010/main" val="1501349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behavior communicates need</a:t>
            </a:r>
            <a:r>
              <a:rPr lang="en-US" dirty="0">
                <a:ea typeface="Calibri"/>
                <a:cs typeface="Calibri"/>
              </a:rPr>
              <a:t>. </a:t>
            </a:r>
            <a:endParaRPr lang="en-US" dirty="0"/>
          </a:p>
          <a:p>
            <a:endParaRPr lang="en-US" dirty="0">
              <a:ea typeface="Calibri"/>
              <a:cs typeface="Calibri"/>
            </a:endParaRPr>
          </a:p>
          <a:p>
            <a:r>
              <a:rPr lang="en-US" dirty="0">
                <a:ea typeface="Calibri"/>
                <a:cs typeface="Calibri"/>
              </a:rPr>
              <a:t>BTAM helps us identify student needs based on behavior </a:t>
            </a:r>
            <a:r>
              <a:rPr lang="en-US" b="1" dirty="0">
                <a:ea typeface="Calibri"/>
                <a:cs typeface="Calibri"/>
              </a:rPr>
              <a:t>so that we can prevent</a:t>
            </a:r>
            <a:r>
              <a:rPr lang="en-US" dirty="0">
                <a:ea typeface="Calibri"/>
                <a:cs typeface="Calibri"/>
              </a:rPr>
              <a:t> harm to self or others.</a:t>
            </a:r>
          </a:p>
          <a:p>
            <a:endParaRPr lang="en-US" dirty="0">
              <a:ea typeface="Calibri"/>
              <a:cs typeface="Calibri"/>
            </a:endParaRPr>
          </a:p>
          <a:p>
            <a:r>
              <a:rPr lang="en-US" dirty="0">
                <a:ea typeface="Calibri"/>
                <a:cs typeface="Calibri"/>
              </a:rPr>
              <a:t>BTAM reduces the risk of overreacting – intentionally or unintentionally escalating a situation or behavior.  </a:t>
            </a:r>
          </a:p>
          <a:p>
            <a:endParaRPr lang="en-US" dirty="0">
              <a:ea typeface="Calibri"/>
              <a:cs typeface="Calibri"/>
            </a:endParaRPr>
          </a:p>
          <a:p>
            <a:r>
              <a:rPr lang="en-US" dirty="0" err="1">
                <a:ea typeface="Calibri"/>
                <a:cs typeface="Calibri"/>
              </a:rPr>
              <a:t>Nabita</a:t>
            </a:r>
            <a:r>
              <a:rPr lang="en-US" dirty="0">
                <a:ea typeface="Calibri"/>
                <a:cs typeface="Calibri"/>
              </a:rPr>
              <a:t> – human behavior is wholly predictable.  </a:t>
            </a:r>
            <a:endParaRPr lang="en-US" dirty="0"/>
          </a:p>
        </p:txBody>
      </p:sp>
      <p:sp>
        <p:nvSpPr>
          <p:cNvPr id="4" name="Slide Number Placeholder 3"/>
          <p:cNvSpPr>
            <a:spLocks noGrp="1"/>
          </p:cNvSpPr>
          <p:nvPr>
            <p:ph type="sldNum" sz="quarter" idx="5"/>
          </p:nvPr>
        </p:nvSpPr>
        <p:spPr/>
        <p:txBody>
          <a:bodyPr/>
          <a:lstStyle/>
          <a:p>
            <a:fld id="{DA32B456-F3C1-420D-96E4-25FAF85CBF6C}" type="slidenum">
              <a:rPr lang="en-US" smtClean="0"/>
              <a:t>23</a:t>
            </a:fld>
            <a:endParaRPr lang="en-US"/>
          </a:p>
        </p:txBody>
      </p:sp>
    </p:spTree>
    <p:extLst>
      <p:ext uri="{BB962C8B-B14F-4D97-AF65-F5344CB8AC3E}">
        <p14:creationId xmlns:p14="http://schemas.microsoft.com/office/powerpoint/2010/main" val="3961046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Targeted violence begins with a pathway</a:t>
            </a:r>
          </a:p>
          <a:p>
            <a:endParaRPr lang="en-US" dirty="0"/>
          </a:p>
          <a:p>
            <a:r>
              <a:rPr lang="en-US" dirty="0"/>
              <a:t>Schools need solutions to intervene earlier</a:t>
            </a:r>
            <a:endParaRPr lang="en-US" dirty="0">
              <a:ea typeface="Calibri" panose="020F0502020204030204"/>
              <a:cs typeface="Calibri" panose="020F0502020204030204"/>
            </a:endParaRPr>
          </a:p>
          <a:p>
            <a:endParaRPr lang="en-US" dirty="0"/>
          </a:p>
          <a:p>
            <a:r>
              <a:rPr lang="en-US" dirty="0"/>
              <a:t>Violence begins with a Grievance – may be real or perceived, creating a sense of loss and injustice</a:t>
            </a:r>
            <a:endParaRPr lang="en-US" dirty="0">
              <a:ea typeface="Calibri"/>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1BFF79E6-36AD-49B7-8E66-C5ADF2BC2B45}" type="slidenum">
              <a:rPr lang="en-US" smtClean="0"/>
              <a:t>24</a:t>
            </a:fld>
            <a:endParaRPr lang="en-US"/>
          </a:p>
        </p:txBody>
      </p:sp>
    </p:spTree>
    <p:extLst>
      <p:ext uri="{BB962C8B-B14F-4D97-AF65-F5344CB8AC3E}">
        <p14:creationId xmlns:p14="http://schemas.microsoft.com/office/powerpoint/2010/main" val="147397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switch didn’t turn</a:t>
            </a:r>
          </a:p>
          <a:p>
            <a:endParaRPr lang="en-US" dirty="0"/>
          </a:p>
          <a:p>
            <a:r>
              <a:rPr lang="en-US" dirty="0"/>
              <a:t>I’m not looking to be fixed, I’m looking to be seen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 bits of humanity on the bottom shelf of my existence</a:t>
            </a:r>
          </a:p>
          <a:p>
            <a:endParaRPr lang="en-US" dirty="0"/>
          </a:p>
          <a:p>
            <a:r>
              <a:rPr lang="en-US" dirty="0"/>
              <a:t>Give love to the ones you think deserve it the least, they need it the most. </a:t>
            </a:r>
          </a:p>
          <a:p>
            <a:endParaRPr lang="en-US" dirty="0"/>
          </a:p>
        </p:txBody>
      </p:sp>
      <p:sp>
        <p:nvSpPr>
          <p:cNvPr id="4" name="Slide Number Placeholder 3"/>
          <p:cNvSpPr>
            <a:spLocks noGrp="1"/>
          </p:cNvSpPr>
          <p:nvPr>
            <p:ph type="sldNum" sz="quarter" idx="5"/>
          </p:nvPr>
        </p:nvSpPr>
        <p:spPr/>
        <p:txBody>
          <a:bodyPr/>
          <a:lstStyle/>
          <a:p>
            <a:fld id="{DA32B456-F3C1-420D-96E4-25FAF85CBF6C}" type="slidenum">
              <a:rPr lang="en-US" smtClean="0"/>
              <a:t>25</a:t>
            </a:fld>
            <a:endParaRPr lang="en-US"/>
          </a:p>
        </p:txBody>
      </p:sp>
    </p:spTree>
    <p:extLst>
      <p:ext uri="{BB962C8B-B14F-4D97-AF65-F5344CB8AC3E}">
        <p14:creationId xmlns:p14="http://schemas.microsoft.com/office/powerpoint/2010/main" val="940431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BTAM is a process it is not a tool.</a:t>
            </a:r>
          </a:p>
        </p:txBody>
      </p:sp>
      <p:sp>
        <p:nvSpPr>
          <p:cNvPr id="4" name="Slide Number Placeholder 3"/>
          <p:cNvSpPr>
            <a:spLocks noGrp="1"/>
          </p:cNvSpPr>
          <p:nvPr>
            <p:ph type="sldNum" sz="quarter" idx="5"/>
          </p:nvPr>
        </p:nvSpPr>
        <p:spPr/>
        <p:txBody>
          <a:bodyPr/>
          <a:lstStyle/>
          <a:p>
            <a:fld id="{DA32B456-F3C1-420D-96E4-25FAF85CBF6C}" type="slidenum">
              <a:rPr lang="en-US" smtClean="0"/>
              <a:t>31</a:t>
            </a:fld>
            <a:endParaRPr lang="en-US"/>
          </a:p>
        </p:txBody>
      </p:sp>
    </p:spTree>
    <p:extLst>
      <p:ext uri="{BB962C8B-B14F-4D97-AF65-F5344CB8AC3E}">
        <p14:creationId xmlns:p14="http://schemas.microsoft.com/office/powerpoint/2010/main" val="501784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Focus on four factors:</a:t>
            </a:r>
          </a:p>
          <a:p>
            <a:pPr marL="514350" indent="-514350">
              <a:buFont typeface="+mj-lt"/>
              <a:buAutoNum type="arabicPeriod"/>
            </a:pPr>
            <a:r>
              <a:rPr lang="en-US" sz="1200" dirty="0"/>
              <a:t>Identifying persons whose behavior is threatening, aberrant or concerning</a:t>
            </a:r>
          </a:p>
          <a:p>
            <a:pPr marL="514350" indent="-514350">
              <a:buFont typeface="+mj-lt"/>
              <a:buAutoNum type="arabicPeriod"/>
            </a:pPr>
            <a:r>
              <a:rPr lang="en-US" sz="1200" dirty="0"/>
              <a:t>Gathering relevant information – interviews, records, etc. </a:t>
            </a:r>
          </a:p>
          <a:p>
            <a:pPr marL="514350" indent="-514350">
              <a:buFont typeface="+mj-lt"/>
              <a:buAutoNum type="arabicPeriod"/>
            </a:pPr>
            <a:r>
              <a:rPr lang="en-US" sz="1200" dirty="0"/>
              <a:t>Assessing the person and the situation – using a tool, should include risk factors and protective factors.  </a:t>
            </a:r>
          </a:p>
          <a:p>
            <a:pPr marL="514350" indent="-514350">
              <a:buFont typeface="+mj-lt"/>
              <a:buAutoNum type="arabicPeriod"/>
            </a:pPr>
            <a:r>
              <a:rPr lang="en-US" sz="1200" dirty="0"/>
              <a:t>Managing the person and situation to prevent violence and mitigate the risk of harm </a:t>
            </a:r>
          </a:p>
          <a:p>
            <a:pPr marL="514350" indent="-514350">
              <a:buFont typeface="+mj-lt"/>
              <a:buAutoNum type="arabicPeriod"/>
            </a:pPr>
            <a:endParaRPr lang="en-US" sz="1200" dirty="0"/>
          </a:p>
          <a:p>
            <a:pPr marL="514350" indent="-514350">
              <a:buFont typeface="+mj-lt"/>
              <a:buAutoNum type="arabicPeriod"/>
            </a:pPr>
            <a:endParaRPr lang="en-US" sz="1200" dirty="0"/>
          </a:p>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33</a:t>
            </a:fld>
            <a:endParaRPr lang="en-US"/>
          </a:p>
        </p:txBody>
      </p:sp>
    </p:spTree>
    <p:extLst>
      <p:ext uri="{BB962C8B-B14F-4D97-AF65-F5344CB8AC3E}">
        <p14:creationId xmlns:p14="http://schemas.microsoft.com/office/powerpoint/2010/main" val="4125632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34</a:t>
            </a:fld>
            <a:endParaRPr lang="en-US"/>
          </a:p>
        </p:txBody>
      </p:sp>
    </p:spTree>
    <p:extLst>
      <p:ext uri="{BB962C8B-B14F-4D97-AF65-F5344CB8AC3E}">
        <p14:creationId xmlns:p14="http://schemas.microsoft.com/office/powerpoint/2010/main" val="2921231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2B456-F3C1-420D-96E4-25FAF85CBF6C}" type="slidenum">
              <a:rPr lang="en-US" smtClean="0"/>
              <a:t>8</a:t>
            </a:fld>
            <a:endParaRPr lang="en-US"/>
          </a:p>
        </p:txBody>
      </p:sp>
    </p:spTree>
    <p:extLst>
      <p:ext uri="{BB962C8B-B14F-4D97-AF65-F5344CB8AC3E}">
        <p14:creationId xmlns:p14="http://schemas.microsoft.com/office/powerpoint/2010/main" val="1214856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35</a:t>
            </a:fld>
            <a:endParaRPr lang="en-US"/>
          </a:p>
        </p:txBody>
      </p:sp>
    </p:spTree>
    <p:extLst>
      <p:ext uri="{BB962C8B-B14F-4D97-AF65-F5344CB8AC3E}">
        <p14:creationId xmlns:p14="http://schemas.microsoft.com/office/powerpoint/2010/main" val="1489537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36</a:t>
            </a:fld>
            <a:endParaRPr lang="en-US"/>
          </a:p>
        </p:txBody>
      </p:sp>
    </p:spTree>
    <p:extLst>
      <p:ext uri="{BB962C8B-B14F-4D97-AF65-F5344CB8AC3E}">
        <p14:creationId xmlns:p14="http://schemas.microsoft.com/office/powerpoint/2010/main" val="1466258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4313a7d110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4313a7d110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 report is made, the threat assessment team will </a:t>
            </a:r>
            <a:r>
              <a:rPr lang="en-US" b="1"/>
              <a:t>initiate a fact-finding process</a:t>
            </a:r>
            <a:r>
              <a:rPr lang="en-US"/>
              <a:t>, which would include:</a:t>
            </a:r>
          </a:p>
          <a:p>
            <a:r>
              <a:rPr lang="en-US" dirty="0"/>
              <a:t> </a:t>
            </a:r>
            <a:r>
              <a:rPr lang="en-US"/>
              <a:t> The </a:t>
            </a:r>
            <a:r>
              <a:rPr lang="en-US" b="1"/>
              <a:t>details </a:t>
            </a:r>
            <a:r>
              <a:rPr lang="en-US"/>
              <a:t>of the concerning, threatening or aberrant behavior</a:t>
            </a:r>
          </a:p>
          <a:p>
            <a:r>
              <a:rPr lang="en-US"/>
              <a:t>Any </a:t>
            </a:r>
            <a:r>
              <a:rPr lang="en-US" b="1"/>
              <a:t>witnesses </a:t>
            </a:r>
            <a:r>
              <a:rPr lang="en-US"/>
              <a:t>to contribute to the fact finding efforts; </a:t>
            </a:r>
          </a:p>
          <a:p>
            <a:r>
              <a:rPr lang="en-US"/>
              <a:t>Information regarding the </a:t>
            </a:r>
            <a:r>
              <a:rPr lang="en-US" b="1"/>
              <a:t>background</a:t>
            </a:r>
            <a:r>
              <a:rPr lang="en-US"/>
              <a:t> and circumstances of the person alleged to be engaging in threatening or aberrant behavior</a:t>
            </a:r>
          </a:p>
          <a:p>
            <a:r>
              <a:rPr lang="en-US"/>
              <a:t>Information regarding the </a:t>
            </a:r>
            <a:r>
              <a:rPr lang="en-US" b="1"/>
              <a:t>targets of the threat</a:t>
            </a:r>
            <a:r>
              <a:rPr lang="en-US"/>
              <a:t>; </a:t>
            </a:r>
          </a:p>
          <a:p>
            <a:r>
              <a:rPr lang="en-US" b="1"/>
              <a:t>Other people in the school who have first-hand experiences with the person of concern</a:t>
            </a:r>
            <a:r>
              <a:rPr lang="en-US"/>
              <a:t> (such as a coach or music director, or work colleague)</a:t>
            </a:r>
          </a:p>
          <a:p>
            <a:r>
              <a:rPr lang="en-US" dirty="0"/>
              <a:t>Preservation and documentation of any threatening communication or behaviors.</a:t>
            </a:r>
          </a:p>
        </p:txBody>
      </p:sp>
      <p:sp>
        <p:nvSpPr>
          <p:cNvPr id="4" name="Slide Number Placeholder 3"/>
          <p:cNvSpPr>
            <a:spLocks noGrp="1"/>
          </p:cNvSpPr>
          <p:nvPr>
            <p:ph type="sldNum" sz="quarter" idx="5"/>
          </p:nvPr>
        </p:nvSpPr>
        <p:spPr/>
        <p:txBody>
          <a:bodyPr/>
          <a:lstStyle/>
          <a:p>
            <a:fld id="{83062946-3B95-4124-90EC-92DCE3E86605}" type="slidenum">
              <a:rPr lang="en-US" smtClean="0"/>
              <a:t>38</a:t>
            </a:fld>
            <a:endParaRPr lang="en-US"/>
          </a:p>
        </p:txBody>
      </p:sp>
    </p:spTree>
    <p:extLst>
      <p:ext uri="{BB962C8B-B14F-4D97-AF65-F5344CB8AC3E}">
        <p14:creationId xmlns:p14="http://schemas.microsoft.com/office/powerpoint/2010/main" val="1867254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C1A40-921B-BD1D-85DF-3AE91A6A3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4219B-8295-5492-AF13-26BDD1648C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4CE55-2F0D-2AAD-35E6-6CA367D2E393}"/>
              </a:ext>
            </a:extLst>
          </p:cNvPr>
          <p:cNvSpPr>
            <a:spLocks noGrp="1"/>
          </p:cNvSpPr>
          <p:nvPr>
            <p:ph type="body" idx="1"/>
          </p:nvPr>
        </p:nvSpPr>
        <p:spPr/>
        <p:txBody>
          <a:bodyPr/>
          <a:lstStyle/>
          <a:p>
            <a:r>
              <a:rPr lang="en-US" dirty="0"/>
              <a:t>Example – a student threatens to make a teacher pay for embarrassing them in class.  It is reported at 10:25am by another student.  The subject is at school and will attend the teachers class beginning at 10:30.  What </a:t>
            </a:r>
            <a:r>
              <a:rPr lang="en-US"/>
              <a:t>should happen next</a:t>
            </a:r>
            <a:r>
              <a:rPr lang="en-US" dirty="0"/>
              <a:t>?  </a:t>
            </a:r>
            <a:endParaRPr lang="en-US"/>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B8241527-14FA-53E7-5C82-F4D90896D6FF}"/>
              </a:ext>
            </a:extLst>
          </p:cNvPr>
          <p:cNvSpPr>
            <a:spLocks noGrp="1"/>
          </p:cNvSpPr>
          <p:nvPr>
            <p:ph type="sldNum" sz="quarter" idx="5"/>
          </p:nvPr>
        </p:nvSpPr>
        <p:spPr/>
        <p:txBody>
          <a:bodyPr/>
          <a:lstStyle/>
          <a:p>
            <a:fld id="{1BFF79E6-36AD-49B7-8E66-C5ADF2BC2B45}" type="slidenum">
              <a:rPr lang="en-US" smtClean="0"/>
              <a:t>40</a:t>
            </a:fld>
            <a:endParaRPr lang="en-US"/>
          </a:p>
        </p:txBody>
      </p:sp>
    </p:spTree>
    <p:extLst>
      <p:ext uri="{BB962C8B-B14F-4D97-AF65-F5344CB8AC3E}">
        <p14:creationId xmlns:p14="http://schemas.microsoft.com/office/powerpoint/2010/main" val="996655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41</a:t>
            </a:fld>
            <a:endParaRPr lang="en-US"/>
          </a:p>
        </p:txBody>
      </p:sp>
    </p:spTree>
    <p:extLst>
      <p:ext uri="{BB962C8B-B14F-4D97-AF65-F5344CB8AC3E}">
        <p14:creationId xmlns:p14="http://schemas.microsoft.com/office/powerpoint/2010/main" val="793865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 Is the Subject (i.e. the Concerning Person) engaging in behavior(s) causing concerns for violence, harm, or significant disruption? </a:t>
            </a:r>
          </a:p>
          <a:p>
            <a:r>
              <a:rPr lang="en-US" dirty="0"/>
              <a:t>T Are Targets vulnerable, impacted, or taking protective actions as if there are concerns for violence or significant disruption? </a:t>
            </a:r>
          </a:p>
          <a:p>
            <a:r>
              <a:rPr lang="en-US" dirty="0"/>
              <a:t>E Are there Environmental/systemic issues impacting the situation? </a:t>
            </a:r>
          </a:p>
          <a:p>
            <a:r>
              <a:rPr lang="en-US" dirty="0"/>
              <a:t>P Are there reasonably foreseeable Precipitating events that may escalate the situation? </a:t>
            </a:r>
          </a:p>
          <a:p>
            <a:endParaRPr lang="en-US" dirty="0"/>
          </a:p>
          <a:p>
            <a:r>
              <a:rPr lang="en-US" dirty="0"/>
              <a:t>We use the acronym “STEP” to make these domains easy to remember. </a:t>
            </a:r>
          </a:p>
        </p:txBody>
      </p:sp>
      <p:sp>
        <p:nvSpPr>
          <p:cNvPr id="4" name="Slide Number Placeholder 3"/>
          <p:cNvSpPr>
            <a:spLocks noGrp="1"/>
          </p:cNvSpPr>
          <p:nvPr>
            <p:ph type="sldNum" sz="quarter" idx="5"/>
          </p:nvPr>
        </p:nvSpPr>
        <p:spPr/>
        <p:txBody>
          <a:bodyPr/>
          <a:lstStyle/>
          <a:p>
            <a:fld id="{83062946-3B95-4124-90EC-92DCE3E86605}" type="slidenum">
              <a:rPr lang="en-US" smtClean="0"/>
              <a:t>42</a:t>
            </a:fld>
            <a:endParaRPr lang="en-US"/>
          </a:p>
        </p:txBody>
      </p:sp>
    </p:spTree>
    <p:extLst>
      <p:ext uri="{BB962C8B-B14F-4D97-AF65-F5344CB8AC3E}">
        <p14:creationId xmlns:p14="http://schemas.microsoft.com/office/powerpoint/2010/main" val="2019477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43</a:t>
            </a:fld>
            <a:endParaRPr lang="en-US"/>
          </a:p>
        </p:txBody>
      </p:sp>
    </p:spTree>
    <p:extLst>
      <p:ext uri="{BB962C8B-B14F-4D97-AF65-F5344CB8AC3E}">
        <p14:creationId xmlns:p14="http://schemas.microsoft.com/office/powerpoint/2010/main" val="107364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44</a:t>
            </a:fld>
            <a:endParaRPr lang="en-US"/>
          </a:p>
        </p:txBody>
      </p:sp>
    </p:spTree>
    <p:extLst>
      <p:ext uri="{BB962C8B-B14F-4D97-AF65-F5344CB8AC3E}">
        <p14:creationId xmlns:p14="http://schemas.microsoft.com/office/powerpoint/2010/main" val="1721842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45</a:t>
            </a:fld>
            <a:endParaRPr lang="en-US"/>
          </a:p>
        </p:txBody>
      </p:sp>
    </p:spTree>
    <p:extLst>
      <p:ext uri="{BB962C8B-B14F-4D97-AF65-F5344CB8AC3E}">
        <p14:creationId xmlns:p14="http://schemas.microsoft.com/office/powerpoint/2010/main" val="226740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9</a:t>
            </a:fld>
            <a:endParaRPr lang="en-US"/>
          </a:p>
        </p:txBody>
      </p:sp>
    </p:spTree>
    <p:extLst>
      <p:ext uri="{BB962C8B-B14F-4D97-AF65-F5344CB8AC3E}">
        <p14:creationId xmlns:p14="http://schemas.microsoft.com/office/powerpoint/2010/main" val="1917808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steps need to be taken by the BTAM team? </a:t>
            </a:r>
          </a:p>
        </p:txBody>
      </p:sp>
      <p:sp>
        <p:nvSpPr>
          <p:cNvPr id="4" name="Slide Number Placeholder 3"/>
          <p:cNvSpPr>
            <a:spLocks noGrp="1"/>
          </p:cNvSpPr>
          <p:nvPr>
            <p:ph type="sldNum" sz="quarter" idx="5"/>
          </p:nvPr>
        </p:nvSpPr>
        <p:spPr/>
        <p:txBody>
          <a:bodyPr/>
          <a:lstStyle/>
          <a:p>
            <a:fld id="{83062946-3B95-4124-90EC-92DCE3E86605}" type="slidenum">
              <a:rPr lang="en-US" smtClean="0"/>
              <a:t>46</a:t>
            </a:fld>
            <a:endParaRPr lang="en-US"/>
          </a:p>
        </p:txBody>
      </p:sp>
    </p:spTree>
    <p:extLst>
      <p:ext uri="{BB962C8B-B14F-4D97-AF65-F5344CB8AC3E}">
        <p14:creationId xmlns:p14="http://schemas.microsoft.com/office/powerpoint/2010/main" val="1342354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BTAM is a fact-based, systematic process designed to identify, gather information about, assess, and manage potentially dangerous or violent situations.</a:t>
            </a:r>
          </a:p>
        </p:txBody>
      </p:sp>
      <p:sp>
        <p:nvSpPr>
          <p:cNvPr id="4" name="Slide Number Placeholder 3"/>
          <p:cNvSpPr>
            <a:spLocks noGrp="1"/>
          </p:cNvSpPr>
          <p:nvPr>
            <p:ph type="sldNum" sz="quarter" idx="5"/>
          </p:nvPr>
        </p:nvSpPr>
        <p:spPr/>
        <p:txBody>
          <a:bodyPr/>
          <a:lstStyle/>
          <a:p>
            <a:fld id="{DA32B456-F3C1-420D-96E4-25FAF85CBF6C}" type="slidenum">
              <a:rPr lang="en-US" smtClean="0"/>
              <a:t>47</a:t>
            </a:fld>
            <a:endParaRPr lang="en-US"/>
          </a:p>
        </p:txBody>
      </p:sp>
    </p:spTree>
    <p:extLst>
      <p:ext uri="{BB962C8B-B14F-4D97-AF65-F5344CB8AC3E}">
        <p14:creationId xmlns:p14="http://schemas.microsoft.com/office/powerpoint/2010/main" val="2627518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Family Educational Rights and Privacy Act (or FERPA) should not be an impediment to an effective threat assessment, nor to case management. FERPA protects student’s educational records only, rather than observations and direct communications. School administrators, teachers and other staff may share information including educational records with other school officials that have a need to know the information; this includes the members of the threat assessment team. Where safety concerns exist, schools can share information with others outside the school that can help address safety concerns, such as parents, law enforcement officials, and mental health professionals, that can help address the safety concerns. Additional information regarding FERPA can be found at www2.ed.gov/policy/gen/guid/fpco/ferpa. In addition, DCJS has an Information Sharing Guide available to help threat assessment teams better understand information sharing in the K-12 public school setting</a:t>
            </a:r>
          </a:p>
        </p:txBody>
      </p:sp>
      <p:sp>
        <p:nvSpPr>
          <p:cNvPr id="4" name="Slide Number Placeholder 3"/>
          <p:cNvSpPr>
            <a:spLocks noGrp="1"/>
          </p:cNvSpPr>
          <p:nvPr>
            <p:ph type="sldNum" sz="quarter" idx="5"/>
          </p:nvPr>
        </p:nvSpPr>
        <p:spPr/>
        <p:txBody>
          <a:bodyPr/>
          <a:lstStyle/>
          <a:p>
            <a:fld id="{83062946-3B95-4124-90EC-92DCE3E86605}" type="slidenum">
              <a:rPr lang="en-US" smtClean="0"/>
              <a:t>52</a:t>
            </a:fld>
            <a:endParaRPr lang="en-US"/>
          </a:p>
        </p:txBody>
      </p:sp>
    </p:spTree>
    <p:extLst>
      <p:ext uri="{BB962C8B-B14F-4D97-AF65-F5344CB8AC3E}">
        <p14:creationId xmlns:p14="http://schemas.microsoft.com/office/powerpoint/2010/main" val="297319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53</a:t>
            </a:fld>
            <a:endParaRPr lang="en-US"/>
          </a:p>
        </p:txBody>
      </p:sp>
    </p:spTree>
    <p:extLst>
      <p:ext uri="{BB962C8B-B14F-4D97-AF65-F5344CB8AC3E}">
        <p14:creationId xmlns:p14="http://schemas.microsoft.com/office/powerpoint/2010/main" val="2733796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54</a:t>
            </a:fld>
            <a:endParaRPr lang="en-US"/>
          </a:p>
        </p:txBody>
      </p:sp>
    </p:spTree>
    <p:extLst>
      <p:ext uri="{BB962C8B-B14F-4D97-AF65-F5344CB8AC3E}">
        <p14:creationId xmlns:p14="http://schemas.microsoft.com/office/powerpoint/2010/main" val="3781963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the team need to do next?</a:t>
            </a:r>
          </a:p>
        </p:txBody>
      </p:sp>
      <p:sp>
        <p:nvSpPr>
          <p:cNvPr id="4" name="Slide Number Placeholder 3"/>
          <p:cNvSpPr>
            <a:spLocks noGrp="1"/>
          </p:cNvSpPr>
          <p:nvPr>
            <p:ph type="sldNum" sz="quarter" idx="5"/>
          </p:nvPr>
        </p:nvSpPr>
        <p:spPr/>
        <p:txBody>
          <a:bodyPr/>
          <a:lstStyle/>
          <a:p>
            <a:fld id="{83062946-3B95-4124-90EC-92DCE3E86605}" type="slidenum">
              <a:rPr lang="en-US" smtClean="0"/>
              <a:t>55</a:t>
            </a:fld>
            <a:endParaRPr lang="en-US"/>
          </a:p>
        </p:txBody>
      </p:sp>
    </p:spTree>
    <p:extLst>
      <p:ext uri="{BB962C8B-B14F-4D97-AF65-F5344CB8AC3E}">
        <p14:creationId xmlns:p14="http://schemas.microsoft.com/office/powerpoint/2010/main" val="2999893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56</a:t>
            </a:fld>
            <a:endParaRPr lang="en-US"/>
          </a:p>
        </p:txBody>
      </p:sp>
    </p:spTree>
    <p:extLst>
      <p:ext uri="{BB962C8B-B14F-4D97-AF65-F5344CB8AC3E}">
        <p14:creationId xmlns:p14="http://schemas.microsoft.com/office/powerpoint/2010/main" val="509491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57</a:t>
            </a:fld>
            <a:endParaRPr lang="en-US"/>
          </a:p>
        </p:txBody>
      </p:sp>
    </p:spTree>
    <p:extLst>
      <p:ext uri="{BB962C8B-B14F-4D97-AF65-F5344CB8AC3E}">
        <p14:creationId xmlns:p14="http://schemas.microsoft.com/office/powerpoint/2010/main" val="2529468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5"/>
          </p:nvPr>
        </p:nvSpPr>
        <p:spPr/>
        <p:txBody>
          <a:bodyPr/>
          <a:lstStyle/>
          <a:p>
            <a:fld id="{73CDC4BD-C777-4E5C-BDC6-C223D5196C8B}" type="slidenum">
              <a:rPr lang="en-US" smtClean="0"/>
              <a:t>60</a:t>
            </a:fld>
            <a:endParaRPr lang="en-US" dirty="0"/>
          </a:p>
        </p:txBody>
      </p:sp>
    </p:spTree>
    <p:extLst>
      <p:ext uri="{BB962C8B-B14F-4D97-AF65-F5344CB8AC3E}">
        <p14:creationId xmlns:p14="http://schemas.microsoft.com/office/powerpoint/2010/main" val="1916794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5"/>
          </p:nvPr>
        </p:nvSpPr>
        <p:spPr/>
        <p:txBody>
          <a:bodyPr/>
          <a:lstStyle/>
          <a:p>
            <a:fld id="{05BE41C5-71E4-499E-B766-686AD072850C}" type="slidenum">
              <a:rPr lang="en-US" smtClean="0"/>
              <a:t>61</a:t>
            </a:fld>
            <a:endParaRPr lang="en-US"/>
          </a:p>
        </p:txBody>
      </p:sp>
    </p:spTree>
    <p:extLst>
      <p:ext uri="{BB962C8B-B14F-4D97-AF65-F5344CB8AC3E}">
        <p14:creationId xmlns:p14="http://schemas.microsoft.com/office/powerpoint/2010/main" val="332454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suggests a person may intend to harm someone else, or themselves</a:t>
            </a:r>
          </a:p>
          <a:p>
            <a:endParaRPr lang="en-US" dirty="0">
              <a:ea typeface="Calibri"/>
              <a:cs typeface="Calibri"/>
            </a:endParaRPr>
          </a:p>
          <a:p>
            <a:r>
              <a:rPr lang="en-US" dirty="0">
                <a:ea typeface="Calibri"/>
                <a:cs typeface="Calibri"/>
              </a:rPr>
              <a:t>Unusual or atypical</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A32B456-F3C1-420D-96E4-25FAF85CBF6C}" type="slidenum">
              <a:rPr lang="en-US" smtClean="0"/>
              <a:t>11</a:t>
            </a:fld>
            <a:endParaRPr lang="en-US"/>
          </a:p>
        </p:txBody>
      </p:sp>
    </p:spTree>
    <p:extLst>
      <p:ext uri="{BB962C8B-B14F-4D97-AF65-F5344CB8AC3E}">
        <p14:creationId xmlns:p14="http://schemas.microsoft.com/office/powerpoint/2010/main" val="64198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5"/>
          </p:nvPr>
        </p:nvSpPr>
        <p:spPr/>
        <p:txBody>
          <a:bodyPr/>
          <a:lstStyle/>
          <a:p>
            <a:fld id="{73CDC4BD-C777-4E5C-BDC6-C223D5196C8B}" type="slidenum">
              <a:rPr lang="en-US" smtClean="0"/>
              <a:t>62</a:t>
            </a:fld>
            <a:endParaRPr lang="en-US" dirty="0"/>
          </a:p>
        </p:txBody>
      </p:sp>
    </p:spTree>
    <p:extLst>
      <p:ext uri="{BB962C8B-B14F-4D97-AF65-F5344CB8AC3E}">
        <p14:creationId xmlns:p14="http://schemas.microsoft.com/office/powerpoint/2010/main" val="1370890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dirty="0"/>
              <a:t>Jeff</a:t>
            </a:r>
          </a:p>
        </p:txBody>
      </p:sp>
      <p:sp>
        <p:nvSpPr>
          <p:cNvPr id="4" name="Slide Number Placeholder 3"/>
          <p:cNvSpPr>
            <a:spLocks noGrp="1"/>
          </p:cNvSpPr>
          <p:nvPr>
            <p:ph type="sldNum" sz="quarter" idx="5"/>
          </p:nvPr>
        </p:nvSpPr>
        <p:spPr/>
        <p:txBody>
          <a:bodyPr/>
          <a:lstStyle/>
          <a:p>
            <a:fld id="{73CDC4BD-C777-4E5C-BDC6-C223D5196C8B}" type="slidenum">
              <a:rPr lang="en-US" smtClean="0"/>
              <a:t>63</a:t>
            </a:fld>
            <a:endParaRPr lang="en-US" dirty="0"/>
          </a:p>
        </p:txBody>
      </p:sp>
    </p:spTree>
    <p:extLst>
      <p:ext uri="{BB962C8B-B14F-4D97-AF65-F5344CB8AC3E}">
        <p14:creationId xmlns:p14="http://schemas.microsoft.com/office/powerpoint/2010/main" val="2223478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5"/>
          </p:nvPr>
        </p:nvSpPr>
        <p:spPr/>
        <p:txBody>
          <a:bodyPr/>
          <a:lstStyle/>
          <a:p>
            <a:fld id="{73CDC4BD-C777-4E5C-BDC6-C223D5196C8B}" type="slidenum">
              <a:rPr lang="en-US" smtClean="0"/>
              <a:t>64</a:t>
            </a:fld>
            <a:endParaRPr lang="en-US" dirty="0"/>
          </a:p>
        </p:txBody>
      </p:sp>
    </p:spTree>
    <p:extLst>
      <p:ext uri="{BB962C8B-B14F-4D97-AF65-F5344CB8AC3E}">
        <p14:creationId xmlns:p14="http://schemas.microsoft.com/office/powerpoint/2010/main" val="4001437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5"/>
          </p:nvPr>
        </p:nvSpPr>
        <p:spPr/>
        <p:txBody>
          <a:bodyPr/>
          <a:lstStyle/>
          <a:p>
            <a:fld id="{05BE41C5-71E4-499E-B766-686AD072850C}" type="slidenum">
              <a:rPr lang="en-US" smtClean="0"/>
              <a:t>65</a:t>
            </a:fld>
            <a:endParaRPr lang="en-US"/>
          </a:p>
        </p:txBody>
      </p:sp>
    </p:spTree>
    <p:extLst>
      <p:ext uri="{BB962C8B-B14F-4D97-AF65-F5344CB8AC3E}">
        <p14:creationId xmlns:p14="http://schemas.microsoft.com/office/powerpoint/2010/main" val="1979003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5"/>
          </p:nvPr>
        </p:nvSpPr>
        <p:spPr/>
        <p:txBody>
          <a:bodyPr/>
          <a:lstStyle/>
          <a:p>
            <a:fld id="{73CDC4BD-C777-4E5C-BDC6-C223D5196C8B}" type="slidenum">
              <a:rPr lang="en-US" smtClean="0"/>
              <a:t>66</a:t>
            </a:fld>
            <a:endParaRPr lang="en-US" dirty="0"/>
          </a:p>
        </p:txBody>
      </p:sp>
    </p:spTree>
    <p:extLst>
      <p:ext uri="{BB962C8B-B14F-4D97-AF65-F5344CB8AC3E}">
        <p14:creationId xmlns:p14="http://schemas.microsoft.com/office/powerpoint/2010/main" val="12157555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5"/>
          </p:nvPr>
        </p:nvSpPr>
        <p:spPr/>
        <p:txBody>
          <a:bodyPr/>
          <a:lstStyle/>
          <a:p>
            <a:fld id="{73CDC4BD-C777-4E5C-BDC6-C223D5196C8B}" type="slidenum">
              <a:rPr lang="en-US" smtClean="0"/>
              <a:t>68</a:t>
            </a:fld>
            <a:endParaRPr lang="en-US" dirty="0"/>
          </a:p>
        </p:txBody>
      </p:sp>
    </p:spTree>
    <p:extLst>
      <p:ext uri="{BB962C8B-B14F-4D97-AF65-F5344CB8AC3E}">
        <p14:creationId xmlns:p14="http://schemas.microsoft.com/office/powerpoint/2010/main" val="1783874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5"/>
          </p:nvPr>
        </p:nvSpPr>
        <p:spPr/>
        <p:txBody>
          <a:bodyPr/>
          <a:lstStyle/>
          <a:p>
            <a:fld id="{05BE41C5-71E4-499E-B766-686AD072850C}" type="slidenum">
              <a:rPr lang="en-US" smtClean="0"/>
              <a:t>69</a:t>
            </a:fld>
            <a:endParaRPr lang="en-US"/>
          </a:p>
        </p:txBody>
      </p:sp>
    </p:spTree>
    <p:extLst>
      <p:ext uri="{BB962C8B-B14F-4D97-AF65-F5344CB8AC3E}">
        <p14:creationId xmlns:p14="http://schemas.microsoft.com/office/powerpoint/2010/main" val="22413869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4313a7d110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4313a7d110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are Allison’s Risk Factors and Mitigators</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Allison worksheets</a:t>
            </a:r>
          </a:p>
        </p:txBody>
      </p:sp>
      <p:sp>
        <p:nvSpPr>
          <p:cNvPr id="4" name="Slide Number Placeholder 3"/>
          <p:cNvSpPr>
            <a:spLocks noGrp="1"/>
          </p:cNvSpPr>
          <p:nvPr>
            <p:ph type="sldNum" sz="quarter" idx="5"/>
          </p:nvPr>
        </p:nvSpPr>
        <p:spPr/>
        <p:txBody>
          <a:bodyPr/>
          <a:lstStyle/>
          <a:p>
            <a:fld id="{DA32B456-F3C1-420D-96E4-25FAF85CBF6C}" type="slidenum">
              <a:rPr lang="en-US" smtClean="0"/>
              <a:t>71</a:t>
            </a:fld>
            <a:endParaRPr lang="en-US"/>
          </a:p>
        </p:txBody>
      </p:sp>
    </p:spTree>
    <p:extLst>
      <p:ext uri="{BB962C8B-B14F-4D97-AF65-F5344CB8AC3E}">
        <p14:creationId xmlns:p14="http://schemas.microsoft.com/office/powerpoint/2010/main" val="39256830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4313a7d110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4313a7d110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8384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90000"/>
              </a:lnSpc>
              <a:spcBef>
                <a:spcPts val="0"/>
              </a:spcBef>
              <a:spcAft>
                <a:spcPts val="1800"/>
              </a:spcAft>
              <a:buClr>
                <a:srgbClr val="6F253C"/>
              </a:buClr>
              <a:buSzTx/>
              <a:buFont typeface="Wingdings" panose="020B0604020202020204" pitchFamily="34" charset="0"/>
              <a:buChar char="q"/>
              <a:tabLst/>
              <a:defRPr/>
            </a:pPr>
            <a:r>
              <a:rPr lang="en-US" sz="2400" dirty="0">
                <a:ea typeface="Calibri"/>
                <a:cs typeface="Calibri"/>
              </a:rPr>
              <a:t>Communication may not be verbal – how do you know if another driver is mad at you without hearing them?</a:t>
            </a:r>
          </a:p>
          <a:p>
            <a:pPr marL="457200" marR="0" lvl="0" indent="-457200" algn="l" defTabSz="914400" rtl="0" eaLnBrk="1" fontAlgn="auto" latinLnBrk="0" hangingPunct="1">
              <a:lnSpc>
                <a:spcPct val="90000"/>
              </a:lnSpc>
              <a:spcBef>
                <a:spcPts val="0"/>
              </a:spcBef>
              <a:spcAft>
                <a:spcPts val="1800"/>
              </a:spcAft>
              <a:buClr>
                <a:srgbClr val="6F253C"/>
              </a:buClr>
              <a:buSzTx/>
              <a:buFont typeface="Wingdings" panose="020B0604020202020204" pitchFamily="34" charset="0"/>
              <a:buChar char="q"/>
              <a:tabLst/>
              <a:defRPr/>
            </a:pPr>
            <a:endParaRPr lang="en-US" sz="2400" dirty="0">
              <a:ea typeface="Calibri"/>
              <a:cs typeface="Calibri"/>
            </a:endParaRPr>
          </a:p>
          <a:p>
            <a:pPr marL="457200" marR="0" lvl="0" indent="-457200" algn="l" defTabSz="914400" rtl="0" eaLnBrk="1" fontAlgn="auto" latinLnBrk="0" hangingPunct="1">
              <a:lnSpc>
                <a:spcPct val="90000"/>
              </a:lnSpc>
              <a:spcBef>
                <a:spcPts val="0"/>
              </a:spcBef>
              <a:spcAft>
                <a:spcPts val="1800"/>
              </a:spcAft>
              <a:buClr>
                <a:srgbClr val="6F253C"/>
              </a:buClr>
              <a:buSzTx/>
              <a:buFont typeface="Wingdings" panose="020B0604020202020204" pitchFamily="34" charset="0"/>
              <a:buChar char="q"/>
              <a:tabLst/>
              <a:defRPr/>
            </a:pPr>
            <a:r>
              <a:rPr lang="en-US" sz="2400" dirty="0">
                <a:ea typeface="Calibri"/>
                <a:cs typeface="Calibri"/>
              </a:rPr>
              <a:t>Only 7% is verbal</a:t>
            </a:r>
          </a:p>
          <a:p>
            <a:pPr marL="457200" marR="0" lvl="0" indent="-457200" algn="l" defTabSz="914400" rtl="0" eaLnBrk="1" fontAlgn="auto" latinLnBrk="0" hangingPunct="1">
              <a:lnSpc>
                <a:spcPct val="90000"/>
              </a:lnSpc>
              <a:spcBef>
                <a:spcPts val="0"/>
              </a:spcBef>
              <a:spcAft>
                <a:spcPts val="1800"/>
              </a:spcAft>
              <a:buClr>
                <a:srgbClr val="6F253C"/>
              </a:buClr>
              <a:buSzTx/>
              <a:buFont typeface="Wingdings" panose="020B0604020202020204" pitchFamily="34" charset="0"/>
              <a:buChar char="q"/>
              <a:tabLst/>
              <a:defRPr/>
            </a:pPr>
            <a:endParaRPr kumimoji="0" lang="en-US" sz="2400" b="1" i="0" u="none" strike="noStrike" kern="1200" cap="none" spc="0" normalizeH="0" baseline="0" noProof="0" dirty="0">
              <a:ln>
                <a:noFill/>
              </a:ln>
              <a:solidFill>
                <a:srgbClr val="6F253C"/>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0"/>
              </a:spcBef>
              <a:spcAft>
                <a:spcPts val="1800"/>
              </a:spcAft>
              <a:buClr>
                <a:srgbClr val="6F253C"/>
              </a:buClr>
              <a:buSzTx/>
              <a:buFont typeface="Wingdings" panose="020B0604020202020204" pitchFamily="34" charset="0"/>
              <a:buChar char="q"/>
              <a:tabLst/>
              <a:defRPr/>
            </a:pPr>
            <a:r>
              <a:rPr kumimoji="0" lang="en-US" sz="2400" b="1" i="0" u="none" strike="noStrike" kern="1200" cap="none" spc="0" normalizeH="0" baseline="0" noProof="0" dirty="0">
                <a:ln>
                  <a:noFill/>
                </a:ln>
                <a:solidFill>
                  <a:srgbClr val="6F253C"/>
                </a:solidFill>
                <a:effectLst/>
                <a:uLnTx/>
                <a:uFillTx/>
                <a:latin typeface="Calibri" panose="020F0502020204030204"/>
                <a:ea typeface="+mn-ea"/>
                <a:cs typeface="+mn-cs"/>
              </a:rPr>
              <a:t>spoken, written, gestured, electronic, or other</a:t>
            </a:r>
            <a:endParaRPr kumimoji="0" lang="en-US" sz="2400" b="0" i="0" u="none" strike="noStrike" kern="1200" cap="none" spc="0" normalizeH="0" baseline="0" noProof="0" dirty="0">
              <a:ln>
                <a:noFill/>
              </a:ln>
              <a:solidFill>
                <a:srgbClr val="6F253C"/>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0"/>
              </a:spcBef>
              <a:spcAft>
                <a:spcPts val="1800"/>
              </a:spcAft>
              <a:buClr>
                <a:srgbClr val="6F253C"/>
              </a:buClr>
              <a:buSzTx/>
              <a:buFont typeface="Wingdings" panose="020B0604020202020204" pitchFamily="34" charset="0"/>
              <a:buChar char="q"/>
              <a:tabLst/>
              <a:defRPr/>
            </a:pPr>
            <a:r>
              <a:rPr kumimoji="0" lang="en-US" sz="2400" b="1" i="0" u="none" strike="noStrike" kern="1200" cap="none" spc="0" normalizeH="0" baseline="0" noProof="0" dirty="0">
                <a:ln>
                  <a:noFill/>
                </a:ln>
                <a:solidFill>
                  <a:srgbClr val="6F253C"/>
                </a:solidFill>
                <a:effectLst/>
                <a:uLnTx/>
                <a:uFillTx/>
                <a:latin typeface="Calibri" panose="020F0502020204030204"/>
                <a:ea typeface="+mn-ea"/>
                <a:cs typeface="+mn-cs"/>
              </a:rPr>
              <a:t>observed by or communicated directly to the target</a:t>
            </a:r>
            <a:r>
              <a:rPr kumimoji="0" lang="en-US" sz="2400" b="0" i="0" u="none" strike="noStrike" kern="1200" cap="none" spc="0" normalizeH="0" baseline="0" noProof="0" dirty="0">
                <a:ln>
                  <a:noFill/>
                </a:ln>
                <a:solidFill>
                  <a:srgbClr val="6F253C"/>
                </a:solidFill>
                <a:effectLst/>
                <a:uLnTx/>
                <a:uFillTx/>
                <a:latin typeface="Calibri" panose="020F0502020204030204"/>
                <a:ea typeface="+mn-ea"/>
                <a:cs typeface="+mn-cs"/>
              </a:rPr>
              <a:t> or </a:t>
            </a:r>
            <a:r>
              <a:rPr kumimoji="0" lang="en-US" sz="2400" b="1" i="0" u="none" strike="noStrike" kern="1200" cap="none" spc="0" normalizeH="0" baseline="0" noProof="0" dirty="0">
                <a:ln>
                  <a:noFill/>
                </a:ln>
                <a:solidFill>
                  <a:srgbClr val="6F253C"/>
                </a:solidFill>
                <a:effectLst/>
                <a:uLnTx/>
                <a:uFillTx/>
                <a:latin typeface="Calibri" panose="020F0502020204030204"/>
                <a:ea typeface="+mn-ea"/>
                <a:cs typeface="+mn-cs"/>
              </a:rPr>
              <a:t>it may be observed by or communicated to a third party </a:t>
            </a:r>
            <a:endParaRPr kumimoji="0" lang="en-US" sz="2400" b="0" i="0" u="none" strike="noStrike" kern="1200" cap="none" spc="0" normalizeH="0" baseline="0" noProof="0" dirty="0">
              <a:ln>
                <a:noFill/>
              </a:ln>
              <a:solidFill>
                <a:srgbClr val="6F253C"/>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0"/>
              </a:spcBef>
              <a:spcAft>
                <a:spcPts val="1800"/>
              </a:spcAft>
              <a:buClr>
                <a:srgbClr val="6F253C"/>
              </a:buClr>
              <a:buSzTx/>
              <a:buFont typeface="Wingdings" panose="020B0604020202020204" pitchFamily="34" charset="0"/>
              <a:buChar char="q"/>
              <a:tabLst/>
              <a:defRPr/>
            </a:pPr>
            <a:r>
              <a:rPr kumimoji="0" lang="en-US" sz="2400" b="1" i="0" u="none" strike="noStrike" kern="1200" cap="none" spc="0" normalizeH="0" baseline="0" noProof="0" dirty="0">
                <a:ln>
                  <a:noFill/>
                </a:ln>
                <a:solidFill>
                  <a:srgbClr val="6F253C"/>
                </a:solidFill>
                <a:effectLst/>
                <a:uLnTx/>
                <a:uFillTx/>
                <a:latin typeface="Calibri" panose="020F0502020204030204"/>
                <a:ea typeface="+mn-ea"/>
                <a:cs typeface="+mn-cs"/>
              </a:rPr>
              <a:t>target of the threat does not need to be aware of the threat</a:t>
            </a:r>
            <a:r>
              <a:rPr kumimoji="0" lang="en-US" sz="2400" b="0" i="0" u="none" strike="noStrike" kern="1200" cap="none" spc="0" normalizeH="0" baseline="0" noProof="0" dirty="0">
                <a:ln>
                  <a:noFill/>
                </a:ln>
                <a:solidFill>
                  <a:srgbClr val="6F253C"/>
                </a:solidFill>
                <a:effectLst/>
                <a:uLnTx/>
                <a:uFillTx/>
                <a:latin typeface="Calibri" panose="020F0502020204030204"/>
                <a:ea typeface="+mn-ea"/>
                <a:cs typeface="+mn-cs"/>
              </a:rPr>
              <a:t> </a:t>
            </a:r>
            <a:endParaRPr kumimoji="0" lang="en-US" sz="2000" b="0" i="0" u="none" strike="noStrike" kern="1200" cap="none" spc="0" normalizeH="0" baseline="0" noProof="0" dirty="0">
              <a:ln>
                <a:noFill/>
              </a:ln>
              <a:solidFill>
                <a:srgbClr val="6F253C"/>
              </a:solidFill>
              <a:effectLst/>
              <a:uLnTx/>
              <a:uFillTx/>
              <a:latin typeface="Calibri" panose="020F0502020204030204"/>
              <a:ea typeface="+mn-ea"/>
              <a:cs typeface="Calibri"/>
            </a:endParaRPr>
          </a:p>
          <a:p>
            <a:pPr marL="457200" marR="0" lvl="0" indent="-457200" algn="l" defTabSz="914400" rtl="0" eaLnBrk="1" fontAlgn="auto" latinLnBrk="0" hangingPunct="1">
              <a:lnSpc>
                <a:spcPct val="90000"/>
              </a:lnSpc>
              <a:spcBef>
                <a:spcPts val="0"/>
              </a:spcBef>
              <a:spcAft>
                <a:spcPts val="1800"/>
              </a:spcAft>
              <a:buClr>
                <a:srgbClr val="6F253C"/>
              </a:buClr>
              <a:buSzTx/>
              <a:buFont typeface="Wingdings" panose="020B0604020202020204" pitchFamily="34" charset="0"/>
              <a:buChar char="q"/>
              <a:tabLst/>
              <a:defRPr/>
            </a:pPr>
            <a:r>
              <a:rPr kumimoji="0" lang="en-US" sz="2400" b="1" i="0" u="none" strike="noStrike" kern="1200" cap="none" spc="0" normalizeH="0" baseline="0" noProof="0" dirty="0">
                <a:ln>
                  <a:noFill/>
                </a:ln>
                <a:solidFill>
                  <a:srgbClr val="6F253C"/>
                </a:solidFill>
                <a:effectLst/>
                <a:uLnTx/>
                <a:uFillTx/>
                <a:latin typeface="Calibri" panose="020F0502020204030204"/>
                <a:ea typeface="+mn-ea"/>
                <a:cs typeface="+mn-cs"/>
              </a:rPr>
              <a:t>issued by someone known or unknown to the target </a:t>
            </a:r>
            <a:endParaRPr kumimoji="0" lang="en-US" sz="2400" b="1" i="0" u="none" strike="noStrike" kern="1200" cap="none" spc="0" normalizeH="0" baseline="0" noProof="0" dirty="0">
              <a:ln>
                <a:noFill/>
              </a:ln>
              <a:solidFill>
                <a:srgbClr val="6F253C"/>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0"/>
              </a:spcBef>
              <a:spcAft>
                <a:spcPts val="1800"/>
              </a:spcAft>
              <a:buClr>
                <a:srgbClr val="6F253C"/>
              </a:buClr>
              <a:buSzTx/>
              <a:buFont typeface="Wingdings" panose="020B0604020202020204" pitchFamily="34" charset="0"/>
              <a:buChar char="q"/>
              <a:tabLst/>
              <a:defRPr/>
            </a:pPr>
            <a:r>
              <a:rPr kumimoji="0" lang="en-US" sz="2400" b="1" i="0" u="none" strike="noStrike" kern="1200" cap="none" spc="0" normalizeH="0" baseline="0" noProof="0" dirty="0">
                <a:ln>
                  <a:noFill/>
                </a:ln>
                <a:solidFill>
                  <a:srgbClr val="6F253C"/>
                </a:solidFill>
                <a:effectLst/>
                <a:uLnTx/>
                <a:uFillTx/>
                <a:latin typeface="Calibri" panose="020F0502020204030204"/>
                <a:ea typeface="+mn-ea"/>
                <a:cs typeface="+mn-cs"/>
              </a:rPr>
              <a:t>might be veiled or not immediately understood BTAM teams</a:t>
            </a:r>
            <a:endParaRPr kumimoji="0" lang="en-US" sz="2400" b="1" i="0" u="none" strike="noStrike" kern="1200" cap="none" spc="0" normalizeH="0" baseline="0" noProof="0" dirty="0">
              <a:ln>
                <a:noFill/>
              </a:ln>
              <a:solidFill>
                <a:srgbClr val="6F253C"/>
              </a:solidFill>
              <a:effectLst/>
              <a:uLnTx/>
              <a:uFillTx/>
              <a:latin typeface="Calibri" panose="020F0502020204030204"/>
              <a:ea typeface="+mn-ea"/>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BFF79E6-36AD-49B7-8E66-C5ADF2BC2B45}" type="slidenum">
              <a:rPr lang="en-US" smtClean="0"/>
              <a:t>12</a:t>
            </a:fld>
            <a:endParaRPr lang="en-US"/>
          </a:p>
        </p:txBody>
      </p:sp>
    </p:spTree>
    <p:extLst>
      <p:ext uri="{BB962C8B-B14F-4D97-AF65-F5344CB8AC3E}">
        <p14:creationId xmlns:p14="http://schemas.microsoft.com/office/powerpoint/2010/main" val="1939915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introduce.  This topic will continue tomorrow with Curtis! </a:t>
            </a:r>
          </a:p>
        </p:txBody>
      </p:sp>
      <p:sp>
        <p:nvSpPr>
          <p:cNvPr id="4" name="Slide Number Placeholder 3"/>
          <p:cNvSpPr>
            <a:spLocks noGrp="1"/>
          </p:cNvSpPr>
          <p:nvPr>
            <p:ph type="sldNum" sz="quarter" idx="5"/>
          </p:nvPr>
        </p:nvSpPr>
        <p:spPr/>
        <p:txBody>
          <a:bodyPr/>
          <a:lstStyle/>
          <a:p>
            <a:fld id="{83062946-3B95-4124-90EC-92DCE3E86605}" type="slidenum">
              <a:rPr lang="en-US" smtClean="0"/>
              <a:t>73</a:t>
            </a:fld>
            <a:endParaRPr lang="en-US"/>
          </a:p>
        </p:txBody>
      </p:sp>
    </p:spTree>
    <p:extLst>
      <p:ext uri="{BB962C8B-B14F-4D97-AF65-F5344CB8AC3E}">
        <p14:creationId xmlns:p14="http://schemas.microsoft.com/office/powerpoint/2010/main" val="3037227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gathering information, making an assessment, and intervening before harm occurs requires a focus on the four components below and their interaction</a:t>
            </a:r>
          </a:p>
          <a:p>
            <a:r>
              <a:rPr lang="en-US" dirty="0"/>
              <a:t>Subject of concern (i.e., the person that the team is assessing) - should provide insight into how the individual perceives and deals with conditions, often stressful, in their life and the intensity of effort they direct toward planning and preparation for violence. ● Target – examine access that the subject has to the target(s) and ways to decrease a target’s vulnerabilities; also examine the relationship between the target and subject and how the relationships dynamics may be influencing the subject's intended goals. 1 Fein, R., </a:t>
            </a:r>
            <a:r>
              <a:rPr lang="en-US" dirty="0" err="1"/>
              <a:t>Vossekuil</a:t>
            </a:r>
            <a:r>
              <a:rPr lang="en-US" dirty="0"/>
              <a:t>, B., Pollack, W., </a:t>
            </a:r>
            <a:r>
              <a:rPr lang="en-US" dirty="0" err="1"/>
              <a:t>Borum</a:t>
            </a:r>
            <a:r>
              <a:rPr lang="en-US" dirty="0"/>
              <a:t>, R., </a:t>
            </a:r>
            <a:r>
              <a:rPr lang="en-US" dirty="0" err="1"/>
              <a:t>Modzeleski</a:t>
            </a:r>
            <a:r>
              <a:rPr lang="en-US" dirty="0"/>
              <a:t>, W., &amp; Reddy, M. (2002). Threat Assessment in Schools: A Guide to Managing Threatening Behavior and Creating Safe School Climates. Washington, DC: U.S. Secret Service and U.S. Department of Education © Ontic Technologies (2023) Page 11 ● Environment - examines school/workplace climate and systemic issues that contribute to the risk of violence, or do not discourage it. ● Precipitating events - should examine critical stressors or events such as bullying, personal losses, enforcement actions, or even threat assessment team interventions, which may increase or decrease the risk for violence.</a:t>
            </a:r>
          </a:p>
          <a:p>
            <a:endParaRPr lang="en-US" dirty="0"/>
          </a:p>
        </p:txBody>
      </p:sp>
      <p:sp>
        <p:nvSpPr>
          <p:cNvPr id="4" name="Slide Number Placeholder 3"/>
          <p:cNvSpPr>
            <a:spLocks noGrp="1"/>
          </p:cNvSpPr>
          <p:nvPr>
            <p:ph type="sldNum" sz="quarter" idx="5"/>
          </p:nvPr>
        </p:nvSpPr>
        <p:spPr/>
        <p:txBody>
          <a:bodyPr/>
          <a:lstStyle/>
          <a:p>
            <a:fld id="{83062946-3B95-4124-90EC-92DCE3E86605}" type="slidenum">
              <a:rPr lang="en-US" smtClean="0"/>
              <a:t>74</a:t>
            </a:fld>
            <a:endParaRPr lang="en-US"/>
          </a:p>
        </p:txBody>
      </p:sp>
    </p:spTree>
    <p:extLst>
      <p:ext uri="{BB962C8B-B14F-4D97-AF65-F5344CB8AC3E}">
        <p14:creationId xmlns:p14="http://schemas.microsoft.com/office/powerpoint/2010/main" val="7946130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continue tomorrow with Curtis from </a:t>
            </a:r>
            <a:r>
              <a:rPr lang="en-US" dirty="0" err="1"/>
              <a:t>WestEd</a:t>
            </a:r>
            <a:endParaRPr lang="en-US" dirty="0"/>
          </a:p>
        </p:txBody>
      </p:sp>
      <p:sp>
        <p:nvSpPr>
          <p:cNvPr id="4" name="Slide Number Placeholder 3"/>
          <p:cNvSpPr>
            <a:spLocks noGrp="1"/>
          </p:cNvSpPr>
          <p:nvPr>
            <p:ph type="sldNum" sz="quarter" idx="5"/>
          </p:nvPr>
        </p:nvSpPr>
        <p:spPr/>
        <p:txBody>
          <a:bodyPr/>
          <a:lstStyle/>
          <a:p>
            <a:fld id="{DA32B456-F3C1-420D-96E4-25FAF85CBF6C}" type="slidenum">
              <a:rPr lang="en-US" smtClean="0"/>
              <a:t>75</a:t>
            </a:fld>
            <a:endParaRPr lang="en-US"/>
          </a:p>
        </p:txBody>
      </p:sp>
    </p:spTree>
    <p:extLst>
      <p:ext uri="{BB962C8B-B14F-4D97-AF65-F5344CB8AC3E}">
        <p14:creationId xmlns:p14="http://schemas.microsoft.com/office/powerpoint/2010/main" val="36676564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4313a7d11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4313a7d11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2B456-F3C1-420D-96E4-25FAF85CBF6C}" type="slidenum">
              <a:rPr lang="en-US" smtClean="0"/>
              <a:t>77</a:t>
            </a:fld>
            <a:endParaRPr lang="en-US"/>
          </a:p>
        </p:txBody>
      </p:sp>
    </p:spTree>
    <p:extLst>
      <p:ext uri="{BB962C8B-B14F-4D97-AF65-F5344CB8AC3E}">
        <p14:creationId xmlns:p14="http://schemas.microsoft.com/office/powerpoint/2010/main" val="1243696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BFF79E6-36AD-49B7-8E66-C5ADF2BC2B45}" type="slidenum">
              <a:rPr lang="en-US" smtClean="0"/>
              <a:t>13</a:t>
            </a:fld>
            <a:endParaRPr lang="en-US"/>
          </a:p>
        </p:txBody>
      </p:sp>
    </p:spTree>
    <p:extLst>
      <p:ext uri="{BB962C8B-B14F-4D97-AF65-F5344CB8AC3E}">
        <p14:creationId xmlns:p14="http://schemas.microsoft.com/office/powerpoint/2010/main" val="201598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Reactive can lead to targeted</a:t>
            </a:r>
            <a:endParaRPr lang="en-US" dirty="0">
              <a:cs typeface="Calibri"/>
            </a:endParaRPr>
          </a:p>
        </p:txBody>
      </p:sp>
      <p:sp>
        <p:nvSpPr>
          <p:cNvPr id="4" name="Slide Number Placeholder 3"/>
          <p:cNvSpPr>
            <a:spLocks noGrp="1"/>
          </p:cNvSpPr>
          <p:nvPr>
            <p:ph type="sldNum" sz="quarter" idx="5"/>
          </p:nvPr>
        </p:nvSpPr>
        <p:spPr/>
        <p:txBody>
          <a:bodyPr/>
          <a:lstStyle/>
          <a:p>
            <a:fld id="{1BFF79E6-36AD-49B7-8E66-C5ADF2BC2B45}" type="slidenum">
              <a:rPr lang="en-US" smtClean="0"/>
              <a:t>14</a:t>
            </a:fld>
            <a:endParaRPr lang="en-US"/>
          </a:p>
        </p:txBody>
      </p:sp>
    </p:spTree>
    <p:extLst>
      <p:ext uri="{BB962C8B-B14F-4D97-AF65-F5344CB8AC3E}">
        <p14:creationId xmlns:p14="http://schemas.microsoft.com/office/powerpoint/2010/main" val="2817535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BTAM Team works to figure out if concerning or aberrant behavior poses a threat.</a:t>
            </a:r>
          </a:p>
        </p:txBody>
      </p:sp>
      <p:sp>
        <p:nvSpPr>
          <p:cNvPr id="4" name="Slide Number Placeholder 3"/>
          <p:cNvSpPr>
            <a:spLocks noGrp="1"/>
          </p:cNvSpPr>
          <p:nvPr>
            <p:ph type="sldNum" sz="quarter" idx="5"/>
          </p:nvPr>
        </p:nvSpPr>
        <p:spPr/>
        <p:txBody>
          <a:bodyPr/>
          <a:lstStyle/>
          <a:p>
            <a:fld id="{DA32B456-F3C1-420D-96E4-25FAF85CBF6C}" type="slidenum">
              <a:rPr lang="en-US" smtClean="0"/>
              <a:t>15</a:t>
            </a:fld>
            <a:endParaRPr lang="en-US"/>
          </a:p>
        </p:txBody>
      </p:sp>
    </p:spTree>
    <p:extLst>
      <p:ext uri="{BB962C8B-B14F-4D97-AF65-F5344CB8AC3E}">
        <p14:creationId xmlns:p14="http://schemas.microsoft.com/office/powerpoint/2010/main" val="33557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Discuss how the team would go about determining if the subject </a:t>
            </a:r>
            <a:r>
              <a:rPr lang="en-US" b="1" dirty="0">
                <a:ea typeface="Calibri"/>
                <a:cs typeface="Calibri"/>
              </a:rPr>
              <a:t>intended</a:t>
            </a:r>
            <a:r>
              <a:rPr lang="en-US" dirty="0">
                <a:ea typeface="Calibri"/>
                <a:cs typeface="Calibri"/>
              </a:rPr>
              <a:t> violence</a:t>
            </a:r>
          </a:p>
          <a:p>
            <a:endParaRPr lang="en-US" dirty="0">
              <a:ea typeface="Calibri"/>
              <a:cs typeface="Calibri"/>
            </a:endParaRPr>
          </a:p>
          <a:p>
            <a:r>
              <a:rPr lang="en-US" dirty="0">
                <a:ea typeface="Calibri"/>
                <a:cs typeface="Calibri"/>
              </a:rPr>
              <a:t>What is a scenario where the student would not pose a threat?</a:t>
            </a:r>
          </a:p>
          <a:p>
            <a:endParaRPr lang="en-US" dirty="0">
              <a:ea typeface="Calibri"/>
              <a:cs typeface="Calibri"/>
            </a:endParaRPr>
          </a:p>
          <a:p>
            <a:r>
              <a:rPr lang="en-US" dirty="0">
                <a:ea typeface="Calibri"/>
                <a:cs typeface="Calibri"/>
              </a:rPr>
              <a:t>What is a scenario where the student would pose a threat? </a:t>
            </a:r>
          </a:p>
        </p:txBody>
      </p:sp>
      <p:sp>
        <p:nvSpPr>
          <p:cNvPr id="4" name="Slide Number Placeholder 3"/>
          <p:cNvSpPr>
            <a:spLocks noGrp="1"/>
          </p:cNvSpPr>
          <p:nvPr>
            <p:ph type="sldNum" sz="quarter" idx="5"/>
          </p:nvPr>
        </p:nvSpPr>
        <p:spPr/>
        <p:txBody>
          <a:bodyPr/>
          <a:lstStyle/>
          <a:p>
            <a:fld id="{DA32B456-F3C1-420D-96E4-25FAF85CBF6C}" type="slidenum">
              <a:rPr lang="en-US" smtClean="0"/>
              <a:t>16</a:t>
            </a:fld>
            <a:endParaRPr lang="en-US"/>
          </a:p>
        </p:txBody>
      </p:sp>
    </p:spTree>
    <p:extLst>
      <p:ext uri="{BB962C8B-B14F-4D97-AF65-F5344CB8AC3E}">
        <p14:creationId xmlns:p14="http://schemas.microsoft.com/office/powerpoint/2010/main" val="147379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85209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0516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97971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Slide 2B">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433757AE-E4B3-46EC-751F-C12EAAB84C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 Placeholder 2">
            <a:extLst>
              <a:ext uri="{FF2B5EF4-FFF2-40B4-BE49-F238E27FC236}">
                <a16:creationId xmlns:a16="http://schemas.microsoft.com/office/drawing/2014/main" id="{33792010-366E-0840-BEF3-DA7A2C4985CE}"/>
              </a:ext>
            </a:extLst>
          </p:cNvPr>
          <p:cNvSpPr>
            <a:spLocks noGrp="1"/>
          </p:cNvSpPr>
          <p:nvPr>
            <p:ph type="body" sz="quarter" idx="18" hasCustomPrompt="1"/>
          </p:nvPr>
        </p:nvSpPr>
        <p:spPr>
          <a:xfrm>
            <a:off x="3124213" y="6635208"/>
            <a:ext cx="9067788" cy="199329"/>
          </a:xfrm>
        </p:spPr>
        <p:txBody>
          <a:bodyPr lIns="182880" tIns="0" rIns="182880" bIns="0">
            <a:noAutofit/>
          </a:bodyPr>
          <a:lstStyle>
            <a:lvl1pPr marL="0" indent="0" algn="r">
              <a:buNone/>
              <a:defRPr sz="1600" b="0" i="1">
                <a:solidFill>
                  <a:srgbClr val="6F263D"/>
                </a:solidFill>
                <a:latin typeface="Georgia" panose="02040502050405020303" pitchFamily="18" charset="0"/>
                <a:cs typeface="Arial" panose="020B0604020202020204" pitchFamily="34" charset="0"/>
              </a:defRPr>
            </a:lvl1pPr>
          </a:lstStyle>
          <a:p>
            <a:pPr lvl="0"/>
            <a:r>
              <a:rPr lang="en-US" dirty="0"/>
              <a:t>Click to add text</a:t>
            </a:r>
          </a:p>
        </p:txBody>
      </p:sp>
      <p:sp>
        <p:nvSpPr>
          <p:cNvPr id="12" name="Text Placeholder 2">
            <a:extLst>
              <a:ext uri="{FF2B5EF4-FFF2-40B4-BE49-F238E27FC236}">
                <a16:creationId xmlns:a16="http://schemas.microsoft.com/office/drawing/2014/main" id="{649794A0-DDCB-D348-B6F9-30E0A824A3F4}"/>
              </a:ext>
            </a:extLst>
          </p:cNvPr>
          <p:cNvSpPr>
            <a:spLocks noGrp="1"/>
          </p:cNvSpPr>
          <p:nvPr>
            <p:ph type="body" sz="quarter" idx="13" hasCustomPrompt="1"/>
          </p:nvPr>
        </p:nvSpPr>
        <p:spPr>
          <a:xfrm>
            <a:off x="315383" y="1600201"/>
            <a:ext cx="11571817" cy="4026695"/>
          </a:xfrm>
        </p:spPr>
        <p:txBody>
          <a:bodyPr>
            <a:noAutofit/>
          </a:bodyPr>
          <a:lstStyle>
            <a:lvl1pPr>
              <a:buClr>
                <a:srgbClr val="E17C00"/>
              </a:buClr>
              <a:defRPr sz="2133" b="1" i="0">
                <a:solidFill>
                  <a:srgbClr val="6F263D"/>
                </a:solidFill>
                <a:latin typeface="Arial" panose="020B0604020202020204" pitchFamily="34" charset="0"/>
                <a:cs typeface="Arial" panose="020B0604020202020204" pitchFamily="34" charset="0"/>
              </a:defRPr>
            </a:lvl1pPr>
            <a:lvl2pPr>
              <a:buClr>
                <a:srgbClr val="E17C00"/>
              </a:buClr>
              <a:defRPr sz="1867">
                <a:solidFill>
                  <a:srgbClr val="6F263D"/>
                </a:solidFill>
                <a:latin typeface="Arial" panose="020B0604020202020204" pitchFamily="34" charset="0"/>
                <a:cs typeface="Arial" panose="020B0604020202020204" pitchFamily="34" charset="0"/>
              </a:defRPr>
            </a:lvl2pPr>
            <a:lvl3pPr>
              <a:buClr>
                <a:srgbClr val="E17C00"/>
              </a:buClr>
              <a:defRPr sz="1600">
                <a:solidFill>
                  <a:srgbClr val="6F263D"/>
                </a:solidFill>
                <a:latin typeface="Arial" panose="020B0604020202020204" pitchFamily="34" charset="0"/>
                <a:cs typeface="Arial" panose="020B0604020202020204" pitchFamily="34" charset="0"/>
              </a:defRPr>
            </a:lvl3pPr>
            <a:lvl4pPr>
              <a:buClr>
                <a:srgbClr val="E17C00"/>
              </a:buClr>
              <a:defRPr sz="1467">
                <a:solidFill>
                  <a:srgbClr val="6F263D"/>
                </a:solidFill>
                <a:latin typeface="Arial" panose="020B0604020202020204" pitchFamily="34" charset="0"/>
                <a:cs typeface="Arial" panose="020B0604020202020204" pitchFamily="34" charset="0"/>
              </a:defRPr>
            </a:lvl4pPr>
            <a:lvl5pPr>
              <a:buClr>
                <a:srgbClr val="E17C00"/>
              </a:buClr>
              <a:defRPr sz="1467">
                <a:solidFill>
                  <a:srgbClr val="6F263D"/>
                </a:solidFill>
                <a:latin typeface="Arial" panose="020B0604020202020204" pitchFamily="34" charset="0"/>
                <a:cs typeface="Arial" panose="020B0604020202020204" pitchFamily="34" charset="0"/>
              </a:defRPr>
            </a:lvl5pPr>
          </a:lstStyle>
          <a:p>
            <a:pPr lvl="0"/>
            <a:r>
              <a:rPr lang="en-US" dirty="0"/>
              <a:t>Click to add list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a:extLst>
              <a:ext uri="{FF2B5EF4-FFF2-40B4-BE49-F238E27FC236}">
                <a16:creationId xmlns:a16="http://schemas.microsoft.com/office/drawing/2014/main" id="{608495AE-4192-46D7-A173-550BB9EE6D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18288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7FEAF4C-9A60-4497-869C-02FF0B75CA57}"/>
              </a:ext>
            </a:extLst>
          </p:cNvPr>
          <p:cNvSpPr>
            <a:spLocks noGrp="1"/>
          </p:cNvSpPr>
          <p:nvPr>
            <p:ph type="title" hasCustomPrompt="1"/>
          </p:nvPr>
        </p:nvSpPr>
        <p:spPr>
          <a:xfrm>
            <a:off x="191325" y="265875"/>
            <a:ext cx="11695875" cy="1143000"/>
          </a:xfrm>
        </p:spPr>
        <p:txBody>
          <a:bodyPr>
            <a:normAutofit/>
          </a:bodyPr>
          <a:lstStyle>
            <a:lvl1pPr>
              <a:defRPr sz="3733">
                <a:solidFill>
                  <a:srgbClr val="E17C00"/>
                </a:solidFill>
              </a:defRPr>
            </a:lvl1pPr>
          </a:lstStyle>
          <a:p>
            <a:r>
              <a:rPr lang="en-US" dirty="0"/>
              <a:t>CLICK TO ADD TITLE</a:t>
            </a:r>
          </a:p>
        </p:txBody>
      </p:sp>
    </p:spTree>
    <p:extLst>
      <p:ext uri="{BB962C8B-B14F-4D97-AF65-F5344CB8AC3E}">
        <p14:creationId xmlns:p14="http://schemas.microsoft.com/office/powerpoint/2010/main" val="115909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Slide 3">
    <p:spTree>
      <p:nvGrpSpPr>
        <p:cNvPr id="1" name=""/>
        <p:cNvGrpSpPr/>
        <p:nvPr/>
      </p:nvGrpSpPr>
      <p:grpSpPr>
        <a:xfrm>
          <a:off x="0" y="0"/>
          <a:ext cx="0" cy="0"/>
          <a:chOff x="0" y="0"/>
          <a:chExt cx="0" cy="0"/>
        </a:xfrm>
      </p:grpSpPr>
      <p:sp>
        <p:nvSpPr>
          <p:cNvPr id="23" name="Text Placeholder 2">
            <a:extLst>
              <a:ext uri="{FF2B5EF4-FFF2-40B4-BE49-F238E27FC236}">
                <a16:creationId xmlns:a16="http://schemas.microsoft.com/office/drawing/2014/main" id="{DA84C3F7-BB03-5D49-9A2E-979137BADE88}"/>
              </a:ext>
            </a:extLst>
          </p:cNvPr>
          <p:cNvSpPr>
            <a:spLocks noGrp="1"/>
          </p:cNvSpPr>
          <p:nvPr>
            <p:ph type="body" sz="quarter" idx="13" hasCustomPrompt="1"/>
          </p:nvPr>
        </p:nvSpPr>
        <p:spPr>
          <a:xfrm>
            <a:off x="315383" y="1600201"/>
            <a:ext cx="11571817" cy="2022329"/>
          </a:xfrm>
        </p:spPr>
        <p:txBody>
          <a:bodyPr>
            <a:noAutofit/>
          </a:bodyPr>
          <a:lstStyle>
            <a:lvl1pPr>
              <a:buClr>
                <a:srgbClr val="E17C00"/>
              </a:buClr>
              <a:defRPr sz="2133" b="1" i="0">
                <a:solidFill>
                  <a:srgbClr val="6F263D"/>
                </a:solidFill>
                <a:latin typeface="Arial" panose="020B0604020202020204" pitchFamily="34" charset="0"/>
                <a:cs typeface="Arial" panose="020B0604020202020204" pitchFamily="34" charset="0"/>
              </a:defRPr>
            </a:lvl1pPr>
            <a:lvl2pPr>
              <a:buClr>
                <a:srgbClr val="E17C00"/>
              </a:buClr>
              <a:defRPr sz="1867">
                <a:solidFill>
                  <a:srgbClr val="6F263D"/>
                </a:solidFill>
                <a:latin typeface="Arial" panose="020B0604020202020204" pitchFamily="34" charset="0"/>
                <a:cs typeface="Arial" panose="020B0604020202020204" pitchFamily="34" charset="0"/>
              </a:defRPr>
            </a:lvl2pPr>
            <a:lvl3pPr>
              <a:buClr>
                <a:srgbClr val="E17C00"/>
              </a:buClr>
              <a:defRPr sz="1600">
                <a:solidFill>
                  <a:srgbClr val="6F263D"/>
                </a:solidFill>
                <a:latin typeface="Arial" panose="020B0604020202020204" pitchFamily="34" charset="0"/>
                <a:cs typeface="Arial" panose="020B0604020202020204" pitchFamily="34" charset="0"/>
              </a:defRPr>
            </a:lvl3pPr>
            <a:lvl4pPr>
              <a:buClr>
                <a:srgbClr val="E17C00"/>
              </a:buClr>
              <a:defRPr sz="1467">
                <a:solidFill>
                  <a:srgbClr val="6F263D"/>
                </a:solidFill>
                <a:latin typeface="Arial" panose="020B0604020202020204" pitchFamily="34" charset="0"/>
                <a:cs typeface="Arial" panose="020B0604020202020204" pitchFamily="34" charset="0"/>
              </a:defRPr>
            </a:lvl4pPr>
            <a:lvl5pPr>
              <a:buClr>
                <a:srgbClr val="E17C00"/>
              </a:buClr>
              <a:defRPr sz="1467">
                <a:solidFill>
                  <a:srgbClr val="6F263D"/>
                </a:solidFill>
                <a:latin typeface="Arial" panose="020B0604020202020204" pitchFamily="34" charset="0"/>
                <a:cs typeface="Arial" panose="020B0604020202020204" pitchFamily="34" charset="0"/>
              </a:defRPr>
            </a:lvl5pPr>
          </a:lstStyle>
          <a:p>
            <a:pPr lvl="0"/>
            <a:r>
              <a:rPr lang="en-US" dirty="0"/>
              <a:t>Click to add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7">
            <a:extLst>
              <a:ext uri="{FF2B5EF4-FFF2-40B4-BE49-F238E27FC236}">
                <a16:creationId xmlns:a16="http://schemas.microsoft.com/office/drawing/2014/main" id="{B1AD0FA1-5FC3-8249-A508-F34B30E27036}"/>
              </a:ext>
            </a:extLst>
          </p:cNvPr>
          <p:cNvSpPr>
            <a:spLocks noGrp="1"/>
          </p:cNvSpPr>
          <p:nvPr>
            <p:ph sz="quarter" idx="19" hasCustomPrompt="1"/>
          </p:nvPr>
        </p:nvSpPr>
        <p:spPr>
          <a:xfrm>
            <a:off x="315383" y="3733801"/>
            <a:ext cx="11571817" cy="2265364"/>
          </a:xfrm>
        </p:spPr>
        <p:txBody>
          <a:bodyPr anchor="ctr" anchorCtr="0"/>
          <a:lstStyle>
            <a:lvl1pPr marL="0" indent="0" algn="ctr">
              <a:buNone/>
              <a:defRPr/>
            </a:lvl1pPr>
          </a:lstStyle>
          <a:p>
            <a:pPr lvl="0"/>
            <a:r>
              <a:rPr lang="en-US" dirty="0"/>
              <a:t>Graphic</a:t>
            </a:r>
          </a:p>
        </p:txBody>
      </p:sp>
      <p:pic>
        <p:nvPicPr>
          <p:cNvPr id="9" name="Picture 2">
            <a:extLst>
              <a:ext uri="{FF2B5EF4-FFF2-40B4-BE49-F238E27FC236}">
                <a16:creationId xmlns:a16="http://schemas.microsoft.com/office/drawing/2014/main" id="{36C6FF90-1EA8-48BD-9DC3-441DED2D6B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5943600"/>
            <a:ext cx="18288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49C9F0D9-D4B4-4771-B582-638BEA0D0BA4}"/>
              </a:ext>
            </a:extLst>
          </p:cNvPr>
          <p:cNvSpPr>
            <a:spLocks noGrp="1"/>
          </p:cNvSpPr>
          <p:nvPr>
            <p:ph type="title" hasCustomPrompt="1"/>
          </p:nvPr>
        </p:nvSpPr>
        <p:spPr>
          <a:xfrm>
            <a:off x="191325" y="265875"/>
            <a:ext cx="11695875" cy="1143000"/>
          </a:xfrm>
        </p:spPr>
        <p:txBody>
          <a:bodyPr>
            <a:normAutofit/>
          </a:bodyPr>
          <a:lstStyle>
            <a:lvl1pPr>
              <a:defRPr sz="3733">
                <a:solidFill>
                  <a:srgbClr val="E17C00"/>
                </a:solidFill>
              </a:defRPr>
            </a:lvl1pPr>
          </a:lstStyle>
          <a:p>
            <a:r>
              <a:rPr lang="en-US" dirty="0"/>
              <a:t>CLICK TO ADD TITLE</a:t>
            </a:r>
          </a:p>
        </p:txBody>
      </p:sp>
    </p:spTree>
    <p:extLst>
      <p:ext uri="{BB962C8B-B14F-4D97-AF65-F5344CB8AC3E}">
        <p14:creationId xmlns:p14="http://schemas.microsoft.com/office/powerpoint/2010/main" val="42460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 Slide 2A">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885E96AC-401F-A15C-3BEB-A2545FF545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 Placeholder 2">
            <a:extLst>
              <a:ext uri="{FF2B5EF4-FFF2-40B4-BE49-F238E27FC236}">
                <a16:creationId xmlns:a16="http://schemas.microsoft.com/office/drawing/2014/main" id="{33792010-366E-0840-BEF3-DA7A2C4985CE}"/>
              </a:ext>
            </a:extLst>
          </p:cNvPr>
          <p:cNvSpPr>
            <a:spLocks noGrp="1"/>
          </p:cNvSpPr>
          <p:nvPr>
            <p:ph type="body" sz="quarter" idx="18" hasCustomPrompt="1"/>
          </p:nvPr>
        </p:nvSpPr>
        <p:spPr>
          <a:xfrm>
            <a:off x="3124213" y="6658672"/>
            <a:ext cx="9067788" cy="199329"/>
          </a:xfrm>
        </p:spPr>
        <p:txBody>
          <a:bodyPr lIns="182880" tIns="0" rIns="182880" bIns="0">
            <a:noAutofit/>
          </a:bodyPr>
          <a:lstStyle>
            <a:lvl1pPr marL="0" indent="0" algn="r">
              <a:buNone/>
              <a:defRPr sz="1600" b="0" i="1">
                <a:solidFill>
                  <a:srgbClr val="6F263D"/>
                </a:solidFill>
                <a:latin typeface="Georgia" panose="02040502050405020303" pitchFamily="18" charset="0"/>
                <a:cs typeface="Arial" panose="020B0604020202020204" pitchFamily="34" charset="0"/>
              </a:defRPr>
            </a:lvl1pPr>
          </a:lstStyle>
          <a:p>
            <a:pPr lvl="0"/>
            <a:r>
              <a:rPr lang="en-US" dirty="0"/>
              <a:t>Click to add text</a:t>
            </a:r>
          </a:p>
        </p:txBody>
      </p:sp>
      <p:sp>
        <p:nvSpPr>
          <p:cNvPr id="12" name="Text Placeholder 2">
            <a:extLst>
              <a:ext uri="{FF2B5EF4-FFF2-40B4-BE49-F238E27FC236}">
                <a16:creationId xmlns:a16="http://schemas.microsoft.com/office/drawing/2014/main" id="{649794A0-DDCB-D348-B6F9-30E0A824A3F4}"/>
              </a:ext>
            </a:extLst>
          </p:cNvPr>
          <p:cNvSpPr>
            <a:spLocks noGrp="1"/>
          </p:cNvSpPr>
          <p:nvPr>
            <p:ph type="body" sz="quarter" idx="13" hasCustomPrompt="1"/>
          </p:nvPr>
        </p:nvSpPr>
        <p:spPr>
          <a:xfrm>
            <a:off x="315383" y="1600201"/>
            <a:ext cx="11571817" cy="4026695"/>
          </a:xfrm>
        </p:spPr>
        <p:txBody>
          <a:bodyPr>
            <a:noAutofit/>
          </a:bodyPr>
          <a:lstStyle>
            <a:lvl1pPr>
              <a:buClr>
                <a:srgbClr val="E17C00"/>
              </a:buClr>
              <a:defRPr sz="2133" b="1" i="0">
                <a:solidFill>
                  <a:srgbClr val="6F263D"/>
                </a:solidFill>
                <a:latin typeface="Arial" panose="020B0604020202020204" pitchFamily="34" charset="0"/>
                <a:cs typeface="Arial" panose="020B0604020202020204" pitchFamily="34" charset="0"/>
              </a:defRPr>
            </a:lvl1pPr>
            <a:lvl2pPr>
              <a:buClr>
                <a:srgbClr val="E17C00"/>
              </a:buClr>
              <a:defRPr sz="1867">
                <a:solidFill>
                  <a:srgbClr val="6F263D"/>
                </a:solidFill>
                <a:latin typeface="Arial" panose="020B0604020202020204" pitchFamily="34" charset="0"/>
                <a:cs typeface="Arial" panose="020B0604020202020204" pitchFamily="34" charset="0"/>
              </a:defRPr>
            </a:lvl2pPr>
            <a:lvl3pPr>
              <a:buClr>
                <a:srgbClr val="E17C00"/>
              </a:buClr>
              <a:defRPr sz="1600">
                <a:solidFill>
                  <a:srgbClr val="6F263D"/>
                </a:solidFill>
                <a:latin typeface="Arial" panose="020B0604020202020204" pitchFamily="34" charset="0"/>
                <a:cs typeface="Arial" panose="020B0604020202020204" pitchFamily="34" charset="0"/>
              </a:defRPr>
            </a:lvl3pPr>
            <a:lvl4pPr>
              <a:buClr>
                <a:srgbClr val="E17C00"/>
              </a:buClr>
              <a:defRPr sz="1467">
                <a:solidFill>
                  <a:srgbClr val="6F263D"/>
                </a:solidFill>
                <a:latin typeface="Arial" panose="020B0604020202020204" pitchFamily="34" charset="0"/>
                <a:cs typeface="Arial" panose="020B0604020202020204" pitchFamily="34" charset="0"/>
              </a:defRPr>
            </a:lvl4pPr>
            <a:lvl5pPr>
              <a:buClr>
                <a:srgbClr val="E17C00"/>
              </a:buClr>
              <a:defRPr sz="1467">
                <a:solidFill>
                  <a:srgbClr val="6F263D"/>
                </a:solidFill>
                <a:latin typeface="Arial" panose="020B0604020202020204" pitchFamily="34" charset="0"/>
                <a:cs typeface="Arial" panose="020B0604020202020204" pitchFamily="34" charset="0"/>
              </a:defRPr>
            </a:lvl5pPr>
          </a:lstStyle>
          <a:p>
            <a:pPr lvl="0"/>
            <a:r>
              <a:rPr lang="en-US" dirty="0"/>
              <a:t>Click to add list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a:extLst>
              <a:ext uri="{FF2B5EF4-FFF2-40B4-BE49-F238E27FC236}">
                <a16:creationId xmlns:a16="http://schemas.microsoft.com/office/drawing/2014/main" id="{D0A7D2F6-6B4C-480B-AD8A-2B25B52CFB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18288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3294EDE-C6A6-49FB-BD8E-CB14740BDBE7}"/>
              </a:ext>
            </a:extLst>
          </p:cNvPr>
          <p:cNvSpPr>
            <a:spLocks noGrp="1"/>
          </p:cNvSpPr>
          <p:nvPr>
            <p:ph type="title" hasCustomPrompt="1"/>
          </p:nvPr>
        </p:nvSpPr>
        <p:spPr>
          <a:xfrm>
            <a:off x="191325" y="265875"/>
            <a:ext cx="11695875" cy="1143000"/>
          </a:xfrm>
        </p:spPr>
        <p:txBody>
          <a:bodyPr>
            <a:normAutofit/>
          </a:bodyPr>
          <a:lstStyle>
            <a:lvl1pPr>
              <a:defRPr sz="3733">
                <a:solidFill>
                  <a:srgbClr val="E17C00"/>
                </a:solidFill>
              </a:defRPr>
            </a:lvl1pPr>
          </a:lstStyle>
          <a:p>
            <a:r>
              <a:rPr lang="en-US" dirty="0"/>
              <a:t>CLICK TO ADD TITLE</a:t>
            </a:r>
          </a:p>
        </p:txBody>
      </p:sp>
    </p:spTree>
    <p:extLst>
      <p:ext uri="{BB962C8B-B14F-4D97-AF65-F5344CB8AC3E}">
        <p14:creationId xmlns:p14="http://schemas.microsoft.com/office/powerpoint/2010/main" val="35928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Slide 2C">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C80A7B26-E9DE-4D5B-716A-C77938E07F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67"/>
            <a:ext cx="12192000" cy="6858000"/>
          </a:xfrm>
          <a:prstGeom prst="rect">
            <a:avLst/>
          </a:prstGeom>
        </p:spPr>
      </p:pic>
      <p:sp>
        <p:nvSpPr>
          <p:cNvPr id="23" name="Text Placeholder 2">
            <a:extLst>
              <a:ext uri="{FF2B5EF4-FFF2-40B4-BE49-F238E27FC236}">
                <a16:creationId xmlns:a16="http://schemas.microsoft.com/office/drawing/2014/main" id="{33792010-366E-0840-BEF3-DA7A2C4985CE}"/>
              </a:ext>
            </a:extLst>
          </p:cNvPr>
          <p:cNvSpPr>
            <a:spLocks noGrp="1"/>
          </p:cNvSpPr>
          <p:nvPr>
            <p:ph type="body" sz="quarter" idx="18" hasCustomPrompt="1"/>
          </p:nvPr>
        </p:nvSpPr>
        <p:spPr>
          <a:xfrm>
            <a:off x="3124213" y="6643074"/>
            <a:ext cx="9067788" cy="199329"/>
          </a:xfrm>
        </p:spPr>
        <p:txBody>
          <a:bodyPr lIns="182880" tIns="0" rIns="182880" bIns="0">
            <a:noAutofit/>
          </a:bodyPr>
          <a:lstStyle>
            <a:lvl1pPr marL="0" indent="0" algn="r">
              <a:buNone/>
              <a:defRPr sz="1600" b="0" i="1">
                <a:solidFill>
                  <a:srgbClr val="6F263D"/>
                </a:solidFill>
                <a:latin typeface="Georgia" panose="02040502050405020303" pitchFamily="18" charset="0"/>
                <a:cs typeface="Arial" panose="020B0604020202020204" pitchFamily="34" charset="0"/>
              </a:defRPr>
            </a:lvl1pPr>
          </a:lstStyle>
          <a:p>
            <a:pPr lvl="0"/>
            <a:r>
              <a:rPr lang="en-US" dirty="0"/>
              <a:t>Click to add text</a:t>
            </a:r>
          </a:p>
        </p:txBody>
      </p:sp>
      <p:sp>
        <p:nvSpPr>
          <p:cNvPr id="12" name="Text Placeholder 2">
            <a:extLst>
              <a:ext uri="{FF2B5EF4-FFF2-40B4-BE49-F238E27FC236}">
                <a16:creationId xmlns:a16="http://schemas.microsoft.com/office/drawing/2014/main" id="{649794A0-DDCB-D348-B6F9-30E0A824A3F4}"/>
              </a:ext>
            </a:extLst>
          </p:cNvPr>
          <p:cNvSpPr>
            <a:spLocks noGrp="1"/>
          </p:cNvSpPr>
          <p:nvPr>
            <p:ph type="body" sz="quarter" idx="13" hasCustomPrompt="1"/>
          </p:nvPr>
        </p:nvSpPr>
        <p:spPr>
          <a:xfrm>
            <a:off x="315383" y="1600201"/>
            <a:ext cx="11571817" cy="4026695"/>
          </a:xfrm>
        </p:spPr>
        <p:txBody>
          <a:bodyPr>
            <a:noAutofit/>
          </a:bodyPr>
          <a:lstStyle>
            <a:lvl1pPr>
              <a:buClr>
                <a:srgbClr val="E17C00"/>
              </a:buClr>
              <a:defRPr sz="2133" b="1" i="0">
                <a:solidFill>
                  <a:srgbClr val="6F263D"/>
                </a:solidFill>
                <a:latin typeface="Arial" panose="020B0604020202020204" pitchFamily="34" charset="0"/>
                <a:cs typeface="Arial" panose="020B0604020202020204" pitchFamily="34" charset="0"/>
              </a:defRPr>
            </a:lvl1pPr>
            <a:lvl2pPr>
              <a:buClr>
                <a:srgbClr val="E17C00"/>
              </a:buClr>
              <a:defRPr sz="1867">
                <a:solidFill>
                  <a:srgbClr val="6F263D"/>
                </a:solidFill>
                <a:latin typeface="Arial" panose="020B0604020202020204" pitchFamily="34" charset="0"/>
                <a:cs typeface="Arial" panose="020B0604020202020204" pitchFamily="34" charset="0"/>
              </a:defRPr>
            </a:lvl2pPr>
            <a:lvl3pPr>
              <a:buClr>
                <a:srgbClr val="E17C00"/>
              </a:buClr>
              <a:defRPr sz="1600">
                <a:solidFill>
                  <a:srgbClr val="6F263D"/>
                </a:solidFill>
                <a:latin typeface="Arial" panose="020B0604020202020204" pitchFamily="34" charset="0"/>
                <a:cs typeface="Arial" panose="020B0604020202020204" pitchFamily="34" charset="0"/>
              </a:defRPr>
            </a:lvl3pPr>
            <a:lvl4pPr>
              <a:buClr>
                <a:srgbClr val="E17C00"/>
              </a:buClr>
              <a:defRPr sz="1467">
                <a:solidFill>
                  <a:srgbClr val="6F263D"/>
                </a:solidFill>
                <a:latin typeface="Arial" panose="020B0604020202020204" pitchFamily="34" charset="0"/>
                <a:cs typeface="Arial" panose="020B0604020202020204" pitchFamily="34" charset="0"/>
              </a:defRPr>
            </a:lvl4pPr>
            <a:lvl5pPr>
              <a:buClr>
                <a:srgbClr val="E17C00"/>
              </a:buClr>
              <a:defRPr sz="1467">
                <a:solidFill>
                  <a:srgbClr val="6F263D"/>
                </a:solidFill>
                <a:latin typeface="Arial" panose="020B0604020202020204" pitchFamily="34" charset="0"/>
                <a:cs typeface="Arial" panose="020B0604020202020204" pitchFamily="34" charset="0"/>
              </a:defRPr>
            </a:lvl5pPr>
          </a:lstStyle>
          <a:p>
            <a:pPr lvl="0"/>
            <a:r>
              <a:rPr lang="en-US" dirty="0"/>
              <a:t>Click to add list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a:extLst>
              <a:ext uri="{FF2B5EF4-FFF2-40B4-BE49-F238E27FC236}">
                <a16:creationId xmlns:a16="http://schemas.microsoft.com/office/drawing/2014/main" id="{78054FD4-0E94-4F12-8C8D-95092457A5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18288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5D07E43-0A50-42DC-876B-7002D7D5D925}"/>
              </a:ext>
            </a:extLst>
          </p:cNvPr>
          <p:cNvSpPr>
            <a:spLocks noGrp="1"/>
          </p:cNvSpPr>
          <p:nvPr>
            <p:ph type="title" hasCustomPrompt="1"/>
          </p:nvPr>
        </p:nvSpPr>
        <p:spPr>
          <a:xfrm>
            <a:off x="191325" y="265875"/>
            <a:ext cx="11695875" cy="1143000"/>
          </a:xfrm>
        </p:spPr>
        <p:txBody>
          <a:bodyPr>
            <a:normAutofit/>
          </a:bodyPr>
          <a:lstStyle>
            <a:lvl1pPr>
              <a:defRPr sz="3733">
                <a:solidFill>
                  <a:srgbClr val="E17C00"/>
                </a:solidFill>
              </a:defRPr>
            </a:lvl1pPr>
          </a:lstStyle>
          <a:p>
            <a:r>
              <a:rPr lang="en-US" dirty="0"/>
              <a:t>CLICK TO ADD TITLE</a:t>
            </a:r>
          </a:p>
        </p:txBody>
      </p:sp>
    </p:spTree>
    <p:extLst>
      <p:ext uri="{BB962C8B-B14F-4D97-AF65-F5344CB8AC3E}">
        <p14:creationId xmlns:p14="http://schemas.microsoft.com/office/powerpoint/2010/main" val="406640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Divider 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20751A4-6941-4516-68EF-5E69E91C2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2">
            <a:extLst>
              <a:ext uri="{FF2B5EF4-FFF2-40B4-BE49-F238E27FC236}">
                <a16:creationId xmlns:a16="http://schemas.microsoft.com/office/drawing/2014/main" id="{225573FA-E3F0-C64D-917E-C53DF8013D03}"/>
              </a:ext>
            </a:extLst>
          </p:cNvPr>
          <p:cNvSpPr>
            <a:spLocks noGrp="1"/>
          </p:cNvSpPr>
          <p:nvPr>
            <p:ph type="body" sz="quarter" idx="18" hasCustomPrompt="1"/>
          </p:nvPr>
        </p:nvSpPr>
        <p:spPr>
          <a:xfrm>
            <a:off x="914401" y="446832"/>
            <a:ext cx="6471024" cy="195459"/>
          </a:xfrm>
        </p:spPr>
        <p:txBody>
          <a:bodyPr lIns="182880" tIns="0" rIns="182880" bIns="0">
            <a:noAutofit/>
          </a:bodyPr>
          <a:lstStyle>
            <a:lvl1pPr marL="0" indent="0">
              <a:buNone/>
              <a:defRPr sz="1600" b="0" i="1">
                <a:solidFill>
                  <a:schemeClr val="bg1"/>
                </a:solidFill>
                <a:latin typeface="Georgia" panose="02040502050405020303" pitchFamily="18" charset="0"/>
                <a:cs typeface="Arial" panose="020B0604020202020204" pitchFamily="34" charset="0"/>
              </a:defRPr>
            </a:lvl1pPr>
          </a:lstStyle>
          <a:p>
            <a:pPr lvl="0"/>
            <a:r>
              <a:rPr lang="en-US" dirty="0"/>
              <a:t>Click to add text</a:t>
            </a:r>
          </a:p>
        </p:txBody>
      </p:sp>
      <p:sp>
        <p:nvSpPr>
          <p:cNvPr id="13" name="Title 18">
            <a:extLst>
              <a:ext uri="{FF2B5EF4-FFF2-40B4-BE49-F238E27FC236}">
                <a16:creationId xmlns:a16="http://schemas.microsoft.com/office/drawing/2014/main" id="{06A286E5-A71A-4747-97A6-551CA12D5FD5}"/>
              </a:ext>
            </a:extLst>
          </p:cNvPr>
          <p:cNvSpPr>
            <a:spLocks noGrp="1"/>
          </p:cNvSpPr>
          <p:nvPr>
            <p:ph type="title" hasCustomPrompt="1"/>
          </p:nvPr>
        </p:nvSpPr>
        <p:spPr>
          <a:xfrm>
            <a:off x="914401" y="1390381"/>
            <a:ext cx="6471024" cy="1106044"/>
          </a:xfrm>
          <a:noFill/>
        </p:spPr>
        <p:txBody>
          <a:bodyPr lIns="182880" tIns="182880" rIns="182880" anchor="ctr">
            <a:noAutofit/>
          </a:bodyPr>
          <a:lstStyle>
            <a:lvl1pPr marL="0" indent="0" algn="l">
              <a:lnSpc>
                <a:spcPct val="75000"/>
              </a:lnSpc>
              <a:buFont typeface="Arial" panose="020B0604020202020204" pitchFamily="34" charset="0"/>
              <a:buNone/>
              <a:defRPr sz="8000" b="1" i="1" baseline="0">
                <a:solidFill>
                  <a:schemeClr val="bg1"/>
                </a:solidFill>
                <a:latin typeface="Arial" panose="020B0604020202020204" pitchFamily="34" charset="0"/>
                <a:cs typeface="Arial" panose="020B0604020202020204" pitchFamily="34" charset="0"/>
              </a:defRPr>
            </a:lvl1pPr>
          </a:lstStyle>
          <a:p>
            <a:r>
              <a:rPr lang="en-US" dirty="0"/>
              <a:t>CLICK TO</a:t>
            </a:r>
            <a:br>
              <a:rPr lang="en-US" dirty="0"/>
            </a:br>
            <a:r>
              <a:rPr lang="en-US" dirty="0"/>
              <a:t>ADD TITLE</a:t>
            </a:r>
          </a:p>
        </p:txBody>
      </p:sp>
      <p:sp>
        <p:nvSpPr>
          <p:cNvPr id="10" name="Text Placeholder 8">
            <a:extLst>
              <a:ext uri="{FF2B5EF4-FFF2-40B4-BE49-F238E27FC236}">
                <a16:creationId xmlns:a16="http://schemas.microsoft.com/office/drawing/2014/main" id="{AB44DC17-4E1C-ED4C-89BB-3BC759DD3DBE}"/>
              </a:ext>
            </a:extLst>
          </p:cNvPr>
          <p:cNvSpPr>
            <a:spLocks noGrp="1"/>
          </p:cNvSpPr>
          <p:nvPr>
            <p:ph type="body" sz="quarter" idx="19" hasCustomPrompt="1"/>
          </p:nvPr>
        </p:nvSpPr>
        <p:spPr>
          <a:xfrm>
            <a:off x="914400" y="3327400"/>
            <a:ext cx="5181600" cy="1625600"/>
          </a:xfrm>
        </p:spPr>
        <p:txBody>
          <a:bodyPr>
            <a:normAutofit/>
          </a:bodyPr>
          <a:lstStyle>
            <a:lvl1pPr marL="0" indent="0">
              <a:buNone/>
              <a:defRPr sz="2133">
                <a:solidFill>
                  <a:schemeClr val="bg1"/>
                </a:solidFill>
                <a:latin typeface="Arial" panose="020B0604020202020204" pitchFamily="34" charset="0"/>
                <a:cs typeface="Arial" panose="020B0604020202020204" pitchFamily="34" charset="0"/>
              </a:defRPr>
            </a:lvl1pPr>
            <a:lvl2pPr marL="609569" indent="0">
              <a:buNone/>
              <a:defRPr>
                <a:solidFill>
                  <a:schemeClr val="bg1"/>
                </a:solidFill>
              </a:defRPr>
            </a:lvl2pPr>
            <a:lvl3pPr marL="1219139" indent="0">
              <a:buNone/>
              <a:defRPr>
                <a:solidFill>
                  <a:schemeClr val="bg1"/>
                </a:solidFill>
              </a:defRPr>
            </a:lvl3pPr>
            <a:lvl4pPr marL="1828709" indent="0">
              <a:buNone/>
              <a:defRPr>
                <a:solidFill>
                  <a:schemeClr val="bg1"/>
                </a:solidFill>
              </a:defRPr>
            </a:lvl4pPr>
            <a:lvl5pPr marL="2438279" indent="0">
              <a:buNone/>
              <a:defRPr>
                <a:solidFill>
                  <a:schemeClr val="bg1"/>
                </a:solidFill>
              </a:defRPr>
            </a:lvl5pPr>
          </a:lstStyle>
          <a:p>
            <a:pPr lvl="0"/>
            <a:r>
              <a:rPr lang="en-US" dirty="0"/>
              <a:t>Click to add text</a:t>
            </a:r>
          </a:p>
        </p:txBody>
      </p:sp>
      <p:pic>
        <p:nvPicPr>
          <p:cNvPr id="7" name="Picture 2">
            <a:extLst>
              <a:ext uri="{FF2B5EF4-FFF2-40B4-BE49-F238E27FC236}">
                <a16:creationId xmlns:a16="http://schemas.microsoft.com/office/drawing/2014/main" id="{A8361484-7F9A-4B33-9755-38514EA03F1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 y="5959813"/>
            <a:ext cx="1796375" cy="89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1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lank/Media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11F917-BD48-4DEB-BB02-7BCDCDA599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5943600"/>
            <a:ext cx="18288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2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ontent Slide 5">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3E23EFCB-EE18-81B9-04E9-BF4EFA6E7F1D}"/>
              </a:ext>
            </a:extLst>
          </p:cNvPr>
          <p:cNvSpPr>
            <a:spLocks noGrp="1"/>
          </p:cNvSpPr>
          <p:nvPr>
            <p:ph sz="quarter" idx="19" hasCustomPrompt="1"/>
          </p:nvPr>
        </p:nvSpPr>
        <p:spPr>
          <a:xfrm>
            <a:off x="6190590" y="1600201"/>
            <a:ext cx="5696607" cy="4368800"/>
          </a:xfrm>
        </p:spPr>
        <p:txBody>
          <a:bodyPr anchor="ctr" anchorCtr="0"/>
          <a:lstStyle>
            <a:lvl1pPr marL="0" indent="0" algn="ctr">
              <a:buNone/>
              <a:defRPr/>
            </a:lvl1pPr>
          </a:lstStyle>
          <a:p>
            <a:pPr lvl="0"/>
            <a:r>
              <a:rPr lang="en-US" dirty="0"/>
              <a:t>Graphic</a:t>
            </a:r>
          </a:p>
        </p:txBody>
      </p:sp>
      <p:sp>
        <p:nvSpPr>
          <p:cNvPr id="4" name="Content Placeholder 7">
            <a:extLst>
              <a:ext uri="{FF2B5EF4-FFF2-40B4-BE49-F238E27FC236}">
                <a16:creationId xmlns:a16="http://schemas.microsoft.com/office/drawing/2014/main" id="{43B51056-A00D-E3CF-8028-05A8E7C96A2B}"/>
              </a:ext>
            </a:extLst>
          </p:cNvPr>
          <p:cNvSpPr>
            <a:spLocks noGrp="1"/>
          </p:cNvSpPr>
          <p:nvPr>
            <p:ph sz="quarter" idx="20" hasCustomPrompt="1"/>
          </p:nvPr>
        </p:nvSpPr>
        <p:spPr>
          <a:xfrm>
            <a:off x="297794" y="1600201"/>
            <a:ext cx="5696607" cy="4368800"/>
          </a:xfrm>
        </p:spPr>
        <p:txBody>
          <a:bodyPr anchor="ctr" anchorCtr="0"/>
          <a:lstStyle>
            <a:lvl1pPr marL="0" indent="0" algn="ctr">
              <a:buNone/>
              <a:defRPr/>
            </a:lvl1pPr>
          </a:lstStyle>
          <a:p>
            <a:pPr lvl="0"/>
            <a:r>
              <a:rPr lang="en-US" dirty="0"/>
              <a:t>Graphic</a:t>
            </a:r>
          </a:p>
        </p:txBody>
      </p:sp>
      <p:pic>
        <p:nvPicPr>
          <p:cNvPr id="7" name="Picture 2">
            <a:extLst>
              <a:ext uri="{FF2B5EF4-FFF2-40B4-BE49-F238E27FC236}">
                <a16:creationId xmlns:a16="http://schemas.microsoft.com/office/drawing/2014/main" id="{7159BEA1-346A-4989-AA4B-51F004038D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5943600"/>
            <a:ext cx="18288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78F1191-589B-4E6E-844B-0095A8D0382F}"/>
              </a:ext>
            </a:extLst>
          </p:cNvPr>
          <p:cNvSpPr>
            <a:spLocks noGrp="1"/>
          </p:cNvSpPr>
          <p:nvPr>
            <p:ph type="title" hasCustomPrompt="1"/>
          </p:nvPr>
        </p:nvSpPr>
        <p:spPr>
          <a:xfrm>
            <a:off x="191325" y="265875"/>
            <a:ext cx="11695875" cy="1143000"/>
          </a:xfrm>
        </p:spPr>
        <p:txBody>
          <a:bodyPr>
            <a:normAutofit/>
          </a:bodyPr>
          <a:lstStyle>
            <a:lvl1pPr>
              <a:defRPr sz="3733">
                <a:solidFill>
                  <a:srgbClr val="E17C00"/>
                </a:solidFill>
              </a:defRPr>
            </a:lvl1pPr>
          </a:lstStyle>
          <a:p>
            <a:r>
              <a:rPr lang="en-US" dirty="0"/>
              <a:t>CLICK TO ADD TITLE</a:t>
            </a:r>
          </a:p>
        </p:txBody>
      </p:sp>
    </p:spTree>
    <p:extLst>
      <p:ext uri="{BB962C8B-B14F-4D97-AF65-F5344CB8AC3E}">
        <p14:creationId xmlns:p14="http://schemas.microsoft.com/office/powerpoint/2010/main" val="306364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F3418-6E01-41C9-8EB2-44DEC3EAF01A}"/>
              </a:ext>
            </a:extLst>
          </p:cNvPr>
          <p:cNvSpPr>
            <a:spLocks noGrp="1"/>
          </p:cNvSpPr>
          <p:nvPr>
            <p:ph type="title" hasCustomPrompt="1"/>
          </p:nvPr>
        </p:nvSpPr>
        <p:spPr/>
        <p:txBody>
          <a:bodyPr>
            <a:normAutofit/>
          </a:bodyPr>
          <a:lstStyle>
            <a:lvl1pPr>
              <a:defRPr sz="3733">
                <a:solidFill>
                  <a:srgbClr val="E17C00"/>
                </a:solidFill>
              </a:defRPr>
            </a:lvl1pPr>
          </a:lstStyle>
          <a:p>
            <a:r>
              <a:rPr lang="en-US" dirty="0"/>
              <a:t>CLICK TO ADD TITLE</a:t>
            </a:r>
          </a:p>
        </p:txBody>
      </p:sp>
      <p:pic>
        <p:nvPicPr>
          <p:cNvPr id="4" name="Picture 3">
            <a:extLst>
              <a:ext uri="{FF2B5EF4-FFF2-40B4-BE49-F238E27FC236}">
                <a16:creationId xmlns:a16="http://schemas.microsoft.com/office/drawing/2014/main" id="{B497EC64-5A44-41E9-815E-02108EC61B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8309"/>
            <a:ext cx="12192000" cy="3325092"/>
          </a:xfrm>
          <a:prstGeom prst="rect">
            <a:avLst/>
          </a:prstGeom>
        </p:spPr>
      </p:pic>
      <p:pic>
        <p:nvPicPr>
          <p:cNvPr id="5" name="Picture 2">
            <a:extLst>
              <a:ext uri="{FF2B5EF4-FFF2-40B4-BE49-F238E27FC236}">
                <a16:creationId xmlns:a16="http://schemas.microsoft.com/office/drawing/2014/main" id="{B4B056AC-10BA-4C36-A4CB-69DC8C5E809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 y="5959813"/>
            <a:ext cx="1796375" cy="898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686A48F6-3FFE-4EC1-9B7B-9EBBED2CE6D8}"/>
              </a:ext>
            </a:extLst>
          </p:cNvPr>
          <p:cNvSpPr>
            <a:spLocks noGrp="1"/>
          </p:cNvSpPr>
          <p:nvPr>
            <p:ph type="body" sz="quarter" idx="13" hasCustomPrompt="1"/>
          </p:nvPr>
        </p:nvSpPr>
        <p:spPr>
          <a:xfrm>
            <a:off x="315383" y="1600201"/>
            <a:ext cx="11571817" cy="4026695"/>
          </a:xfrm>
        </p:spPr>
        <p:txBody>
          <a:bodyPr>
            <a:noAutofit/>
          </a:bodyPr>
          <a:lstStyle>
            <a:lvl1pPr>
              <a:buClr>
                <a:srgbClr val="E17C00"/>
              </a:buClr>
              <a:defRPr sz="2133" b="1" i="0">
                <a:solidFill>
                  <a:srgbClr val="6F263D"/>
                </a:solidFill>
                <a:latin typeface="Arial" panose="020B0604020202020204" pitchFamily="34" charset="0"/>
                <a:cs typeface="Arial" panose="020B0604020202020204" pitchFamily="34" charset="0"/>
              </a:defRPr>
            </a:lvl1pPr>
            <a:lvl2pPr>
              <a:buClr>
                <a:srgbClr val="E17C00"/>
              </a:buClr>
              <a:defRPr sz="1867">
                <a:solidFill>
                  <a:srgbClr val="6F263D"/>
                </a:solidFill>
                <a:latin typeface="Arial" panose="020B0604020202020204" pitchFamily="34" charset="0"/>
                <a:cs typeface="Arial" panose="020B0604020202020204" pitchFamily="34" charset="0"/>
              </a:defRPr>
            </a:lvl2pPr>
            <a:lvl3pPr>
              <a:buClr>
                <a:srgbClr val="E17C00"/>
              </a:buClr>
              <a:defRPr sz="1600">
                <a:solidFill>
                  <a:srgbClr val="6F263D"/>
                </a:solidFill>
                <a:latin typeface="Arial" panose="020B0604020202020204" pitchFamily="34" charset="0"/>
                <a:cs typeface="Arial" panose="020B0604020202020204" pitchFamily="34" charset="0"/>
              </a:defRPr>
            </a:lvl3pPr>
            <a:lvl4pPr>
              <a:buClr>
                <a:srgbClr val="E17C00"/>
              </a:buClr>
              <a:defRPr sz="1467">
                <a:solidFill>
                  <a:srgbClr val="6F263D"/>
                </a:solidFill>
                <a:latin typeface="Arial" panose="020B0604020202020204" pitchFamily="34" charset="0"/>
                <a:cs typeface="Arial" panose="020B0604020202020204" pitchFamily="34" charset="0"/>
              </a:defRPr>
            </a:lvl4pPr>
            <a:lvl5pPr>
              <a:buClr>
                <a:srgbClr val="E17C00"/>
              </a:buClr>
              <a:defRPr sz="1467">
                <a:solidFill>
                  <a:srgbClr val="6F263D"/>
                </a:solidFill>
                <a:latin typeface="Arial" panose="020B0604020202020204" pitchFamily="34" charset="0"/>
                <a:cs typeface="Arial" panose="020B0604020202020204" pitchFamily="34" charset="0"/>
              </a:defRPr>
            </a:lvl5pPr>
          </a:lstStyle>
          <a:p>
            <a:pPr lvl="0"/>
            <a:r>
              <a:rPr lang="en-US" dirty="0"/>
              <a:t>Click to add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D3A288EC-CAC3-40CF-AE35-DCF055DABEA0}"/>
              </a:ext>
            </a:extLst>
          </p:cNvPr>
          <p:cNvSpPr>
            <a:spLocks noGrp="1"/>
          </p:cNvSpPr>
          <p:nvPr>
            <p:ph type="body" sz="quarter" idx="18" hasCustomPrompt="1"/>
          </p:nvPr>
        </p:nvSpPr>
        <p:spPr>
          <a:xfrm>
            <a:off x="3124213" y="6635208"/>
            <a:ext cx="9067788" cy="199329"/>
          </a:xfrm>
        </p:spPr>
        <p:txBody>
          <a:bodyPr lIns="182880" tIns="0" rIns="182880" bIns="0">
            <a:noAutofit/>
          </a:bodyPr>
          <a:lstStyle>
            <a:lvl1pPr marL="0" indent="0" algn="r">
              <a:buNone/>
              <a:defRPr sz="1600" b="0" i="1">
                <a:solidFill>
                  <a:schemeClr val="bg1">
                    <a:lumMod val="95000"/>
                  </a:schemeClr>
                </a:solidFill>
                <a:latin typeface="Georgia" panose="02040502050405020303" pitchFamily="18" charset="0"/>
                <a:cs typeface="Arial" panose="020B0604020202020204" pitchFamily="34" charset="0"/>
              </a:defRPr>
            </a:lvl1pPr>
          </a:lstStyle>
          <a:p>
            <a:pPr lvl="0"/>
            <a:r>
              <a:rPr lang="en-US" dirty="0"/>
              <a:t>Click to add text</a:t>
            </a:r>
          </a:p>
        </p:txBody>
      </p:sp>
    </p:spTree>
    <p:extLst>
      <p:ext uri="{BB962C8B-B14F-4D97-AF65-F5344CB8AC3E}">
        <p14:creationId xmlns:p14="http://schemas.microsoft.com/office/powerpoint/2010/main" val="212681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5837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Slide 4">
    <p:spTree>
      <p:nvGrpSpPr>
        <p:cNvPr id="1" name=""/>
        <p:cNvGrpSpPr/>
        <p:nvPr/>
      </p:nvGrpSpPr>
      <p:grpSpPr>
        <a:xfrm>
          <a:off x="0" y="0"/>
          <a:ext cx="0" cy="0"/>
          <a:chOff x="0" y="0"/>
          <a:chExt cx="0" cy="0"/>
        </a:xfrm>
      </p:grpSpPr>
      <p:sp>
        <p:nvSpPr>
          <p:cNvPr id="23" name="Text Placeholder 2">
            <a:extLst>
              <a:ext uri="{FF2B5EF4-FFF2-40B4-BE49-F238E27FC236}">
                <a16:creationId xmlns:a16="http://schemas.microsoft.com/office/drawing/2014/main" id="{DA84C3F7-BB03-5D49-9A2E-979137BADE88}"/>
              </a:ext>
            </a:extLst>
          </p:cNvPr>
          <p:cNvSpPr>
            <a:spLocks noGrp="1"/>
          </p:cNvSpPr>
          <p:nvPr>
            <p:ph type="body" sz="quarter" idx="13" hasCustomPrompt="1"/>
          </p:nvPr>
        </p:nvSpPr>
        <p:spPr>
          <a:xfrm>
            <a:off x="315383" y="1600200"/>
            <a:ext cx="5679019" cy="4368800"/>
          </a:xfrm>
        </p:spPr>
        <p:txBody>
          <a:bodyPr>
            <a:noAutofit/>
          </a:bodyPr>
          <a:lstStyle>
            <a:lvl1pPr>
              <a:buClr>
                <a:srgbClr val="E17C00"/>
              </a:buClr>
              <a:defRPr sz="2133" b="1" i="0">
                <a:solidFill>
                  <a:srgbClr val="6F263D"/>
                </a:solidFill>
                <a:latin typeface="Arial" panose="020B0604020202020204" pitchFamily="34" charset="0"/>
                <a:cs typeface="Arial" panose="020B0604020202020204" pitchFamily="34" charset="0"/>
              </a:defRPr>
            </a:lvl1pPr>
            <a:lvl2pPr>
              <a:buClr>
                <a:srgbClr val="E17C00"/>
              </a:buClr>
              <a:defRPr sz="1867">
                <a:solidFill>
                  <a:srgbClr val="6F263D"/>
                </a:solidFill>
                <a:latin typeface="Arial" panose="020B0604020202020204" pitchFamily="34" charset="0"/>
                <a:cs typeface="Arial" panose="020B0604020202020204" pitchFamily="34" charset="0"/>
              </a:defRPr>
            </a:lvl2pPr>
            <a:lvl3pPr>
              <a:buClr>
                <a:srgbClr val="E17C00"/>
              </a:buClr>
              <a:defRPr sz="1600">
                <a:solidFill>
                  <a:srgbClr val="6F263D"/>
                </a:solidFill>
                <a:latin typeface="Arial" panose="020B0604020202020204" pitchFamily="34" charset="0"/>
                <a:cs typeface="Arial" panose="020B0604020202020204" pitchFamily="34" charset="0"/>
              </a:defRPr>
            </a:lvl3pPr>
            <a:lvl4pPr>
              <a:buClr>
                <a:srgbClr val="E17C00"/>
              </a:buClr>
              <a:defRPr sz="1467">
                <a:solidFill>
                  <a:srgbClr val="6F263D"/>
                </a:solidFill>
                <a:latin typeface="Arial" panose="020B0604020202020204" pitchFamily="34" charset="0"/>
                <a:cs typeface="Arial" panose="020B0604020202020204" pitchFamily="34" charset="0"/>
              </a:defRPr>
            </a:lvl4pPr>
            <a:lvl5pPr>
              <a:buClr>
                <a:srgbClr val="E17C00"/>
              </a:buClr>
              <a:defRPr sz="1467">
                <a:solidFill>
                  <a:srgbClr val="6F263D"/>
                </a:solidFill>
                <a:latin typeface="Arial" panose="020B0604020202020204" pitchFamily="34" charset="0"/>
                <a:cs typeface="Arial" panose="020B0604020202020204" pitchFamily="34" charset="0"/>
              </a:defRPr>
            </a:lvl5pPr>
          </a:lstStyle>
          <a:p>
            <a:pPr lvl="0"/>
            <a:r>
              <a:rPr lang="en-US" dirty="0"/>
              <a:t>Click to add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7">
            <a:extLst>
              <a:ext uri="{FF2B5EF4-FFF2-40B4-BE49-F238E27FC236}">
                <a16:creationId xmlns:a16="http://schemas.microsoft.com/office/drawing/2014/main" id="{377193B1-5810-D74B-9153-FE9A079E21E8}"/>
              </a:ext>
            </a:extLst>
          </p:cNvPr>
          <p:cNvSpPr>
            <a:spLocks noGrp="1"/>
          </p:cNvSpPr>
          <p:nvPr>
            <p:ph sz="quarter" idx="19" hasCustomPrompt="1"/>
          </p:nvPr>
        </p:nvSpPr>
        <p:spPr>
          <a:xfrm>
            <a:off x="6197601" y="1600201"/>
            <a:ext cx="5689596" cy="4368800"/>
          </a:xfrm>
        </p:spPr>
        <p:txBody>
          <a:bodyPr anchor="ctr" anchorCtr="0"/>
          <a:lstStyle>
            <a:lvl1pPr marL="0" indent="0" algn="ctr">
              <a:buNone/>
              <a:defRPr/>
            </a:lvl1pPr>
          </a:lstStyle>
          <a:p>
            <a:pPr lvl="0"/>
            <a:r>
              <a:rPr lang="en-US" dirty="0"/>
              <a:t>Graphic</a:t>
            </a:r>
          </a:p>
        </p:txBody>
      </p:sp>
      <p:pic>
        <p:nvPicPr>
          <p:cNvPr id="7" name="Picture 2">
            <a:extLst>
              <a:ext uri="{FF2B5EF4-FFF2-40B4-BE49-F238E27FC236}">
                <a16:creationId xmlns:a16="http://schemas.microsoft.com/office/drawing/2014/main" id="{BFE7F540-41E5-48D2-820B-5DE8EBEC58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5943600"/>
            <a:ext cx="18288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B05ABE3-5371-4BF8-BC8E-591E62C8D52D}"/>
              </a:ext>
            </a:extLst>
          </p:cNvPr>
          <p:cNvSpPr>
            <a:spLocks noGrp="1"/>
          </p:cNvSpPr>
          <p:nvPr>
            <p:ph type="title" hasCustomPrompt="1"/>
          </p:nvPr>
        </p:nvSpPr>
        <p:spPr>
          <a:xfrm>
            <a:off x="191325" y="265875"/>
            <a:ext cx="11695875" cy="1143000"/>
          </a:xfrm>
        </p:spPr>
        <p:txBody>
          <a:bodyPr>
            <a:normAutofit/>
          </a:bodyPr>
          <a:lstStyle>
            <a:lvl1pPr>
              <a:defRPr sz="3733">
                <a:solidFill>
                  <a:srgbClr val="E17C00"/>
                </a:solidFill>
              </a:defRPr>
            </a:lvl1pPr>
          </a:lstStyle>
          <a:p>
            <a:r>
              <a:rPr lang="en-US" dirty="0"/>
              <a:t>CLICK TO ADD TITLE</a:t>
            </a:r>
          </a:p>
        </p:txBody>
      </p:sp>
    </p:spTree>
    <p:extLst>
      <p:ext uri="{BB962C8B-B14F-4D97-AF65-F5344CB8AC3E}">
        <p14:creationId xmlns:p14="http://schemas.microsoft.com/office/powerpoint/2010/main" val="76949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35" name="Google Shape;35;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7970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FFFF"/>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A9D9B97-DE88-E196-3678-17DDCBFE0547}"/>
              </a:ext>
            </a:extLst>
          </p:cNvPr>
          <p:cNvPicPr>
            <a:picLocks noChangeAspect="1"/>
          </p:cNvPicPr>
          <p:nvPr userDrawn="1"/>
        </p:nvPicPr>
        <p:blipFill rotWithShape="1">
          <a:blip r:embed="rId2"/>
          <a:srcRect l="109" t="12165" r="-109" b="8693"/>
          <a:stretch/>
        </p:blipFill>
        <p:spPr>
          <a:xfrm>
            <a:off x="6089896" y="1688123"/>
            <a:ext cx="4887608" cy="3868615"/>
          </a:xfrm>
          <a:prstGeom prst="rect">
            <a:avLst/>
          </a:prstGeom>
        </p:spPr>
      </p:pic>
      <p:sp>
        <p:nvSpPr>
          <p:cNvPr id="18" name="Rectangle 17">
            <a:extLst>
              <a:ext uri="{FF2B5EF4-FFF2-40B4-BE49-F238E27FC236}">
                <a16:creationId xmlns:a16="http://schemas.microsoft.com/office/drawing/2014/main" id="{770EDFAF-710B-27E1-41DB-1258F1799A1B}"/>
              </a:ext>
            </a:extLst>
          </p:cNvPr>
          <p:cNvSpPr/>
          <p:nvPr userDrawn="1"/>
        </p:nvSpPr>
        <p:spPr>
          <a:xfrm>
            <a:off x="0" y="2019300"/>
            <a:ext cx="6646119" cy="3962669"/>
          </a:xfrm>
          <a:prstGeom prst="rect">
            <a:avLst/>
          </a:prstGeom>
          <a:gradFill>
            <a:gsLst>
              <a:gs pos="0">
                <a:srgbClr val="188696">
                  <a:alpha val="75399"/>
                </a:srgbClr>
              </a:gs>
              <a:gs pos="70000">
                <a:schemeClr val="accent4"/>
              </a:gs>
            </a:gsLst>
            <a:lin ang="7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CE1455AD-0E10-E2F6-A7C3-0AC165ED63D0}"/>
              </a:ext>
            </a:extLst>
          </p:cNvPr>
          <p:cNvSpPr>
            <a:spLocks noGrp="1"/>
          </p:cNvSpPr>
          <p:nvPr>
            <p:ph type="ctrTitle"/>
          </p:nvPr>
        </p:nvSpPr>
        <p:spPr>
          <a:xfrm>
            <a:off x="1220045" y="2445639"/>
            <a:ext cx="4664173" cy="2161014"/>
          </a:xfrm>
          <a:prstGeom prst="rect">
            <a:avLst/>
          </a:prstGeom>
        </p:spPr>
        <p:txBody>
          <a:bodyPr anchor="b"/>
          <a:lstStyle>
            <a:lvl1pPr algn="l">
              <a:defRPr sz="4799" b="1" i="0" spc="-75">
                <a:solidFill>
                  <a:srgbClr val="FFFFFF"/>
                </a:solidFill>
                <a:latin typeface="+mj-lt"/>
              </a:defRPr>
            </a:lvl1pPr>
          </a:lstStyle>
          <a:p>
            <a:r>
              <a:rPr lang="en-US" dirty="0"/>
              <a:t>Click to edit Master title </a:t>
            </a:r>
          </a:p>
        </p:txBody>
      </p:sp>
      <p:sp>
        <p:nvSpPr>
          <p:cNvPr id="8" name="Subtitle 2">
            <a:extLst>
              <a:ext uri="{FF2B5EF4-FFF2-40B4-BE49-F238E27FC236}">
                <a16:creationId xmlns:a16="http://schemas.microsoft.com/office/drawing/2014/main" id="{3CE33AD8-17E7-4368-9477-6B8288876769}"/>
              </a:ext>
            </a:extLst>
          </p:cNvPr>
          <p:cNvSpPr>
            <a:spLocks noGrp="1"/>
          </p:cNvSpPr>
          <p:nvPr>
            <p:ph type="subTitle" idx="1"/>
          </p:nvPr>
        </p:nvSpPr>
        <p:spPr>
          <a:xfrm>
            <a:off x="1220045" y="4868123"/>
            <a:ext cx="4652452" cy="458537"/>
          </a:xfrm>
          <a:prstGeom prst="rect">
            <a:avLst/>
          </a:prstGeom>
        </p:spPr>
        <p:txBody>
          <a:bodyPr/>
          <a:lstStyle>
            <a:lvl1pPr marL="0" indent="0" algn="l">
              <a:lnSpc>
                <a:spcPct val="100000"/>
              </a:lnSpc>
              <a:buNone/>
              <a:defRPr sz="2000" b="0" i="0" spc="0">
                <a:solidFill>
                  <a:srgbClr val="FFFFFF"/>
                </a:solidFill>
                <a:latin typeface="+mj-lt"/>
                <a:ea typeface="Microsoft GothicNeo" panose="020B0500000101010101" pitchFamily="34" charset="-127"/>
                <a:cs typeface="Arial" panose="020B060402020202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dirty="0"/>
              <a:t>Click to edit Master subtitle</a:t>
            </a:r>
          </a:p>
        </p:txBody>
      </p:sp>
      <p:sp>
        <p:nvSpPr>
          <p:cNvPr id="29" name="Text Placeholder 28">
            <a:extLst>
              <a:ext uri="{FF2B5EF4-FFF2-40B4-BE49-F238E27FC236}">
                <a16:creationId xmlns:a16="http://schemas.microsoft.com/office/drawing/2014/main" id="{911A357A-B9FC-30E6-1404-C5194062A8D3}"/>
              </a:ext>
            </a:extLst>
          </p:cNvPr>
          <p:cNvSpPr>
            <a:spLocks noGrp="1"/>
          </p:cNvSpPr>
          <p:nvPr>
            <p:ph type="body" sz="quarter" idx="10" hasCustomPrompt="1"/>
          </p:nvPr>
        </p:nvSpPr>
        <p:spPr>
          <a:xfrm>
            <a:off x="6868828" y="5723792"/>
            <a:ext cx="4103337" cy="257909"/>
          </a:xfrm>
          <a:prstGeom prst="rect">
            <a:avLst/>
          </a:prstGeom>
        </p:spPr>
        <p:txBody>
          <a:bodyPr/>
          <a:lstStyle>
            <a:lvl1pPr marL="0" indent="0" algn="l">
              <a:buNone/>
              <a:defRPr sz="1400" b="1" i="0">
                <a:solidFill>
                  <a:schemeClr val="accent2"/>
                </a:solidFill>
                <a:latin typeface="+mn-lt"/>
                <a:ea typeface="Noto Sans" panose="020B0502040504020204" pitchFamily="34" charset="0"/>
              </a:defRPr>
            </a:lvl1pPr>
            <a:lvl2pPr>
              <a:defRPr sz="1400" b="0" i="0">
                <a:latin typeface="Noto Sans" panose="020B0502040504020204" pitchFamily="34" charset="0"/>
                <a:ea typeface="Noto Sans" panose="020B0502040504020204" pitchFamily="34" charset="0"/>
              </a:defRPr>
            </a:lvl2pPr>
            <a:lvl3pPr>
              <a:defRPr sz="1400" b="0" i="0">
                <a:latin typeface="Noto Sans" panose="020B0502040504020204" pitchFamily="34" charset="0"/>
                <a:ea typeface="Noto Sans" panose="020B0502040504020204" pitchFamily="34" charset="0"/>
              </a:defRPr>
            </a:lvl3pPr>
            <a:lvl4pPr>
              <a:defRPr sz="1400" b="0" i="0">
                <a:latin typeface="Noto Sans" panose="020B0502040504020204" pitchFamily="34" charset="0"/>
                <a:ea typeface="Noto Sans" panose="020B0502040504020204" pitchFamily="34" charset="0"/>
              </a:defRPr>
            </a:lvl4pPr>
            <a:lvl5pPr>
              <a:defRPr sz="1400" b="0" i="0">
                <a:latin typeface="Noto Sans" panose="020B0502040504020204" pitchFamily="34" charset="0"/>
                <a:ea typeface="Noto Sans" panose="020B0502040504020204" pitchFamily="34" charset="0"/>
              </a:defRPr>
            </a:lvl5pPr>
          </a:lstStyle>
          <a:p>
            <a:pPr lvl="0"/>
            <a:r>
              <a:rPr lang="en-US" dirty="0"/>
              <a:t>September 2023</a:t>
            </a:r>
          </a:p>
        </p:txBody>
      </p:sp>
      <p:pic>
        <p:nvPicPr>
          <p:cNvPr id="30" name="Picture 25">
            <a:extLst>
              <a:ext uri="{FF2B5EF4-FFF2-40B4-BE49-F238E27FC236}">
                <a16:creationId xmlns:a16="http://schemas.microsoft.com/office/drawing/2014/main" id="{9C7E9281-A5A3-41C4-B83A-B35B23E7066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41814" y="776785"/>
            <a:ext cx="3049730" cy="735492"/>
          </a:xfrm>
          <a:prstGeom prst="rect">
            <a:avLst/>
          </a:prstGeom>
        </p:spPr>
      </p:pic>
    </p:spTree>
    <p:extLst>
      <p:ext uri="{BB962C8B-B14F-4D97-AF65-F5344CB8AC3E}">
        <p14:creationId xmlns:p14="http://schemas.microsoft.com/office/powerpoint/2010/main" val="3262679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44">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Al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66067B-FE5F-85BE-C6F8-59C067A23432}"/>
              </a:ext>
            </a:extLst>
          </p:cNvPr>
          <p:cNvSpPr/>
          <p:nvPr userDrawn="1"/>
        </p:nvSpPr>
        <p:spPr>
          <a:xfrm>
            <a:off x="5545881" y="1770185"/>
            <a:ext cx="6646119" cy="38996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88231A8-E4BB-26DB-4069-ECD0F0324139}"/>
              </a:ext>
            </a:extLst>
          </p:cNvPr>
          <p:cNvSpPr>
            <a:spLocks noGrp="1"/>
          </p:cNvSpPr>
          <p:nvPr>
            <p:ph type="ctrTitle"/>
          </p:nvPr>
        </p:nvSpPr>
        <p:spPr>
          <a:xfrm>
            <a:off x="1219836" y="2019300"/>
            <a:ext cx="4406509" cy="2334100"/>
          </a:xfrm>
          <a:prstGeom prst="rect">
            <a:avLst/>
          </a:prstGeom>
        </p:spPr>
        <p:txBody>
          <a:bodyPr anchor="b"/>
          <a:lstStyle>
            <a:lvl1pPr algn="r">
              <a:defRPr sz="4799" b="1" i="0" spc="-75">
                <a:solidFill>
                  <a:schemeClr val="accent6"/>
                </a:solidFill>
                <a:latin typeface="+mj-lt"/>
              </a:defRPr>
            </a:lvl1pPr>
          </a:lstStyle>
          <a:p>
            <a:r>
              <a:rPr lang="en-US" dirty="0"/>
              <a:t>Click to edit Master title</a:t>
            </a:r>
          </a:p>
        </p:txBody>
      </p:sp>
      <p:sp>
        <p:nvSpPr>
          <p:cNvPr id="5" name="Subtitle 2">
            <a:extLst>
              <a:ext uri="{FF2B5EF4-FFF2-40B4-BE49-F238E27FC236}">
                <a16:creationId xmlns:a16="http://schemas.microsoft.com/office/drawing/2014/main" id="{48BA2717-BF81-AA3D-2973-D1D9DA7E9AA4}"/>
              </a:ext>
            </a:extLst>
          </p:cNvPr>
          <p:cNvSpPr>
            <a:spLocks noGrp="1"/>
          </p:cNvSpPr>
          <p:nvPr>
            <p:ph type="subTitle" idx="1"/>
          </p:nvPr>
        </p:nvSpPr>
        <p:spPr>
          <a:xfrm>
            <a:off x="1219836" y="4614869"/>
            <a:ext cx="4429952" cy="941870"/>
          </a:xfrm>
          <a:prstGeom prst="rect">
            <a:avLst/>
          </a:prstGeom>
        </p:spPr>
        <p:txBody>
          <a:bodyPr/>
          <a:lstStyle>
            <a:lvl1pPr marL="0" indent="0" algn="r">
              <a:lnSpc>
                <a:spcPct val="100000"/>
              </a:lnSpc>
              <a:buNone/>
              <a:defRPr sz="2000" b="1" i="0" spc="0">
                <a:solidFill>
                  <a:schemeClr val="accent1"/>
                </a:solidFill>
                <a:latin typeface="+mj-lt"/>
                <a:ea typeface="Microsoft GothicNeo" panose="020B0500000101010101" pitchFamily="34" charset="-127"/>
                <a:cs typeface="Arial" panose="020B060402020202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dirty="0"/>
              <a:t>Click to edit Master subtitle</a:t>
            </a:r>
          </a:p>
        </p:txBody>
      </p:sp>
      <p:sp>
        <p:nvSpPr>
          <p:cNvPr id="11" name="Text Placeholder 28">
            <a:extLst>
              <a:ext uri="{FF2B5EF4-FFF2-40B4-BE49-F238E27FC236}">
                <a16:creationId xmlns:a16="http://schemas.microsoft.com/office/drawing/2014/main" id="{826EB37C-354A-322B-B27D-5C90E42F208C}"/>
              </a:ext>
            </a:extLst>
          </p:cNvPr>
          <p:cNvSpPr>
            <a:spLocks noGrp="1"/>
          </p:cNvSpPr>
          <p:nvPr>
            <p:ph type="body" sz="quarter" idx="10" hasCustomPrompt="1"/>
          </p:nvPr>
        </p:nvSpPr>
        <p:spPr>
          <a:xfrm>
            <a:off x="6553141" y="6295292"/>
            <a:ext cx="4419025" cy="307731"/>
          </a:xfrm>
          <a:prstGeom prst="rect">
            <a:avLst/>
          </a:prstGeom>
        </p:spPr>
        <p:txBody>
          <a:bodyPr/>
          <a:lstStyle>
            <a:lvl1pPr marL="0" indent="0" algn="r">
              <a:buNone/>
              <a:defRPr sz="1600" b="0" i="0">
                <a:solidFill>
                  <a:schemeClr val="accent2"/>
                </a:solidFill>
                <a:latin typeface="+mn-lt"/>
                <a:ea typeface="Noto Sans" panose="020B0502040504020204" pitchFamily="34" charset="0"/>
              </a:defRPr>
            </a:lvl1pPr>
            <a:lvl2pPr>
              <a:defRPr sz="1400" b="0" i="0">
                <a:latin typeface="Noto Sans" panose="020B0502040504020204" pitchFamily="34" charset="0"/>
                <a:ea typeface="Noto Sans" panose="020B0502040504020204" pitchFamily="34" charset="0"/>
              </a:defRPr>
            </a:lvl2pPr>
            <a:lvl3pPr>
              <a:defRPr sz="1400" b="0" i="0">
                <a:latin typeface="Noto Sans" panose="020B0502040504020204" pitchFamily="34" charset="0"/>
                <a:ea typeface="Noto Sans" panose="020B0502040504020204" pitchFamily="34" charset="0"/>
              </a:defRPr>
            </a:lvl3pPr>
            <a:lvl4pPr>
              <a:defRPr sz="1400" b="0" i="0">
                <a:latin typeface="Noto Sans" panose="020B0502040504020204" pitchFamily="34" charset="0"/>
                <a:ea typeface="Noto Sans" panose="020B0502040504020204" pitchFamily="34" charset="0"/>
              </a:defRPr>
            </a:lvl4pPr>
            <a:lvl5pPr>
              <a:defRPr sz="1400" b="0" i="0">
                <a:latin typeface="Noto Sans" panose="020B0502040504020204" pitchFamily="34" charset="0"/>
                <a:ea typeface="Noto Sans" panose="020B0502040504020204" pitchFamily="34" charset="0"/>
              </a:defRPr>
            </a:lvl5pPr>
          </a:lstStyle>
          <a:p>
            <a:pPr lvl="0"/>
            <a:r>
              <a:rPr lang="en-US" dirty="0"/>
              <a:t>Date Here</a:t>
            </a:r>
          </a:p>
        </p:txBody>
      </p:sp>
      <p:pic>
        <p:nvPicPr>
          <p:cNvPr id="12" name="Picture 25">
            <a:extLst>
              <a:ext uri="{FF2B5EF4-FFF2-40B4-BE49-F238E27FC236}">
                <a16:creationId xmlns:a16="http://schemas.microsoft.com/office/drawing/2014/main" id="{DCA87FAF-760A-067E-E07E-7800F63F007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1814" y="776785"/>
            <a:ext cx="3049730" cy="735492"/>
          </a:xfrm>
          <a:prstGeom prst="rect">
            <a:avLst/>
          </a:prstGeom>
        </p:spPr>
      </p:pic>
      <p:pic>
        <p:nvPicPr>
          <p:cNvPr id="10" name="Picture 9">
            <a:extLst>
              <a:ext uri="{FF2B5EF4-FFF2-40B4-BE49-F238E27FC236}">
                <a16:creationId xmlns:a16="http://schemas.microsoft.com/office/drawing/2014/main" id="{DDB6556A-E234-4281-8211-739AB02068D1}"/>
              </a:ext>
            </a:extLst>
          </p:cNvPr>
          <p:cNvPicPr>
            <a:picLocks noChangeAspect="1"/>
          </p:cNvPicPr>
          <p:nvPr userDrawn="1"/>
        </p:nvPicPr>
        <p:blipFill rotWithShape="1">
          <a:blip r:embed="rId4"/>
          <a:srcRect l="17912" t="3927" r="17912"/>
          <a:stretch/>
        </p:blipFill>
        <p:spPr>
          <a:xfrm>
            <a:off x="6096000" y="1793631"/>
            <a:ext cx="6096000" cy="4188069"/>
          </a:xfrm>
          <a:prstGeom prst="rect">
            <a:avLst/>
          </a:prstGeom>
          <a:ln w="19050">
            <a:noFill/>
          </a:ln>
        </p:spPr>
      </p:pic>
      <p:sp>
        <p:nvSpPr>
          <p:cNvPr id="13" name="Rectangle 12">
            <a:extLst>
              <a:ext uri="{FF2B5EF4-FFF2-40B4-BE49-F238E27FC236}">
                <a16:creationId xmlns:a16="http://schemas.microsoft.com/office/drawing/2014/main" id="{0BE4E6E6-9E0F-88B6-0DA7-4B9710E72C57}"/>
              </a:ext>
            </a:extLst>
          </p:cNvPr>
          <p:cNvSpPr/>
          <p:nvPr userDrawn="1"/>
        </p:nvSpPr>
        <p:spPr>
          <a:xfrm>
            <a:off x="5820147" y="2019299"/>
            <a:ext cx="551707" cy="3725008"/>
          </a:xfrm>
          <a:prstGeom prst="rect">
            <a:avLst/>
          </a:prstGeom>
          <a:solidFill>
            <a:schemeClr val="accent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016325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86FC4D-4772-E29F-626E-F832C962C5DE}"/>
              </a:ext>
            </a:extLst>
          </p:cNvPr>
          <p:cNvSpPr/>
          <p:nvPr userDrawn="1"/>
        </p:nvSpPr>
        <p:spPr>
          <a:xfrm>
            <a:off x="1219835" y="2019300"/>
            <a:ext cx="10972165" cy="1872762"/>
          </a:xfrm>
          <a:prstGeom prst="rect">
            <a:avLst/>
          </a:prstGeom>
          <a:gradFill>
            <a:gsLst>
              <a:gs pos="0">
                <a:schemeClr val="accent1">
                  <a:alpha val="65000"/>
                </a:schemeClr>
              </a:gs>
              <a:gs pos="29000">
                <a:schemeClr val="accent1">
                  <a:alpha val="85000"/>
                </a:schemeClr>
              </a:gs>
              <a:gs pos="65000">
                <a:schemeClr val="accent4"/>
              </a:gs>
            </a:gsLst>
            <a:lin ang="7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hasCustomPrompt="1"/>
          </p:nvPr>
        </p:nvSpPr>
        <p:spPr>
          <a:xfrm>
            <a:off x="1609134" y="2019300"/>
            <a:ext cx="9363031" cy="1861039"/>
          </a:xfrm>
          <a:prstGeom prst="rect">
            <a:avLst/>
          </a:prstGeom>
        </p:spPr>
        <p:txBody>
          <a:bodyPr anchor="ctr" anchorCtr="0"/>
          <a:lstStyle>
            <a:lvl1pPr algn="l">
              <a:defRPr sz="4799" b="1" i="0" spc="-75">
                <a:solidFill>
                  <a:srgbClr val="FFFFFF"/>
                </a:solidFill>
                <a:latin typeface="+mj-lt"/>
              </a:defRPr>
            </a:lvl1pPr>
          </a:lstStyle>
          <a:p>
            <a:r>
              <a:rPr lang="en-US" dirty="0"/>
              <a:t>Click to edit Master section title</a:t>
            </a:r>
          </a:p>
        </p:txBody>
      </p:sp>
      <p:sp>
        <p:nvSpPr>
          <p:cNvPr id="3" name="Text Placeholder 2"/>
          <p:cNvSpPr>
            <a:spLocks noGrp="1"/>
          </p:cNvSpPr>
          <p:nvPr>
            <p:ph type="body" idx="1" hasCustomPrompt="1"/>
          </p:nvPr>
        </p:nvSpPr>
        <p:spPr>
          <a:xfrm>
            <a:off x="1219835" y="4337538"/>
            <a:ext cx="6516388" cy="1644162"/>
          </a:xfrm>
          <a:prstGeom prst="rect">
            <a:avLst/>
          </a:prstGeom>
        </p:spPr>
        <p:txBody>
          <a:bodyPr lIns="0"/>
          <a:lstStyle>
            <a:lvl1pPr marL="0" indent="0">
              <a:lnSpc>
                <a:spcPct val="100000"/>
              </a:lnSpc>
              <a:buNone/>
              <a:defRPr sz="2400" b="0" i="0" spc="0">
                <a:solidFill>
                  <a:schemeClr val="tx1"/>
                </a:solidFill>
                <a:latin typeface="+mj-lt"/>
                <a:ea typeface="Microsoft GothicNeo" panose="020B0500000101010101" pitchFamily="34" charset="-127"/>
                <a:cs typeface="Arial" panose="020B060402020202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dirty="0"/>
              <a:t>Click to edit Master section subtitle</a:t>
            </a:r>
          </a:p>
        </p:txBody>
      </p:sp>
      <p:pic>
        <p:nvPicPr>
          <p:cNvPr id="16" name="Picture 25">
            <a:extLst>
              <a:ext uri="{FF2B5EF4-FFF2-40B4-BE49-F238E27FC236}">
                <a16:creationId xmlns:a16="http://schemas.microsoft.com/office/drawing/2014/main" id="{45FBF95C-4DB3-4232-2A45-5ADB3180FD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1814" y="776785"/>
            <a:ext cx="3049730" cy="735492"/>
          </a:xfrm>
          <a:prstGeom prst="rect">
            <a:avLst/>
          </a:prstGeom>
        </p:spPr>
      </p:pic>
    </p:spTree>
    <p:extLst>
      <p:ext uri="{BB962C8B-B14F-4D97-AF65-F5344CB8AC3E}">
        <p14:creationId xmlns:p14="http://schemas.microsoft.com/office/powerpoint/2010/main" val="1677147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Al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C57FF3-4DD6-D873-0288-E4D1928F809B}"/>
              </a:ext>
            </a:extLst>
          </p:cNvPr>
          <p:cNvSpPr/>
          <p:nvPr userDrawn="1"/>
        </p:nvSpPr>
        <p:spPr>
          <a:xfrm>
            <a:off x="1219835" y="2019300"/>
            <a:ext cx="10972165" cy="1872762"/>
          </a:xfrm>
          <a:prstGeom prst="rect">
            <a:avLst/>
          </a:prstGeom>
          <a:gradFill>
            <a:gsLst>
              <a:gs pos="0">
                <a:schemeClr val="accent2">
                  <a:alpha val="65434"/>
                </a:schemeClr>
              </a:gs>
              <a:gs pos="22000">
                <a:schemeClr val="accent2">
                  <a:alpha val="75000"/>
                </a:schemeClr>
              </a:gs>
              <a:gs pos="53000">
                <a:schemeClr val="accent2"/>
              </a:gs>
            </a:gsLst>
            <a:lin ang="7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 name="Picture 25">
            <a:extLst>
              <a:ext uri="{FF2B5EF4-FFF2-40B4-BE49-F238E27FC236}">
                <a16:creationId xmlns:a16="http://schemas.microsoft.com/office/drawing/2014/main" id="{F31BEC24-8504-123C-6409-99386EF6E29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1814" y="776785"/>
            <a:ext cx="3049730" cy="735492"/>
          </a:xfrm>
          <a:prstGeom prst="rect">
            <a:avLst/>
          </a:prstGeom>
        </p:spPr>
      </p:pic>
      <p:sp>
        <p:nvSpPr>
          <p:cNvPr id="6" name="Text Placeholder 2">
            <a:extLst>
              <a:ext uri="{FF2B5EF4-FFF2-40B4-BE49-F238E27FC236}">
                <a16:creationId xmlns:a16="http://schemas.microsoft.com/office/drawing/2014/main" id="{CF047ED4-D032-25BA-298F-2B7032CFF4B3}"/>
              </a:ext>
            </a:extLst>
          </p:cNvPr>
          <p:cNvSpPr>
            <a:spLocks noGrp="1"/>
          </p:cNvSpPr>
          <p:nvPr>
            <p:ph type="body" idx="11" hasCustomPrompt="1"/>
          </p:nvPr>
        </p:nvSpPr>
        <p:spPr>
          <a:xfrm>
            <a:off x="1219835" y="4337538"/>
            <a:ext cx="6516388" cy="1644162"/>
          </a:xfrm>
          <a:prstGeom prst="rect">
            <a:avLst/>
          </a:prstGeom>
        </p:spPr>
        <p:txBody>
          <a:bodyPr lIns="0"/>
          <a:lstStyle>
            <a:lvl1pPr marL="0" indent="0">
              <a:lnSpc>
                <a:spcPct val="100000"/>
              </a:lnSpc>
              <a:buNone/>
              <a:defRPr sz="2400" b="0" i="0" spc="0">
                <a:solidFill>
                  <a:schemeClr val="tx1"/>
                </a:solidFill>
                <a:latin typeface="+mj-lt"/>
                <a:ea typeface="Microsoft GothicNeo" panose="020B0500000101010101" pitchFamily="34" charset="-127"/>
                <a:cs typeface="Arial" panose="020B060402020202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dirty="0"/>
              <a:t>Click to edit Master section subtitle</a:t>
            </a:r>
          </a:p>
        </p:txBody>
      </p:sp>
      <p:sp>
        <p:nvSpPr>
          <p:cNvPr id="7" name="Text Placeholder 16">
            <a:extLst>
              <a:ext uri="{FF2B5EF4-FFF2-40B4-BE49-F238E27FC236}">
                <a16:creationId xmlns:a16="http://schemas.microsoft.com/office/drawing/2014/main" id="{22331DB2-C267-3330-F6F6-975B0C9A0F57}"/>
              </a:ext>
            </a:extLst>
          </p:cNvPr>
          <p:cNvSpPr>
            <a:spLocks noGrp="1"/>
          </p:cNvSpPr>
          <p:nvPr>
            <p:ph type="body" sz="quarter" idx="12" hasCustomPrompt="1"/>
          </p:nvPr>
        </p:nvSpPr>
        <p:spPr>
          <a:xfrm>
            <a:off x="1599992" y="2019300"/>
            <a:ext cx="9372174" cy="1872762"/>
          </a:xfrm>
          <a:prstGeom prst="rect">
            <a:avLst/>
          </a:prstGeom>
        </p:spPr>
        <p:txBody>
          <a:bodyPr anchor="ctr" anchorCtr="0"/>
          <a:lstStyle>
            <a:lvl1pPr marL="0" indent="0">
              <a:buNone/>
              <a:defRPr sz="4799" b="1">
                <a:solidFill>
                  <a:srgbClr val="FFFFFF"/>
                </a:solidFill>
                <a:latin typeface="+mj-lt"/>
              </a:defRPr>
            </a:lvl1pPr>
          </a:lstStyle>
          <a:p>
            <a:r>
              <a:rPr lang="en-US" dirty="0"/>
              <a:t>Click to edit Master section title</a:t>
            </a:r>
          </a:p>
        </p:txBody>
      </p:sp>
    </p:spTree>
    <p:extLst>
      <p:ext uri="{BB962C8B-B14F-4D97-AF65-F5344CB8AC3E}">
        <p14:creationId xmlns:p14="http://schemas.microsoft.com/office/powerpoint/2010/main" val="4039015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Closin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E57AF75-5A17-2CA0-F6CE-2F1316BBFB55}"/>
              </a:ext>
            </a:extLst>
          </p:cNvPr>
          <p:cNvSpPr>
            <a:spLocks noGrp="1"/>
          </p:cNvSpPr>
          <p:nvPr>
            <p:ph type="body" idx="1"/>
          </p:nvPr>
        </p:nvSpPr>
        <p:spPr>
          <a:xfrm>
            <a:off x="1219835" y="4253877"/>
            <a:ext cx="4418231" cy="1727823"/>
          </a:xfrm>
          <a:prstGeom prst="rect">
            <a:avLst/>
          </a:prstGeom>
        </p:spPr>
        <p:txBody>
          <a:bodyPr/>
          <a:lstStyle>
            <a:lvl1pPr marL="0" indent="0">
              <a:lnSpc>
                <a:spcPct val="100000"/>
              </a:lnSpc>
              <a:buNone/>
              <a:defRPr sz="1600" b="0" i="0" spc="0">
                <a:solidFill>
                  <a:schemeClr val="tx1"/>
                </a:solidFill>
                <a:latin typeface="+mn-lt"/>
                <a:cs typeface="Arial" panose="020B060402020202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dirty="0"/>
              <a:t>Click to edit Master text styles</a:t>
            </a:r>
          </a:p>
        </p:txBody>
      </p:sp>
      <p:sp>
        <p:nvSpPr>
          <p:cNvPr id="5" name="Text Placeholder 2">
            <a:extLst>
              <a:ext uri="{FF2B5EF4-FFF2-40B4-BE49-F238E27FC236}">
                <a16:creationId xmlns:a16="http://schemas.microsoft.com/office/drawing/2014/main" id="{018030DE-6492-EFF4-4507-198A8E426BF2}"/>
              </a:ext>
            </a:extLst>
          </p:cNvPr>
          <p:cNvSpPr>
            <a:spLocks noGrp="1"/>
          </p:cNvSpPr>
          <p:nvPr>
            <p:ph type="body" idx="10"/>
          </p:nvPr>
        </p:nvSpPr>
        <p:spPr>
          <a:xfrm>
            <a:off x="1219835" y="3654668"/>
            <a:ext cx="4406509" cy="381001"/>
          </a:xfrm>
          <a:prstGeom prst="rect">
            <a:avLst/>
          </a:prstGeom>
        </p:spPr>
        <p:txBody>
          <a:bodyPr/>
          <a:lstStyle>
            <a:lvl1pPr marL="0" indent="0">
              <a:lnSpc>
                <a:spcPct val="100000"/>
              </a:lnSpc>
              <a:buNone/>
              <a:defRPr sz="1800" b="1" i="0" spc="0">
                <a:solidFill>
                  <a:srgbClr val="0D7887"/>
                </a:solidFill>
                <a:latin typeface="+mn-lt"/>
                <a:ea typeface="Microsoft GothicNeo" panose="020B0500000101010101" pitchFamily="34" charset="-127"/>
                <a:cs typeface="Century Gothic" panose="020B050202020202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E52743FD-F0D2-A824-391F-296ADE0E394E}"/>
              </a:ext>
            </a:extLst>
          </p:cNvPr>
          <p:cNvSpPr>
            <a:spLocks noGrp="1"/>
          </p:cNvSpPr>
          <p:nvPr>
            <p:ph type="title" hasCustomPrompt="1"/>
          </p:nvPr>
        </p:nvSpPr>
        <p:spPr>
          <a:xfrm>
            <a:off x="1219835" y="2028092"/>
            <a:ext cx="4605775" cy="1395352"/>
          </a:xfrm>
          <a:prstGeom prst="rect">
            <a:avLst/>
          </a:prstGeom>
        </p:spPr>
        <p:txBody>
          <a:bodyPr anchor="b"/>
          <a:lstStyle>
            <a:lvl1pPr algn="l">
              <a:defRPr sz="7249" b="0" i="0" spc="-75">
                <a:solidFill>
                  <a:schemeClr val="tx1"/>
                </a:solidFill>
                <a:latin typeface="+mj-lt"/>
              </a:defRPr>
            </a:lvl1pPr>
          </a:lstStyle>
          <a:p>
            <a:r>
              <a:rPr lang="en-US" dirty="0"/>
              <a:t>Thank You.</a:t>
            </a:r>
          </a:p>
        </p:txBody>
      </p:sp>
      <p:pic>
        <p:nvPicPr>
          <p:cNvPr id="8" name="Picture 25">
            <a:extLst>
              <a:ext uri="{FF2B5EF4-FFF2-40B4-BE49-F238E27FC236}">
                <a16:creationId xmlns:a16="http://schemas.microsoft.com/office/drawing/2014/main" id="{F0C6BD3F-90ED-AE73-55A7-E860DE8E54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1814" y="776785"/>
            <a:ext cx="3049730" cy="735492"/>
          </a:xfrm>
          <a:prstGeom prst="rect">
            <a:avLst/>
          </a:prstGeom>
        </p:spPr>
      </p:pic>
      <p:sp>
        <p:nvSpPr>
          <p:cNvPr id="11" name="Rectangle 10">
            <a:extLst>
              <a:ext uri="{FF2B5EF4-FFF2-40B4-BE49-F238E27FC236}">
                <a16:creationId xmlns:a16="http://schemas.microsoft.com/office/drawing/2014/main" id="{8EED3993-76D5-15DD-3B62-DAB57CCD7AAE}"/>
              </a:ext>
            </a:extLst>
          </p:cNvPr>
          <p:cNvSpPr/>
          <p:nvPr userDrawn="1"/>
        </p:nvSpPr>
        <p:spPr>
          <a:xfrm>
            <a:off x="5820147" y="2019299"/>
            <a:ext cx="551707" cy="3725008"/>
          </a:xfrm>
          <a:prstGeom prst="rect">
            <a:avLst/>
          </a:prstGeom>
          <a:solidFill>
            <a:schemeClr val="accent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2960036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with Text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58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365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9174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1117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9903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4193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0260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950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4.xml"/><Relationship Id="rId7"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9.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15515762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6">
            <a:extLst>
              <a:ext uri="{FF2B5EF4-FFF2-40B4-BE49-F238E27FC236}">
                <a16:creationId xmlns:a16="http://schemas.microsoft.com/office/drawing/2014/main" id="{1FFB02FF-68FB-7048-CFB5-9F236F585487}"/>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6716448" y="0"/>
            <a:ext cx="5475552" cy="6809729"/>
          </a:xfrm>
          <a:prstGeom prst="rect">
            <a:avLst/>
          </a:prstGeom>
        </p:spPr>
      </p:pic>
    </p:spTree>
    <p:extLst>
      <p:ext uri="{BB962C8B-B14F-4D97-AF65-F5344CB8AC3E}">
        <p14:creationId xmlns:p14="http://schemas.microsoft.com/office/powerpoint/2010/main" val="351384679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13">
          <p15:clr>
            <a:srgbClr val="F26B43"/>
          </p15:clr>
        </p15:guide>
        <p15:guide id="2" pos="7681">
          <p15:clr>
            <a:srgbClr val="F26B43"/>
          </p15:clr>
        </p15:guide>
        <p15:guide id="4" pos="13825">
          <p15:clr>
            <a:srgbClr val="F26B43"/>
          </p15:clr>
        </p15:guide>
        <p15:guide id="6" orient="horz" pos="7536">
          <p15:clr>
            <a:srgbClr val="F26B43"/>
          </p15:clr>
        </p15:guide>
        <p15:guide id="7" pos="1537">
          <p15:clr>
            <a:srgbClr val="F26B43"/>
          </p15:clr>
        </p15:guide>
        <p15:guide id="8" orient="horz" pos="1080">
          <p15:clr>
            <a:srgbClr val="F26B43"/>
          </p15:clr>
        </p15:guide>
        <p15:guide id="10" orient="horz" pos="2544">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ideo" Target="https://www.youtube.com/embed/dR_LHlFwlhk?feature=oembed" TargetMode="External"/><Relationship Id="rId5" Type="http://schemas.openxmlformats.org/officeDocument/2006/relationships/image" Target="../media/image21.jpeg"/><Relationship Id="rId4" Type="http://schemas.openxmlformats.org/officeDocument/2006/relationships/hyperlink" Target="https://youtu.be/dR_LHlFwlh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4.gif"/></Relationships>
</file>

<file path=ppt/slides/_rels/slide3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video" Target="https://www.youtube.com/embed/K3A-SO2YpGY?feature=oembed" TargetMode="Externa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hyperlink" Target="https://safermt.com/"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https://www.youtube.com/embed/yz0QT-ZZ0SI?feature=oembed" TargetMode="External"/><Relationship Id="rId4" Type="http://schemas.openxmlformats.org/officeDocument/2006/relationships/image" Target="../media/image46.jpe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8.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40.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notesSlide" Target="../notesSlides/notesSlide41.xml"/><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6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42.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44.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6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45.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hyperlink" Target="https://traumaawareschools.org/" TargetMode="External"/><Relationship Id="rId7" Type="http://schemas.openxmlformats.org/officeDocument/2006/relationships/hyperlink" Target="https://opi.mt.gov/Educators/Teaching-Learning/Teacher-Learning-Hub" TargetMode="External"/><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hyperlink" Target="https://www.nabita.org/" TargetMode="External"/><Relationship Id="rId5" Type="http://schemas.openxmlformats.org/officeDocument/2006/relationships/hyperlink" Target="https://www.dhs.gov/national-threat-evaluation-and-reporting-program" TargetMode="External"/><Relationship Id="rId4" Type="http://schemas.openxmlformats.org/officeDocument/2006/relationships/hyperlink" Target="https://www.nctsn.org/"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mailto:Christina.eblen@mso.umt.edu" TargetMode="External"/><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hyperlink" Target="mailto:Tamara.tollesonknee@mso.umt.edu"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39B77-2CF3-40C1-98E2-B023E657C6DA}"/>
              </a:ext>
            </a:extLst>
          </p:cNvPr>
          <p:cNvSpPr>
            <a:spLocks noGrp="1"/>
          </p:cNvSpPr>
          <p:nvPr>
            <p:ph type="ctrTitle"/>
          </p:nvPr>
        </p:nvSpPr>
        <p:spPr>
          <a:xfrm>
            <a:off x="245918" y="2743323"/>
            <a:ext cx="11700164" cy="2387600"/>
          </a:xfrm>
        </p:spPr>
        <p:txBody>
          <a:bodyPr>
            <a:normAutofit fontScale="90000"/>
          </a:bodyPr>
          <a:lstStyle/>
          <a:p>
            <a:r>
              <a:rPr lang="en-US" sz="4900" dirty="0">
                <a:solidFill>
                  <a:srgbClr val="94344D"/>
                </a:solidFill>
              </a:rPr>
              <a:t>Behavioral Threat Assessment and Management (BTAM)</a:t>
            </a:r>
            <a:br>
              <a:rPr lang="en-US" sz="4900" dirty="0">
                <a:solidFill>
                  <a:srgbClr val="94344D"/>
                </a:solidFill>
              </a:rPr>
            </a:br>
            <a:r>
              <a:rPr lang="en-US" sz="4900" dirty="0">
                <a:solidFill>
                  <a:srgbClr val="94344D"/>
                </a:solidFill>
              </a:rPr>
              <a:t>Level 1</a:t>
            </a:r>
            <a:br>
              <a:rPr lang="en-US" dirty="0">
                <a:solidFill>
                  <a:schemeClr val="accent1">
                    <a:lumMod val="50000"/>
                  </a:schemeClr>
                </a:solidFill>
              </a:rPr>
            </a:br>
            <a:endParaRPr lang="en-US" dirty="0">
              <a:solidFill>
                <a:schemeClr val="accent1">
                  <a:lumMod val="50000"/>
                </a:schemeClr>
              </a:solidFill>
            </a:endParaRPr>
          </a:p>
        </p:txBody>
      </p:sp>
      <p:sp>
        <p:nvSpPr>
          <p:cNvPr id="3" name="Subtitle 2">
            <a:extLst>
              <a:ext uri="{FF2B5EF4-FFF2-40B4-BE49-F238E27FC236}">
                <a16:creationId xmlns:a16="http://schemas.microsoft.com/office/drawing/2014/main" id="{E9C4027C-EA8F-4D19-B7A2-3DC8056B4A4C}"/>
              </a:ext>
            </a:extLst>
          </p:cNvPr>
          <p:cNvSpPr>
            <a:spLocks noGrp="1"/>
          </p:cNvSpPr>
          <p:nvPr>
            <p:ph type="subTitle" idx="1"/>
          </p:nvPr>
        </p:nvSpPr>
        <p:spPr>
          <a:xfrm>
            <a:off x="1524000" y="4859338"/>
            <a:ext cx="9144000" cy="1655762"/>
          </a:xfrm>
        </p:spPr>
        <p:txBody>
          <a:bodyPr vert="horz" lIns="91440" tIns="45720" rIns="91440" bIns="45720" rtlCol="0" anchor="t">
            <a:normAutofit/>
          </a:bodyPr>
          <a:lstStyle/>
          <a:p>
            <a:r>
              <a:rPr lang="en-US" dirty="0">
                <a:cs typeface="Calibri"/>
              </a:rPr>
              <a:t>Presented by Tina Eblen and Tammy Tolleson Knee</a:t>
            </a:r>
            <a:endParaRPr lang="en-US" dirty="0">
              <a:ea typeface="Calibri"/>
              <a:cs typeface="Calibri"/>
            </a:endParaRPr>
          </a:p>
        </p:txBody>
      </p:sp>
      <p:pic>
        <p:nvPicPr>
          <p:cNvPr id="4" name="Picture 3" descr="A logo with text on it&#10;&#10;Description automatically generated">
            <a:extLst>
              <a:ext uri="{FF2B5EF4-FFF2-40B4-BE49-F238E27FC236}">
                <a16:creationId xmlns:a16="http://schemas.microsoft.com/office/drawing/2014/main" id="{F77C0236-C119-63DA-DDE1-59FF3089BDA0}"/>
              </a:ext>
            </a:extLst>
          </p:cNvPr>
          <p:cNvPicPr>
            <a:picLocks noChangeAspect="1"/>
          </p:cNvPicPr>
          <p:nvPr/>
        </p:nvPicPr>
        <p:blipFill>
          <a:blip r:embed="rId3"/>
          <a:stretch>
            <a:fillRect/>
          </a:stretch>
        </p:blipFill>
        <p:spPr>
          <a:xfrm>
            <a:off x="3810000" y="-60158"/>
            <a:ext cx="4572000" cy="2286000"/>
          </a:xfrm>
          <a:prstGeom prst="rect">
            <a:avLst/>
          </a:prstGeom>
        </p:spPr>
      </p:pic>
    </p:spTree>
    <p:extLst>
      <p:ext uri="{BB962C8B-B14F-4D97-AF65-F5344CB8AC3E}">
        <p14:creationId xmlns:p14="http://schemas.microsoft.com/office/powerpoint/2010/main" val="2829814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A02A4D-DBA4-0725-AB80-C1DD3D672A00}"/>
              </a:ext>
            </a:extLst>
          </p:cNvPr>
          <p:cNvSpPr>
            <a:spLocks noGrp="1"/>
          </p:cNvSpPr>
          <p:nvPr>
            <p:ph type="title" idx="4294967295"/>
          </p:nvPr>
        </p:nvSpPr>
        <p:spPr>
          <a:xfrm>
            <a:off x="0" y="2579688"/>
            <a:ext cx="9418638" cy="1104900"/>
          </a:xfrm>
        </p:spPr>
        <p:txBody>
          <a:bodyPr vert="horz" lIns="182880" tIns="182880" rIns="182880" bIns="45720" rtlCol="0" anchor="ctr">
            <a:noAutofit/>
          </a:bodyPr>
          <a:lstStyle/>
          <a:p>
            <a:endParaRPr lang="en-US" sz="5400" b="1" kern="1200" spc="0" baseline="0" dirty="0">
              <a:solidFill>
                <a:schemeClr val="accent2"/>
              </a:solidFill>
              <a:latin typeface="Arial"/>
              <a:cs typeface="Arial"/>
            </a:endParaRPr>
          </a:p>
          <a:p>
            <a:r>
              <a:rPr lang="en-US" sz="5400" kern="1200" spc="0" baseline="0" dirty="0">
                <a:solidFill>
                  <a:schemeClr val="accent1">
                    <a:lumMod val="50000"/>
                  </a:schemeClr>
                </a:solidFill>
                <a:latin typeface="Calibri"/>
                <a:ea typeface="Calibri"/>
                <a:cs typeface="Arial"/>
              </a:rPr>
              <a:t>What </a:t>
            </a:r>
            <a:r>
              <a:rPr lang="en-US" sz="5400" dirty="0">
                <a:solidFill>
                  <a:schemeClr val="accent1">
                    <a:lumMod val="50000"/>
                  </a:schemeClr>
                </a:solidFill>
                <a:latin typeface="Calibri"/>
                <a:ea typeface="Calibri"/>
                <a:cs typeface="Arial"/>
              </a:rPr>
              <a:t>constitutes</a:t>
            </a:r>
            <a:r>
              <a:rPr lang="en-US" sz="5400" kern="1200" spc="0" baseline="0" dirty="0">
                <a:solidFill>
                  <a:schemeClr val="accent1">
                    <a:lumMod val="50000"/>
                  </a:schemeClr>
                </a:solidFill>
                <a:latin typeface="Calibri"/>
                <a:ea typeface="Calibri"/>
                <a:cs typeface="Arial"/>
              </a:rPr>
              <a:t> </a:t>
            </a:r>
            <a:r>
              <a:rPr lang="en-US" sz="5400" dirty="0">
                <a:solidFill>
                  <a:schemeClr val="accent1">
                    <a:lumMod val="50000"/>
                  </a:schemeClr>
                </a:solidFill>
                <a:latin typeface="Calibri"/>
                <a:ea typeface="Calibri"/>
                <a:cs typeface="Arial"/>
              </a:rPr>
              <a:t>a threat</a:t>
            </a:r>
            <a:r>
              <a:rPr lang="en-US" sz="5400" kern="1200" spc="0" baseline="0" dirty="0">
                <a:solidFill>
                  <a:schemeClr val="accent1">
                    <a:lumMod val="50000"/>
                  </a:schemeClr>
                </a:solidFill>
                <a:latin typeface="Calibri"/>
                <a:ea typeface="Calibri"/>
                <a:cs typeface="Arial"/>
              </a:rPr>
              <a:t>?</a:t>
            </a:r>
          </a:p>
        </p:txBody>
      </p:sp>
      <p:pic>
        <p:nvPicPr>
          <p:cNvPr id="2" name="Picture 1" descr="A logo with text on it&#10;&#10;Description automatically generated">
            <a:extLst>
              <a:ext uri="{FF2B5EF4-FFF2-40B4-BE49-F238E27FC236}">
                <a16:creationId xmlns:a16="http://schemas.microsoft.com/office/drawing/2014/main" id="{6F71ADE5-0AE3-1D89-A4D9-AE2C02A04305}"/>
              </a:ext>
            </a:extLst>
          </p:cNvPr>
          <p:cNvPicPr>
            <a:picLocks noChangeAspect="1"/>
          </p:cNvPicPr>
          <p:nvPr/>
        </p:nvPicPr>
        <p:blipFill>
          <a:blip r:embed="rId2"/>
          <a:stretch>
            <a:fillRect/>
          </a:stretch>
        </p:blipFill>
        <p:spPr>
          <a:xfrm>
            <a:off x="-76200" y="5915025"/>
            <a:ext cx="1724025" cy="885825"/>
          </a:xfrm>
          <a:prstGeom prst="rect">
            <a:avLst/>
          </a:prstGeom>
        </p:spPr>
      </p:pic>
    </p:spTree>
    <p:extLst>
      <p:ext uri="{BB962C8B-B14F-4D97-AF65-F5344CB8AC3E}">
        <p14:creationId xmlns:p14="http://schemas.microsoft.com/office/powerpoint/2010/main" val="137633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767918-1646-4C54-922C-32A5F3B5C003}"/>
              </a:ext>
            </a:extLst>
          </p:cNvPr>
          <p:cNvSpPr>
            <a:spLocks noGrp="1"/>
          </p:cNvSpPr>
          <p:nvPr>
            <p:ph type="body" sz="quarter" idx="4294967295"/>
          </p:nvPr>
        </p:nvSpPr>
        <p:spPr>
          <a:xfrm>
            <a:off x="620713" y="2406650"/>
            <a:ext cx="11571287" cy="2044700"/>
          </a:xfrm>
        </p:spPr>
        <p:txBody>
          <a:bodyPr vert="horz" lIns="91440" tIns="45720" rIns="91440" bIns="45720" rtlCol="0" anchor="t">
            <a:normAutofit/>
          </a:bodyPr>
          <a:lstStyle/>
          <a:p>
            <a:pPr marL="0" indent="0" algn="ctr">
              <a:buNone/>
            </a:pPr>
            <a:r>
              <a:rPr lang="en-US" sz="4000" b="1" dirty="0">
                <a:solidFill>
                  <a:srgbClr val="6F253C"/>
                </a:solidFill>
              </a:rPr>
              <a:t>aberrant or concerning communication or behavior </a:t>
            </a:r>
            <a:endParaRPr lang="en-US" sz="4000" b="1" dirty="0">
              <a:solidFill>
                <a:srgbClr val="6F253C"/>
              </a:solidFill>
              <a:cs typeface="Calibri" panose="020F0502020204030204"/>
            </a:endParaRPr>
          </a:p>
          <a:p>
            <a:pPr marL="0" indent="0" algn="ctr">
              <a:buNone/>
            </a:pPr>
            <a:endParaRPr lang="en-US" sz="3200" b="0" dirty="0">
              <a:solidFill>
                <a:srgbClr val="6F253C"/>
              </a:solidFill>
              <a:latin typeface="Arial"/>
              <a:cs typeface="Arial"/>
            </a:endParaRPr>
          </a:p>
        </p:txBody>
      </p:sp>
      <p:sp>
        <p:nvSpPr>
          <p:cNvPr id="8" name="Title 1">
            <a:extLst>
              <a:ext uri="{FF2B5EF4-FFF2-40B4-BE49-F238E27FC236}">
                <a16:creationId xmlns:a16="http://schemas.microsoft.com/office/drawing/2014/main" id="{12685809-3818-89F3-31F2-8EF56934A12B}"/>
              </a:ext>
            </a:extLst>
          </p:cNvPr>
          <p:cNvSpPr>
            <a:spLocks noGrp="1"/>
          </p:cNvSpPr>
          <p:nvPr>
            <p:ph type="title" idx="4294967295"/>
          </p:nvPr>
        </p:nvSpPr>
        <p:spPr>
          <a:xfrm>
            <a:off x="0" y="265113"/>
            <a:ext cx="11695113" cy="1143000"/>
          </a:xfrm>
          <a:solidFill>
            <a:schemeClr val="bg1"/>
          </a:solidFill>
          <a:ln>
            <a:solidFill>
              <a:schemeClr val="bg1"/>
            </a:solidFill>
          </a:ln>
        </p:spPr>
        <p:txBody>
          <a:bodyPr>
            <a:normAutofit/>
          </a:bodyPr>
          <a:lstStyle/>
          <a:p>
            <a:endParaRPr lang="en-US" sz="4000" b="1" dirty="0">
              <a:solidFill>
                <a:srgbClr val="DB7C27"/>
              </a:solidFill>
              <a:ea typeface="Calibri Light"/>
              <a:cs typeface="Calibri Light"/>
            </a:endParaRPr>
          </a:p>
        </p:txBody>
      </p:sp>
      <p:pic>
        <p:nvPicPr>
          <p:cNvPr id="2" name="Picture 1" descr="A logo with text on it&#10;&#10;Description automatically generated">
            <a:extLst>
              <a:ext uri="{FF2B5EF4-FFF2-40B4-BE49-F238E27FC236}">
                <a16:creationId xmlns:a16="http://schemas.microsoft.com/office/drawing/2014/main" id="{54A2B0DC-F62C-D057-8C4C-23AF0E186BB8}"/>
              </a:ext>
            </a:extLst>
          </p:cNvPr>
          <p:cNvPicPr>
            <a:picLocks noChangeAspect="1"/>
          </p:cNvPicPr>
          <p:nvPr/>
        </p:nvPicPr>
        <p:blipFill>
          <a:blip r:embed="rId3"/>
          <a:stretch>
            <a:fillRect/>
          </a:stretch>
        </p:blipFill>
        <p:spPr>
          <a:xfrm>
            <a:off x="47625" y="5934075"/>
            <a:ext cx="1752600" cy="876300"/>
          </a:xfrm>
          <a:prstGeom prst="rect">
            <a:avLst/>
          </a:prstGeom>
        </p:spPr>
      </p:pic>
    </p:spTree>
    <p:extLst>
      <p:ext uri="{BB962C8B-B14F-4D97-AF65-F5344CB8AC3E}">
        <p14:creationId xmlns:p14="http://schemas.microsoft.com/office/powerpoint/2010/main" val="3320987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9A820-1A52-44ED-B13F-B8A21D4803F1}"/>
              </a:ext>
            </a:extLst>
          </p:cNvPr>
          <p:cNvPicPr>
            <a:picLocks noChangeAspect="1"/>
          </p:cNvPicPr>
          <p:nvPr/>
        </p:nvPicPr>
        <p:blipFill>
          <a:blip r:embed="rId3"/>
          <a:stretch>
            <a:fillRect/>
          </a:stretch>
        </p:blipFill>
        <p:spPr>
          <a:xfrm>
            <a:off x="2265218" y="1501045"/>
            <a:ext cx="6639791" cy="4557200"/>
          </a:xfrm>
          <a:prstGeom prst="rect">
            <a:avLst/>
          </a:prstGeom>
        </p:spPr>
      </p:pic>
      <p:sp>
        <p:nvSpPr>
          <p:cNvPr id="6" name="Title 1">
            <a:extLst>
              <a:ext uri="{FF2B5EF4-FFF2-40B4-BE49-F238E27FC236}">
                <a16:creationId xmlns:a16="http://schemas.microsoft.com/office/drawing/2014/main" id="{7F434C17-D7CB-2CA0-62D9-4BBC969A6760}"/>
              </a:ext>
            </a:extLst>
          </p:cNvPr>
          <p:cNvSpPr>
            <a:spLocks noGrp="1"/>
          </p:cNvSpPr>
          <p:nvPr>
            <p:ph type="title" idx="4294967295"/>
          </p:nvPr>
        </p:nvSpPr>
        <p:spPr>
          <a:xfrm>
            <a:off x="0" y="265113"/>
            <a:ext cx="11695113" cy="1143000"/>
          </a:xfrm>
          <a:solidFill>
            <a:schemeClr val="bg1"/>
          </a:solidFill>
          <a:ln>
            <a:solidFill>
              <a:schemeClr val="bg1"/>
            </a:solidFill>
          </a:ln>
        </p:spPr>
        <p:txBody>
          <a:bodyPr>
            <a:normAutofit/>
          </a:bodyPr>
          <a:lstStyle/>
          <a:p>
            <a:r>
              <a:rPr lang="en-US" sz="4000" dirty="0">
                <a:solidFill>
                  <a:srgbClr val="DB7C27"/>
                </a:solidFill>
              </a:rPr>
              <a:t>A threat may be…</a:t>
            </a:r>
          </a:p>
        </p:txBody>
      </p:sp>
      <p:pic>
        <p:nvPicPr>
          <p:cNvPr id="2" name="Picture 1" descr="A logo with text on it&#10;&#10;Description automatically generated">
            <a:extLst>
              <a:ext uri="{FF2B5EF4-FFF2-40B4-BE49-F238E27FC236}">
                <a16:creationId xmlns:a16="http://schemas.microsoft.com/office/drawing/2014/main" id="{F5AB426E-B4C6-7194-0C4B-DB55D6712F95}"/>
              </a:ext>
            </a:extLst>
          </p:cNvPr>
          <p:cNvPicPr>
            <a:picLocks noChangeAspect="1"/>
          </p:cNvPicPr>
          <p:nvPr/>
        </p:nvPicPr>
        <p:blipFill>
          <a:blip r:embed="rId4"/>
          <a:stretch>
            <a:fillRect/>
          </a:stretch>
        </p:blipFill>
        <p:spPr>
          <a:xfrm>
            <a:off x="-171450" y="5715000"/>
            <a:ext cx="2286000" cy="1143000"/>
          </a:xfrm>
          <a:prstGeom prst="rect">
            <a:avLst/>
          </a:prstGeom>
        </p:spPr>
      </p:pic>
    </p:spTree>
    <p:extLst>
      <p:ext uri="{BB962C8B-B14F-4D97-AF65-F5344CB8AC3E}">
        <p14:creationId xmlns:p14="http://schemas.microsoft.com/office/powerpoint/2010/main" val="396560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42BAE5-242C-A853-388E-7936D8C6E623}"/>
              </a:ext>
            </a:extLst>
          </p:cNvPr>
          <p:cNvSpPr>
            <a:spLocks noGrp="1"/>
          </p:cNvSpPr>
          <p:nvPr>
            <p:ph type="title"/>
          </p:nvPr>
        </p:nvSpPr>
        <p:spPr>
          <a:xfrm>
            <a:off x="191325" y="117591"/>
            <a:ext cx="11695875" cy="1143000"/>
          </a:xfrm>
          <a:noFill/>
          <a:ln>
            <a:noFill/>
          </a:ln>
        </p:spPr>
        <p:txBody>
          <a:bodyPr>
            <a:normAutofit/>
          </a:bodyPr>
          <a:lstStyle/>
          <a:p>
            <a:r>
              <a:rPr lang="en-US" sz="4000" dirty="0">
                <a:solidFill>
                  <a:srgbClr val="DB7C27"/>
                </a:solidFill>
              </a:rPr>
              <a:t>Targeted or Reactive?</a:t>
            </a:r>
          </a:p>
        </p:txBody>
      </p:sp>
      <p:sp>
        <p:nvSpPr>
          <p:cNvPr id="4" name="Content Placeholder 3">
            <a:extLst>
              <a:ext uri="{FF2B5EF4-FFF2-40B4-BE49-F238E27FC236}">
                <a16:creationId xmlns:a16="http://schemas.microsoft.com/office/drawing/2014/main" id="{43143B53-4114-466D-AE14-1608E2B73C8E}"/>
              </a:ext>
            </a:extLst>
          </p:cNvPr>
          <p:cNvSpPr>
            <a:spLocks noGrp="1"/>
          </p:cNvSpPr>
          <p:nvPr>
            <p:ph sz="quarter" idx="19"/>
          </p:nvPr>
        </p:nvSpPr>
        <p:spPr>
          <a:xfrm>
            <a:off x="315383" y="1661160"/>
            <a:ext cx="11571817" cy="4338005"/>
          </a:xfrm>
        </p:spPr>
        <p:txBody>
          <a:bodyPr/>
          <a:lstStyle/>
          <a:p>
            <a:r>
              <a:rPr lang="en-US" dirty="0">
                <a:hlinkClick r:id="rId4"/>
              </a:rPr>
              <a:t>Video</a:t>
            </a:r>
            <a:endParaRPr lang="en-US" dirty="0"/>
          </a:p>
        </p:txBody>
      </p:sp>
      <p:pic>
        <p:nvPicPr>
          <p:cNvPr id="2" name="Online Media 1" title="Pinky the Cat">
            <a:hlinkClick r:id="" action="ppaction://media"/>
            <a:extLst>
              <a:ext uri="{FF2B5EF4-FFF2-40B4-BE49-F238E27FC236}">
                <a16:creationId xmlns:a16="http://schemas.microsoft.com/office/drawing/2014/main" id="{3E1A9989-B440-44DD-913B-31CB6B0B7B2A}"/>
              </a:ext>
            </a:extLst>
          </p:cNvPr>
          <p:cNvPicPr>
            <a:picLocks noRot="1" noChangeAspect="1"/>
          </p:cNvPicPr>
          <p:nvPr>
            <a:videoFile r:link="rId1"/>
          </p:nvPr>
        </p:nvPicPr>
        <p:blipFill>
          <a:blip r:embed="rId5"/>
          <a:stretch>
            <a:fillRect/>
          </a:stretch>
        </p:blipFill>
        <p:spPr>
          <a:xfrm>
            <a:off x="2880360" y="1175705"/>
            <a:ext cx="6431280" cy="4823460"/>
          </a:xfrm>
          <a:prstGeom prst="rect">
            <a:avLst/>
          </a:prstGeom>
        </p:spPr>
      </p:pic>
    </p:spTree>
    <p:extLst>
      <p:ext uri="{BB962C8B-B14F-4D97-AF65-F5344CB8AC3E}">
        <p14:creationId xmlns:p14="http://schemas.microsoft.com/office/powerpoint/2010/main" val="354118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Tell If Your Cat Is Plotting to Kill You by The Oatmeal | Goodreads">
            <a:extLst>
              <a:ext uri="{FF2B5EF4-FFF2-40B4-BE49-F238E27FC236}">
                <a16:creationId xmlns:a16="http://schemas.microsoft.com/office/drawing/2014/main" id="{277374FE-310E-4413-9B06-E9BF0182128D}"/>
              </a:ext>
            </a:extLst>
          </p:cNvPr>
          <p:cNvPicPr>
            <a:picLocks noGrp="1" noChangeAspect="1" noChangeArrowheads="1"/>
          </p:cNvPicPr>
          <p:nvPr>
            <p:ph sz="quarter" idx="19"/>
          </p:nvPr>
        </p:nvPicPr>
        <p:blipFill>
          <a:blip r:embed="rId3">
            <a:extLst>
              <a:ext uri="{28A0092B-C50C-407E-A947-70E740481C1C}">
                <a14:useLocalDpi xmlns:a14="http://schemas.microsoft.com/office/drawing/2010/main" val="0"/>
              </a:ext>
            </a:extLst>
          </a:blip>
          <a:stretch>
            <a:fillRect/>
          </a:stretch>
        </p:blipFill>
        <p:spPr bwMode="auto">
          <a:xfrm>
            <a:off x="3925197" y="1408875"/>
            <a:ext cx="4341606" cy="43416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F1742FB-1BD2-EC0D-2C7E-25846AF7B27C}"/>
              </a:ext>
            </a:extLst>
          </p:cNvPr>
          <p:cNvSpPr>
            <a:spLocks noGrp="1"/>
          </p:cNvSpPr>
          <p:nvPr>
            <p:ph type="title"/>
          </p:nvPr>
        </p:nvSpPr>
        <p:spPr>
          <a:noFill/>
          <a:ln>
            <a:noFill/>
          </a:ln>
        </p:spPr>
        <p:txBody>
          <a:bodyPr>
            <a:normAutofit/>
          </a:bodyPr>
          <a:lstStyle/>
          <a:p>
            <a:r>
              <a:rPr lang="en-US" sz="4000" dirty="0">
                <a:solidFill>
                  <a:srgbClr val="DB7C27"/>
                </a:solidFill>
              </a:rPr>
              <a:t>Targeted or Reactive?</a:t>
            </a:r>
          </a:p>
        </p:txBody>
      </p:sp>
    </p:spTree>
    <p:extLst>
      <p:ext uri="{BB962C8B-B14F-4D97-AF65-F5344CB8AC3E}">
        <p14:creationId xmlns:p14="http://schemas.microsoft.com/office/powerpoint/2010/main" val="23629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431C-CFC4-7AAA-45CB-099804B4E864}"/>
              </a:ext>
            </a:extLst>
          </p:cNvPr>
          <p:cNvSpPr>
            <a:spLocks noGrp="1"/>
          </p:cNvSpPr>
          <p:nvPr>
            <p:ph type="title"/>
          </p:nvPr>
        </p:nvSpPr>
        <p:spPr>
          <a:xfrm>
            <a:off x="250371" y="1301296"/>
            <a:ext cx="2438399" cy="2044019"/>
          </a:xfrm>
        </p:spPr>
        <p:txBody>
          <a:bodyPr>
            <a:normAutofit/>
          </a:bodyPr>
          <a:lstStyle/>
          <a:p>
            <a:r>
              <a:rPr lang="en-US" sz="5400" dirty="0">
                <a:latin typeface="Comic Sans MS"/>
                <a:ea typeface="Calibri Light"/>
                <a:cs typeface="Calibri Light"/>
              </a:rPr>
              <a:t>Making</a:t>
            </a:r>
          </a:p>
        </p:txBody>
      </p:sp>
      <p:pic>
        <p:nvPicPr>
          <p:cNvPr id="3" name="Picture 2" descr="puzzle background Stock Photo ...">
            <a:extLst>
              <a:ext uri="{FF2B5EF4-FFF2-40B4-BE49-F238E27FC236}">
                <a16:creationId xmlns:a16="http://schemas.microsoft.com/office/drawing/2014/main" id="{BB6E50D5-096E-3F84-B3BD-6AEBD0C01C7C}"/>
              </a:ext>
            </a:extLst>
          </p:cNvPr>
          <p:cNvPicPr>
            <a:picLocks noChangeAspect="1"/>
          </p:cNvPicPr>
          <p:nvPr/>
        </p:nvPicPr>
        <p:blipFill>
          <a:blip r:embed="rId3"/>
          <a:stretch>
            <a:fillRect/>
          </a:stretch>
        </p:blipFill>
        <p:spPr>
          <a:xfrm>
            <a:off x="2972481" y="756558"/>
            <a:ext cx="6083753" cy="6498770"/>
          </a:xfrm>
          <a:prstGeom prst="rect">
            <a:avLst/>
          </a:prstGeom>
        </p:spPr>
      </p:pic>
      <p:sp>
        <p:nvSpPr>
          <p:cNvPr id="5" name="Title 1">
            <a:extLst>
              <a:ext uri="{FF2B5EF4-FFF2-40B4-BE49-F238E27FC236}">
                <a16:creationId xmlns:a16="http://schemas.microsoft.com/office/drawing/2014/main" id="{4E46C02F-F72A-FD08-7124-E7F0CFFDC586}"/>
              </a:ext>
            </a:extLst>
          </p:cNvPr>
          <p:cNvSpPr txBox="1">
            <a:spLocks/>
          </p:cNvSpPr>
          <p:nvPr/>
        </p:nvSpPr>
        <p:spPr>
          <a:xfrm>
            <a:off x="9666515" y="4458153"/>
            <a:ext cx="2438399" cy="20440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Comic Sans MS"/>
                <a:ea typeface="Calibri Light"/>
                <a:cs typeface="Calibri Light"/>
              </a:rPr>
              <a:t>Posing</a:t>
            </a:r>
          </a:p>
        </p:txBody>
      </p:sp>
    </p:spTree>
    <p:extLst>
      <p:ext uri="{BB962C8B-B14F-4D97-AF65-F5344CB8AC3E}">
        <p14:creationId xmlns:p14="http://schemas.microsoft.com/office/powerpoint/2010/main" val="1185475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1E87D-B739-EF10-BC35-4DD0E89A7324}"/>
              </a:ext>
            </a:extLst>
          </p:cNvPr>
          <p:cNvSpPr>
            <a:spLocks noGrp="1"/>
          </p:cNvSpPr>
          <p:nvPr>
            <p:ph type="title"/>
          </p:nvPr>
        </p:nvSpPr>
        <p:spPr>
          <a:xfrm>
            <a:off x="1404257" y="2830739"/>
            <a:ext cx="10515600" cy="1325563"/>
          </a:xfrm>
        </p:spPr>
        <p:txBody>
          <a:bodyPr/>
          <a:lstStyle/>
          <a:p>
            <a:r>
              <a:rPr lang="en-US" dirty="0">
                <a:ea typeface="Calibri Light"/>
                <a:cs typeface="Calibri Light"/>
              </a:rPr>
              <a:t>I'm going to beat you up after school!</a:t>
            </a:r>
            <a:endParaRPr lang="en-US" dirty="0"/>
          </a:p>
        </p:txBody>
      </p:sp>
    </p:spTree>
    <p:extLst>
      <p:ext uri="{BB962C8B-B14F-4D97-AF65-F5344CB8AC3E}">
        <p14:creationId xmlns:p14="http://schemas.microsoft.com/office/powerpoint/2010/main" val="2259298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9160-CFBD-99AD-A477-F9131BCC392D}"/>
              </a:ext>
            </a:extLst>
          </p:cNvPr>
          <p:cNvSpPr>
            <a:spLocks noGrp="1"/>
          </p:cNvSpPr>
          <p:nvPr>
            <p:ph type="title"/>
          </p:nvPr>
        </p:nvSpPr>
        <p:spPr>
          <a:xfrm>
            <a:off x="1284515" y="648154"/>
            <a:ext cx="10036627" cy="5233533"/>
          </a:xfrm>
        </p:spPr>
        <p:txBody>
          <a:bodyPr/>
          <a:lstStyle/>
          <a:p>
            <a:pPr>
              <a:lnSpc>
                <a:spcPct val="100000"/>
              </a:lnSpc>
              <a:spcBef>
                <a:spcPts val="0"/>
              </a:spcBef>
            </a:pPr>
            <a:r>
              <a:rPr lang="en-US" sz="2800" b="1" dirty="0">
                <a:solidFill>
                  <a:schemeClr val="accent1">
                    <a:lumMod val="50000"/>
                  </a:schemeClr>
                </a:solidFill>
                <a:latin typeface="Calibri"/>
                <a:ea typeface="Calibri"/>
                <a:cs typeface="Calibri"/>
              </a:rPr>
              <a:t>Discuss: </a:t>
            </a:r>
            <a:br>
              <a:rPr lang="en-US" sz="2800" b="1" dirty="0">
                <a:solidFill>
                  <a:schemeClr val="accent1">
                    <a:lumMod val="50000"/>
                  </a:schemeClr>
                </a:solidFill>
                <a:latin typeface="Calibri"/>
                <a:ea typeface="Calibri"/>
                <a:cs typeface="Calibri"/>
              </a:rPr>
            </a:br>
            <a:br>
              <a:rPr lang="en-US" sz="2800" b="1" dirty="0">
                <a:solidFill>
                  <a:schemeClr val="accent1">
                    <a:lumMod val="50000"/>
                  </a:schemeClr>
                </a:solidFill>
                <a:latin typeface="Calibri"/>
                <a:ea typeface="Calibri"/>
                <a:cs typeface="Calibri"/>
              </a:rPr>
            </a:br>
            <a:r>
              <a:rPr lang="en-US" sz="2800" b="1" dirty="0">
                <a:solidFill>
                  <a:schemeClr val="accent1">
                    <a:lumMod val="50000"/>
                  </a:schemeClr>
                </a:solidFill>
                <a:latin typeface="Calibri"/>
                <a:ea typeface="Calibri"/>
                <a:cs typeface="Calibri"/>
              </a:rPr>
              <a:t>What is a scenario where the student would not pose a threat?</a:t>
            </a:r>
          </a:p>
          <a:p>
            <a:pPr>
              <a:lnSpc>
                <a:spcPct val="100000"/>
              </a:lnSpc>
              <a:spcBef>
                <a:spcPts val="0"/>
              </a:spcBef>
            </a:pPr>
            <a:endParaRPr lang="en-US" sz="2800" b="1" dirty="0">
              <a:solidFill>
                <a:schemeClr val="accent1">
                  <a:lumMod val="50000"/>
                </a:schemeClr>
              </a:solidFill>
              <a:latin typeface="Calibri"/>
              <a:ea typeface="Calibri"/>
              <a:cs typeface="Calibri"/>
            </a:endParaRPr>
          </a:p>
          <a:p>
            <a:pPr>
              <a:lnSpc>
                <a:spcPct val="100000"/>
              </a:lnSpc>
              <a:spcBef>
                <a:spcPts val="0"/>
              </a:spcBef>
            </a:pPr>
            <a:r>
              <a:rPr lang="en-US" sz="2800" b="1" dirty="0">
                <a:solidFill>
                  <a:schemeClr val="accent1">
                    <a:lumMod val="50000"/>
                  </a:schemeClr>
                </a:solidFill>
                <a:latin typeface="Calibri"/>
                <a:ea typeface="Calibri"/>
                <a:cs typeface="Calibri"/>
              </a:rPr>
              <a:t>What is a scenario where the student would pose a threat?</a:t>
            </a:r>
            <a:r>
              <a:rPr lang="en-US" sz="2800" b="1" dirty="0">
                <a:latin typeface="Calibri"/>
                <a:ea typeface="Calibri"/>
                <a:cs typeface="Calibri"/>
              </a:rPr>
              <a:t> </a:t>
            </a:r>
            <a:endParaRPr lang="en-US" sz="2800" b="1" dirty="0"/>
          </a:p>
        </p:txBody>
      </p:sp>
    </p:spTree>
    <p:extLst>
      <p:ext uri="{BB962C8B-B14F-4D97-AF65-F5344CB8AC3E}">
        <p14:creationId xmlns:p14="http://schemas.microsoft.com/office/powerpoint/2010/main" val="3756479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767918-1646-4C54-922C-32A5F3B5C003}"/>
              </a:ext>
            </a:extLst>
          </p:cNvPr>
          <p:cNvSpPr>
            <a:spLocks noGrp="1"/>
          </p:cNvSpPr>
          <p:nvPr>
            <p:ph type="body" sz="quarter" idx="4294967295"/>
          </p:nvPr>
        </p:nvSpPr>
        <p:spPr>
          <a:xfrm>
            <a:off x="0" y="2051050"/>
            <a:ext cx="11572875" cy="2478088"/>
          </a:xfrm>
        </p:spPr>
        <p:txBody>
          <a:bodyPr vert="horz" lIns="91440" tIns="45720" rIns="91440" bIns="45720" rtlCol="0" anchor="t">
            <a:normAutofit/>
          </a:bodyPr>
          <a:lstStyle/>
          <a:p>
            <a:pPr marL="0" indent="0">
              <a:buNone/>
            </a:pPr>
            <a:r>
              <a:rPr lang="en-US" sz="3600" dirty="0">
                <a:solidFill>
                  <a:schemeClr val="accent2">
                    <a:lumMod val="50000"/>
                  </a:schemeClr>
                </a:solidFill>
              </a:rPr>
              <a:t>Behavioral Threat Assessment and Management is designed to be fair, objective, reasonable, and timely to prevent violence or harm to self or others where possible</a:t>
            </a:r>
          </a:p>
        </p:txBody>
      </p:sp>
      <p:sp>
        <p:nvSpPr>
          <p:cNvPr id="2" name="Title 1">
            <a:extLst>
              <a:ext uri="{FF2B5EF4-FFF2-40B4-BE49-F238E27FC236}">
                <a16:creationId xmlns:a16="http://schemas.microsoft.com/office/drawing/2014/main" id="{B7E8FA15-8358-447C-B5B1-BC3385655C49}"/>
              </a:ext>
            </a:extLst>
          </p:cNvPr>
          <p:cNvSpPr>
            <a:spLocks noGrp="1"/>
          </p:cNvSpPr>
          <p:nvPr>
            <p:ph type="title" idx="4294967295"/>
          </p:nvPr>
        </p:nvSpPr>
        <p:spPr>
          <a:xfrm>
            <a:off x="0" y="265113"/>
            <a:ext cx="11695113" cy="1143000"/>
          </a:xfrm>
        </p:spPr>
        <p:txBody>
          <a:bodyPr anchor="ctr">
            <a:normAutofit/>
          </a:bodyPr>
          <a:lstStyle/>
          <a:p>
            <a:r>
              <a:rPr lang="en-US" sz="4000" dirty="0">
                <a:solidFill>
                  <a:schemeClr val="accent2"/>
                </a:solidFill>
              </a:rPr>
              <a:t>Is BTAM Punitive or Preventative?</a:t>
            </a:r>
          </a:p>
        </p:txBody>
      </p:sp>
      <p:pic>
        <p:nvPicPr>
          <p:cNvPr id="3" name="Picture 2" descr="A logo with text on it&#10;&#10;Description automatically generated">
            <a:extLst>
              <a:ext uri="{FF2B5EF4-FFF2-40B4-BE49-F238E27FC236}">
                <a16:creationId xmlns:a16="http://schemas.microsoft.com/office/drawing/2014/main" id="{E58D0EB5-187B-2683-9CF9-A6D9512B1A9B}"/>
              </a:ext>
            </a:extLst>
          </p:cNvPr>
          <p:cNvPicPr>
            <a:picLocks noChangeAspect="1"/>
          </p:cNvPicPr>
          <p:nvPr/>
        </p:nvPicPr>
        <p:blipFill>
          <a:blip r:embed="rId3"/>
          <a:stretch>
            <a:fillRect/>
          </a:stretch>
        </p:blipFill>
        <p:spPr>
          <a:xfrm>
            <a:off x="0" y="5953125"/>
            <a:ext cx="1819275" cy="904875"/>
          </a:xfrm>
          <a:prstGeom prst="rect">
            <a:avLst/>
          </a:prstGeom>
        </p:spPr>
      </p:pic>
    </p:spTree>
    <p:extLst>
      <p:ext uri="{BB962C8B-B14F-4D97-AF65-F5344CB8AC3E}">
        <p14:creationId xmlns:p14="http://schemas.microsoft.com/office/powerpoint/2010/main" val="282975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80639-B9E1-4D19-8996-B49BD22C8F8E}"/>
              </a:ext>
            </a:extLst>
          </p:cNvPr>
          <p:cNvSpPr>
            <a:spLocks noGrp="1"/>
          </p:cNvSpPr>
          <p:nvPr>
            <p:ph type="title" idx="4294967295"/>
          </p:nvPr>
        </p:nvSpPr>
        <p:spPr>
          <a:xfrm>
            <a:off x="0" y="265113"/>
            <a:ext cx="11695113" cy="1143000"/>
          </a:xfrm>
        </p:spPr>
        <p:txBody>
          <a:bodyPr/>
          <a:lstStyle/>
          <a:p>
            <a:r>
              <a:rPr lang="en-US" dirty="0">
                <a:solidFill>
                  <a:srgbClr val="ED7D31"/>
                </a:solidFill>
              </a:rPr>
              <a:t>The Safe Schools Initiative (SSI)</a:t>
            </a:r>
          </a:p>
        </p:txBody>
      </p:sp>
      <p:pic>
        <p:nvPicPr>
          <p:cNvPr id="8" name="Picture 7">
            <a:extLst>
              <a:ext uri="{FF2B5EF4-FFF2-40B4-BE49-F238E27FC236}">
                <a16:creationId xmlns:a16="http://schemas.microsoft.com/office/drawing/2014/main" id="{C0134389-E729-4DE4-81A8-76E2A4C74690}"/>
              </a:ext>
            </a:extLst>
          </p:cNvPr>
          <p:cNvPicPr>
            <a:picLocks noChangeAspect="1"/>
          </p:cNvPicPr>
          <p:nvPr/>
        </p:nvPicPr>
        <p:blipFill>
          <a:blip r:embed="rId3"/>
          <a:stretch>
            <a:fillRect/>
          </a:stretch>
        </p:blipFill>
        <p:spPr>
          <a:xfrm>
            <a:off x="2423862" y="1586665"/>
            <a:ext cx="7534833" cy="4534237"/>
          </a:xfrm>
          <a:prstGeom prst="rect">
            <a:avLst/>
          </a:prstGeom>
        </p:spPr>
      </p:pic>
      <p:pic>
        <p:nvPicPr>
          <p:cNvPr id="3" name="Picture 2" descr="A logo with text on it&#10;&#10;Description automatically generated">
            <a:extLst>
              <a:ext uri="{FF2B5EF4-FFF2-40B4-BE49-F238E27FC236}">
                <a16:creationId xmlns:a16="http://schemas.microsoft.com/office/drawing/2014/main" id="{659F9DF4-9DAD-46BF-E04E-C536053B165A}"/>
              </a:ext>
            </a:extLst>
          </p:cNvPr>
          <p:cNvPicPr>
            <a:picLocks noChangeAspect="1"/>
          </p:cNvPicPr>
          <p:nvPr/>
        </p:nvPicPr>
        <p:blipFill>
          <a:blip r:embed="rId4"/>
          <a:stretch>
            <a:fillRect/>
          </a:stretch>
        </p:blipFill>
        <p:spPr>
          <a:xfrm>
            <a:off x="-60158" y="5915526"/>
            <a:ext cx="1884948" cy="942474"/>
          </a:xfrm>
          <a:prstGeom prst="rect">
            <a:avLst/>
          </a:prstGeom>
        </p:spPr>
      </p:pic>
    </p:spTree>
    <p:extLst>
      <p:ext uri="{BB962C8B-B14F-4D97-AF65-F5344CB8AC3E}">
        <p14:creationId xmlns:p14="http://schemas.microsoft.com/office/powerpoint/2010/main" val="1730646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6CB9-6D29-5C5E-2F6C-29076EDA54DB}"/>
              </a:ext>
            </a:extLst>
          </p:cNvPr>
          <p:cNvSpPr>
            <a:spLocks noGrp="1"/>
          </p:cNvSpPr>
          <p:nvPr>
            <p:ph type="title"/>
          </p:nvPr>
        </p:nvSpPr>
        <p:spPr/>
        <p:txBody>
          <a:bodyPr/>
          <a:lstStyle/>
          <a:p>
            <a:r>
              <a:rPr lang="en-US" dirty="0">
                <a:solidFill>
                  <a:schemeClr val="accent2"/>
                </a:solidFill>
                <a:ea typeface="Calibri Light"/>
                <a:cs typeface="Calibri Light"/>
              </a:rPr>
              <a:t>Who we are</a:t>
            </a:r>
            <a:endParaRPr lang="en-US" dirty="0">
              <a:solidFill>
                <a:schemeClr val="accent2"/>
              </a:solidFill>
            </a:endParaRPr>
          </a:p>
        </p:txBody>
      </p:sp>
      <p:sp>
        <p:nvSpPr>
          <p:cNvPr id="3" name="Content Placeholder 2">
            <a:extLst>
              <a:ext uri="{FF2B5EF4-FFF2-40B4-BE49-F238E27FC236}">
                <a16:creationId xmlns:a16="http://schemas.microsoft.com/office/drawing/2014/main" id="{D0E6BA13-04AD-307B-A092-AA1E7FD5FEB7}"/>
              </a:ext>
            </a:extLst>
          </p:cNvPr>
          <p:cNvSpPr>
            <a:spLocks noGrp="1"/>
          </p:cNvSpPr>
          <p:nvPr>
            <p:ph idx="1"/>
          </p:nvPr>
        </p:nvSpPr>
        <p:spPr>
          <a:xfrm>
            <a:off x="355243" y="1825625"/>
            <a:ext cx="10998557" cy="4351338"/>
          </a:xfrm>
        </p:spPr>
        <p:txBody>
          <a:bodyPr vert="horz" lIns="91440" tIns="45720" rIns="91440" bIns="45720" rtlCol="0" anchor="t">
            <a:normAutofit/>
          </a:bodyPr>
          <a:lstStyle/>
          <a:p>
            <a:pPr marL="0" indent="0">
              <a:buNone/>
            </a:pPr>
            <a:r>
              <a:rPr lang="en-US" sz="3200" b="1" dirty="0">
                <a:solidFill>
                  <a:schemeClr val="accent2">
                    <a:lumMod val="50000"/>
                  </a:schemeClr>
                </a:solidFill>
                <a:cs typeface="Arial"/>
              </a:rPr>
              <a:t>•</a:t>
            </a:r>
            <a:r>
              <a:rPr lang="en-US" sz="3200" b="1" dirty="0">
                <a:solidFill>
                  <a:schemeClr val="accent2">
                    <a:lumMod val="50000"/>
                  </a:schemeClr>
                </a:solidFill>
                <a:ea typeface="+mn-lt"/>
                <a:cs typeface="+mn-lt"/>
              </a:rPr>
              <a:t>Director – Dr. Emily Sallee</a:t>
            </a:r>
            <a:endParaRPr lang="en-US" sz="3200" b="1" dirty="0">
              <a:solidFill>
                <a:schemeClr val="accent2">
                  <a:lumMod val="50000"/>
                </a:schemeClr>
              </a:solidFill>
              <a:ea typeface="Calibri"/>
              <a:cs typeface="Calibri"/>
            </a:endParaRPr>
          </a:p>
          <a:p>
            <a:pPr marL="0" indent="0">
              <a:buNone/>
            </a:pPr>
            <a:r>
              <a:rPr lang="en-US" sz="3200" b="1" dirty="0">
                <a:solidFill>
                  <a:schemeClr val="accent2">
                    <a:lumMod val="50000"/>
                  </a:schemeClr>
                </a:solidFill>
                <a:cs typeface="Arial"/>
              </a:rPr>
              <a:t>•</a:t>
            </a:r>
            <a:r>
              <a:rPr lang="en-US" sz="3200" b="1" dirty="0">
                <a:solidFill>
                  <a:schemeClr val="accent2">
                    <a:lumMod val="50000"/>
                  </a:schemeClr>
                </a:solidFill>
                <a:ea typeface="+mn-lt"/>
                <a:cs typeface="+mn-lt"/>
              </a:rPr>
              <a:t>Assistant Director – Nancy Berg</a:t>
            </a:r>
            <a:endParaRPr lang="en-US" sz="3200" b="1" dirty="0">
              <a:solidFill>
                <a:schemeClr val="accent2">
                  <a:lumMod val="50000"/>
                </a:schemeClr>
              </a:solidFill>
              <a:ea typeface="Calibri"/>
              <a:cs typeface="Calibri"/>
            </a:endParaRPr>
          </a:p>
          <a:p>
            <a:pPr marL="0" indent="0">
              <a:buNone/>
            </a:pPr>
            <a:r>
              <a:rPr lang="en-US" sz="3200" b="1" dirty="0">
                <a:solidFill>
                  <a:schemeClr val="accent2">
                    <a:lumMod val="50000"/>
                  </a:schemeClr>
                </a:solidFill>
                <a:cs typeface="Arial"/>
              </a:rPr>
              <a:t>•</a:t>
            </a:r>
            <a:r>
              <a:rPr lang="en-US" sz="3200" b="1" dirty="0">
                <a:solidFill>
                  <a:schemeClr val="accent2">
                    <a:lumMod val="50000"/>
                  </a:schemeClr>
                </a:solidFill>
                <a:ea typeface="+mn-lt"/>
                <a:cs typeface="+mn-lt"/>
              </a:rPr>
              <a:t>Training and Technical Assistance Specialist – Tina Eblen</a:t>
            </a:r>
            <a:endParaRPr lang="en-US" sz="3200" b="1" dirty="0">
              <a:solidFill>
                <a:schemeClr val="accent2">
                  <a:lumMod val="50000"/>
                </a:schemeClr>
              </a:solidFill>
              <a:ea typeface="Calibri"/>
              <a:cs typeface="Calibri"/>
            </a:endParaRPr>
          </a:p>
          <a:p>
            <a:pPr marL="0" indent="0">
              <a:buNone/>
            </a:pPr>
            <a:r>
              <a:rPr lang="en-US" sz="3200" b="1" dirty="0">
                <a:solidFill>
                  <a:schemeClr val="accent2">
                    <a:lumMod val="50000"/>
                  </a:schemeClr>
                </a:solidFill>
                <a:cs typeface="Arial"/>
              </a:rPr>
              <a:t>•</a:t>
            </a:r>
            <a:r>
              <a:rPr lang="en-US" sz="3200" b="1" dirty="0">
                <a:solidFill>
                  <a:schemeClr val="accent2">
                    <a:lumMod val="50000"/>
                  </a:schemeClr>
                </a:solidFill>
                <a:ea typeface="+mn-lt"/>
                <a:cs typeface="Arial"/>
              </a:rPr>
              <a:t>School </a:t>
            </a:r>
            <a:r>
              <a:rPr lang="en-US" sz="3200" b="1" dirty="0">
                <a:solidFill>
                  <a:schemeClr val="accent2">
                    <a:lumMod val="50000"/>
                  </a:schemeClr>
                </a:solidFill>
                <a:ea typeface="+mn-lt"/>
                <a:cs typeface="+mn-lt"/>
              </a:rPr>
              <a:t>Support Liaison – Tammy Tolleson Knee</a:t>
            </a:r>
            <a:endParaRPr lang="en-US" sz="3200" b="1" dirty="0">
              <a:solidFill>
                <a:schemeClr val="accent2">
                  <a:lumMod val="50000"/>
                </a:schemeClr>
              </a:solidFill>
              <a:ea typeface="Calibri" panose="020F0502020204030204"/>
              <a:cs typeface="Calibri" panose="020F0502020204030204"/>
            </a:endParaRPr>
          </a:p>
          <a:p>
            <a:endParaRPr lang="en-US" dirty="0">
              <a:ea typeface="Calibri"/>
              <a:cs typeface="Calibri"/>
            </a:endParaRPr>
          </a:p>
        </p:txBody>
      </p:sp>
      <p:pic>
        <p:nvPicPr>
          <p:cNvPr id="4" name="Picture 3" descr="A logo with text on it&#10;&#10;Description automatically generated">
            <a:extLst>
              <a:ext uri="{FF2B5EF4-FFF2-40B4-BE49-F238E27FC236}">
                <a16:creationId xmlns:a16="http://schemas.microsoft.com/office/drawing/2014/main" id="{4BB6F870-B0E1-AB3C-6561-0EA313A4B40A}"/>
              </a:ext>
            </a:extLst>
          </p:cNvPr>
          <p:cNvPicPr>
            <a:picLocks noChangeAspect="1"/>
          </p:cNvPicPr>
          <p:nvPr/>
        </p:nvPicPr>
        <p:blipFill>
          <a:blip r:embed="rId2"/>
          <a:stretch>
            <a:fillRect/>
          </a:stretch>
        </p:blipFill>
        <p:spPr>
          <a:xfrm>
            <a:off x="-230605" y="5745079"/>
            <a:ext cx="2396290" cy="1193132"/>
          </a:xfrm>
          <a:prstGeom prst="rect">
            <a:avLst/>
          </a:prstGeom>
        </p:spPr>
      </p:pic>
    </p:spTree>
    <p:extLst>
      <p:ext uri="{BB962C8B-B14F-4D97-AF65-F5344CB8AC3E}">
        <p14:creationId xmlns:p14="http://schemas.microsoft.com/office/powerpoint/2010/main" val="3699810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80950B-1A5A-2A0B-DE1E-CFB3F9DF9829}"/>
              </a:ext>
            </a:extLst>
          </p:cNvPr>
          <p:cNvSpPr>
            <a:spLocks noGrp="1"/>
          </p:cNvSpPr>
          <p:nvPr>
            <p:ph sz="quarter" idx="19"/>
          </p:nvPr>
        </p:nvSpPr>
        <p:spPr>
          <a:xfrm>
            <a:off x="6190590" y="468087"/>
            <a:ext cx="5696607" cy="5500914"/>
          </a:xfrm>
        </p:spPr>
        <p:txBody>
          <a:bodyPr/>
          <a:lstStyle/>
          <a:p>
            <a:pPr marL="457200" indent="-457200" algn="l">
              <a:buChar char="•"/>
            </a:pPr>
            <a:r>
              <a:rPr lang="en-US" sz="3200" dirty="0">
                <a:solidFill>
                  <a:schemeClr val="accent1">
                    <a:lumMod val="50000"/>
                  </a:schemeClr>
                </a:solidFill>
                <a:ea typeface="Calibri"/>
                <a:cs typeface="Calibri"/>
              </a:rPr>
              <a:t>Most felt bullied, persecuted, or injured by others prior to attack</a:t>
            </a:r>
          </a:p>
          <a:p>
            <a:pPr marL="457200" indent="-457200" algn="l">
              <a:buChar char="•"/>
            </a:pPr>
            <a:r>
              <a:rPr lang="en-US" sz="3200" dirty="0">
                <a:solidFill>
                  <a:schemeClr val="accent1">
                    <a:lumMod val="50000"/>
                  </a:schemeClr>
                </a:solidFill>
                <a:ea typeface="Calibri"/>
                <a:cs typeface="Calibri"/>
              </a:rPr>
              <a:t>Most had access to weapons prior to attack.</a:t>
            </a:r>
          </a:p>
          <a:p>
            <a:pPr marL="457200" indent="-457200" algn="l">
              <a:buChar char="•"/>
            </a:pPr>
            <a:r>
              <a:rPr lang="en-US" sz="3200" dirty="0">
                <a:solidFill>
                  <a:schemeClr val="accent1">
                    <a:lumMod val="50000"/>
                  </a:schemeClr>
                </a:solidFill>
                <a:ea typeface="Calibri"/>
                <a:cs typeface="Calibri"/>
              </a:rPr>
              <a:t>Most had concerned others prior to the attack</a:t>
            </a:r>
            <a:endParaRPr lang="en-US" sz="3200">
              <a:solidFill>
                <a:schemeClr val="accent1">
                  <a:lumMod val="50000"/>
                </a:schemeClr>
              </a:solidFill>
              <a:ea typeface="Calibri" panose="020F0502020204030204"/>
              <a:cs typeface="Calibri" panose="020F0502020204030204"/>
            </a:endParaRPr>
          </a:p>
          <a:p>
            <a:endParaRPr lang="en-US" dirty="0">
              <a:ea typeface="Calibri"/>
              <a:cs typeface="Calibri"/>
            </a:endParaRPr>
          </a:p>
        </p:txBody>
      </p:sp>
      <p:sp>
        <p:nvSpPr>
          <p:cNvPr id="3" name="Content Placeholder 2">
            <a:extLst>
              <a:ext uri="{FF2B5EF4-FFF2-40B4-BE49-F238E27FC236}">
                <a16:creationId xmlns:a16="http://schemas.microsoft.com/office/drawing/2014/main" id="{B25BECA2-C3DB-7CDB-9779-9A322F7DB125}"/>
              </a:ext>
            </a:extLst>
          </p:cNvPr>
          <p:cNvSpPr>
            <a:spLocks noGrp="1"/>
          </p:cNvSpPr>
          <p:nvPr>
            <p:ph sz="quarter" idx="20"/>
          </p:nvPr>
        </p:nvSpPr>
        <p:spPr>
          <a:xfrm>
            <a:off x="145394" y="468087"/>
            <a:ext cx="6055834" cy="5500914"/>
          </a:xfrm>
        </p:spPr>
        <p:txBody>
          <a:bodyPr/>
          <a:lstStyle/>
          <a:p>
            <a:pPr marL="514350" indent="-514350" algn="l">
              <a:buChar char="•"/>
            </a:pPr>
            <a:endParaRPr lang="en-US" sz="3200" dirty="0">
              <a:solidFill>
                <a:schemeClr val="accent1">
                  <a:lumMod val="50000"/>
                </a:schemeClr>
              </a:solidFill>
              <a:ea typeface="Calibri"/>
              <a:cs typeface="Calibri"/>
            </a:endParaRPr>
          </a:p>
          <a:p>
            <a:pPr marL="514350" indent="-514350" algn="l">
              <a:buChar char="•"/>
            </a:pPr>
            <a:r>
              <a:rPr lang="en-US" sz="3200" dirty="0">
                <a:solidFill>
                  <a:schemeClr val="accent1">
                    <a:lumMod val="50000"/>
                  </a:schemeClr>
                </a:solidFill>
                <a:ea typeface="Calibri"/>
                <a:cs typeface="Calibri"/>
              </a:rPr>
              <a:t>Were rarely sudden or impulsive</a:t>
            </a:r>
            <a:endParaRPr lang="en-US">
              <a:solidFill>
                <a:schemeClr val="accent1">
                  <a:lumMod val="50000"/>
                </a:schemeClr>
              </a:solidFill>
              <a:ea typeface="Calibri"/>
              <a:cs typeface="Calibri"/>
            </a:endParaRPr>
          </a:p>
          <a:p>
            <a:pPr marL="514350" indent="-514350" algn="l">
              <a:buChar char="•"/>
            </a:pPr>
            <a:r>
              <a:rPr lang="en-US" sz="3200" dirty="0">
                <a:solidFill>
                  <a:schemeClr val="accent1">
                    <a:lumMod val="50000"/>
                  </a:schemeClr>
                </a:solidFill>
                <a:ea typeface="Calibri"/>
                <a:cs typeface="Calibri"/>
              </a:rPr>
              <a:t>Usually others knew about the plan prior to the event</a:t>
            </a:r>
          </a:p>
          <a:p>
            <a:pPr marL="514350" indent="-514350" algn="l">
              <a:buChar char="•"/>
            </a:pPr>
            <a:r>
              <a:rPr lang="en-US" sz="3200" dirty="0">
                <a:solidFill>
                  <a:schemeClr val="accent1">
                    <a:lumMod val="50000"/>
                  </a:schemeClr>
                </a:solidFill>
                <a:ea typeface="Calibri"/>
                <a:cs typeface="Calibri"/>
              </a:rPr>
              <a:t>Most did not threaten target prior to event</a:t>
            </a:r>
          </a:p>
          <a:p>
            <a:pPr marL="514350" indent="-514350" algn="l">
              <a:buChar char="•"/>
            </a:pPr>
            <a:r>
              <a:rPr lang="en-US" sz="3200" dirty="0">
                <a:solidFill>
                  <a:schemeClr val="accent1">
                    <a:lumMod val="50000"/>
                  </a:schemeClr>
                </a:solidFill>
                <a:ea typeface="Calibri"/>
                <a:cs typeface="Calibri"/>
              </a:rPr>
              <a:t>There is no accurate profile for a person who perpetrates an attack but most had loss/failure prior to event</a:t>
            </a:r>
          </a:p>
          <a:p>
            <a:pPr marL="514350" indent="-514350">
              <a:buAutoNum type="arabicPeriod"/>
            </a:pPr>
            <a:endParaRPr lang="en-US" dirty="0">
              <a:ea typeface="Calibri"/>
              <a:cs typeface="Calibri"/>
            </a:endParaRPr>
          </a:p>
          <a:p>
            <a:pPr marL="514350" indent="-514350">
              <a:buAutoNum type="arabicPeriod"/>
            </a:pPr>
            <a:endParaRPr lang="en-US" dirty="0">
              <a:ea typeface="Calibri"/>
              <a:cs typeface="Calibri"/>
            </a:endParaRPr>
          </a:p>
        </p:txBody>
      </p:sp>
    </p:spTree>
    <p:extLst>
      <p:ext uri="{BB962C8B-B14F-4D97-AF65-F5344CB8AC3E}">
        <p14:creationId xmlns:p14="http://schemas.microsoft.com/office/powerpoint/2010/main" val="218223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 calcmode="lin" valueType="num">
                                      <p:cBhvr additive="base">
                                        <p:cTn id="3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 calcmode="lin" valueType="num">
                                      <p:cBhvr additive="base">
                                        <p:cTn id="3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 calcmode="lin" valueType="num">
                                      <p:cBhvr additive="base">
                                        <p:cTn id="4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BCDA-6DFE-4A22-713B-554C324E2EAF}"/>
              </a:ext>
            </a:extLst>
          </p:cNvPr>
          <p:cNvSpPr>
            <a:spLocks noGrp="1"/>
          </p:cNvSpPr>
          <p:nvPr>
            <p:ph type="title"/>
          </p:nvPr>
        </p:nvSpPr>
        <p:spPr/>
        <p:txBody>
          <a:bodyPr>
            <a:normAutofit fontScale="90000"/>
          </a:bodyPr>
          <a:lstStyle/>
          <a:p>
            <a:pPr>
              <a:lnSpc>
                <a:spcPct val="75000"/>
              </a:lnSpc>
            </a:pPr>
            <a:br>
              <a:rPr lang="en-US" sz="4800" i="1" dirty="0">
                <a:latin typeface="Arial"/>
                <a:cs typeface="Arial"/>
              </a:rPr>
            </a:br>
            <a:br>
              <a:rPr lang="en-US" sz="4800" i="1" dirty="0">
                <a:latin typeface="Arial"/>
                <a:cs typeface="Arial"/>
              </a:rPr>
            </a:br>
            <a:br>
              <a:rPr lang="en-US" sz="4800" i="1" dirty="0">
                <a:latin typeface="Arial"/>
                <a:cs typeface="Arial"/>
              </a:rPr>
            </a:br>
            <a:br>
              <a:rPr lang="en-US" sz="4800" i="1" dirty="0">
                <a:latin typeface="Arial"/>
                <a:cs typeface="Arial"/>
              </a:rPr>
            </a:br>
            <a:br>
              <a:rPr lang="en-US" sz="4800" i="1" dirty="0">
                <a:latin typeface="Arial"/>
                <a:cs typeface="Arial"/>
              </a:rPr>
            </a:br>
            <a:br>
              <a:rPr lang="en-US" sz="4800" i="1" dirty="0">
                <a:latin typeface="Arial"/>
                <a:cs typeface="Arial"/>
              </a:rPr>
            </a:br>
            <a:br>
              <a:rPr lang="en-US" sz="4800" i="1" dirty="0">
                <a:latin typeface="Arial"/>
                <a:cs typeface="Arial"/>
              </a:rPr>
            </a:br>
            <a:br>
              <a:rPr lang="en-US" sz="4800" i="1" dirty="0">
                <a:latin typeface="Arial"/>
                <a:cs typeface="Arial"/>
              </a:rPr>
            </a:br>
            <a:endParaRPr lang="en-US" sz="4800" i="1" dirty="0">
              <a:latin typeface="Arial"/>
              <a:cs typeface="Arial"/>
            </a:endParaRPr>
          </a:p>
          <a:p>
            <a:pPr>
              <a:lnSpc>
                <a:spcPct val="75000"/>
              </a:lnSpc>
            </a:pPr>
            <a:r>
              <a:rPr lang="en-US" sz="6000" i="1" dirty="0">
                <a:cs typeface="Arial"/>
              </a:rPr>
              <a:t>Why is BTAM important?</a:t>
            </a:r>
            <a:endParaRPr lang="en-US" sz="6000" dirty="0"/>
          </a:p>
        </p:txBody>
      </p:sp>
      <p:pic>
        <p:nvPicPr>
          <p:cNvPr id="4" name="Picture 3" descr="A logo with text on it&#10;&#10;Description automatically generated">
            <a:extLst>
              <a:ext uri="{FF2B5EF4-FFF2-40B4-BE49-F238E27FC236}">
                <a16:creationId xmlns:a16="http://schemas.microsoft.com/office/drawing/2014/main" id="{40A3C387-7587-AA3F-FCF4-6A047B534311}"/>
              </a:ext>
            </a:extLst>
          </p:cNvPr>
          <p:cNvPicPr>
            <a:picLocks noChangeAspect="1"/>
          </p:cNvPicPr>
          <p:nvPr/>
        </p:nvPicPr>
        <p:blipFill>
          <a:blip r:embed="rId3"/>
          <a:stretch>
            <a:fillRect/>
          </a:stretch>
        </p:blipFill>
        <p:spPr>
          <a:xfrm>
            <a:off x="-40105" y="5995736"/>
            <a:ext cx="1754606" cy="862264"/>
          </a:xfrm>
          <a:prstGeom prst="rect">
            <a:avLst/>
          </a:prstGeom>
        </p:spPr>
      </p:pic>
    </p:spTree>
    <p:extLst>
      <p:ext uri="{BB962C8B-B14F-4D97-AF65-F5344CB8AC3E}">
        <p14:creationId xmlns:p14="http://schemas.microsoft.com/office/powerpoint/2010/main" val="367021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042024A-BEDA-4AFC-BE29-31A16C26323B}"/>
              </a:ext>
            </a:extLst>
          </p:cNvPr>
          <p:cNvSpPr>
            <a:spLocks noGrp="1"/>
          </p:cNvSpPr>
          <p:nvPr>
            <p:ph type="body" sz="quarter" idx="4294967295"/>
          </p:nvPr>
        </p:nvSpPr>
        <p:spPr>
          <a:xfrm>
            <a:off x="620713" y="1600200"/>
            <a:ext cx="11571287" cy="3824288"/>
          </a:xfrm>
        </p:spPr>
        <p:txBody>
          <a:bodyPr vert="horz" lIns="91440" tIns="45720" rIns="91440" bIns="45720" rtlCol="0" anchor="t">
            <a:normAutofit lnSpcReduction="10000"/>
          </a:bodyPr>
          <a:lstStyle/>
          <a:p>
            <a:pPr marL="151765" indent="0" algn="ctr" defTabSz="914400">
              <a:lnSpc>
                <a:spcPct val="90000"/>
              </a:lnSpc>
              <a:spcBef>
                <a:spcPts val="1000"/>
              </a:spcBef>
              <a:buClrTx/>
              <a:buNone/>
              <a:defRPr/>
            </a:pPr>
            <a:r>
              <a:rPr kumimoji="0" lang="en-US" sz="4000" i="0" u="none" strike="noStrike" kern="1200" cap="none" spc="0" normalizeH="0" baseline="0" noProof="0">
                <a:ln>
                  <a:noFill/>
                </a:ln>
                <a:solidFill>
                  <a:srgbClr val="833C0B"/>
                </a:solidFill>
                <a:effectLst/>
                <a:uLnTx/>
                <a:uFillTx/>
                <a:latin typeface="Arial"/>
                <a:cs typeface="Arial"/>
              </a:rPr>
              <a:t>SB </a:t>
            </a:r>
            <a:r>
              <a:rPr lang="en-US" sz="4000">
                <a:solidFill>
                  <a:srgbClr val="833C0B"/>
                </a:solidFill>
                <a:latin typeface="Arial"/>
                <a:cs typeface="Arial"/>
              </a:rPr>
              <a:t>213</a:t>
            </a:r>
            <a:endParaRPr lang="en-US" sz="4000" b="0">
              <a:solidFill>
                <a:srgbClr val="833C0B"/>
              </a:solidFill>
              <a:latin typeface="Arial"/>
              <a:cs typeface="Arial"/>
            </a:endParaRPr>
          </a:p>
          <a:p>
            <a:pPr marL="151765" marR="0" lvl="0" indent="0" algn="l" defTabSz="914400">
              <a:lnSpc>
                <a:spcPct val="90000"/>
              </a:lnSpc>
              <a:spcBef>
                <a:spcPts val="1000"/>
              </a:spcBef>
              <a:spcAft>
                <a:spcPts val="0"/>
              </a:spcAft>
              <a:buClrTx/>
              <a:buSzTx/>
              <a:buFont typeface="Arial" panose="020B0604020202020204" pitchFamily="34" charset="0"/>
              <a:buNone/>
              <a:tabLst/>
              <a:defRPr/>
            </a:pPr>
            <a:r>
              <a:rPr lang="en-US" sz="2600" dirty="0">
                <a:solidFill>
                  <a:srgbClr val="833C0B"/>
                </a:solidFill>
                <a:latin typeface="Arial"/>
                <a:cs typeface="Arial"/>
              </a:rPr>
              <a:t>The</a:t>
            </a:r>
            <a:r>
              <a:rPr kumimoji="0" lang="en-US" sz="2600" i="0" u="none" strike="noStrike" kern="1200" cap="none" spc="0" normalizeH="0" baseline="0" noProof="0" dirty="0">
                <a:ln>
                  <a:noFill/>
                </a:ln>
                <a:solidFill>
                  <a:srgbClr val="833C0B"/>
                </a:solidFill>
                <a:effectLst/>
                <a:uLnTx/>
                <a:uFillTx/>
                <a:latin typeface="Arial"/>
                <a:cs typeface="Arial"/>
              </a:rPr>
              <a:t> school safety plan or emergency operations plan must include the following threat assessment practices:</a:t>
            </a:r>
            <a:endParaRPr lang="en-US" sz="2600" b="0" i="0" u="none" strike="noStrike" kern="1200" cap="none" spc="0" normalizeH="0" baseline="0" noProof="0">
              <a:ln>
                <a:noFill/>
              </a:ln>
              <a:solidFill>
                <a:srgbClr val="833C0B"/>
              </a:solidFill>
              <a:effectLst/>
              <a:uLnTx/>
              <a:uFillTx/>
              <a:latin typeface="Arial"/>
              <a:cs typeface="Arial"/>
            </a:endParaRPr>
          </a:p>
          <a:p>
            <a:pPr marL="15176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050" b="0" i="0" u="none" strike="noStrike" kern="1200" cap="none" spc="0" normalizeH="0" baseline="0" noProof="0" dirty="0">
              <a:ln>
                <a:noFill/>
              </a:ln>
              <a:solidFill>
                <a:srgbClr val="833C0B"/>
              </a:solidFill>
              <a:effectLst/>
              <a:uLnTx/>
              <a:uFillTx/>
              <a:latin typeface="Arial"/>
              <a:cs typeface="Arial"/>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600" b="0" i="0" u="none" strike="noStrike" kern="1200" cap="none" spc="0" normalizeH="0" baseline="0" noProof="0" dirty="0">
                <a:ln>
                  <a:noFill/>
                </a:ln>
                <a:solidFill>
                  <a:srgbClr val="833C0B"/>
                </a:solidFill>
                <a:effectLst/>
                <a:uLnTx/>
                <a:uFillTx/>
                <a:latin typeface="Arial"/>
                <a:cs typeface="Arial"/>
              </a:rPr>
              <a:t>(</a:t>
            </a:r>
            <a:r>
              <a:rPr kumimoji="0" lang="en-US" sz="2600" b="0" i="0" u="none" strike="noStrike" kern="1200" cap="none" spc="0" normalizeH="0" baseline="0" noProof="0" err="1">
                <a:ln>
                  <a:noFill/>
                </a:ln>
                <a:solidFill>
                  <a:srgbClr val="833C0B"/>
                </a:solidFill>
                <a:effectLst/>
                <a:uLnTx/>
                <a:uFillTx/>
                <a:latin typeface="Arial"/>
                <a:cs typeface="Arial"/>
              </a:rPr>
              <a:t>i</a:t>
            </a:r>
            <a:r>
              <a:rPr kumimoji="0" lang="en-US" sz="2600" b="0" i="0" u="none" strike="noStrike" kern="1200" cap="none" spc="0" normalizeH="0" baseline="0" noProof="0" dirty="0">
                <a:ln>
                  <a:noFill/>
                </a:ln>
                <a:solidFill>
                  <a:srgbClr val="833C0B"/>
                </a:solidFill>
                <a:effectLst/>
                <a:uLnTx/>
                <a:uFillTx/>
                <a:latin typeface="Arial"/>
                <a:cs typeface="Arial"/>
              </a:rPr>
              <a:t>) the adoption of a threat assessment protocol, outlining policies and procedures for implementation when there is notification of a student threat of harm to others or property; and</a:t>
            </a:r>
            <a:endParaRPr lang="en-US" sz="2600" b="0" i="0" u="none" strike="noStrike" kern="1200" cap="none" spc="0" normalizeH="0" baseline="0" noProof="0" dirty="0">
              <a:ln>
                <a:noFill/>
              </a:ln>
              <a:solidFill>
                <a:srgbClr val="833C0B"/>
              </a:solidFill>
              <a:effectLst/>
              <a:uLnTx/>
              <a:uFillTx/>
              <a:latin typeface="Arial"/>
              <a:cs typeface="Arial"/>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600" b="0" i="0" u="none" strike="noStrike" kern="1200" cap="none" spc="0" normalizeH="0" baseline="0" noProof="0" dirty="0">
                <a:ln>
                  <a:noFill/>
                </a:ln>
                <a:solidFill>
                  <a:srgbClr val="833C0B"/>
                </a:solidFill>
                <a:effectLst/>
                <a:uLnTx/>
                <a:uFillTx/>
                <a:latin typeface="Arial"/>
                <a:cs typeface="Arial"/>
              </a:rPr>
              <a:t>(ii) an identified threat assessment team, composed of key staff, that meets at least monthly and may include behavioral threat assessment addressing students in need of academic and behavioral supports or interventions.</a:t>
            </a:r>
            <a:endParaRPr lang="en-US" sz="2600" b="0" i="0" u="none" strike="noStrike" kern="1200" cap="none" spc="0" normalizeH="0" baseline="0" noProof="0" dirty="0">
              <a:ln>
                <a:noFill/>
              </a:ln>
              <a:solidFill>
                <a:srgbClr val="833C0B"/>
              </a:solidFill>
              <a:effectLst/>
              <a:uLnTx/>
              <a:uFillTx/>
              <a:latin typeface="Arial"/>
              <a:cs typeface="Arial"/>
            </a:endParaRPr>
          </a:p>
          <a:p>
            <a:endParaRPr lang="en-US" dirty="0">
              <a:solidFill>
                <a:srgbClr val="833C0B"/>
              </a:solidFill>
            </a:endParaRPr>
          </a:p>
        </p:txBody>
      </p:sp>
      <p:sp>
        <p:nvSpPr>
          <p:cNvPr id="6" name="Title 5">
            <a:extLst>
              <a:ext uri="{FF2B5EF4-FFF2-40B4-BE49-F238E27FC236}">
                <a16:creationId xmlns:a16="http://schemas.microsoft.com/office/drawing/2014/main" id="{D7B63EAA-DBFE-E362-EC8B-6D406CFD365F}"/>
              </a:ext>
            </a:extLst>
          </p:cNvPr>
          <p:cNvSpPr>
            <a:spLocks noGrp="1"/>
          </p:cNvSpPr>
          <p:nvPr>
            <p:ph type="title" idx="4294967295"/>
          </p:nvPr>
        </p:nvSpPr>
        <p:spPr>
          <a:xfrm>
            <a:off x="0" y="265113"/>
            <a:ext cx="11695113" cy="1143000"/>
          </a:xfrm>
        </p:spPr>
        <p:txBody>
          <a:bodyPr>
            <a:normAutofit/>
          </a:bodyPr>
          <a:lstStyle/>
          <a:p>
            <a:r>
              <a:rPr lang="en-US" sz="3700" b="1" dirty="0">
                <a:solidFill>
                  <a:srgbClr val="ED7D31"/>
                </a:solidFill>
              </a:rPr>
              <a:t>It’s the law!</a:t>
            </a:r>
          </a:p>
        </p:txBody>
      </p:sp>
      <p:pic>
        <p:nvPicPr>
          <p:cNvPr id="2" name="Picture 1" descr="A logo with text on it&#10;&#10;Description automatically generated">
            <a:extLst>
              <a:ext uri="{FF2B5EF4-FFF2-40B4-BE49-F238E27FC236}">
                <a16:creationId xmlns:a16="http://schemas.microsoft.com/office/drawing/2014/main" id="{E529E2D2-0825-683A-10BA-5884ABE575EE}"/>
              </a:ext>
            </a:extLst>
          </p:cNvPr>
          <p:cNvPicPr>
            <a:picLocks noChangeAspect="1"/>
          </p:cNvPicPr>
          <p:nvPr/>
        </p:nvPicPr>
        <p:blipFill>
          <a:blip r:embed="rId2"/>
          <a:stretch>
            <a:fillRect/>
          </a:stretch>
        </p:blipFill>
        <p:spPr>
          <a:xfrm>
            <a:off x="-240632" y="5865395"/>
            <a:ext cx="2286000" cy="1143000"/>
          </a:xfrm>
          <a:prstGeom prst="rect">
            <a:avLst/>
          </a:prstGeom>
        </p:spPr>
      </p:pic>
    </p:spTree>
    <p:extLst>
      <p:ext uri="{BB962C8B-B14F-4D97-AF65-F5344CB8AC3E}">
        <p14:creationId xmlns:p14="http://schemas.microsoft.com/office/powerpoint/2010/main" val="193203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note with black text and blue text&#10;&#10;Description automatically generated">
            <a:extLst>
              <a:ext uri="{FF2B5EF4-FFF2-40B4-BE49-F238E27FC236}">
                <a16:creationId xmlns:a16="http://schemas.microsoft.com/office/drawing/2014/main" id="{17C47940-4F75-D38C-67EB-802BACDEC2C9}"/>
              </a:ext>
            </a:extLst>
          </p:cNvPr>
          <p:cNvPicPr>
            <a:picLocks noChangeAspect="1"/>
          </p:cNvPicPr>
          <p:nvPr/>
        </p:nvPicPr>
        <p:blipFill>
          <a:blip r:embed="rId3"/>
          <a:stretch>
            <a:fillRect/>
          </a:stretch>
        </p:blipFill>
        <p:spPr>
          <a:xfrm>
            <a:off x="3551595" y="1278596"/>
            <a:ext cx="5541753" cy="4300808"/>
          </a:xfrm>
          <a:prstGeom prst="rect">
            <a:avLst/>
          </a:prstGeom>
        </p:spPr>
      </p:pic>
      <p:pic>
        <p:nvPicPr>
          <p:cNvPr id="3" name="Picture 2" descr="A logo with text on it&#10;&#10;Description automatically generated">
            <a:extLst>
              <a:ext uri="{FF2B5EF4-FFF2-40B4-BE49-F238E27FC236}">
                <a16:creationId xmlns:a16="http://schemas.microsoft.com/office/drawing/2014/main" id="{9C448053-F034-FE35-6884-6DA091F10157}"/>
              </a:ext>
            </a:extLst>
          </p:cNvPr>
          <p:cNvPicPr>
            <a:picLocks noChangeAspect="1"/>
          </p:cNvPicPr>
          <p:nvPr/>
        </p:nvPicPr>
        <p:blipFill>
          <a:blip r:embed="rId4"/>
          <a:stretch>
            <a:fillRect/>
          </a:stretch>
        </p:blipFill>
        <p:spPr>
          <a:xfrm>
            <a:off x="-50132" y="5995736"/>
            <a:ext cx="1864895" cy="932448"/>
          </a:xfrm>
          <a:prstGeom prst="rect">
            <a:avLst/>
          </a:prstGeom>
        </p:spPr>
      </p:pic>
    </p:spTree>
    <p:extLst>
      <p:ext uri="{BB962C8B-B14F-4D97-AF65-F5344CB8AC3E}">
        <p14:creationId xmlns:p14="http://schemas.microsoft.com/office/powerpoint/2010/main" val="3923950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2C6BF17-EA85-41E3-81D6-2E4A99831E0C}"/>
              </a:ext>
            </a:extLst>
          </p:cNvPr>
          <p:cNvPicPr>
            <a:picLocks noGrp="1" noChangeAspect="1"/>
          </p:cNvPicPr>
          <p:nvPr>
            <p:ph idx="1"/>
          </p:nvPr>
        </p:nvPicPr>
        <p:blipFill rotWithShape="1">
          <a:blip r:embed="rId3"/>
          <a:srcRect t="14532"/>
          <a:stretch/>
        </p:blipFill>
        <p:spPr>
          <a:xfrm>
            <a:off x="333620" y="1093106"/>
            <a:ext cx="11524760" cy="5237354"/>
          </a:xfrm>
        </p:spPr>
      </p:pic>
      <p:sp>
        <p:nvSpPr>
          <p:cNvPr id="5" name="Title 1">
            <a:extLst>
              <a:ext uri="{FF2B5EF4-FFF2-40B4-BE49-F238E27FC236}">
                <a16:creationId xmlns:a16="http://schemas.microsoft.com/office/drawing/2014/main" id="{33502CAA-F0EA-3C2E-C31D-A764AF3F52B8}"/>
              </a:ext>
            </a:extLst>
          </p:cNvPr>
          <p:cNvSpPr txBox="1">
            <a:spLocks/>
          </p:cNvSpPr>
          <p:nvPr/>
        </p:nvSpPr>
        <p:spPr>
          <a:xfrm>
            <a:off x="191325" y="6378"/>
            <a:ext cx="11695875" cy="1143000"/>
          </a:xfrm>
          <a:prstGeom prst="rect">
            <a:avLst/>
          </a:prstGeom>
          <a:noFill/>
          <a:ln>
            <a:noFill/>
          </a:ln>
        </p:spPr>
        <p:txBody>
          <a:bodyPr vert="horz" lIns="91440" tIns="45720" rIns="91440" bIns="45720" rtlCol="0" anchor="ctr">
            <a:normAutofit/>
          </a:bodyPr>
          <a:lstStyle>
            <a:lvl1pPr algn="l" defTabSz="1219139" rtl="0" eaLnBrk="1" latinLnBrk="0" hangingPunct="1">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sz="4000" dirty="0">
                <a:solidFill>
                  <a:schemeClr val="accent2"/>
                </a:solidFill>
                <a:latin typeface="+mj-lt"/>
              </a:rPr>
              <a:t>Pathway to Violence</a:t>
            </a:r>
          </a:p>
        </p:txBody>
      </p:sp>
      <p:pic>
        <p:nvPicPr>
          <p:cNvPr id="2" name="Picture 1" descr="A logo with text on it&#10;&#10;Description automatically generated">
            <a:extLst>
              <a:ext uri="{FF2B5EF4-FFF2-40B4-BE49-F238E27FC236}">
                <a16:creationId xmlns:a16="http://schemas.microsoft.com/office/drawing/2014/main" id="{4BD5B2EB-B7ED-7A88-3BF5-A1DC8A0EA320}"/>
              </a:ext>
            </a:extLst>
          </p:cNvPr>
          <p:cNvPicPr>
            <a:picLocks noChangeAspect="1"/>
          </p:cNvPicPr>
          <p:nvPr/>
        </p:nvPicPr>
        <p:blipFill>
          <a:blip r:embed="rId4"/>
          <a:stretch>
            <a:fillRect/>
          </a:stretch>
        </p:blipFill>
        <p:spPr>
          <a:xfrm>
            <a:off x="-250658" y="5895474"/>
            <a:ext cx="2286000" cy="1143000"/>
          </a:xfrm>
          <a:prstGeom prst="rect">
            <a:avLst/>
          </a:prstGeom>
        </p:spPr>
      </p:pic>
    </p:spTree>
    <p:extLst>
      <p:ext uri="{BB962C8B-B14F-4D97-AF65-F5344CB8AC3E}">
        <p14:creationId xmlns:p14="http://schemas.microsoft.com/office/powerpoint/2010/main" val="3850785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A5E614-50CA-4A60-BE60-7FCFD55EA82E}"/>
              </a:ext>
            </a:extLst>
          </p:cNvPr>
          <p:cNvPicPr>
            <a:picLocks noChangeAspect="1"/>
          </p:cNvPicPr>
          <p:nvPr/>
        </p:nvPicPr>
        <p:blipFill>
          <a:blip r:embed="rId3"/>
          <a:stretch>
            <a:fillRect/>
          </a:stretch>
        </p:blipFill>
        <p:spPr>
          <a:xfrm>
            <a:off x="1007165" y="516834"/>
            <a:ext cx="10404413" cy="5700107"/>
          </a:xfrm>
          <a:prstGeom prst="rect">
            <a:avLst/>
          </a:prstGeom>
        </p:spPr>
      </p:pic>
    </p:spTree>
    <p:extLst>
      <p:ext uri="{BB962C8B-B14F-4D97-AF65-F5344CB8AC3E}">
        <p14:creationId xmlns:p14="http://schemas.microsoft.com/office/powerpoint/2010/main" val="3654301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EE99DC-1363-CC29-9961-BBF67C89A187}"/>
              </a:ext>
            </a:extLst>
          </p:cNvPr>
          <p:cNvSpPr>
            <a:spLocks noGrp="1"/>
          </p:cNvSpPr>
          <p:nvPr>
            <p:ph type="body" sz="quarter" idx="13"/>
          </p:nvPr>
        </p:nvSpPr>
        <p:spPr>
          <a:xfrm>
            <a:off x="375140" y="1408875"/>
            <a:ext cx="4397294" cy="4368800"/>
          </a:xfrm>
        </p:spPr>
        <p:txBody>
          <a:bodyPr anchor="ctr"/>
          <a:lstStyle/>
          <a:p>
            <a:pPr marL="0" indent="0">
              <a:buNone/>
            </a:pPr>
            <a:r>
              <a:rPr lang="en-US" dirty="0"/>
              <a:t>Also known as…</a:t>
            </a:r>
          </a:p>
          <a:p>
            <a:endParaRPr lang="en-US" dirty="0"/>
          </a:p>
          <a:p>
            <a:r>
              <a:rPr lang="en-US" dirty="0"/>
              <a:t>Behavior Intervention Team</a:t>
            </a:r>
          </a:p>
          <a:p>
            <a:r>
              <a:rPr lang="en-US" dirty="0"/>
              <a:t>School Safety Team</a:t>
            </a:r>
          </a:p>
          <a:p>
            <a:r>
              <a:rPr lang="en-US" dirty="0"/>
              <a:t>School Support Team</a:t>
            </a:r>
          </a:p>
          <a:p>
            <a:endParaRPr lang="en-US" dirty="0"/>
          </a:p>
        </p:txBody>
      </p:sp>
      <p:sp>
        <p:nvSpPr>
          <p:cNvPr id="6" name="Title 5">
            <a:extLst>
              <a:ext uri="{FF2B5EF4-FFF2-40B4-BE49-F238E27FC236}">
                <a16:creationId xmlns:a16="http://schemas.microsoft.com/office/drawing/2014/main" id="{335D8514-D198-0C13-6C54-3E213A05EF2F}"/>
              </a:ext>
            </a:extLst>
          </p:cNvPr>
          <p:cNvSpPr>
            <a:spLocks noGrp="1"/>
          </p:cNvSpPr>
          <p:nvPr>
            <p:ph type="title"/>
          </p:nvPr>
        </p:nvSpPr>
        <p:spPr>
          <a:xfrm>
            <a:off x="191325" y="265875"/>
            <a:ext cx="6568705" cy="1143000"/>
          </a:xfrm>
        </p:spPr>
        <p:txBody>
          <a:bodyPr/>
          <a:lstStyle/>
          <a:p>
            <a:r>
              <a:rPr lang="en-US" sz="3700" dirty="0"/>
              <a:t>Behavioral Threat Assessment and Management Team</a:t>
            </a:r>
          </a:p>
        </p:txBody>
      </p:sp>
      <p:pic>
        <p:nvPicPr>
          <p:cNvPr id="1026" name="Picture 2" descr="What is Teamwork &amp; Why Is It Important? (3 Reasons &amp; Examples)">
            <a:extLst>
              <a:ext uri="{FF2B5EF4-FFF2-40B4-BE49-F238E27FC236}">
                <a16:creationId xmlns:a16="http://schemas.microsoft.com/office/drawing/2014/main" id="{F98AA89E-79F3-4A5F-ACCC-41D5A55D7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8219" y="1693157"/>
            <a:ext cx="5966748" cy="389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32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8B782-EF63-43D0-98DF-0254EE71C6C8}"/>
              </a:ext>
            </a:extLst>
          </p:cNvPr>
          <p:cNvSpPr>
            <a:spLocks noGrp="1"/>
          </p:cNvSpPr>
          <p:nvPr>
            <p:ph type="body" sz="quarter" idx="4294967295"/>
          </p:nvPr>
        </p:nvSpPr>
        <p:spPr>
          <a:xfrm>
            <a:off x="620713" y="1600200"/>
            <a:ext cx="11571287" cy="4027488"/>
          </a:xfrm>
        </p:spPr>
        <p:txBody>
          <a:bodyPr>
            <a:normAutofit/>
          </a:bodyPr>
          <a:lstStyle/>
          <a:p>
            <a:pPr marL="0" indent="0" algn="ctr">
              <a:buNone/>
            </a:pPr>
            <a:r>
              <a:rPr lang="en-US" sz="3200" dirty="0">
                <a:solidFill>
                  <a:srgbClr val="6F253C"/>
                </a:solidFill>
              </a:rPr>
              <a:t>A threat assessment team must be </a:t>
            </a:r>
            <a:r>
              <a:rPr lang="en-US" sz="3200" b="1" dirty="0">
                <a:solidFill>
                  <a:srgbClr val="6F253C"/>
                </a:solidFill>
              </a:rPr>
              <a:t>creative, flexible, multi-disciplinary,</a:t>
            </a:r>
            <a:r>
              <a:rPr lang="en-US" sz="3200" dirty="0">
                <a:solidFill>
                  <a:srgbClr val="6F253C"/>
                </a:solidFill>
              </a:rPr>
              <a:t> and </a:t>
            </a:r>
            <a:r>
              <a:rPr lang="en-US" sz="3200" b="1" dirty="0">
                <a:solidFill>
                  <a:srgbClr val="6F253C"/>
                </a:solidFill>
              </a:rPr>
              <a:t>consultative in nature</a:t>
            </a:r>
            <a:endParaRPr lang="en-US" sz="1300" b="1" dirty="0">
              <a:solidFill>
                <a:srgbClr val="6F253C"/>
              </a:solidFill>
            </a:endParaRPr>
          </a:p>
          <a:p>
            <a:pPr>
              <a:spcBef>
                <a:spcPts val="1600"/>
              </a:spcBef>
            </a:pPr>
            <a:r>
              <a:rPr lang="en-US" sz="2400" dirty="0">
                <a:solidFill>
                  <a:srgbClr val="6F253C"/>
                </a:solidFill>
              </a:rPr>
              <a:t>School/district leaders (administrator, superintendent)</a:t>
            </a:r>
          </a:p>
          <a:p>
            <a:r>
              <a:rPr lang="en-US" sz="2400" dirty="0">
                <a:solidFill>
                  <a:srgbClr val="6F253C"/>
                </a:solidFill>
              </a:rPr>
              <a:t>Specialists (school counselor, school psychologist)</a:t>
            </a:r>
          </a:p>
          <a:p>
            <a:r>
              <a:rPr lang="en-US" sz="2400" dirty="0">
                <a:solidFill>
                  <a:srgbClr val="6F253C"/>
                </a:solidFill>
              </a:rPr>
              <a:t>School Nurse, or similar</a:t>
            </a:r>
          </a:p>
          <a:p>
            <a:r>
              <a:rPr lang="en-US" sz="2400" dirty="0">
                <a:solidFill>
                  <a:srgbClr val="6F253C"/>
                </a:solidFill>
              </a:rPr>
              <a:t>School Resource Officer, or similar</a:t>
            </a:r>
          </a:p>
          <a:p>
            <a:r>
              <a:rPr lang="en-US" sz="2400" dirty="0">
                <a:solidFill>
                  <a:srgbClr val="6F253C"/>
                </a:solidFill>
              </a:rPr>
              <a:t>Teacher or staff who has good understanding of student behaviors and social dynamics.</a:t>
            </a:r>
            <a:endParaRPr lang="en-US" dirty="0">
              <a:solidFill>
                <a:srgbClr val="6F253C"/>
              </a:solidFill>
            </a:endParaRPr>
          </a:p>
          <a:p>
            <a:pPr marL="0" indent="0" algn="ctr">
              <a:buNone/>
            </a:pPr>
            <a:endParaRPr lang="en-US" dirty="0">
              <a:solidFill>
                <a:srgbClr val="6F253C"/>
              </a:solidFill>
            </a:endParaRPr>
          </a:p>
        </p:txBody>
      </p:sp>
      <p:sp>
        <p:nvSpPr>
          <p:cNvPr id="6" name="Title 5">
            <a:extLst>
              <a:ext uri="{FF2B5EF4-FFF2-40B4-BE49-F238E27FC236}">
                <a16:creationId xmlns:a16="http://schemas.microsoft.com/office/drawing/2014/main" id="{57556D60-F758-19B1-C1D5-96E9D03ABE2B}"/>
              </a:ext>
            </a:extLst>
          </p:cNvPr>
          <p:cNvSpPr>
            <a:spLocks noGrp="1"/>
          </p:cNvSpPr>
          <p:nvPr>
            <p:ph type="title" idx="4294967295"/>
          </p:nvPr>
        </p:nvSpPr>
        <p:spPr>
          <a:xfrm>
            <a:off x="0" y="265113"/>
            <a:ext cx="7612971" cy="1153885"/>
          </a:xfrm>
        </p:spPr>
        <p:txBody>
          <a:bodyPr/>
          <a:lstStyle/>
          <a:p>
            <a:r>
              <a:rPr lang="en-US" dirty="0">
                <a:solidFill>
                  <a:schemeClr val="accent2"/>
                </a:solidFill>
              </a:rPr>
              <a:t>Building a BTAM Team</a:t>
            </a:r>
          </a:p>
        </p:txBody>
      </p:sp>
      <p:pic>
        <p:nvPicPr>
          <p:cNvPr id="2" name="Picture 1" descr="A logo with text on it&#10;&#10;Description automatically generated">
            <a:extLst>
              <a:ext uri="{FF2B5EF4-FFF2-40B4-BE49-F238E27FC236}">
                <a16:creationId xmlns:a16="http://schemas.microsoft.com/office/drawing/2014/main" id="{B43C97A7-23E5-F793-9E35-1C11B63D2496}"/>
              </a:ext>
            </a:extLst>
          </p:cNvPr>
          <p:cNvPicPr>
            <a:picLocks noChangeAspect="1"/>
          </p:cNvPicPr>
          <p:nvPr/>
        </p:nvPicPr>
        <p:blipFill>
          <a:blip r:embed="rId2"/>
          <a:stretch>
            <a:fillRect/>
          </a:stretch>
        </p:blipFill>
        <p:spPr>
          <a:xfrm>
            <a:off x="85725" y="5962650"/>
            <a:ext cx="1676400" cy="838200"/>
          </a:xfrm>
          <a:prstGeom prst="rect">
            <a:avLst/>
          </a:prstGeom>
        </p:spPr>
      </p:pic>
    </p:spTree>
    <p:extLst>
      <p:ext uri="{BB962C8B-B14F-4D97-AF65-F5344CB8AC3E}">
        <p14:creationId xmlns:p14="http://schemas.microsoft.com/office/powerpoint/2010/main" val="265989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anim calcmode="lin" valueType="num">
                                      <p:cBhvr>
                                        <p:cTn id="1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000"/>
                                        <p:tgtEl>
                                          <p:spTgt spid="4">
                                            <p:txEl>
                                              <p:pRg st="2" end="2"/>
                                            </p:txEl>
                                          </p:spTgt>
                                        </p:tgtEl>
                                      </p:cBhvr>
                                    </p:animEffect>
                                    <p:anim calcmode="lin" valueType="num">
                                      <p:cBhvr>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1000"/>
                                        <p:tgtEl>
                                          <p:spTgt spid="4">
                                            <p:txEl>
                                              <p:pRg st="5" end="5"/>
                                            </p:txEl>
                                          </p:spTgt>
                                        </p:tgtEl>
                                      </p:cBhvr>
                                    </p:animEffect>
                                    <p:anim calcmode="lin" valueType="num">
                                      <p:cBhvr>
                                        <p:cTn id="4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767918-1646-4C54-922C-32A5F3B5C003}"/>
              </a:ext>
            </a:extLst>
          </p:cNvPr>
          <p:cNvSpPr>
            <a:spLocks noGrp="1"/>
          </p:cNvSpPr>
          <p:nvPr>
            <p:ph type="body" sz="quarter" idx="4294967295"/>
          </p:nvPr>
        </p:nvSpPr>
        <p:spPr>
          <a:xfrm>
            <a:off x="620713" y="1600200"/>
            <a:ext cx="11571287" cy="3956050"/>
          </a:xfrm>
        </p:spPr>
        <p:txBody>
          <a:bodyPr vert="horz" lIns="91440" tIns="45720" rIns="91440" bIns="45720" rtlCol="0" anchor="t">
            <a:normAutofit fontScale="92500" lnSpcReduction="10000"/>
          </a:bodyPr>
          <a:lstStyle/>
          <a:p>
            <a:pPr marL="742950" indent="-742950">
              <a:buFont typeface="+mj-lt"/>
              <a:buAutoNum type="arabicPeriod"/>
            </a:pPr>
            <a:r>
              <a:rPr lang="en-US" sz="3600" dirty="0">
                <a:solidFill>
                  <a:schemeClr val="accent2">
                    <a:lumMod val="50000"/>
                  </a:schemeClr>
                </a:solidFill>
              </a:rPr>
              <a:t>Determines if there are threating statements or behaviors that are threatening, aberrant, or concerning.</a:t>
            </a:r>
            <a:endParaRPr lang="en-US" sz="3600" dirty="0">
              <a:solidFill>
                <a:schemeClr val="accent2">
                  <a:lumMod val="50000"/>
                </a:schemeClr>
              </a:solidFill>
              <a:ea typeface="Calibri"/>
              <a:cs typeface="Calibri"/>
            </a:endParaRPr>
          </a:p>
          <a:p>
            <a:pPr marL="742950" indent="-742950">
              <a:buFont typeface="+mj-lt"/>
              <a:buAutoNum type="arabicPeriod"/>
            </a:pPr>
            <a:r>
              <a:rPr lang="en-US" sz="3600" dirty="0">
                <a:solidFill>
                  <a:schemeClr val="accent2">
                    <a:lumMod val="50000"/>
                  </a:schemeClr>
                </a:solidFill>
              </a:rPr>
              <a:t>Determines if a person poses a threat to self or others or are they on a pathway to violence.</a:t>
            </a:r>
            <a:endParaRPr lang="en-US" sz="3600" dirty="0">
              <a:solidFill>
                <a:schemeClr val="accent2">
                  <a:lumMod val="50000"/>
                </a:schemeClr>
              </a:solidFill>
              <a:ea typeface="Calibri"/>
              <a:cs typeface="Calibri"/>
            </a:endParaRPr>
          </a:p>
          <a:p>
            <a:pPr marL="742950" indent="-742950">
              <a:buFont typeface="+mj-lt"/>
              <a:buAutoNum type="arabicPeriod"/>
            </a:pPr>
            <a:r>
              <a:rPr lang="en-US" sz="3600" dirty="0">
                <a:solidFill>
                  <a:schemeClr val="accent2">
                    <a:lumMod val="50000"/>
                  </a:schemeClr>
                </a:solidFill>
              </a:rPr>
              <a:t>Conducts Screenings and/or Full Team Threat Assessment.</a:t>
            </a:r>
            <a:endParaRPr lang="en-US" sz="3600" dirty="0">
              <a:solidFill>
                <a:schemeClr val="accent2">
                  <a:lumMod val="50000"/>
                </a:schemeClr>
              </a:solidFill>
              <a:ea typeface="Calibri"/>
              <a:cs typeface="Calibri"/>
            </a:endParaRPr>
          </a:p>
          <a:p>
            <a:pPr marL="742950" indent="-742950">
              <a:buFont typeface="+mj-lt"/>
              <a:buAutoNum type="arabicPeriod"/>
            </a:pPr>
            <a:r>
              <a:rPr lang="en-US" sz="3600" dirty="0">
                <a:solidFill>
                  <a:schemeClr val="accent2">
                    <a:lumMod val="50000"/>
                  </a:schemeClr>
                </a:solidFill>
              </a:rPr>
              <a:t>Implements a strategy to continue to assess, monitor and manage the case. </a:t>
            </a:r>
            <a:endParaRPr lang="en-US" sz="3600" dirty="0">
              <a:solidFill>
                <a:schemeClr val="accent2">
                  <a:lumMod val="50000"/>
                </a:schemeClr>
              </a:solidFill>
              <a:ea typeface="Calibri"/>
              <a:cs typeface="Calibri"/>
            </a:endParaRPr>
          </a:p>
          <a:p>
            <a:pPr marL="742950" indent="-742950">
              <a:buFont typeface="+mj-lt"/>
              <a:buAutoNum type="arabicPeriod"/>
            </a:pPr>
            <a:r>
              <a:rPr lang="en-US" sz="3600" dirty="0">
                <a:solidFill>
                  <a:schemeClr val="accent2">
                    <a:lumMod val="50000"/>
                  </a:schemeClr>
                </a:solidFill>
              </a:rPr>
              <a:t>Violence Prevention</a:t>
            </a:r>
            <a:endParaRPr lang="en-US" sz="3600" dirty="0">
              <a:solidFill>
                <a:schemeClr val="accent2">
                  <a:lumMod val="50000"/>
                </a:schemeClr>
              </a:solidFill>
              <a:ea typeface="Calibri"/>
              <a:cs typeface="Calibri"/>
            </a:endParaRPr>
          </a:p>
        </p:txBody>
      </p:sp>
      <p:sp>
        <p:nvSpPr>
          <p:cNvPr id="6" name="Title 5">
            <a:extLst>
              <a:ext uri="{FF2B5EF4-FFF2-40B4-BE49-F238E27FC236}">
                <a16:creationId xmlns:a16="http://schemas.microsoft.com/office/drawing/2014/main" id="{060A527E-38D0-A221-6650-CA5A923EAEB9}"/>
              </a:ext>
            </a:extLst>
          </p:cNvPr>
          <p:cNvSpPr>
            <a:spLocks noGrp="1"/>
          </p:cNvSpPr>
          <p:nvPr>
            <p:ph type="title" idx="4294967295"/>
          </p:nvPr>
        </p:nvSpPr>
        <p:spPr>
          <a:xfrm>
            <a:off x="0" y="265113"/>
            <a:ext cx="11695113" cy="1143000"/>
          </a:xfrm>
        </p:spPr>
        <p:txBody>
          <a:bodyPr/>
          <a:lstStyle/>
          <a:p>
            <a:r>
              <a:rPr lang="en-US" dirty="0">
                <a:solidFill>
                  <a:schemeClr val="accent2"/>
                </a:solidFill>
              </a:rPr>
              <a:t>Role of the Threat Assessment Team</a:t>
            </a:r>
          </a:p>
        </p:txBody>
      </p:sp>
      <p:pic>
        <p:nvPicPr>
          <p:cNvPr id="2" name="Picture 1" descr="A logo with text on it&#10;&#10;Description automatically generated">
            <a:extLst>
              <a:ext uri="{FF2B5EF4-FFF2-40B4-BE49-F238E27FC236}">
                <a16:creationId xmlns:a16="http://schemas.microsoft.com/office/drawing/2014/main" id="{BCFDE11F-9A87-63EA-672E-04CA954B01B2}"/>
              </a:ext>
            </a:extLst>
          </p:cNvPr>
          <p:cNvPicPr>
            <a:picLocks noChangeAspect="1"/>
          </p:cNvPicPr>
          <p:nvPr/>
        </p:nvPicPr>
        <p:blipFill>
          <a:blip r:embed="rId2"/>
          <a:stretch>
            <a:fillRect/>
          </a:stretch>
        </p:blipFill>
        <p:spPr>
          <a:xfrm>
            <a:off x="266700" y="5438775"/>
            <a:ext cx="1657350" cy="809625"/>
          </a:xfrm>
          <a:prstGeom prst="rect">
            <a:avLst/>
          </a:prstGeom>
        </p:spPr>
      </p:pic>
    </p:spTree>
    <p:extLst>
      <p:ext uri="{BB962C8B-B14F-4D97-AF65-F5344CB8AC3E}">
        <p14:creationId xmlns:p14="http://schemas.microsoft.com/office/powerpoint/2010/main" val="2324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767918-1646-4C54-922C-32A5F3B5C003}"/>
              </a:ext>
            </a:extLst>
          </p:cNvPr>
          <p:cNvSpPr>
            <a:spLocks noGrp="1"/>
          </p:cNvSpPr>
          <p:nvPr>
            <p:ph type="body" sz="quarter" idx="4294967295"/>
          </p:nvPr>
        </p:nvSpPr>
        <p:spPr>
          <a:xfrm>
            <a:off x="226106" y="1778454"/>
            <a:ext cx="11571287" cy="2073275"/>
          </a:xfrm>
          <a:ln>
            <a:solidFill>
              <a:srgbClr val="4472C4"/>
            </a:solidFill>
          </a:ln>
        </p:spPr>
        <p:txBody>
          <a:bodyPr vert="horz" lIns="91440" tIns="45720" rIns="91440" bIns="45720" rtlCol="0" anchor="t">
            <a:noAutofit/>
          </a:bodyPr>
          <a:lstStyle/>
          <a:p>
            <a:pPr marL="0" indent="0" algn="ctr">
              <a:buNone/>
            </a:pPr>
            <a:r>
              <a:rPr lang="en-US" sz="3600" dirty="0">
                <a:solidFill>
                  <a:srgbClr val="6F253C"/>
                </a:solidFill>
              </a:rPr>
              <a:t>When a threat has been identified</a:t>
            </a:r>
          </a:p>
          <a:p>
            <a:pPr marL="0" indent="0" algn="ctr">
              <a:buNone/>
            </a:pPr>
            <a:r>
              <a:rPr lang="en-US" sz="3600" dirty="0">
                <a:solidFill>
                  <a:srgbClr val="6F253C"/>
                </a:solidFill>
              </a:rPr>
              <a:t>or</a:t>
            </a:r>
          </a:p>
          <a:p>
            <a:pPr marL="0" indent="0" algn="ctr">
              <a:buNone/>
            </a:pPr>
            <a:r>
              <a:rPr lang="en-US" sz="3600" dirty="0">
                <a:solidFill>
                  <a:srgbClr val="6F253C"/>
                </a:solidFill>
              </a:rPr>
              <a:t> Regularly to review possible threats and management plans?</a:t>
            </a:r>
          </a:p>
          <a:p>
            <a:pPr marL="0" indent="0" algn="ctr">
              <a:buNone/>
            </a:pPr>
            <a:endParaRPr lang="en-US" sz="2400" dirty="0">
              <a:solidFill>
                <a:srgbClr val="6F253C"/>
              </a:solidFill>
            </a:endParaRPr>
          </a:p>
          <a:p>
            <a:pPr marL="0" indent="0" algn="ctr">
              <a:buNone/>
            </a:pPr>
            <a:endParaRPr lang="en-US" sz="6000" dirty="0">
              <a:solidFill>
                <a:srgbClr val="6F253C"/>
              </a:solidFill>
            </a:endParaRPr>
          </a:p>
        </p:txBody>
      </p:sp>
      <p:sp>
        <p:nvSpPr>
          <p:cNvPr id="6" name="Title 5">
            <a:extLst>
              <a:ext uri="{FF2B5EF4-FFF2-40B4-BE49-F238E27FC236}">
                <a16:creationId xmlns:a16="http://schemas.microsoft.com/office/drawing/2014/main" id="{1ACB9D6D-57F3-6F34-86A4-15DEFBF9A3C6}"/>
              </a:ext>
            </a:extLst>
          </p:cNvPr>
          <p:cNvSpPr>
            <a:spLocks noGrp="1"/>
          </p:cNvSpPr>
          <p:nvPr>
            <p:ph type="title" idx="4294967295"/>
          </p:nvPr>
        </p:nvSpPr>
        <p:spPr>
          <a:xfrm>
            <a:off x="0" y="265113"/>
            <a:ext cx="11695113" cy="1143000"/>
          </a:xfrm>
        </p:spPr>
        <p:txBody>
          <a:bodyPr/>
          <a:lstStyle/>
          <a:p>
            <a:r>
              <a:rPr lang="en-US" dirty="0">
                <a:solidFill>
                  <a:schemeClr val="accent2"/>
                </a:solidFill>
              </a:rPr>
              <a:t>When Does a Threat Assessment Team Meet?</a:t>
            </a:r>
          </a:p>
        </p:txBody>
      </p:sp>
      <p:sp>
        <p:nvSpPr>
          <p:cNvPr id="2" name="Rectangle: Rounded Corners 1">
            <a:extLst>
              <a:ext uri="{FF2B5EF4-FFF2-40B4-BE49-F238E27FC236}">
                <a16:creationId xmlns:a16="http://schemas.microsoft.com/office/drawing/2014/main" id="{828EF966-D3A4-4C04-1319-C12E518EB15C}"/>
              </a:ext>
            </a:extLst>
          </p:cNvPr>
          <p:cNvSpPr/>
          <p:nvPr/>
        </p:nvSpPr>
        <p:spPr>
          <a:xfrm>
            <a:off x="4309545" y="4447350"/>
            <a:ext cx="3981450" cy="17621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ea typeface="Calibri"/>
                <a:cs typeface="Calibri"/>
              </a:rPr>
              <a:t>BOTH</a:t>
            </a:r>
            <a:endParaRPr lang="en-US" sz="4400" dirty="0"/>
          </a:p>
        </p:txBody>
      </p:sp>
      <p:pic>
        <p:nvPicPr>
          <p:cNvPr id="3" name="Picture 2" descr="A logo with text on it&#10;&#10;Description automatically generated">
            <a:extLst>
              <a:ext uri="{FF2B5EF4-FFF2-40B4-BE49-F238E27FC236}">
                <a16:creationId xmlns:a16="http://schemas.microsoft.com/office/drawing/2014/main" id="{656EE314-5EBE-A592-5E43-0BC805B87C30}"/>
              </a:ext>
            </a:extLst>
          </p:cNvPr>
          <p:cNvPicPr>
            <a:picLocks noChangeAspect="1"/>
          </p:cNvPicPr>
          <p:nvPr/>
        </p:nvPicPr>
        <p:blipFill>
          <a:blip r:embed="rId2"/>
          <a:stretch>
            <a:fillRect/>
          </a:stretch>
        </p:blipFill>
        <p:spPr>
          <a:xfrm>
            <a:off x="38100" y="5791200"/>
            <a:ext cx="2143125" cy="1066800"/>
          </a:xfrm>
          <a:prstGeom prst="rect">
            <a:avLst/>
          </a:prstGeom>
        </p:spPr>
      </p:pic>
    </p:spTree>
    <p:extLst>
      <p:ext uri="{BB962C8B-B14F-4D97-AF65-F5344CB8AC3E}">
        <p14:creationId xmlns:p14="http://schemas.microsoft.com/office/powerpoint/2010/main" val="64132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98F3-4E12-5C69-1158-8DA2FDC778E3}"/>
              </a:ext>
            </a:extLst>
          </p:cNvPr>
          <p:cNvSpPr>
            <a:spLocks noGrp="1"/>
          </p:cNvSpPr>
          <p:nvPr>
            <p:ph type="title"/>
          </p:nvPr>
        </p:nvSpPr>
        <p:spPr/>
        <p:txBody>
          <a:bodyPr/>
          <a:lstStyle/>
          <a:p>
            <a:r>
              <a:rPr lang="en-US" dirty="0">
                <a:solidFill>
                  <a:schemeClr val="accent2"/>
                </a:solidFill>
                <a:ea typeface="Calibri Light"/>
                <a:cs typeface="Calibri Light"/>
              </a:rPr>
              <a:t>About us</a:t>
            </a:r>
            <a:endParaRPr lang="en-US" dirty="0">
              <a:solidFill>
                <a:schemeClr val="accent2"/>
              </a:solidFill>
            </a:endParaRPr>
          </a:p>
        </p:txBody>
      </p:sp>
      <p:pic>
        <p:nvPicPr>
          <p:cNvPr id="4" name="Content Placeholder 3">
            <a:extLst>
              <a:ext uri="{FF2B5EF4-FFF2-40B4-BE49-F238E27FC236}">
                <a16:creationId xmlns:a16="http://schemas.microsoft.com/office/drawing/2014/main" id="{EA759D35-D144-26F8-24BC-5C608A770B1D}"/>
              </a:ext>
            </a:extLst>
          </p:cNvPr>
          <p:cNvPicPr>
            <a:picLocks noGrp="1" noChangeAspect="1"/>
          </p:cNvPicPr>
          <p:nvPr>
            <p:ph idx="1"/>
          </p:nvPr>
        </p:nvPicPr>
        <p:blipFill>
          <a:blip r:embed="rId2"/>
          <a:stretch>
            <a:fillRect/>
          </a:stretch>
        </p:blipFill>
        <p:spPr>
          <a:xfrm>
            <a:off x="878561" y="1852129"/>
            <a:ext cx="10434878" cy="4351338"/>
          </a:xfrm>
        </p:spPr>
      </p:pic>
      <p:pic>
        <p:nvPicPr>
          <p:cNvPr id="6" name="Picture 5" descr="A building with a car parked in front of it&#10;&#10;Description automatically generated">
            <a:extLst>
              <a:ext uri="{FF2B5EF4-FFF2-40B4-BE49-F238E27FC236}">
                <a16:creationId xmlns:a16="http://schemas.microsoft.com/office/drawing/2014/main" id="{22D9EF3E-8C20-3C32-CDF2-8E20185F17E1}"/>
              </a:ext>
            </a:extLst>
          </p:cNvPr>
          <p:cNvPicPr>
            <a:picLocks noChangeAspect="1"/>
          </p:cNvPicPr>
          <p:nvPr/>
        </p:nvPicPr>
        <p:blipFill>
          <a:blip r:embed="rId3"/>
          <a:stretch>
            <a:fillRect/>
          </a:stretch>
        </p:blipFill>
        <p:spPr>
          <a:xfrm rot="-180000">
            <a:off x="7428748" y="3250030"/>
            <a:ext cx="3119689" cy="2453440"/>
          </a:xfrm>
          <a:prstGeom prst="rect">
            <a:avLst/>
          </a:prstGeom>
        </p:spPr>
      </p:pic>
      <p:pic>
        <p:nvPicPr>
          <p:cNvPr id="7" name="Picture 6" descr="A logo with text on it&#10;&#10;Description automatically generated">
            <a:extLst>
              <a:ext uri="{FF2B5EF4-FFF2-40B4-BE49-F238E27FC236}">
                <a16:creationId xmlns:a16="http://schemas.microsoft.com/office/drawing/2014/main" id="{8B9ED9BA-0AF9-9312-9ED0-CEAE182C425B}"/>
              </a:ext>
            </a:extLst>
          </p:cNvPr>
          <p:cNvPicPr>
            <a:picLocks noChangeAspect="1"/>
          </p:cNvPicPr>
          <p:nvPr/>
        </p:nvPicPr>
        <p:blipFill>
          <a:blip r:embed="rId4"/>
          <a:stretch>
            <a:fillRect/>
          </a:stretch>
        </p:blipFill>
        <p:spPr>
          <a:xfrm>
            <a:off x="-30079" y="5985710"/>
            <a:ext cx="1744579" cy="872290"/>
          </a:xfrm>
          <a:prstGeom prst="rect">
            <a:avLst/>
          </a:prstGeom>
        </p:spPr>
      </p:pic>
      <p:pic>
        <p:nvPicPr>
          <p:cNvPr id="5" name="Picture 4">
            <a:extLst>
              <a:ext uri="{FF2B5EF4-FFF2-40B4-BE49-F238E27FC236}">
                <a16:creationId xmlns:a16="http://schemas.microsoft.com/office/drawing/2014/main" id="{F1D86C3D-EF53-4BB2-AAB2-90E46926471B}"/>
              </a:ext>
            </a:extLst>
          </p:cNvPr>
          <p:cNvPicPr>
            <a:picLocks noChangeAspect="1"/>
          </p:cNvPicPr>
          <p:nvPr/>
        </p:nvPicPr>
        <p:blipFill>
          <a:blip r:embed="rId5"/>
          <a:stretch>
            <a:fillRect/>
          </a:stretch>
        </p:blipFill>
        <p:spPr>
          <a:xfrm>
            <a:off x="838200" y="1451530"/>
            <a:ext cx="10866120" cy="2388950"/>
          </a:xfrm>
          <a:prstGeom prst="rect">
            <a:avLst/>
          </a:prstGeom>
        </p:spPr>
      </p:pic>
    </p:spTree>
    <p:extLst>
      <p:ext uri="{BB962C8B-B14F-4D97-AF65-F5344CB8AC3E}">
        <p14:creationId xmlns:p14="http://schemas.microsoft.com/office/powerpoint/2010/main" val="2212245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A02A4D-DBA4-0725-AB80-C1DD3D672A00}"/>
              </a:ext>
            </a:extLst>
          </p:cNvPr>
          <p:cNvSpPr>
            <a:spLocks noGrp="1"/>
          </p:cNvSpPr>
          <p:nvPr>
            <p:ph type="title" idx="4294967295"/>
          </p:nvPr>
        </p:nvSpPr>
        <p:spPr>
          <a:xfrm>
            <a:off x="0" y="2579688"/>
            <a:ext cx="9418638" cy="1104900"/>
          </a:xfrm>
        </p:spPr>
        <p:txBody>
          <a:bodyPr vert="horz" lIns="182880" tIns="182880" rIns="182880" bIns="45720" rtlCol="0" anchor="ctr">
            <a:noAutofit/>
          </a:bodyPr>
          <a:lstStyle/>
          <a:p>
            <a:endParaRPr lang="en-US" sz="5400" b="1" kern="1200" spc="0" baseline="0" dirty="0">
              <a:solidFill>
                <a:schemeClr val="accent2"/>
              </a:solidFill>
              <a:latin typeface="Arial"/>
              <a:cs typeface="Arial"/>
            </a:endParaRPr>
          </a:p>
          <a:p>
            <a:r>
              <a:rPr lang="en-US" sz="5400" kern="1200" spc="0" baseline="0" dirty="0">
                <a:solidFill>
                  <a:schemeClr val="accent1">
                    <a:lumMod val="50000"/>
                  </a:schemeClr>
                </a:solidFill>
                <a:cs typeface="Arial"/>
              </a:rPr>
              <a:t>What is the process of BTAM?</a:t>
            </a:r>
          </a:p>
        </p:txBody>
      </p:sp>
      <p:pic>
        <p:nvPicPr>
          <p:cNvPr id="2" name="Picture 1" descr="A logo with text on it&#10;&#10;Description automatically generated">
            <a:extLst>
              <a:ext uri="{FF2B5EF4-FFF2-40B4-BE49-F238E27FC236}">
                <a16:creationId xmlns:a16="http://schemas.microsoft.com/office/drawing/2014/main" id="{6F71ADE5-0AE3-1D89-A4D9-AE2C02A04305}"/>
              </a:ext>
            </a:extLst>
          </p:cNvPr>
          <p:cNvPicPr>
            <a:picLocks noChangeAspect="1"/>
          </p:cNvPicPr>
          <p:nvPr/>
        </p:nvPicPr>
        <p:blipFill>
          <a:blip r:embed="rId2"/>
          <a:stretch>
            <a:fillRect/>
          </a:stretch>
        </p:blipFill>
        <p:spPr>
          <a:xfrm>
            <a:off x="-76200" y="5915025"/>
            <a:ext cx="1724025" cy="885825"/>
          </a:xfrm>
          <a:prstGeom prst="rect">
            <a:avLst/>
          </a:prstGeom>
        </p:spPr>
      </p:pic>
    </p:spTree>
    <p:extLst>
      <p:ext uri="{BB962C8B-B14F-4D97-AF65-F5344CB8AC3E}">
        <p14:creationId xmlns:p14="http://schemas.microsoft.com/office/powerpoint/2010/main" val="3744525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4A555-8B8A-2A65-2290-CA59AB8057E5}"/>
              </a:ext>
            </a:extLst>
          </p:cNvPr>
          <p:cNvSpPr>
            <a:spLocks noGrp="1"/>
          </p:cNvSpPr>
          <p:nvPr>
            <p:ph type="title"/>
          </p:nvPr>
        </p:nvSpPr>
        <p:spPr>
          <a:xfrm>
            <a:off x="718457" y="2651125"/>
            <a:ext cx="10265229" cy="1325563"/>
          </a:xfrm>
        </p:spPr>
        <p:txBody>
          <a:bodyPr>
            <a:noAutofit/>
          </a:bodyPr>
          <a:lstStyle/>
          <a:p>
            <a:pPr algn="ctr"/>
            <a:r>
              <a:rPr lang="en-US" sz="4800" dirty="0">
                <a:solidFill>
                  <a:schemeClr val="accent1">
                    <a:lumMod val="50000"/>
                  </a:schemeClr>
                </a:solidFill>
                <a:latin typeface="Calibri"/>
                <a:ea typeface="Calibri Light"/>
                <a:cs typeface="Calibri Light"/>
              </a:rPr>
              <a:t>BTAM is the process of distinguishing transient or reactive threats from serious or targeted ones in a systematic, data-informed way.</a:t>
            </a:r>
            <a:endParaRPr lang="en-US" sz="4800" dirty="0">
              <a:solidFill>
                <a:schemeClr val="accent1">
                  <a:lumMod val="50000"/>
                </a:schemeClr>
              </a:solidFill>
              <a:latin typeface="Calibri"/>
            </a:endParaRPr>
          </a:p>
        </p:txBody>
      </p:sp>
    </p:spTree>
    <p:extLst>
      <p:ext uri="{BB962C8B-B14F-4D97-AF65-F5344CB8AC3E}">
        <p14:creationId xmlns:p14="http://schemas.microsoft.com/office/powerpoint/2010/main" val="1105321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5F4AAC-7CEF-4A5B-90C4-D4BC2BE1A925}"/>
              </a:ext>
            </a:extLst>
          </p:cNvPr>
          <p:cNvPicPr>
            <a:picLocks noChangeAspect="1"/>
          </p:cNvPicPr>
          <p:nvPr/>
        </p:nvPicPr>
        <p:blipFill>
          <a:blip r:embed="rId2"/>
          <a:stretch>
            <a:fillRect/>
          </a:stretch>
        </p:blipFill>
        <p:spPr>
          <a:xfrm>
            <a:off x="2749428" y="1000109"/>
            <a:ext cx="6547671" cy="4359018"/>
          </a:xfrm>
          <a:prstGeom prst="rect">
            <a:avLst/>
          </a:prstGeom>
        </p:spPr>
      </p:pic>
      <p:sp>
        <p:nvSpPr>
          <p:cNvPr id="3" name="TextBox 2">
            <a:extLst>
              <a:ext uri="{FF2B5EF4-FFF2-40B4-BE49-F238E27FC236}">
                <a16:creationId xmlns:a16="http://schemas.microsoft.com/office/drawing/2014/main" id="{5A6779B6-E5EB-4ECA-A308-5C92926A086E}"/>
              </a:ext>
            </a:extLst>
          </p:cNvPr>
          <p:cNvSpPr txBox="1"/>
          <p:nvPr/>
        </p:nvSpPr>
        <p:spPr>
          <a:xfrm>
            <a:off x="2894901" y="2192482"/>
            <a:ext cx="2092736" cy="2308324"/>
          </a:xfrm>
          <a:prstGeom prst="rect">
            <a:avLst/>
          </a:prstGeom>
          <a:noFill/>
        </p:spPr>
        <p:txBody>
          <a:bodyPr wrap="square" rtlCol="0">
            <a:spAutoFit/>
          </a:bodyPr>
          <a:lstStyle/>
          <a:p>
            <a:pPr algn="ctr"/>
            <a:r>
              <a:rPr lang="en-US" sz="4800" dirty="0">
                <a:solidFill>
                  <a:srgbClr val="861414"/>
                </a:solidFill>
                <a:latin typeface="Arial" panose="020B0604020202020204" pitchFamily="34" charset="0"/>
                <a:cs typeface="Arial" panose="020B0604020202020204" pitchFamily="34" charset="0"/>
              </a:rPr>
              <a:t>Threat to </a:t>
            </a:r>
          </a:p>
          <a:p>
            <a:pPr algn="ctr"/>
            <a:r>
              <a:rPr lang="en-US" sz="4800" dirty="0">
                <a:solidFill>
                  <a:srgbClr val="861414"/>
                </a:solidFill>
                <a:latin typeface="Arial" panose="020B0604020202020204" pitchFamily="34" charset="0"/>
                <a:cs typeface="Arial" panose="020B0604020202020204" pitchFamily="34" charset="0"/>
              </a:rPr>
              <a:t>Self</a:t>
            </a:r>
          </a:p>
        </p:txBody>
      </p:sp>
      <p:sp>
        <p:nvSpPr>
          <p:cNvPr id="4" name="TextBox 3">
            <a:extLst>
              <a:ext uri="{FF2B5EF4-FFF2-40B4-BE49-F238E27FC236}">
                <a16:creationId xmlns:a16="http://schemas.microsoft.com/office/drawing/2014/main" id="{A4345B38-7B88-4681-8D07-9B70377C10C4}"/>
              </a:ext>
            </a:extLst>
          </p:cNvPr>
          <p:cNvSpPr txBox="1"/>
          <p:nvPr/>
        </p:nvSpPr>
        <p:spPr>
          <a:xfrm>
            <a:off x="7096991" y="2284815"/>
            <a:ext cx="205463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861414"/>
                </a:solidFill>
                <a:effectLst/>
                <a:uLnTx/>
                <a:uFillTx/>
                <a:latin typeface="Arial" panose="020B0604020202020204" pitchFamily="34" charset="0"/>
                <a:cs typeface="Arial" panose="020B0604020202020204" pitchFamily="34" charset="0"/>
              </a:rPr>
              <a:t>Threat to Others</a:t>
            </a:r>
          </a:p>
        </p:txBody>
      </p:sp>
    </p:spTree>
    <p:extLst>
      <p:ext uri="{BB962C8B-B14F-4D97-AF65-F5344CB8AC3E}">
        <p14:creationId xmlns:p14="http://schemas.microsoft.com/office/powerpoint/2010/main" val="199842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53;p24">
            <a:extLst>
              <a:ext uri="{FF2B5EF4-FFF2-40B4-BE49-F238E27FC236}">
                <a16:creationId xmlns:a16="http://schemas.microsoft.com/office/drawing/2014/main" id="{084221B7-A4BA-45AD-B6A2-EF7FE41BA39E}"/>
              </a:ext>
            </a:extLst>
          </p:cNvPr>
          <p:cNvPicPr preferRelativeResize="0">
            <a:picLocks noGrp="1"/>
          </p:cNvPicPr>
          <p:nvPr>
            <p:ph sz="quarter" idx="19"/>
          </p:nvPr>
        </p:nvPicPr>
        <p:blipFill>
          <a:blip r:embed="rId3"/>
          <a:stretch>
            <a:fillRect/>
          </a:stretch>
        </p:blipFill>
        <p:spPr>
          <a:xfrm>
            <a:off x="3843885" y="1399348"/>
            <a:ext cx="4390753" cy="4368800"/>
          </a:xfrm>
          <a:prstGeom prst="rect">
            <a:avLst/>
          </a:prstGeom>
          <a:noFill/>
          <a:ln>
            <a:noFill/>
          </a:ln>
        </p:spPr>
      </p:pic>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p:txBody>
          <a:bodyPr anchor="ctr">
            <a:normAutofit/>
          </a:bodyPr>
          <a:lstStyle/>
          <a:p>
            <a:r>
              <a:rPr lang="en-US"/>
              <a:t>Threat Assessment Model</a:t>
            </a:r>
          </a:p>
        </p:txBody>
      </p:sp>
    </p:spTree>
    <p:extLst>
      <p:ext uri="{BB962C8B-B14F-4D97-AF65-F5344CB8AC3E}">
        <p14:creationId xmlns:p14="http://schemas.microsoft.com/office/powerpoint/2010/main" val="233978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Threat Assessment Model:   Identify</a:t>
            </a:r>
          </a:p>
        </p:txBody>
      </p:sp>
      <p:pic>
        <p:nvPicPr>
          <p:cNvPr id="6" name="Content Placeholder 5">
            <a:extLst>
              <a:ext uri="{FF2B5EF4-FFF2-40B4-BE49-F238E27FC236}">
                <a16:creationId xmlns:a16="http://schemas.microsoft.com/office/drawing/2014/main" id="{7FF1C51E-29EC-4EB1-8134-122A770D1A96}"/>
              </a:ext>
            </a:extLst>
          </p:cNvPr>
          <p:cNvPicPr>
            <a:picLocks noGrp="1" noChangeAspect="1"/>
          </p:cNvPicPr>
          <p:nvPr>
            <p:ph idx="1"/>
          </p:nvPr>
        </p:nvPicPr>
        <p:blipFill>
          <a:blip r:embed="rId3"/>
          <a:stretch>
            <a:fillRect/>
          </a:stretch>
        </p:blipFill>
        <p:spPr>
          <a:xfrm>
            <a:off x="2570205" y="1147853"/>
            <a:ext cx="6274959" cy="5438298"/>
          </a:xfrm>
        </p:spPr>
      </p:pic>
    </p:spTree>
    <p:extLst>
      <p:ext uri="{BB962C8B-B14F-4D97-AF65-F5344CB8AC3E}">
        <p14:creationId xmlns:p14="http://schemas.microsoft.com/office/powerpoint/2010/main" val="223340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Identify:  Potential Referral Sources</a:t>
            </a:r>
          </a:p>
        </p:txBody>
      </p:sp>
      <p:sp>
        <p:nvSpPr>
          <p:cNvPr id="6" name="TextBox 5">
            <a:extLst>
              <a:ext uri="{FF2B5EF4-FFF2-40B4-BE49-F238E27FC236}">
                <a16:creationId xmlns:a16="http://schemas.microsoft.com/office/drawing/2014/main" id="{D606F236-DD3A-4B4D-B3D6-80DBABF7C65A}"/>
              </a:ext>
            </a:extLst>
          </p:cNvPr>
          <p:cNvSpPr txBox="1"/>
          <p:nvPr/>
        </p:nvSpPr>
        <p:spPr>
          <a:xfrm>
            <a:off x="8080310" y="1436914"/>
            <a:ext cx="3199915" cy="369332"/>
          </a:xfrm>
          <a:prstGeom prst="rect">
            <a:avLst/>
          </a:prstGeom>
          <a:solidFill>
            <a:schemeClr val="bg1"/>
          </a:solidFill>
        </p:spPr>
        <p:txBody>
          <a:bodyPr wrap="none" rtlCol="0">
            <a:spAutoFit/>
          </a:bodyPr>
          <a:lstStyle/>
          <a:p>
            <a:r>
              <a:rPr lang="en-US" dirty="0"/>
              <a:t>                                                         </a:t>
            </a:r>
          </a:p>
        </p:txBody>
      </p:sp>
      <p:sp>
        <p:nvSpPr>
          <p:cNvPr id="7" name="TextBox 6">
            <a:extLst>
              <a:ext uri="{FF2B5EF4-FFF2-40B4-BE49-F238E27FC236}">
                <a16:creationId xmlns:a16="http://schemas.microsoft.com/office/drawing/2014/main" id="{A63C17D7-5A1A-42D6-86DA-63DEAEF87649}"/>
              </a:ext>
            </a:extLst>
          </p:cNvPr>
          <p:cNvSpPr txBox="1"/>
          <p:nvPr/>
        </p:nvSpPr>
        <p:spPr>
          <a:xfrm>
            <a:off x="821094" y="5952931"/>
            <a:ext cx="1754155" cy="629861"/>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07761EE6-328C-47F1-92E6-487C5E161E6E}"/>
              </a:ext>
            </a:extLst>
          </p:cNvPr>
          <p:cNvSpPr txBox="1"/>
          <p:nvPr/>
        </p:nvSpPr>
        <p:spPr>
          <a:xfrm>
            <a:off x="2369975" y="1621580"/>
            <a:ext cx="7912359" cy="4072910"/>
          </a:xfrm>
          <a:prstGeom prst="rect">
            <a:avLst/>
          </a:prstGeom>
          <a:noFill/>
        </p:spPr>
        <p:txBody>
          <a:bodyPr wrap="square">
            <a:spAutoFit/>
          </a:bodyPr>
          <a:lstStyle/>
          <a:p>
            <a:pPr marL="609596" marR="0" lvl="0" indent="-457200" algn="l" defTabSz="914400" rtl="0" eaLnBrk="1" fontAlgn="auto" latinLnBrk="0" hangingPunct="1">
              <a:spcBef>
                <a:spcPts val="1600"/>
              </a:spcBef>
              <a:spcAft>
                <a:spcPts val="0"/>
              </a:spcAft>
              <a:buClrTx/>
              <a:buSzPts val="1800"/>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Office Discipline Referrals (ODRs)</a:t>
            </a:r>
          </a:p>
          <a:p>
            <a:pPr marL="609596" marR="0" lvl="0" indent="-457200" algn="l" defTabSz="914400" rtl="0" eaLnBrk="1" fontAlgn="auto" latinLnBrk="0" hangingPunct="1">
              <a:spcBef>
                <a:spcPts val="1600"/>
              </a:spcBef>
              <a:spcAft>
                <a:spcPts val="0"/>
              </a:spcAft>
              <a:buClrTx/>
              <a:buSzPts val="1800"/>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Law enforcement report</a:t>
            </a:r>
          </a:p>
          <a:p>
            <a:pPr marL="609596" marR="0" lvl="0" indent="-457200" algn="l" defTabSz="914400" rtl="0" eaLnBrk="1" fontAlgn="auto" latinLnBrk="0" hangingPunct="1">
              <a:spcBef>
                <a:spcPts val="1600"/>
              </a:spcBef>
              <a:spcAft>
                <a:spcPts val="0"/>
              </a:spcAft>
              <a:buClrTx/>
              <a:buSzPts val="1800"/>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Student/Teacher/Parent report</a:t>
            </a:r>
          </a:p>
          <a:p>
            <a:pPr marL="609596" marR="0" lvl="0" indent="-457200" algn="l" defTabSz="914400" rtl="0" eaLnBrk="1" fontAlgn="auto" latinLnBrk="0" hangingPunct="1">
              <a:spcBef>
                <a:spcPts val="1600"/>
              </a:spcBef>
              <a:spcAft>
                <a:spcPts val="0"/>
              </a:spcAft>
              <a:buClrTx/>
              <a:buSzPts val="1800"/>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Written or other educational content</a:t>
            </a:r>
          </a:p>
          <a:p>
            <a:pPr marL="609596" marR="0" lvl="0" indent="-457200" algn="l" defTabSz="914400" rtl="0" eaLnBrk="1" fontAlgn="auto" latinLnBrk="0" hangingPunct="1">
              <a:spcBef>
                <a:spcPts val="1600"/>
              </a:spcBef>
              <a:spcAft>
                <a:spcPts val="0"/>
              </a:spcAft>
              <a:buClrTx/>
              <a:buSzPts val="1800"/>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Anonymous reporting tip line</a:t>
            </a:r>
          </a:p>
          <a:p>
            <a:pPr marL="609596" marR="0" lvl="0" indent="-457200" algn="l" defTabSz="914400" rtl="0" eaLnBrk="1" fontAlgn="auto" latinLnBrk="0" hangingPunct="1">
              <a:spcBef>
                <a:spcPts val="1600"/>
              </a:spcBef>
              <a:spcAft>
                <a:spcPts val="0"/>
              </a:spcAft>
              <a:buClrTx/>
              <a:buSzPts val="1800"/>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Social media</a:t>
            </a:r>
          </a:p>
        </p:txBody>
      </p:sp>
    </p:spTree>
    <p:extLst>
      <p:ext uri="{BB962C8B-B14F-4D97-AF65-F5344CB8AC3E}">
        <p14:creationId xmlns:p14="http://schemas.microsoft.com/office/powerpoint/2010/main" val="2957874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Identify:  Receive</a:t>
            </a:r>
          </a:p>
        </p:txBody>
      </p:sp>
      <p:sp>
        <p:nvSpPr>
          <p:cNvPr id="12" name="TextBox 11">
            <a:extLst>
              <a:ext uri="{FF2B5EF4-FFF2-40B4-BE49-F238E27FC236}">
                <a16:creationId xmlns:a16="http://schemas.microsoft.com/office/drawing/2014/main" id="{C4A9381B-7C4A-4CAE-936C-193376F8DF5F}"/>
              </a:ext>
            </a:extLst>
          </p:cNvPr>
          <p:cNvSpPr txBox="1"/>
          <p:nvPr/>
        </p:nvSpPr>
        <p:spPr>
          <a:xfrm>
            <a:off x="213553" y="5990254"/>
            <a:ext cx="1586204" cy="646331"/>
          </a:xfrm>
          <a:prstGeom prst="rect">
            <a:avLst/>
          </a:prstGeom>
          <a:solidFill>
            <a:schemeClr val="bg1"/>
          </a:solidFill>
        </p:spPr>
        <p:txBody>
          <a:bodyPr wrap="square" rtlCol="0">
            <a:spAutoFit/>
          </a:bodyPr>
          <a:lstStyle/>
          <a:p>
            <a:endParaRPr lang="en-US" dirty="0"/>
          </a:p>
          <a:p>
            <a:endParaRPr lang="en-US" dirty="0"/>
          </a:p>
        </p:txBody>
      </p:sp>
      <p:sp>
        <p:nvSpPr>
          <p:cNvPr id="4" name="Content Placeholder 3">
            <a:extLst>
              <a:ext uri="{FF2B5EF4-FFF2-40B4-BE49-F238E27FC236}">
                <a16:creationId xmlns:a16="http://schemas.microsoft.com/office/drawing/2014/main" id="{F20C7A9E-909C-4E21-91BB-5CCEB3269AA2}"/>
              </a:ext>
            </a:extLst>
          </p:cNvPr>
          <p:cNvSpPr>
            <a:spLocks noGrp="1"/>
          </p:cNvSpPr>
          <p:nvPr>
            <p:ph idx="1"/>
          </p:nvPr>
        </p:nvSpPr>
        <p:spPr>
          <a:xfrm>
            <a:off x="893132" y="2285247"/>
            <a:ext cx="4312298" cy="4351338"/>
          </a:xfrm>
        </p:spPr>
        <p:txBody>
          <a:bodyPr>
            <a:normAutofit/>
          </a:bodyPr>
          <a:lstStyle/>
          <a:p>
            <a:pPr marL="0" indent="0">
              <a:buNone/>
            </a:pPr>
            <a:r>
              <a:rPr lang="en-US" sz="3200" dirty="0"/>
              <a:t>How do students, parents, staff, and community members notify the threat assessment team when they have a concern?</a:t>
            </a:r>
          </a:p>
        </p:txBody>
      </p:sp>
      <p:pic>
        <p:nvPicPr>
          <p:cNvPr id="3074" name="Picture 2" descr="Receive Information Icons - Free SVG &amp; PNG Receive Information Images -  Noun Project">
            <a:extLst>
              <a:ext uri="{FF2B5EF4-FFF2-40B4-BE49-F238E27FC236}">
                <a16:creationId xmlns:a16="http://schemas.microsoft.com/office/drawing/2014/main" id="{15142949-734D-4207-A82A-9212C4F9A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24608"/>
            <a:ext cx="4596881" cy="459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826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xfrm>
            <a:off x="415600" y="652125"/>
            <a:ext cx="11360800" cy="810400"/>
          </a:xfrm>
          <a:prstGeom prst="rect">
            <a:avLst/>
          </a:prstGeom>
        </p:spPr>
        <p:txBody>
          <a:bodyPr spcFirstLastPara="1" vert="horz" wrap="square" lIns="121900" tIns="121900" rIns="121900" bIns="121900" rtlCol="0" anchor="t" anchorCtr="0">
            <a:normAutofit fontScale="90000"/>
          </a:bodyPr>
          <a:lstStyle/>
          <a:p>
            <a:r>
              <a:rPr lang="en" dirty="0"/>
              <a:t>Triage Reported Communications</a:t>
            </a:r>
            <a:endParaRPr dirty="0"/>
          </a:p>
        </p:txBody>
      </p:sp>
      <p:pic>
        <p:nvPicPr>
          <p:cNvPr id="189" name="Google Shape;189;p30">
            <a:hlinkClick r:id="rId4"/>
          </p:cNvPr>
          <p:cNvPicPr preferRelativeResize="0"/>
          <p:nvPr/>
        </p:nvPicPr>
        <p:blipFill>
          <a:blip r:embed="rId5">
            <a:alphaModFix/>
          </a:blip>
          <a:stretch>
            <a:fillRect/>
          </a:stretch>
        </p:blipFill>
        <p:spPr>
          <a:xfrm>
            <a:off x="9998980" y="3386933"/>
            <a:ext cx="2114879" cy="809301"/>
          </a:xfrm>
          <a:prstGeom prst="rect">
            <a:avLst/>
          </a:prstGeom>
          <a:noFill/>
          <a:ln>
            <a:noFill/>
          </a:ln>
        </p:spPr>
      </p:pic>
      <p:pic>
        <p:nvPicPr>
          <p:cNvPr id="2" name="Online Media 1" title="Can anonymous tip apps help stop potential school shootings?">
            <a:hlinkClick r:id="" action="ppaction://media"/>
            <a:extLst>
              <a:ext uri="{FF2B5EF4-FFF2-40B4-BE49-F238E27FC236}">
                <a16:creationId xmlns:a16="http://schemas.microsoft.com/office/drawing/2014/main" id="{BD9B5513-7622-4259-B912-E61D45C38428}"/>
              </a:ext>
            </a:extLst>
          </p:cNvPr>
          <p:cNvPicPr>
            <a:picLocks noRot="1" noChangeAspect="1"/>
          </p:cNvPicPr>
          <p:nvPr>
            <a:videoFile r:link="rId1"/>
          </p:nvPr>
        </p:nvPicPr>
        <p:blipFill>
          <a:blip r:embed="rId6"/>
          <a:stretch>
            <a:fillRect/>
          </a:stretch>
        </p:blipFill>
        <p:spPr>
          <a:xfrm>
            <a:off x="1177" y="1277468"/>
            <a:ext cx="9912766" cy="5580520"/>
          </a:xfrm>
          <a:prstGeom prst="rect">
            <a:avLst/>
          </a:prstGeom>
        </p:spPr>
      </p:pic>
      <p:sp>
        <p:nvSpPr>
          <p:cNvPr id="6" name="Title 1">
            <a:extLst>
              <a:ext uri="{FF2B5EF4-FFF2-40B4-BE49-F238E27FC236}">
                <a16:creationId xmlns:a16="http://schemas.microsoft.com/office/drawing/2014/main" id="{A9D5F123-4A9E-4B99-9006-AC5D0AB745B7}"/>
              </a:ext>
            </a:extLst>
          </p:cNvPr>
          <p:cNvSpPr txBox="1">
            <a:spLocks/>
          </p:cNvSpPr>
          <p:nvPr/>
        </p:nvSpPr>
        <p:spPr>
          <a:xfrm>
            <a:off x="0" y="-1"/>
            <a:ext cx="12179248" cy="1268963"/>
          </a:xfrm>
          <a:prstGeom prst="rect">
            <a:avLst/>
          </a:prstGeom>
          <a:solidFill>
            <a:schemeClr val="tx1">
              <a:lumMod val="75000"/>
              <a:lumOff val="25000"/>
            </a:schemeClr>
          </a:solidFill>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lgn="ctr"/>
            <a:r>
              <a:rPr lang="en-US" dirty="0">
                <a:solidFill>
                  <a:schemeClr val="bg1"/>
                </a:solidFill>
              </a:rPr>
              <a:t>Triage Reporting Communications</a:t>
            </a:r>
          </a:p>
        </p:txBody>
      </p:sp>
    </p:spTree>
    <p:extLst>
      <p:ext uri="{BB962C8B-B14F-4D97-AF65-F5344CB8AC3E}">
        <p14:creationId xmlns:p14="http://schemas.microsoft.com/office/powerpoint/2010/main" val="261888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Identify:  Screen</a:t>
            </a:r>
          </a:p>
        </p:txBody>
      </p:sp>
      <p:sp>
        <p:nvSpPr>
          <p:cNvPr id="12" name="TextBox 11">
            <a:extLst>
              <a:ext uri="{FF2B5EF4-FFF2-40B4-BE49-F238E27FC236}">
                <a16:creationId xmlns:a16="http://schemas.microsoft.com/office/drawing/2014/main" id="{C4A9381B-7C4A-4CAE-936C-193376F8DF5F}"/>
              </a:ext>
            </a:extLst>
          </p:cNvPr>
          <p:cNvSpPr txBox="1"/>
          <p:nvPr/>
        </p:nvSpPr>
        <p:spPr>
          <a:xfrm>
            <a:off x="213553" y="5990254"/>
            <a:ext cx="1586204" cy="646331"/>
          </a:xfrm>
          <a:prstGeom prst="rect">
            <a:avLst/>
          </a:prstGeom>
          <a:solidFill>
            <a:schemeClr val="bg1"/>
          </a:solidFill>
        </p:spPr>
        <p:txBody>
          <a:bodyPr wrap="square" rtlCol="0">
            <a:spAutoFit/>
          </a:bodyPr>
          <a:lstStyle/>
          <a:p>
            <a:endParaRPr lang="en-US" dirty="0"/>
          </a:p>
          <a:p>
            <a:endParaRPr lang="en-US" dirty="0"/>
          </a:p>
        </p:txBody>
      </p:sp>
      <p:sp>
        <p:nvSpPr>
          <p:cNvPr id="4" name="Content Placeholder 3">
            <a:extLst>
              <a:ext uri="{FF2B5EF4-FFF2-40B4-BE49-F238E27FC236}">
                <a16:creationId xmlns:a16="http://schemas.microsoft.com/office/drawing/2014/main" id="{F20C7A9E-909C-4E21-91BB-5CCEB3269AA2}"/>
              </a:ext>
            </a:extLst>
          </p:cNvPr>
          <p:cNvSpPr>
            <a:spLocks noGrp="1"/>
          </p:cNvSpPr>
          <p:nvPr>
            <p:ph idx="1"/>
          </p:nvPr>
        </p:nvSpPr>
        <p:spPr/>
        <p:txBody>
          <a:bodyPr vert="horz" lIns="91440" tIns="45720" rIns="91440" bIns="45720" rtlCol="0" anchor="t">
            <a:normAutofit/>
          </a:bodyPr>
          <a:lstStyle/>
          <a:p>
            <a:pPr marL="0" indent="0">
              <a:buNone/>
            </a:pPr>
            <a:r>
              <a:rPr lang="en-US" sz="3200" dirty="0"/>
              <a:t>Team member (s) collects preliminary information</a:t>
            </a:r>
          </a:p>
          <a:p>
            <a:pPr lvl="1"/>
            <a:r>
              <a:rPr lang="en-US" sz="3200" dirty="0"/>
              <a:t>What is the threat, when did it occur?</a:t>
            </a:r>
            <a:endParaRPr lang="en-US" sz="3200" dirty="0">
              <a:cs typeface="Calibri"/>
            </a:endParaRPr>
          </a:p>
          <a:p>
            <a:pPr lvl="1"/>
            <a:r>
              <a:rPr lang="en-US" sz="3200" dirty="0"/>
              <a:t>Any weapon involved/threatened</a:t>
            </a:r>
          </a:p>
          <a:p>
            <a:pPr lvl="1"/>
            <a:r>
              <a:rPr lang="en-US" sz="3200" dirty="0"/>
              <a:t>Details about concerns and relevant background about the situation</a:t>
            </a:r>
          </a:p>
          <a:p>
            <a:pPr lvl="1"/>
            <a:r>
              <a:rPr lang="en-US" sz="3200" dirty="0"/>
              <a:t>Name of the Concerned Person</a:t>
            </a:r>
          </a:p>
          <a:p>
            <a:pPr lvl="1"/>
            <a:r>
              <a:rPr lang="en-US" sz="3200" dirty="0"/>
              <a:t>Identified/identifiable Targets</a:t>
            </a:r>
          </a:p>
        </p:txBody>
      </p:sp>
    </p:spTree>
    <p:extLst>
      <p:ext uri="{BB962C8B-B14F-4D97-AF65-F5344CB8AC3E}">
        <p14:creationId xmlns:p14="http://schemas.microsoft.com/office/powerpoint/2010/main" val="219226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A7F23-3348-64B5-965E-BD19F0541D09}"/>
              </a:ext>
            </a:extLst>
          </p:cNvPr>
          <p:cNvSpPr>
            <a:spLocks noGrp="1"/>
          </p:cNvSpPr>
          <p:nvPr>
            <p:ph idx="1"/>
          </p:nvPr>
        </p:nvSpPr>
        <p:spPr>
          <a:xfrm>
            <a:off x="838200" y="847965"/>
            <a:ext cx="10515600" cy="5328998"/>
          </a:xfrm>
        </p:spPr>
        <p:txBody>
          <a:bodyPr vert="horz" lIns="91440" tIns="45720" rIns="91440" bIns="45720" rtlCol="0" anchor="t">
            <a:normAutofit/>
          </a:bodyPr>
          <a:lstStyle/>
          <a:p>
            <a:pPr marL="0" indent="0" algn="ctr">
              <a:buNone/>
            </a:pPr>
            <a:r>
              <a:rPr lang="en-US" sz="4400" dirty="0">
                <a:cs typeface="Calibri"/>
              </a:rPr>
              <a:t> In an online post, a student threatens to "make a teacher pay" for embarrassing them in class.  It is reported at 10:15 am by another student.  The subject is at school and will attend the teacher's class beginning at 10:30 am.  </a:t>
            </a:r>
            <a:endParaRPr lang="en-US" dirty="0">
              <a:cs typeface="Calibri" panose="020F0502020204030204"/>
            </a:endParaRPr>
          </a:p>
          <a:p>
            <a:pPr marL="0" indent="0">
              <a:buNone/>
            </a:pPr>
            <a:endParaRPr lang="en-US" sz="4400" dirty="0">
              <a:cs typeface="Calibri"/>
            </a:endParaRPr>
          </a:p>
          <a:p>
            <a:pPr marL="0" indent="0">
              <a:buNone/>
            </a:pPr>
            <a:r>
              <a:rPr lang="en-US" sz="4400" dirty="0">
                <a:cs typeface="Calibri"/>
              </a:rPr>
              <a:t>What should happen next?  </a:t>
            </a:r>
            <a:endParaRPr lang="en-US">
              <a:cs typeface="Calibri" panose="020F0502020204030204"/>
            </a:endParaRPr>
          </a:p>
        </p:txBody>
      </p:sp>
    </p:spTree>
    <p:extLst>
      <p:ext uri="{BB962C8B-B14F-4D97-AF65-F5344CB8AC3E}">
        <p14:creationId xmlns:p14="http://schemas.microsoft.com/office/powerpoint/2010/main" val="1969456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AC19-106F-20DA-904C-2AD4BD93166E}"/>
              </a:ext>
            </a:extLst>
          </p:cNvPr>
          <p:cNvSpPr>
            <a:spLocks noGrp="1"/>
          </p:cNvSpPr>
          <p:nvPr>
            <p:ph type="title"/>
          </p:nvPr>
        </p:nvSpPr>
        <p:spPr/>
        <p:txBody>
          <a:bodyPr/>
          <a:lstStyle/>
          <a:p>
            <a:r>
              <a:rPr lang="en-US" sz="4800" dirty="0">
                <a:solidFill>
                  <a:schemeClr val="accent2"/>
                </a:solidFill>
                <a:ea typeface="+mj-lt"/>
                <a:cs typeface="+mj-lt"/>
              </a:rPr>
              <a:t>Services we provide</a:t>
            </a:r>
            <a:endParaRPr lang="en-US" dirty="0">
              <a:solidFill>
                <a:schemeClr val="accent2"/>
              </a:solidFill>
            </a:endParaRPr>
          </a:p>
        </p:txBody>
      </p:sp>
      <p:sp>
        <p:nvSpPr>
          <p:cNvPr id="3" name="Content Placeholder 2">
            <a:extLst>
              <a:ext uri="{FF2B5EF4-FFF2-40B4-BE49-F238E27FC236}">
                <a16:creationId xmlns:a16="http://schemas.microsoft.com/office/drawing/2014/main" id="{8CEE25A7-3F49-CCA8-E95D-D6E1EB38339A}"/>
              </a:ext>
            </a:extLst>
          </p:cNvPr>
          <p:cNvSpPr>
            <a:spLocks noGrp="1"/>
          </p:cNvSpPr>
          <p:nvPr>
            <p:ph idx="1"/>
          </p:nvPr>
        </p:nvSpPr>
        <p:spPr>
          <a:xfrm>
            <a:off x="477253" y="1825625"/>
            <a:ext cx="10876547" cy="4351338"/>
          </a:xfrm>
        </p:spPr>
        <p:txBody>
          <a:bodyPr vert="horz" lIns="91440" tIns="45720" rIns="91440" bIns="45720" rtlCol="0" anchor="t">
            <a:normAutofit/>
          </a:bodyPr>
          <a:lstStyle/>
          <a:p>
            <a:r>
              <a:rPr lang="en-US" dirty="0">
                <a:ea typeface="+mn-lt"/>
                <a:cs typeface="+mn-lt"/>
              </a:rPr>
              <a:t>Trainings</a:t>
            </a:r>
            <a:endParaRPr lang="en-US" dirty="0">
              <a:ea typeface="Calibri" panose="020F0502020204030204"/>
              <a:cs typeface="Calibri" panose="020F0502020204030204"/>
            </a:endParaRPr>
          </a:p>
          <a:p>
            <a:r>
              <a:rPr lang="en-US" dirty="0">
                <a:ea typeface="Calibri" panose="020F0502020204030204"/>
                <a:cs typeface="Calibri" panose="020F0502020204030204"/>
              </a:rPr>
              <a:t>Technical Support</a:t>
            </a:r>
          </a:p>
          <a:p>
            <a:r>
              <a:rPr lang="en-US" dirty="0">
                <a:ea typeface="Calibri" panose="020F0502020204030204"/>
                <a:cs typeface="Calibri" panose="020F0502020204030204"/>
              </a:rPr>
              <a:t>Readiness and Emergency Management for Schools (REMS)Assessment</a:t>
            </a:r>
          </a:p>
          <a:p>
            <a:r>
              <a:rPr lang="en-US" dirty="0">
                <a:ea typeface="Calibri" panose="020F0502020204030204"/>
                <a:cs typeface="Calibri" panose="020F0502020204030204"/>
              </a:rPr>
              <a:t>VAST – tele counseling</a:t>
            </a:r>
          </a:p>
          <a:p>
            <a:r>
              <a:rPr lang="en-US" dirty="0">
                <a:ea typeface="Calibri" panose="020F0502020204030204"/>
                <a:cs typeface="Calibri" panose="020F0502020204030204"/>
              </a:rPr>
              <a:t>Anonymous School Tip line (Safer MT)</a:t>
            </a:r>
          </a:p>
          <a:p>
            <a:r>
              <a:rPr lang="en-US" dirty="0">
                <a:ea typeface="Calibri" panose="020F0502020204030204"/>
                <a:cs typeface="Calibri" panose="020F0502020204030204"/>
              </a:rPr>
              <a:t>Emergency Operations Plan (EOP) Technical Assistance</a:t>
            </a:r>
          </a:p>
          <a:p>
            <a:pPr marL="0" indent="0">
              <a:buNone/>
            </a:pPr>
            <a:endParaRPr lang="en-US" dirty="0">
              <a:ea typeface="Calibri" panose="020F0502020204030204"/>
              <a:cs typeface="Calibri" panose="020F0502020204030204"/>
            </a:endParaRPr>
          </a:p>
          <a:p>
            <a:pPr marL="0" indent="0">
              <a:buNone/>
            </a:pP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pic>
        <p:nvPicPr>
          <p:cNvPr id="5" name="Picture 4" descr="A logo with text on it&#10;&#10;Description automatically generated">
            <a:extLst>
              <a:ext uri="{FF2B5EF4-FFF2-40B4-BE49-F238E27FC236}">
                <a16:creationId xmlns:a16="http://schemas.microsoft.com/office/drawing/2014/main" id="{7F4C2509-448A-1772-39BF-93E9E1443A52}"/>
              </a:ext>
            </a:extLst>
          </p:cNvPr>
          <p:cNvPicPr>
            <a:picLocks noChangeAspect="1"/>
          </p:cNvPicPr>
          <p:nvPr/>
        </p:nvPicPr>
        <p:blipFill>
          <a:blip r:embed="rId2"/>
          <a:stretch>
            <a:fillRect/>
          </a:stretch>
        </p:blipFill>
        <p:spPr>
          <a:xfrm>
            <a:off x="-180474" y="5755105"/>
            <a:ext cx="2366211" cy="1183106"/>
          </a:xfrm>
          <a:prstGeom prst="rect">
            <a:avLst/>
          </a:prstGeom>
        </p:spPr>
      </p:pic>
    </p:spTree>
    <p:extLst>
      <p:ext uri="{BB962C8B-B14F-4D97-AF65-F5344CB8AC3E}">
        <p14:creationId xmlns:p14="http://schemas.microsoft.com/office/powerpoint/2010/main" val="713656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67D7A-3E5D-E47B-DC92-4659B419CE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A1BD9-FA95-53F3-D7CF-E6D925AC2C8C}"/>
              </a:ext>
            </a:extLst>
          </p:cNvPr>
          <p:cNvSpPr>
            <a:spLocks noGrp="1"/>
          </p:cNvSpPr>
          <p:nvPr>
            <p:ph type="title"/>
          </p:nvPr>
        </p:nvSpPr>
        <p:spPr>
          <a:xfrm>
            <a:off x="0" y="-75414"/>
            <a:ext cx="12179248" cy="1046376"/>
          </a:xfrm>
          <a:solidFill>
            <a:schemeClr val="tx1">
              <a:lumMod val="75000"/>
              <a:lumOff val="25000"/>
            </a:schemeClr>
          </a:solidFill>
        </p:spPr>
        <p:txBody>
          <a:bodyPr>
            <a:normAutofit/>
          </a:bodyPr>
          <a:lstStyle/>
          <a:p>
            <a:pPr algn="ctr"/>
            <a:r>
              <a:rPr lang="en-US" dirty="0">
                <a:solidFill>
                  <a:schemeClr val="bg1"/>
                </a:solidFill>
                <a:ea typeface="Calibri Light"/>
                <a:cs typeface="Calibri Light"/>
              </a:rPr>
              <a:t>IMPORTANT</a:t>
            </a:r>
          </a:p>
        </p:txBody>
      </p:sp>
      <p:sp>
        <p:nvSpPr>
          <p:cNvPr id="4" name="Content Placeholder 3">
            <a:extLst>
              <a:ext uri="{FF2B5EF4-FFF2-40B4-BE49-F238E27FC236}">
                <a16:creationId xmlns:a16="http://schemas.microsoft.com/office/drawing/2014/main" id="{8DD8B0FF-1896-488E-822E-48CF72FE0721}"/>
              </a:ext>
            </a:extLst>
          </p:cNvPr>
          <p:cNvSpPr>
            <a:spLocks noGrp="1"/>
          </p:cNvSpPr>
          <p:nvPr>
            <p:ph idx="1"/>
          </p:nvPr>
        </p:nvSpPr>
        <p:spPr>
          <a:xfrm>
            <a:off x="152401" y="1825625"/>
            <a:ext cx="12026848" cy="4351338"/>
          </a:xfrm>
        </p:spPr>
        <p:txBody>
          <a:bodyPr vert="horz" lIns="91440" tIns="45720" rIns="91440" bIns="45720" rtlCol="0" anchor="t">
            <a:noAutofit/>
          </a:bodyPr>
          <a:lstStyle/>
          <a:p>
            <a:pPr marL="0" indent="0" algn="ctr">
              <a:buNone/>
            </a:pPr>
            <a:r>
              <a:rPr lang="en-US" sz="4400" dirty="0">
                <a:solidFill>
                  <a:schemeClr val="accent1"/>
                </a:solidFill>
                <a:ea typeface="Calibri"/>
                <a:cs typeface="Calibri"/>
              </a:rPr>
              <a:t>If IMMINENT danger to self or others</a:t>
            </a:r>
          </a:p>
          <a:p>
            <a:pPr marL="0" indent="0" algn="ctr">
              <a:buNone/>
            </a:pPr>
            <a:endParaRPr lang="en-US" sz="3200" dirty="0">
              <a:solidFill>
                <a:schemeClr val="accent1"/>
              </a:solidFill>
              <a:ea typeface="Calibri"/>
              <a:cs typeface="Calibri"/>
            </a:endParaRPr>
          </a:p>
          <a:p>
            <a:pPr algn="ctr"/>
            <a:r>
              <a:rPr lang="en-US" sz="3200" dirty="0">
                <a:solidFill>
                  <a:schemeClr val="accent1"/>
                </a:solidFill>
                <a:ea typeface="Calibri"/>
                <a:cs typeface="Calibri"/>
              </a:rPr>
              <a:t>Follow district emergency protocols</a:t>
            </a:r>
          </a:p>
          <a:p>
            <a:pPr algn="ctr"/>
            <a:r>
              <a:rPr lang="en-US" sz="3200" dirty="0">
                <a:solidFill>
                  <a:schemeClr val="accent1"/>
                </a:solidFill>
                <a:ea typeface="Calibri"/>
                <a:cs typeface="Calibri"/>
              </a:rPr>
              <a:t>Secure the student “subject” (and “target”) in a safe setting</a:t>
            </a:r>
          </a:p>
        </p:txBody>
      </p:sp>
    </p:spTree>
    <p:extLst>
      <p:ext uri="{BB962C8B-B14F-4D97-AF65-F5344CB8AC3E}">
        <p14:creationId xmlns:p14="http://schemas.microsoft.com/office/powerpoint/2010/main" val="1728133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86498" y="0"/>
            <a:ext cx="12179248" cy="1046376"/>
          </a:xfrm>
          <a:solidFill>
            <a:schemeClr val="tx1">
              <a:lumMod val="75000"/>
              <a:lumOff val="25000"/>
            </a:schemeClr>
          </a:solidFill>
        </p:spPr>
        <p:txBody>
          <a:bodyPr>
            <a:normAutofit/>
          </a:bodyPr>
          <a:lstStyle/>
          <a:p>
            <a:pPr algn="ctr"/>
            <a:r>
              <a:rPr lang="en-US" dirty="0">
                <a:solidFill>
                  <a:schemeClr val="bg1"/>
                </a:solidFill>
              </a:rPr>
              <a:t>Threat Assessment Model:   Investigate</a:t>
            </a:r>
          </a:p>
        </p:txBody>
      </p:sp>
      <p:pic>
        <p:nvPicPr>
          <p:cNvPr id="7" name="Content Placeholder 6">
            <a:extLst>
              <a:ext uri="{FF2B5EF4-FFF2-40B4-BE49-F238E27FC236}">
                <a16:creationId xmlns:a16="http://schemas.microsoft.com/office/drawing/2014/main" id="{3931F16B-E933-42BE-A2F2-C8F118AA2C27}"/>
              </a:ext>
            </a:extLst>
          </p:cNvPr>
          <p:cNvPicPr>
            <a:picLocks noGrp="1" noChangeAspect="1"/>
          </p:cNvPicPr>
          <p:nvPr>
            <p:ph idx="1"/>
          </p:nvPr>
        </p:nvPicPr>
        <p:blipFill>
          <a:blip r:embed="rId3"/>
          <a:stretch>
            <a:fillRect/>
          </a:stretch>
        </p:blipFill>
        <p:spPr>
          <a:xfrm>
            <a:off x="3435179" y="1333300"/>
            <a:ext cx="5263978" cy="5278167"/>
          </a:xfrm>
        </p:spPr>
      </p:pic>
    </p:spTree>
    <p:extLst>
      <p:ext uri="{BB962C8B-B14F-4D97-AF65-F5344CB8AC3E}">
        <p14:creationId xmlns:p14="http://schemas.microsoft.com/office/powerpoint/2010/main" val="1396343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86498" y="0"/>
            <a:ext cx="12179248" cy="1046376"/>
          </a:xfrm>
          <a:solidFill>
            <a:schemeClr val="tx1">
              <a:lumMod val="75000"/>
              <a:lumOff val="25000"/>
            </a:schemeClr>
          </a:solidFill>
        </p:spPr>
        <p:txBody>
          <a:bodyPr>
            <a:normAutofit/>
          </a:bodyPr>
          <a:lstStyle/>
          <a:p>
            <a:pPr algn="ctr"/>
            <a:r>
              <a:rPr lang="en-US" dirty="0">
                <a:solidFill>
                  <a:schemeClr val="bg1"/>
                </a:solidFill>
              </a:rPr>
              <a:t>Investigate:  Gathering information</a:t>
            </a:r>
          </a:p>
        </p:txBody>
      </p:sp>
      <p:pic>
        <p:nvPicPr>
          <p:cNvPr id="2050" name="Picture 2" descr="Behavioral Threat Assessment and Management for Educators and  Administrators | Texas School Safety Center">
            <a:extLst>
              <a:ext uri="{FF2B5EF4-FFF2-40B4-BE49-F238E27FC236}">
                <a16:creationId xmlns:a16="http://schemas.microsoft.com/office/drawing/2014/main" id="{2869C36E-9CE0-4D59-A9D3-57A79DB3BC1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54715" y="1467816"/>
            <a:ext cx="971380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058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Investigate:  Gathering Information</a:t>
            </a:r>
          </a:p>
        </p:txBody>
      </p:sp>
      <p:sp>
        <p:nvSpPr>
          <p:cNvPr id="6" name="TextBox 5">
            <a:extLst>
              <a:ext uri="{FF2B5EF4-FFF2-40B4-BE49-F238E27FC236}">
                <a16:creationId xmlns:a16="http://schemas.microsoft.com/office/drawing/2014/main" id="{D606F236-DD3A-4B4D-B3D6-80DBABF7C65A}"/>
              </a:ext>
            </a:extLst>
          </p:cNvPr>
          <p:cNvSpPr txBox="1"/>
          <p:nvPr/>
        </p:nvSpPr>
        <p:spPr>
          <a:xfrm>
            <a:off x="8080310" y="1436914"/>
            <a:ext cx="3199915" cy="369332"/>
          </a:xfrm>
          <a:prstGeom prst="rect">
            <a:avLst/>
          </a:prstGeom>
          <a:solidFill>
            <a:schemeClr val="bg1"/>
          </a:solidFill>
        </p:spPr>
        <p:txBody>
          <a:bodyPr wrap="none" rtlCol="0">
            <a:spAutoFit/>
          </a:bodyPr>
          <a:lstStyle/>
          <a:p>
            <a:r>
              <a:rPr lang="en-US" dirty="0"/>
              <a:t>                                                         </a:t>
            </a:r>
          </a:p>
        </p:txBody>
      </p:sp>
      <p:sp>
        <p:nvSpPr>
          <p:cNvPr id="7" name="TextBox 6">
            <a:extLst>
              <a:ext uri="{FF2B5EF4-FFF2-40B4-BE49-F238E27FC236}">
                <a16:creationId xmlns:a16="http://schemas.microsoft.com/office/drawing/2014/main" id="{A63C17D7-5A1A-42D6-86DA-63DEAEF87649}"/>
              </a:ext>
            </a:extLst>
          </p:cNvPr>
          <p:cNvSpPr txBox="1"/>
          <p:nvPr/>
        </p:nvSpPr>
        <p:spPr>
          <a:xfrm>
            <a:off x="821094" y="5952931"/>
            <a:ext cx="1754155" cy="629861"/>
          </a:xfrm>
          <a:prstGeom prst="rect">
            <a:avLst/>
          </a:prstGeom>
          <a:solidFill>
            <a:schemeClr val="bg1"/>
          </a:solidFill>
        </p:spPr>
        <p:txBody>
          <a:bodyPr wrap="square" rtlCol="0">
            <a:spAutoFit/>
          </a:bodyPr>
          <a:lstStyle/>
          <a:p>
            <a:endParaRPr lang="en-US" dirty="0"/>
          </a:p>
        </p:txBody>
      </p:sp>
      <p:pic>
        <p:nvPicPr>
          <p:cNvPr id="9" name="Content Placeholder 8">
            <a:extLst>
              <a:ext uri="{FF2B5EF4-FFF2-40B4-BE49-F238E27FC236}">
                <a16:creationId xmlns:a16="http://schemas.microsoft.com/office/drawing/2014/main" id="{0AB278FB-39A5-4806-B884-A14CD07F1865}"/>
              </a:ext>
            </a:extLst>
          </p:cNvPr>
          <p:cNvPicPr>
            <a:picLocks noGrp="1" noChangeAspect="1"/>
          </p:cNvPicPr>
          <p:nvPr>
            <p:ph idx="1"/>
          </p:nvPr>
        </p:nvPicPr>
        <p:blipFill>
          <a:blip r:embed="rId3"/>
          <a:stretch>
            <a:fillRect/>
          </a:stretch>
        </p:blipFill>
        <p:spPr>
          <a:xfrm>
            <a:off x="1046922" y="1219200"/>
            <a:ext cx="10482628" cy="5367330"/>
          </a:xfrm>
        </p:spPr>
      </p:pic>
    </p:spTree>
    <p:extLst>
      <p:ext uri="{BB962C8B-B14F-4D97-AF65-F5344CB8AC3E}">
        <p14:creationId xmlns:p14="http://schemas.microsoft.com/office/powerpoint/2010/main" val="2791154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Investigate:  Data Sources</a:t>
            </a:r>
          </a:p>
        </p:txBody>
      </p:sp>
      <p:sp>
        <p:nvSpPr>
          <p:cNvPr id="6" name="TextBox 5">
            <a:extLst>
              <a:ext uri="{FF2B5EF4-FFF2-40B4-BE49-F238E27FC236}">
                <a16:creationId xmlns:a16="http://schemas.microsoft.com/office/drawing/2014/main" id="{D606F236-DD3A-4B4D-B3D6-80DBABF7C65A}"/>
              </a:ext>
            </a:extLst>
          </p:cNvPr>
          <p:cNvSpPr txBox="1"/>
          <p:nvPr/>
        </p:nvSpPr>
        <p:spPr>
          <a:xfrm>
            <a:off x="8080310" y="1436914"/>
            <a:ext cx="3199915" cy="369332"/>
          </a:xfrm>
          <a:prstGeom prst="rect">
            <a:avLst/>
          </a:prstGeom>
          <a:solidFill>
            <a:schemeClr val="bg1"/>
          </a:solidFill>
        </p:spPr>
        <p:txBody>
          <a:bodyPr wrap="none" rtlCol="0">
            <a:spAutoFit/>
          </a:bodyPr>
          <a:lstStyle/>
          <a:p>
            <a:r>
              <a:rPr lang="en-US" dirty="0"/>
              <a:t>                                                         </a:t>
            </a:r>
          </a:p>
        </p:txBody>
      </p:sp>
      <p:sp>
        <p:nvSpPr>
          <p:cNvPr id="7" name="TextBox 6">
            <a:extLst>
              <a:ext uri="{FF2B5EF4-FFF2-40B4-BE49-F238E27FC236}">
                <a16:creationId xmlns:a16="http://schemas.microsoft.com/office/drawing/2014/main" id="{A63C17D7-5A1A-42D6-86DA-63DEAEF87649}"/>
              </a:ext>
            </a:extLst>
          </p:cNvPr>
          <p:cNvSpPr txBox="1"/>
          <p:nvPr/>
        </p:nvSpPr>
        <p:spPr>
          <a:xfrm>
            <a:off x="821094" y="5952931"/>
            <a:ext cx="1754155" cy="629861"/>
          </a:xfrm>
          <a:prstGeom prst="rect">
            <a:avLst/>
          </a:prstGeom>
          <a:solidFill>
            <a:schemeClr val="bg1"/>
          </a:solidFill>
        </p:spPr>
        <p:txBody>
          <a:bodyPr wrap="square" rtlCol="0">
            <a:spAutoFit/>
          </a:bodyPr>
          <a:lstStyle/>
          <a:p>
            <a:endParaRPr lang="en-US" dirty="0"/>
          </a:p>
        </p:txBody>
      </p:sp>
      <p:sp>
        <p:nvSpPr>
          <p:cNvPr id="4" name="Content Placeholder 3">
            <a:extLst>
              <a:ext uri="{FF2B5EF4-FFF2-40B4-BE49-F238E27FC236}">
                <a16:creationId xmlns:a16="http://schemas.microsoft.com/office/drawing/2014/main" id="{0A82D718-9E22-4DFE-99B2-351A5F231AF4}"/>
              </a:ext>
            </a:extLst>
          </p:cNvPr>
          <p:cNvSpPr>
            <a:spLocks noGrp="1"/>
          </p:cNvSpPr>
          <p:nvPr>
            <p:ph idx="1"/>
          </p:nvPr>
        </p:nvSpPr>
        <p:spPr>
          <a:xfrm>
            <a:off x="6096000" y="1825625"/>
            <a:ext cx="5257799" cy="4351338"/>
          </a:xfrm>
        </p:spPr>
        <p:txBody>
          <a:bodyPr vert="horz" lIns="91440" tIns="45720" rIns="91440" bIns="45720" rtlCol="0" anchor="t">
            <a:normAutofit/>
          </a:bodyPr>
          <a:lstStyle/>
          <a:p>
            <a:pPr indent="-457189">
              <a:spcBef>
                <a:spcPts val="1600"/>
              </a:spcBef>
              <a:buSzPts val="1800"/>
              <a:buChar char="-"/>
            </a:pPr>
            <a:r>
              <a:rPr lang="en-US" sz="2800" dirty="0"/>
              <a:t>Academic data</a:t>
            </a:r>
          </a:p>
          <a:p>
            <a:pPr indent="-457189">
              <a:buSzPts val="1800"/>
              <a:buChar char="-"/>
            </a:pPr>
            <a:r>
              <a:rPr lang="en-US" sz="2800" dirty="0"/>
              <a:t>Behavioral data</a:t>
            </a:r>
          </a:p>
          <a:p>
            <a:pPr indent="-457189">
              <a:buSzPts val="1800"/>
              <a:buChar char="-"/>
            </a:pPr>
            <a:r>
              <a:rPr lang="en-US" sz="2800" dirty="0"/>
              <a:t>Attendance data</a:t>
            </a:r>
          </a:p>
          <a:p>
            <a:pPr indent="-457189">
              <a:buSzPts val="1800"/>
              <a:buChar char="-"/>
            </a:pPr>
            <a:r>
              <a:rPr lang="en-US" sz="2800" dirty="0"/>
              <a:t>Interviews</a:t>
            </a:r>
          </a:p>
          <a:p>
            <a:pPr indent="-457189">
              <a:buSzPts val="1800"/>
              <a:buChar char="-"/>
            </a:pPr>
            <a:r>
              <a:rPr lang="en-US" sz="2800" dirty="0"/>
              <a:t>Law enforcement</a:t>
            </a:r>
          </a:p>
          <a:p>
            <a:pPr marL="0" indent="0">
              <a:buSzPts val="1800"/>
              <a:buNone/>
            </a:pPr>
            <a:endParaRPr lang="en-US" sz="2800" dirty="0">
              <a:ea typeface="Calibri" panose="020F0502020204030204"/>
              <a:cs typeface="Calibri" panose="020F0502020204030204"/>
            </a:endParaRPr>
          </a:p>
          <a:p>
            <a:endParaRPr lang="en-US" dirty="0"/>
          </a:p>
        </p:txBody>
      </p:sp>
    </p:spTree>
    <p:extLst>
      <p:ext uri="{BB962C8B-B14F-4D97-AF65-F5344CB8AC3E}">
        <p14:creationId xmlns:p14="http://schemas.microsoft.com/office/powerpoint/2010/main" val="2967235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Let’s Pause for some Practice!</a:t>
            </a:r>
          </a:p>
        </p:txBody>
      </p:sp>
      <p:sp>
        <p:nvSpPr>
          <p:cNvPr id="6" name="TextBox 5">
            <a:extLst>
              <a:ext uri="{FF2B5EF4-FFF2-40B4-BE49-F238E27FC236}">
                <a16:creationId xmlns:a16="http://schemas.microsoft.com/office/drawing/2014/main" id="{D606F236-DD3A-4B4D-B3D6-80DBABF7C65A}"/>
              </a:ext>
            </a:extLst>
          </p:cNvPr>
          <p:cNvSpPr txBox="1"/>
          <p:nvPr/>
        </p:nvSpPr>
        <p:spPr>
          <a:xfrm>
            <a:off x="8080310" y="1436914"/>
            <a:ext cx="3199915" cy="369332"/>
          </a:xfrm>
          <a:prstGeom prst="rect">
            <a:avLst/>
          </a:prstGeom>
          <a:solidFill>
            <a:schemeClr val="bg1"/>
          </a:solidFill>
        </p:spPr>
        <p:txBody>
          <a:bodyPr wrap="none" rtlCol="0">
            <a:spAutoFit/>
          </a:bodyPr>
          <a:lstStyle/>
          <a:p>
            <a:r>
              <a:rPr lang="en-US" dirty="0"/>
              <a:t>                                                         </a:t>
            </a:r>
          </a:p>
        </p:txBody>
      </p:sp>
      <p:sp>
        <p:nvSpPr>
          <p:cNvPr id="7" name="TextBox 6">
            <a:extLst>
              <a:ext uri="{FF2B5EF4-FFF2-40B4-BE49-F238E27FC236}">
                <a16:creationId xmlns:a16="http://schemas.microsoft.com/office/drawing/2014/main" id="{A63C17D7-5A1A-42D6-86DA-63DEAEF87649}"/>
              </a:ext>
            </a:extLst>
          </p:cNvPr>
          <p:cNvSpPr txBox="1"/>
          <p:nvPr/>
        </p:nvSpPr>
        <p:spPr>
          <a:xfrm>
            <a:off x="821094" y="5952931"/>
            <a:ext cx="1754155" cy="629861"/>
          </a:xfrm>
          <a:prstGeom prst="rect">
            <a:avLst/>
          </a:prstGeom>
          <a:solidFill>
            <a:schemeClr val="bg1"/>
          </a:solidFill>
        </p:spPr>
        <p:txBody>
          <a:bodyPr wrap="square" rtlCol="0">
            <a:spAutoFit/>
          </a:bodyPr>
          <a:lstStyle/>
          <a:p>
            <a:endParaRPr lang="en-US" dirty="0"/>
          </a:p>
        </p:txBody>
      </p:sp>
      <p:sp>
        <p:nvSpPr>
          <p:cNvPr id="4" name="Content Placeholder 3">
            <a:extLst>
              <a:ext uri="{FF2B5EF4-FFF2-40B4-BE49-F238E27FC236}">
                <a16:creationId xmlns:a16="http://schemas.microsoft.com/office/drawing/2014/main" id="{0A82D718-9E22-4DFE-99B2-351A5F231AF4}"/>
              </a:ext>
            </a:extLst>
          </p:cNvPr>
          <p:cNvSpPr>
            <a:spLocks noGrp="1"/>
          </p:cNvSpPr>
          <p:nvPr>
            <p:ph idx="1"/>
          </p:nvPr>
        </p:nvSpPr>
        <p:spPr>
          <a:xfrm>
            <a:off x="6096000" y="1825625"/>
            <a:ext cx="5257799" cy="4351338"/>
          </a:xfrm>
        </p:spPr>
        <p:txBody>
          <a:bodyPr vert="horz" lIns="91440" tIns="45720" rIns="91440" bIns="45720" rtlCol="0" anchor="t">
            <a:normAutofit/>
          </a:bodyPr>
          <a:lstStyle/>
          <a:p>
            <a:pPr marL="0" indent="0">
              <a:buSzPts val="1800"/>
              <a:buNone/>
            </a:pPr>
            <a:endParaRPr lang="en-US" sz="2800" dirty="0">
              <a:ea typeface="Calibri" panose="020F0502020204030204"/>
              <a:cs typeface="Calibri" panose="020F0502020204030204"/>
            </a:endParaRPr>
          </a:p>
          <a:p>
            <a:endParaRPr lang="en-US" dirty="0"/>
          </a:p>
        </p:txBody>
      </p:sp>
      <p:sp>
        <p:nvSpPr>
          <p:cNvPr id="3" name="TextBox 2">
            <a:extLst>
              <a:ext uri="{FF2B5EF4-FFF2-40B4-BE49-F238E27FC236}">
                <a16:creationId xmlns:a16="http://schemas.microsoft.com/office/drawing/2014/main" id="{A2D9AA49-BE84-48DF-83D1-20C0B5C8AC74}"/>
              </a:ext>
            </a:extLst>
          </p:cNvPr>
          <p:cNvSpPr txBox="1"/>
          <p:nvPr/>
        </p:nvSpPr>
        <p:spPr>
          <a:xfrm>
            <a:off x="821094" y="1806246"/>
            <a:ext cx="9952923" cy="2554545"/>
          </a:xfrm>
          <a:prstGeom prst="rect">
            <a:avLst/>
          </a:prstGeom>
          <a:noFill/>
        </p:spPr>
        <p:txBody>
          <a:bodyPr wrap="square" rtlCol="0">
            <a:spAutoFit/>
          </a:bodyPr>
          <a:lstStyle/>
          <a:p>
            <a:pPr marL="0" indent="0">
              <a:buNone/>
            </a:pPr>
            <a:r>
              <a:rPr lang="en-US" sz="4000" dirty="0"/>
              <a:t>Allison threatens to stab Crystal the next time she sees her when she learns that Crystal has been talking to her boyfriend. Both students are frequent flyers in the Admin office. </a:t>
            </a:r>
          </a:p>
        </p:txBody>
      </p:sp>
    </p:spTree>
    <p:extLst>
      <p:ext uri="{BB962C8B-B14F-4D97-AF65-F5344CB8AC3E}">
        <p14:creationId xmlns:p14="http://schemas.microsoft.com/office/powerpoint/2010/main" val="2083688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And more Practice!</a:t>
            </a:r>
          </a:p>
        </p:txBody>
      </p:sp>
      <p:sp>
        <p:nvSpPr>
          <p:cNvPr id="6" name="TextBox 5">
            <a:extLst>
              <a:ext uri="{FF2B5EF4-FFF2-40B4-BE49-F238E27FC236}">
                <a16:creationId xmlns:a16="http://schemas.microsoft.com/office/drawing/2014/main" id="{D606F236-DD3A-4B4D-B3D6-80DBABF7C65A}"/>
              </a:ext>
            </a:extLst>
          </p:cNvPr>
          <p:cNvSpPr txBox="1"/>
          <p:nvPr/>
        </p:nvSpPr>
        <p:spPr>
          <a:xfrm>
            <a:off x="8080310" y="1436914"/>
            <a:ext cx="3199915" cy="369332"/>
          </a:xfrm>
          <a:prstGeom prst="rect">
            <a:avLst/>
          </a:prstGeom>
          <a:solidFill>
            <a:schemeClr val="bg1"/>
          </a:solidFill>
        </p:spPr>
        <p:txBody>
          <a:bodyPr wrap="none" rtlCol="0">
            <a:spAutoFit/>
          </a:bodyPr>
          <a:lstStyle/>
          <a:p>
            <a:r>
              <a:rPr lang="en-US" dirty="0"/>
              <a:t>                                                         </a:t>
            </a:r>
          </a:p>
        </p:txBody>
      </p:sp>
      <p:sp>
        <p:nvSpPr>
          <p:cNvPr id="7" name="TextBox 6">
            <a:extLst>
              <a:ext uri="{FF2B5EF4-FFF2-40B4-BE49-F238E27FC236}">
                <a16:creationId xmlns:a16="http://schemas.microsoft.com/office/drawing/2014/main" id="{A63C17D7-5A1A-42D6-86DA-63DEAEF87649}"/>
              </a:ext>
            </a:extLst>
          </p:cNvPr>
          <p:cNvSpPr txBox="1"/>
          <p:nvPr/>
        </p:nvSpPr>
        <p:spPr>
          <a:xfrm>
            <a:off x="821094" y="5952931"/>
            <a:ext cx="1754155" cy="629861"/>
          </a:xfrm>
          <a:prstGeom prst="rect">
            <a:avLst/>
          </a:prstGeom>
          <a:solidFill>
            <a:schemeClr val="bg1"/>
          </a:solidFill>
        </p:spPr>
        <p:txBody>
          <a:bodyPr wrap="square" rtlCol="0">
            <a:spAutoFit/>
          </a:bodyPr>
          <a:lstStyle/>
          <a:p>
            <a:endParaRPr lang="en-US" dirty="0"/>
          </a:p>
        </p:txBody>
      </p:sp>
      <p:sp>
        <p:nvSpPr>
          <p:cNvPr id="4" name="Content Placeholder 3">
            <a:extLst>
              <a:ext uri="{FF2B5EF4-FFF2-40B4-BE49-F238E27FC236}">
                <a16:creationId xmlns:a16="http://schemas.microsoft.com/office/drawing/2014/main" id="{0A82D718-9E22-4DFE-99B2-351A5F231AF4}"/>
              </a:ext>
            </a:extLst>
          </p:cNvPr>
          <p:cNvSpPr>
            <a:spLocks noGrp="1"/>
          </p:cNvSpPr>
          <p:nvPr>
            <p:ph idx="1"/>
          </p:nvPr>
        </p:nvSpPr>
        <p:spPr>
          <a:xfrm>
            <a:off x="6096000" y="1825625"/>
            <a:ext cx="5257799" cy="4351338"/>
          </a:xfrm>
        </p:spPr>
        <p:txBody>
          <a:bodyPr vert="horz" lIns="91440" tIns="45720" rIns="91440" bIns="45720" rtlCol="0" anchor="t">
            <a:normAutofit/>
          </a:bodyPr>
          <a:lstStyle/>
          <a:p>
            <a:pPr marL="0" indent="0">
              <a:buSzPts val="1800"/>
              <a:buNone/>
            </a:pPr>
            <a:endParaRPr lang="en-US" sz="2800" dirty="0">
              <a:ea typeface="Calibri" panose="020F0502020204030204"/>
              <a:cs typeface="Calibri" panose="020F0502020204030204"/>
            </a:endParaRPr>
          </a:p>
          <a:p>
            <a:endParaRPr lang="en-US" dirty="0"/>
          </a:p>
        </p:txBody>
      </p:sp>
      <p:sp>
        <p:nvSpPr>
          <p:cNvPr id="3" name="TextBox 2">
            <a:extLst>
              <a:ext uri="{FF2B5EF4-FFF2-40B4-BE49-F238E27FC236}">
                <a16:creationId xmlns:a16="http://schemas.microsoft.com/office/drawing/2014/main" id="{A2D9AA49-BE84-48DF-83D1-20C0B5C8AC74}"/>
              </a:ext>
            </a:extLst>
          </p:cNvPr>
          <p:cNvSpPr txBox="1"/>
          <p:nvPr/>
        </p:nvSpPr>
        <p:spPr>
          <a:xfrm>
            <a:off x="821094" y="1806246"/>
            <a:ext cx="9952923" cy="3092963"/>
          </a:xfrm>
          <a:prstGeom prst="rect">
            <a:avLst/>
          </a:prstGeom>
          <a:noFill/>
        </p:spPr>
        <p:txBody>
          <a:bodyPr wrap="square" rtlCol="0">
            <a:spAutoFit/>
          </a:bodyPr>
          <a:lstStyle/>
          <a:p>
            <a:pPr marR="0" lvl="0" algn="l" defTabSz="914400" rtl="0" eaLnBrk="1" fontAlgn="auto" latinLnBrk="0" hangingPunct="1">
              <a:lnSpc>
                <a:spcPct val="110000"/>
              </a:lnSpc>
              <a:spcBef>
                <a:spcPts val="2000"/>
              </a:spcBef>
              <a:spcAft>
                <a:spcPts val="0"/>
              </a:spcAft>
              <a:buClrTx/>
              <a:buSzTx/>
              <a:tabLst/>
              <a:defRPr/>
            </a:pPr>
            <a:r>
              <a:rPr kumimoji="0" lang="en-US" sz="3600" b="0" i="0" u="none" strike="noStrike" kern="1200" cap="none" spc="0" normalizeH="0" baseline="0" noProof="0" dirty="0">
                <a:ln>
                  <a:noFill/>
                </a:ln>
                <a:solidFill>
                  <a:srgbClr val="003D48"/>
                </a:solidFill>
                <a:effectLst/>
                <a:uLnTx/>
                <a:uFillTx/>
                <a:latin typeface="Trebuchet MS" panose="020B0603020202020204"/>
                <a:ea typeface="+mn-ea"/>
                <a:cs typeface="+mn-cs"/>
              </a:rPr>
              <a:t>One of Bryce’s friends told the school counselor that he wrote him an apology letter for being a bad friend and he ended the letter stating that he “was mostly sorry for what would happen next”</a:t>
            </a:r>
          </a:p>
        </p:txBody>
      </p:sp>
    </p:spTree>
    <p:extLst>
      <p:ext uri="{BB962C8B-B14F-4D97-AF65-F5344CB8AC3E}">
        <p14:creationId xmlns:p14="http://schemas.microsoft.com/office/powerpoint/2010/main" val="24096402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A02A4D-DBA4-0725-AB80-C1DD3D672A00}"/>
              </a:ext>
            </a:extLst>
          </p:cNvPr>
          <p:cNvSpPr>
            <a:spLocks noGrp="1"/>
          </p:cNvSpPr>
          <p:nvPr>
            <p:ph type="title" idx="4294967295"/>
          </p:nvPr>
        </p:nvSpPr>
        <p:spPr>
          <a:xfrm>
            <a:off x="0" y="2579688"/>
            <a:ext cx="10550752" cy="1104900"/>
          </a:xfrm>
        </p:spPr>
        <p:txBody>
          <a:bodyPr vert="horz" lIns="182880" tIns="182880" rIns="182880" bIns="45720" rtlCol="0" anchor="ctr">
            <a:noAutofit/>
          </a:bodyPr>
          <a:lstStyle/>
          <a:p>
            <a:endParaRPr lang="en-US" sz="5400" b="1" kern="1200" spc="0" baseline="0" dirty="0">
              <a:solidFill>
                <a:schemeClr val="accent2"/>
              </a:solidFill>
              <a:latin typeface="Arial"/>
              <a:cs typeface="Arial"/>
            </a:endParaRPr>
          </a:p>
          <a:p>
            <a:r>
              <a:rPr lang="en-US" b="1" dirty="0">
                <a:solidFill>
                  <a:schemeClr val="accent1">
                    <a:lumMod val="50000"/>
                  </a:schemeClr>
                </a:solidFill>
                <a:latin typeface="Arial"/>
                <a:ea typeface="Calibri"/>
                <a:cs typeface="Arial"/>
              </a:rPr>
              <a:t>Impact of trauma and stress on the developing brain and why it relates to BTAM</a:t>
            </a:r>
            <a:endParaRPr lang="en-US" b="1" kern="1200" spc="0" baseline="0" dirty="0">
              <a:solidFill>
                <a:schemeClr val="accent1">
                  <a:lumMod val="50000"/>
                </a:schemeClr>
              </a:solidFill>
              <a:latin typeface="Arial"/>
              <a:ea typeface="Calibri"/>
              <a:cs typeface="Arial"/>
            </a:endParaRPr>
          </a:p>
        </p:txBody>
      </p:sp>
      <p:pic>
        <p:nvPicPr>
          <p:cNvPr id="2" name="Picture 1" descr="A logo with text on it&#10;&#10;Description automatically generated">
            <a:extLst>
              <a:ext uri="{FF2B5EF4-FFF2-40B4-BE49-F238E27FC236}">
                <a16:creationId xmlns:a16="http://schemas.microsoft.com/office/drawing/2014/main" id="{6F71ADE5-0AE3-1D89-A4D9-AE2C02A04305}"/>
              </a:ext>
            </a:extLst>
          </p:cNvPr>
          <p:cNvPicPr>
            <a:picLocks noChangeAspect="1"/>
          </p:cNvPicPr>
          <p:nvPr/>
        </p:nvPicPr>
        <p:blipFill>
          <a:blip r:embed="rId3"/>
          <a:stretch>
            <a:fillRect/>
          </a:stretch>
        </p:blipFill>
        <p:spPr>
          <a:xfrm>
            <a:off x="-76200" y="5915025"/>
            <a:ext cx="1724025" cy="885825"/>
          </a:xfrm>
          <a:prstGeom prst="rect">
            <a:avLst/>
          </a:prstGeom>
        </p:spPr>
      </p:pic>
    </p:spTree>
    <p:extLst>
      <p:ext uri="{BB962C8B-B14F-4D97-AF65-F5344CB8AC3E}">
        <p14:creationId xmlns:p14="http://schemas.microsoft.com/office/powerpoint/2010/main" val="3533603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440E2B-4DC1-6BCC-D364-2BD897DE3262}"/>
              </a:ext>
            </a:extLst>
          </p:cNvPr>
          <p:cNvSpPr txBox="1"/>
          <p:nvPr/>
        </p:nvSpPr>
        <p:spPr>
          <a:xfrm>
            <a:off x="219508" y="438470"/>
            <a:ext cx="110057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accent2"/>
                </a:solidFill>
                <a:ea typeface="Calibri"/>
                <a:cs typeface="Calibri"/>
              </a:rPr>
              <a:t>Think about the </a:t>
            </a:r>
            <a:r>
              <a:rPr lang="en-US" sz="4000">
                <a:solidFill>
                  <a:schemeClr val="accent2"/>
                </a:solidFill>
                <a:ea typeface="Calibri"/>
                <a:cs typeface="Calibri"/>
              </a:rPr>
              <a:t>sequencing of</a:t>
            </a:r>
            <a:r>
              <a:rPr lang="en-US" sz="4000" dirty="0">
                <a:solidFill>
                  <a:schemeClr val="accent2"/>
                </a:solidFill>
                <a:ea typeface="Calibri"/>
                <a:cs typeface="Calibri"/>
              </a:rPr>
              <a:t> Brain Development</a:t>
            </a:r>
            <a:endParaRPr lang="en-US" sz="4000" dirty="0">
              <a:solidFill>
                <a:schemeClr val="accent2"/>
              </a:solidFill>
            </a:endParaRPr>
          </a:p>
        </p:txBody>
      </p:sp>
      <p:pic>
        <p:nvPicPr>
          <p:cNvPr id="3" name="Picture 2" descr="A diagram of a brain&#10;&#10;Description automatically generated">
            <a:extLst>
              <a:ext uri="{FF2B5EF4-FFF2-40B4-BE49-F238E27FC236}">
                <a16:creationId xmlns:a16="http://schemas.microsoft.com/office/drawing/2014/main" id="{15D4A2AF-59AC-4FD6-31AE-C1F7E150583A}"/>
              </a:ext>
            </a:extLst>
          </p:cNvPr>
          <p:cNvPicPr>
            <a:picLocks noChangeAspect="1"/>
          </p:cNvPicPr>
          <p:nvPr/>
        </p:nvPicPr>
        <p:blipFill>
          <a:blip r:embed="rId2"/>
          <a:stretch>
            <a:fillRect/>
          </a:stretch>
        </p:blipFill>
        <p:spPr>
          <a:xfrm>
            <a:off x="1664208" y="1584157"/>
            <a:ext cx="7561166" cy="5273843"/>
          </a:xfrm>
          <a:prstGeom prst="rect">
            <a:avLst/>
          </a:prstGeom>
        </p:spPr>
      </p:pic>
      <p:pic>
        <p:nvPicPr>
          <p:cNvPr id="4" name="Picture 3" descr="A logo with text on it&#10;&#10;Description automatically generated">
            <a:extLst>
              <a:ext uri="{FF2B5EF4-FFF2-40B4-BE49-F238E27FC236}">
                <a16:creationId xmlns:a16="http://schemas.microsoft.com/office/drawing/2014/main" id="{85C15E0C-B575-5845-D74D-191C4CE12750}"/>
              </a:ext>
            </a:extLst>
          </p:cNvPr>
          <p:cNvPicPr>
            <a:picLocks noChangeAspect="1"/>
          </p:cNvPicPr>
          <p:nvPr/>
        </p:nvPicPr>
        <p:blipFill>
          <a:blip r:embed="rId3"/>
          <a:stretch>
            <a:fillRect/>
          </a:stretch>
        </p:blipFill>
        <p:spPr>
          <a:xfrm>
            <a:off x="-130342" y="5975684"/>
            <a:ext cx="1915027" cy="942474"/>
          </a:xfrm>
          <a:prstGeom prst="rect">
            <a:avLst/>
          </a:prstGeom>
        </p:spPr>
      </p:pic>
      <p:sp>
        <p:nvSpPr>
          <p:cNvPr id="5" name="Oval 4">
            <a:extLst>
              <a:ext uri="{FF2B5EF4-FFF2-40B4-BE49-F238E27FC236}">
                <a16:creationId xmlns:a16="http://schemas.microsoft.com/office/drawing/2014/main" id="{1C0D44FF-8BFA-D612-2F02-A8D4003BFBAE}"/>
              </a:ext>
            </a:extLst>
          </p:cNvPr>
          <p:cNvSpPr/>
          <p:nvPr/>
        </p:nvSpPr>
        <p:spPr>
          <a:xfrm>
            <a:off x="4049956" y="6452995"/>
            <a:ext cx="1373526" cy="37319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Birth</a:t>
            </a:r>
            <a:endParaRPr lang="en-US" dirty="0"/>
          </a:p>
        </p:txBody>
      </p:sp>
      <p:sp>
        <p:nvSpPr>
          <p:cNvPr id="6" name="Oval 5">
            <a:extLst>
              <a:ext uri="{FF2B5EF4-FFF2-40B4-BE49-F238E27FC236}">
                <a16:creationId xmlns:a16="http://schemas.microsoft.com/office/drawing/2014/main" id="{6813FFF0-01FC-6037-AEF1-9EEEC14A7792}"/>
              </a:ext>
            </a:extLst>
          </p:cNvPr>
          <p:cNvSpPr/>
          <p:nvPr/>
        </p:nvSpPr>
        <p:spPr>
          <a:xfrm>
            <a:off x="8647903" y="5700923"/>
            <a:ext cx="1196808" cy="5276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Age 1</a:t>
            </a:r>
            <a:endParaRPr lang="en-US" dirty="0"/>
          </a:p>
        </p:txBody>
      </p:sp>
      <p:sp>
        <p:nvSpPr>
          <p:cNvPr id="7" name="Oval 6">
            <a:extLst>
              <a:ext uri="{FF2B5EF4-FFF2-40B4-BE49-F238E27FC236}">
                <a16:creationId xmlns:a16="http://schemas.microsoft.com/office/drawing/2014/main" id="{8A95D2F0-C2A2-65D0-E296-C621610D98A6}"/>
              </a:ext>
            </a:extLst>
          </p:cNvPr>
          <p:cNvSpPr/>
          <p:nvPr/>
        </p:nvSpPr>
        <p:spPr>
          <a:xfrm>
            <a:off x="8287573" y="3873539"/>
            <a:ext cx="1467055" cy="5276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Age 2</a:t>
            </a:r>
          </a:p>
        </p:txBody>
      </p:sp>
      <p:sp>
        <p:nvSpPr>
          <p:cNvPr id="8" name="Oval 7">
            <a:extLst>
              <a:ext uri="{FF2B5EF4-FFF2-40B4-BE49-F238E27FC236}">
                <a16:creationId xmlns:a16="http://schemas.microsoft.com/office/drawing/2014/main" id="{7C313B87-1C60-2F8B-F326-05D911840F0C}"/>
              </a:ext>
            </a:extLst>
          </p:cNvPr>
          <p:cNvSpPr/>
          <p:nvPr/>
        </p:nvSpPr>
        <p:spPr>
          <a:xfrm>
            <a:off x="8287573" y="1608613"/>
            <a:ext cx="1531399" cy="6691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517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brain&#10;&#10;Description automatically generated">
            <a:extLst>
              <a:ext uri="{FF2B5EF4-FFF2-40B4-BE49-F238E27FC236}">
                <a16:creationId xmlns:a16="http://schemas.microsoft.com/office/drawing/2014/main" id="{84338250-4419-8568-D47A-3C17D91D0802}"/>
              </a:ext>
            </a:extLst>
          </p:cNvPr>
          <p:cNvPicPr>
            <a:picLocks noChangeAspect="1"/>
          </p:cNvPicPr>
          <p:nvPr/>
        </p:nvPicPr>
        <p:blipFill>
          <a:blip r:embed="rId2"/>
          <a:stretch>
            <a:fillRect/>
          </a:stretch>
        </p:blipFill>
        <p:spPr>
          <a:xfrm>
            <a:off x="80211" y="203033"/>
            <a:ext cx="11610473" cy="6532144"/>
          </a:xfrm>
          <a:prstGeom prst="rect">
            <a:avLst/>
          </a:prstGeom>
        </p:spPr>
      </p:pic>
    </p:spTree>
    <p:extLst>
      <p:ext uri="{BB962C8B-B14F-4D97-AF65-F5344CB8AC3E}">
        <p14:creationId xmlns:p14="http://schemas.microsoft.com/office/powerpoint/2010/main" val="290652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51901-25D5-6AE3-D6AD-1764FC1D9356}"/>
              </a:ext>
            </a:extLst>
          </p:cNvPr>
          <p:cNvSpPr>
            <a:spLocks noGrp="1"/>
          </p:cNvSpPr>
          <p:nvPr>
            <p:ph type="title"/>
          </p:nvPr>
        </p:nvSpPr>
        <p:spPr/>
        <p:txBody>
          <a:bodyPr/>
          <a:lstStyle/>
          <a:p>
            <a:r>
              <a:rPr lang="en-US" dirty="0">
                <a:solidFill>
                  <a:schemeClr val="accent2"/>
                </a:solidFill>
                <a:ea typeface="Calibri Light"/>
                <a:cs typeface="Calibri Light"/>
              </a:rPr>
              <a:t>Just a few of the trainings we provide:</a:t>
            </a:r>
          </a:p>
        </p:txBody>
      </p:sp>
      <p:sp>
        <p:nvSpPr>
          <p:cNvPr id="3" name="Content Placeholder 2">
            <a:extLst>
              <a:ext uri="{FF2B5EF4-FFF2-40B4-BE49-F238E27FC236}">
                <a16:creationId xmlns:a16="http://schemas.microsoft.com/office/drawing/2014/main" id="{EE1E3050-1F5B-A376-68F2-6C1A155785E0}"/>
              </a:ext>
            </a:extLst>
          </p:cNvPr>
          <p:cNvSpPr>
            <a:spLocks noGrp="1"/>
          </p:cNvSpPr>
          <p:nvPr>
            <p:ph idx="1"/>
          </p:nvPr>
        </p:nvSpPr>
        <p:spPr>
          <a:xfrm>
            <a:off x="1604210" y="1402080"/>
            <a:ext cx="9749589" cy="5455920"/>
          </a:xfrm>
        </p:spPr>
        <p:txBody>
          <a:bodyPr vert="horz" lIns="91440" tIns="45720" rIns="91440" bIns="45720" rtlCol="0" anchor="t">
            <a:normAutofit fontScale="62500" lnSpcReduction="20000"/>
          </a:bodyPr>
          <a:lstStyle/>
          <a:p>
            <a:r>
              <a:rPr lang="en-US" sz="2400" dirty="0">
                <a:solidFill>
                  <a:schemeClr val="accent2">
                    <a:lumMod val="50000"/>
                  </a:schemeClr>
                </a:solidFill>
                <a:ea typeface="+mn-lt"/>
                <a:cs typeface="+mn-lt"/>
              </a:rPr>
              <a:t>BTAM  – Levels 1, 2 and 3.</a:t>
            </a:r>
            <a:endParaRPr lang="en-US" dirty="0">
              <a:solidFill>
                <a:schemeClr val="accent2">
                  <a:lumMod val="50000"/>
                </a:schemeClr>
              </a:solidFill>
              <a:ea typeface="Calibri" panose="020F0502020204030204"/>
              <a:cs typeface="Calibri" panose="020F0502020204030204"/>
            </a:endParaRPr>
          </a:p>
          <a:p>
            <a:r>
              <a:rPr lang="en-US" sz="2400" dirty="0">
                <a:solidFill>
                  <a:schemeClr val="accent2">
                    <a:lumMod val="50000"/>
                  </a:schemeClr>
                </a:solidFill>
                <a:ea typeface="+mn-lt"/>
                <a:cs typeface="+mn-lt"/>
              </a:rPr>
              <a:t>School Safety 101</a:t>
            </a:r>
            <a:endParaRPr lang="en-US" dirty="0">
              <a:solidFill>
                <a:schemeClr val="accent2">
                  <a:lumMod val="50000"/>
                </a:schemeClr>
              </a:solidFill>
              <a:ea typeface="Calibri"/>
              <a:cs typeface="Calibri"/>
            </a:endParaRPr>
          </a:p>
          <a:p>
            <a:r>
              <a:rPr lang="en-US" sz="2400" dirty="0">
                <a:solidFill>
                  <a:schemeClr val="accent2">
                    <a:lumMod val="50000"/>
                  </a:schemeClr>
                </a:solidFill>
                <a:ea typeface="+mn-lt"/>
                <a:cs typeface="+mn-lt"/>
              </a:rPr>
              <a:t>Student Resource Officer </a:t>
            </a:r>
            <a:endParaRPr lang="en-US" dirty="0">
              <a:solidFill>
                <a:schemeClr val="accent2">
                  <a:lumMod val="50000"/>
                </a:schemeClr>
              </a:solidFill>
              <a:ea typeface="+mn-lt"/>
              <a:cs typeface="+mn-lt"/>
            </a:endParaRPr>
          </a:p>
          <a:p>
            <a:r>
              <a:rPr lang="en-US" sz="2400" dirty="0">
                <a:solidFill>
                  <a:schemeClr val="accent2">
                    <a:lumMod val="50000"/>
                  </a:schemeClr>
                </a:solidFill>
                <a:ea typeface="+mn-lt"/>
                <a:cs typeface="+mn-lt"/>
              </a:rPr>
              <a:t>Behavioral Intervention Team</a:t>
            </a:r>
            <a:endParaRPr lang="en-US" dirty="0">
              <a:solidFill>
                <a:schemeClr val="accent2">
                  <a:lumMod val="50000"/>
                </a:schemeClr>
              </a:solidFill>
              <a:ea typeface="Calibri"/>
              <a:cs typeface="Calibri"/>
            </a:endParaRPr>
          </a:p>
          <a:p>
            <a:r>
              <a:rPr lang="en-US" sz="2400" dirty="0">
                <a:solidFill>
                  <a:schemeClr val="accent2">
                    <a:lumMod val="50000"/>
                  </a:schemeClr>
                </a:solidFill>
                <a:ea typeface="+mn-lt"/>
                <a:cs typeface="+mn-lt"/>
              </a:rPr>
              <a:t>Trauma-Informed Schools Training (HEARTs Model and LSOC)</a:t>
            </a:r>
            <a:endParaRPr lang="en-US" dirty="0">
              <a:solidFill>
                <a:schemeClr val="accent2">
                  <a:lumMod val="50000"/>
                </a:schemeClr>
              </a:solidFill>
              <a:ea typeface="Calibri"/>
              <a:cs typeface="Calibri"/>
            </a:endParaRPr>
          </a:p>
          <a:p>
            <a:r>
              <a:rPr lang="en-US" sz="2400" dirty="0">
                <a:solidFill>
                  <a:schemeClr val="accent2">
                    <a:lumMod val="50000"/>
                  </a:schemeClr>
                </a:solidFill>
                <a:ea typeface="+mn-lt"/>
                <a:cs typeface="+mn-lt"/>
              </a:rPr>
              <a:t>Adverse Childhood Experiences (ACEs)</a:t>
            </a:r>
          </a:p>
          <a:p>
            <a:r>
              <a:rPr lang="en-US" sz="2400" dirty="0">
                <a:solidFill>
                  <a:schemeClr val="accent2">
                    <a:lumMod val="50000"/>
                  </a:schemeClr>
                </a:solidFill>
                <a:ea typeface="+mn-lt"/>
                <a:cs typeface="+mn-lt"/>
              </a:rPr>
              <a:t>Impacts of Stress on Brain Development</a:t>
            </a:r>
            <a:endParaRPr lang="en-US" dirty="0">
              <a:solidFill>
                <a:schemeClr val="accent2">
                  <a:lumMod val="50000"/>
                </a:schemeClr>
              </a:solidFill>
              <a:ea typeface="Calibri"/>
              <a:cs typeface="Calibri"/>
            </a:endParaRPr>
          </a:p>
          <a:p>
            <a:r>
              <a:rPr lang="en-US" sz="2400" dirty="0">
                <a:solidFill>
                  <a:schemeClr val="accent2">
                    <a:lumMod val="50000"/>
                  </a:schemeClr>
                </a:solidFill>
                <a:ea typeface="+mn-lt"/>
                <a:cs typeface="+mn-lt"/>
              </a:rPr>
              <a:t>Happiness</a:t>
            </a:r>
            <a:endParaRPr lang="en-US" dirty="0">
              <a:solidFill>
                <a:schemeClr val="accent2">
                  <a:lumMod val="50000"/>
                </a:schemeClr>
              </a:solidFill>
              <a:ea typeface="Calibri"/>
              <a:cs typeface="Calibri"/>
            </a:endParaRPr>
          </a:p>
          <a:p>
            <a:r>
              <a:rPr lang="en-US" sz="2400" dirty="0">
                <a:solidFill>
                  <a:schemeClr val="accent2">
                    <a:lumMod val="50000"/>
                  </a:schemeClr>
                </a:solidFill>
                <a:ea typeface="+mn-lt"/>
                <a:cs typeface="+mn-lt"/>
              </a:rPr>
              <a:t>Teacher Resiliency</a:t>
            </a:r>
            <a:endParaRPr lang="en-US" dirty="0">
              <a:solidFill>
                <a:schemeClr val="accent2">
                  <a:lumMod val="50000"/>
                </a:schemeClr>
              </a:solidFill>
              <a:ea typeface="Calibri"/>
              <a:cs typeface="Calibri"/>
            </a:endParaRPr>
          </a:p>
          <a:p>
            <a:r>
              <a:rPr lang="en-US" sz="2400" dirty="0">
                <a:solidFill>
                  <a:schemeClr val="accent2">
                    <a:lumMod val="50000"/>
                  </a:schemeClr>
                </a:solidFill>
                <a:ea typeface="+mn-lt"/>
                <a:cs typeface="+mn-lt"/>
              </a:rPr>
              <a:t>Standard Response Protocol, I Love U Guys!</a:t>
            </a:r>
            <a:endParaRPr lang="en-US" dirty="0">
              <a:solidFill>
                <a:schemeClr val="accent2">
                  <a:lumMod val="50000"/>
                </a:schemeClr>
              </a:solidFill>
              <a:ea typeface="Calibri"/>
              <a:cs typeface="Calibri"/>
            </a:endParaRPr>
          </a:p>
          <a:p>
            <a:r>
              <a:rPr lang="en-US" sz="2400" dirty="0">
                <a:solidFill>
                  <a:schemeClr val="accent2">
                    <a:lumMod val="50000"/>
                  </a:schemeClr>
                </a:solidFill>
                <a:ea typeface="+mn-lt"/>
                <a:cs typeface="+mn-lt"/>
              </a:rPr>
              <a:t>Reunification</a:t>
            </a:r>
            <a:endParaRPr lang="en-US" dirty="0">
              <a:solidFill>
                <a:schemeClr val="accent2">
                  <a:lumMod val="50000"/>
                </a:schemeClr>
              </a:solidFill>
              <a:ea typeface="Calibri"/>
              <a:cs typeface="Calibri"/>
            </a:endParaRPr>
          </a:p>
          <a:p>
            <a:r>
              <a:rPr lang="en-US" sz="2400" dirty="0">
                <a:solidFill>
                  <a:schemeClr val="accent2">
                    <a:lumMod val="50000"/>
                  </a:schemeClr>
                </a:solidFill>
                <a:ea typeface="+mn-lt"/>
                <a:cs typeface="+mn-lt"/>
              </a:rPr>
              <a:t>Emergency Operations Plan (EOP)</a:t>
            </a:r>
            <a:endParaRPr lang="en-US" dirty="0">
              <a:solidFill>
                <a:schemeClr val="accent2">
                  <a:lumMod val="50000"/>
                </a:schemeClr>
              </a:solidFill>
              <a:ea typeface="Calibri"/>
              <a:cs typeface="Calibri"/>
            </a:endParaRPr>
          </a:p>
          <a:p>
            <a:r>
              <a:rPr lang="en-US" sz="2400" dirty="0">
                <a:solidFill>
                  <a:schemeClr val="accent2">
                    <a:lumMod val="50000"/>
                  </a:schemeClr>
                </a:solidFill>
                <a:ea typeface="+mn-lt"/>
                <a:cs typeface="+mn-lt"/>
              </a:rPr>
              <a:t>Incident Command System (ICS)</a:t>
            </a:r>
            <a:endParaRPr lang="en-US" dirty="0">
              <a:solidFill>
                <a:schemeClr val="accent2">
                  <a:lumMod val="50000"/>
                </a:schemeClr>
              </a:solidFill>
              <a:ea typeface="Calibri"/>
              <a:cs typeface="Calibri"/>
            </a:endParaRPr>
          </a:p>
          <a:p>
            <a:r>
              <a:rPr lang="en-US" sz="2400" dirty="0">
                <a:solidFill>
                  <a:schemeClr val="accent2">
                    <a:lumMod val="50000"/>
                  </a:schemeClr>
                </a:solidFill>
                <a:ea typeface="+mn-lt"/>
                <a:cs typeface="+mn-lt"/>
              </a:rPr>
              <a:t>Suicide Intervention Skills Training (ASIST, Safe TALK, CAST-S and YAM)</a:t>
            </a:r>
            <a:endParaRPr lang="en-US" dirty="0">
              <a:solidFill>
                <a:schemeClr val="accent2">
                  <a:lumMod val="50000"/>
                </a:schemeClr>
              </a:solidFill>
              <a:ea typeface="Calibri"/>
              <a:cs typeface="Calibri"/>
            </a:endParaRPr>
          </a:p>
          <a:p>
            <a:r>
              <a:rPr lang="en-US" sz="2400" dirty="0">
                <a:solidFill>
                  <a:schemeClr val="accent2">
                    <a:lumMod val="50000"/>
                  </a:schemeClr>
                </a:solidFill>
                <a:ea typeface="+mn-lt"/>
                <a:cs typeface="+mn-lt"/>
              </a:rPr>
              <a:t>Grit</a:t>
            </a:r>
          </a:p>
          <a:p>
            <a:r>
              <a:rPr lang="en-US" dirty="0">
                <a:solidFill>
                  <a:schemeClr val="accent2">
                    <a:lumMod val="50000"/>
                  </a:schemeClr>
                </a:solidFill>
              </a:rPr>
              <a:t>De-escalation</a:t>
            </a:r>
          </a:p>
          <a:p>
            <a:r>
              <a:rPr lang="en-US" sz="2400" dirty="0">
                <a:solidFill>
                  <a:schemeClr val="accent2">
                    <a:lumMod val="50000"/>
                  </a:schemeClr>
                </a:solidFill>
                <a:ea typeface="Calibri"/>
                <a:cs typeface="Calibri"/>
              </a:rPr>
              <a:t>Non-Suicidal Self-Injury</a:t>
            </a:r>
          </a:p>
          <a:p>
            <a:r>
              <a:rPr lang="en-US" sz="2400" dirty="0">
                <a:solidFill>
                  <a:schemeClr val="accent2">
                    <a:lumMod val="50000"/>
                  </a:schemeClr>
                </a:solidFill>
                <a:ea typeface="Calibri"/>
                <a:cs typeface="Calibri"/>
              </a:rPr>
              <a:t>Question, Persuade, Refer (QPR)</a:t>
            </a:r>
          </a:p>
          <a:p>
            <a:endParaRPr lang="en-US" dirty="0">
              <a:ea typeface="Calibri"/>
              <a:cs typeface="Calibri"/>
            </a:endParaRPr>
          </a:p>
        </p:txBody>
      </p:sp>
      <p:pic>
        <p:nvPicPr>
          <p:cNvPr id="4" name="Picture 3" descr="A logo with text on it&#10;&#10;Description automatically generated">
            <a:extLst>
              <a:ext uri="{FF2B5EF4-FFF2-40B4-BE49-F238E27FC236}">
                <a16:creationId xmlns:a16="http://schemas.microsoft.com/office/drawing/2014/main" id="{7DBE4928-F713-763A-D64A-2024E2B7E788}"/>
              </a:ext>
            </a:extLst>
          </p:cNvPr>
          <p:cNvPicPr>
            <a:picLocks noChangeAspect="1"/>
          </p:cNvPicPr>
          <p:nvPr/>
        </p:nvPicPr>
        <p:blipFill>
          <a:blip r:embed="rId2"/>
          <a:stretch>
            <a:fillRect/>
          </a:stretch>
        </p:blipFill>
        <p:spPr>
          <a:xfrm>
            <a:off x="-90237" y="6075947"/>
            <a:ext cx="1694448" cy="842211"/>
          </a:xfrm>
          <a:prstGeom prst="rect">
            <a:avLst/>
          </a:prstGeom>
        </p:spPr>
      </p:pic>
    </p:spTree>
    <p:extLst>
      <p:ext uri="{BB962C8B-B14F-4D97-AF65-F5344CB8AC3E}">
        <p14:creationId xmlns:p14="http://schemas.microsoft.com/office/powerpoint/2010/main" val="324788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68" dur="500"/>
                                        <p:tgtEl>
                                          <p:spTgt spid="3">
                                            <p:txEl>
                                              <p:pRg st="9" end="9"/>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3">
                                            <p:txEl>
                                              <p:pRg st="10" end="10"/>
                                            </p:txEl>
                                          </p:spTgt>
                                        </p:tgtEl>
                                        <p:attrNameLst>
                                          <p:attrName>style.visibility</p:attrName>
                                        </p:attrNameLst>
                                      </p:cBhvr>
                                      <p:to>
                                        <p:strVal val="visible"/>
                                      </p:to>
                                    </p:set>
                                    <p:anim calcmode="lin" valueType="num">
                                      <p:cBhvr additive="base">
                                        <p:cTn id="73"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74" dur="500"/>
                                        <p:tgtEl>
                                          <p:spTgt spid="3">
                                            <p:txEl>
                                              <p:pRg st="10" end="1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3">
                                            <p:txEl>
                                              <p:pRg st="11" end="11"/>
                                            </p:txEl>
                                          </p:spTgt>
                                        </p:tgtEl>
                                        <p:attrNameLst>
                                          <p:attrName>style.visibility</p:attrName>
                                        </p:attrNameLst>
                                      </p:cBhvr>
                                      <p:to>
                                        <p:strVal val="visible"/>
                                      </p:to>
                                    </p:set>
                                    <p:anim calcmode="lin" valueType="num">
                                      <p:cBhvr additive="base">
                                        <p:cTn id="79" dur="500"/>
                                        <p:tgtEl>
                                          <p:spTgt spid="3">
                                            <p:txEl>
                                              <p:pRg st="11" end="11"/>
                                            </p:txEl>
                                          </p:spTgt>
                                        </p:tgtEl>
                                        <p:attrNameLst>
                                          <p:attrName>ppt_y</p:attrName>
                                        </p:attrNameLst>
                                      </p:cBhvr>
                                      <p:tavLst>
                                        <p:tav tm="0">
                                          <p:val>
                                            <p:strVal val="#ppt_y+#ppt_h*1.125000"/>
                                          </p:val>
                                        </p:tav>
                                        <p:tav tm="100000">
                                          <p:val>
                                            <p:strVal val="#ppt_y"/>
                                          </p:val>
                                        </p:tav>
                                      </p:tavLst>
                                    </p:anim>
                                    <p:animEffect transition="in" filter="wipe(up)">
                                      <p:cBhvr>
                                        <p:cTn id="80" dur="500"/>
                                        <p:tgtEl>
                                          <p:spTgt spid="3">
                                            <p:txEl>
                                              <p:pRg st="11" end="1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3">
                                            <p:txEl>
                                              <p:pRg st="12" end="12"/>
                                            </p:txEl>
                                          </p:spTgt>
                                        </p:tgtEl>
                                        <p:attrNameLst>
                                          <p:attrName>style.visibility</p:attrName>
                                        </p:attrNameLst>
                                      </p:cBhvr>
                                      <p:to>
                                        <p:strVal val="visible"/>
                                      </p:to>
                                    </p:set>
                                    <p:anim calcmode="lin" valueType="num">
                                      <p:cBhvr additive="base">
                                        <p:cTn id="85" dur="500"/>
                                        <p:tgtEl>
                                          <p:spTgt spid="3">
                                            <p:txEl>
                                              <p:pRg st="12" end="12"/>
                                            </p:txEl>
                                          </p:spTgt>
                                        </p:tgtEl>
                                        <p:attrNameLst>
                                          <p:attrName>ppt_y</p:attrName>
                                        </p:attrNameLst>
                                      </p:cBhvr>
                                      <p:tavLst>
                                        <p:tav tm="0">
                                          <p:val>
                                            <p:strVal val="#ppt_y+#ppt_h*1.125000"/>
                                          </p:val>
                                        </p:tav>
                                        <p:tav tm="100000">
                                          <p:val>
                                            <p:strVal val="#ppt_y"/>
                                          </p:val>
                                        </p:tav>
                                      </p:tavLst>
                                    </p:anim>
                                    <p:animEffect transition="in" filter="wipe(up)">
                                      <p:cBhvr>
                                        <p:cTn id="86" dur="500"/>
                                        <p:tgtEl>
                                          <p:spTgt spid="3">
                                            <p:txEl>
                                              <p:pRg st="12" end="12"/>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3">
                                            <p:txEl>
                                              <p:pRg st="13" end="13"/>
                                            </p:txEl>
                                          </p:spTgt>
                                        </p:tgtEl>
                                        <p:attrNameLst>
                                          <p:attrName>style.visibility</p:attrName>
                                        </p:attrNameLst>
                                      </p:cBhvr>
                                      <p:to>
                                        <p:strVal val="visible"/>
                                      </p:to>
                                    </p:set>
                                    <p:anim calcmode="lin" valueType="num">
                                      <p:cBhvr additive="base">
                                        <p:cTn id="91" dur="500"/>
                                        <p:tgtEl>
                                          <p:spTgt spid="3">
                                            <p:txEl>
                                              <p:pRg st="13" end="13"/>
                                            </p:txEl>
                                          </p:spTgt>
                                        </p:tgtEl>
                                        <p:attrNameLst>
                                          <p:attrName>ppt_y</p:attrName>
                                        </p:attrNameLst>
                                      </p:cBhvr>
                                      <p:tavLst>
                                        <p:tav tm="0">
                                          <p:val>
                                            <p:strVal val="#ppt_y+#ppt_h*1.125000"/>
                                          </p:val>
                                        </p:tav>
                                        <p:tav tm="100000">
                                          <p:val>
                                            <p:strVal val="#ppt_y"/>
                                          </p:val>
                                        </p:tav>
                                      </p:tavLst>
                                    </p:anim>
                                    <p:animEffect transition="in" filter="wipe(up)">
                                      <p:cBhvr>
                                        <p:cTn id="92" dur="500"/>
                                        <p:tgtEl>
                                          <p:spTgt spid="3">
                                            <p:txEl>
                                              <p:pRg st="13" end="1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2" presetClass="entr" presetSubtype="4" fill="hold" grpId="0" nodeType="clickEffect">
                                  <p:stCondLst>
                                    <p:cond delay="0"/>
                                  </p:stCondLst>
                                  <p:childTnLst>
                                    <p:set>
                                      <p:cBhvr>
                                        <p:cTn id="96" dur="1" fill="hold">
                                          <p:stCondLst>
                                            <p:cond delay="0"/>
                                          </p:stCondLst>
                                        </p:cTn>
                                        <p:tgtEl>
                                          <p:spTgt spid="3">
                                            <p:txEl>
                                              <p:pRg st="14" end="14"/>
                                            </p:txEl>
                                          </p:spTgt>
                                        </p:tgtEl>
                                        <p:attrNameLst>
                                          <p:attrName>style.visibility</p:attrName>
                                        </p:attrNameLst>
                                      </p:cBhvr>
                                      <p:to>
                                        <p:strVal val="visible"/>
                                      </p:to>
                                    </p:set>
                                    <p:anim calcmode="lin" valueType="num">
                                      <p:cBhvr additive="base">
                                        <p:cTn id="97" dur="500"/>
                                        <p:tgtEl>
                                          <p:spTgt spid="3">
                                            <p:txEl>
                                              <p:pRg st="14" end="14"/>
                                            </p:txEl>
                                          </p:spTgt>
                                        </p:tgtEl>
                                        <p:attrNameLst>
                                          <p:attrName>ppt_y</p:attrName>
                                        </p:attrNameLst>
                                      </p:cBhvr>
                                      <p:tavLst>
                                        <p:tav tm="0">
                                          <p:val>
                                            <p:strVal val="#ppt_y+#ppt_h*1.125000"/>
                                          </p:val>
                                        </p:tav>
                                        <p:tav tm="100000">
                                          <p:val>
                                            <p:strVal val="#ppt_y"/>
                                          </p:val>
                                        </p:tav>
                                      </p:tavLst>
                                    </p:anim>
                                    <p:animEffect transition="in" filter="wipe(up)">
                                      <p:cBhvr>
                                        <p:cTn id="98" dur="500"/>
                                        <p:tgtEl>
                                          <p:spTgt spid="3">
                                            <p:txEl>
                                              <p:pRg st="14" end="14"/>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2" presetClass="entr" presetSubtype="4" fill="hold" grpId="0" nodeType="clickEffect">
                                  <p:stCondLst>
                                    <p:cond delay="0"/>
                                  </p:stCondLst>
                                  <p:childTnLst>
                                    <p:set>
                                      <p:cBhvr>
                                        <p:cTn id="102" dur="1" fill="hold">
                                          <p:stCondLst>
                                            <p:cond delay="0"/>
                                          </p:stCondLst>
                                        </p:cTn>
                                        <p:tgtEl>
                                          <p:spTgt spid="3">
                                            <p:txEl>
                                              <p:pRg st="15" end="15"/>
                                            </p:txEl>
                                          </p:spTgt>
                                        </p:tgtEl>
                                        <p:attrNameLst>
                                          <p:attrName>style.visibility</p:attrName>
                                        </p:attrNameLst>
                                      </p:cBhvr>
                                      <p:to>
                                        <p:strVal val="visible"/>
                                      </p:to>
                                    </p:set>
                                    <p:anim calcmode="lin" valueType="num">
                                      <p:cBhvr additive="base">
                                        <p:cTn id="103" dur="500"/>
                                        <p:tgtEl>
                                          <p:spTgt spid="3">
                                            <p:txEl>
                                              <p:pRg st="15" end="15"/>
                                            </p:txEl>
                                          </p:spTgt>
                                        </p:tgtEl>
                                        <p:attrNameLst>
                                          <p:attrName>ppt_y</p:attrName>
                                        </p:attrNameLst>
                                      </p:cBhvr>
                                      <p:tavLst>
                                        <p:tav tm="0">
                                          <p:val>
                                            <p:strVal val="#ppt_y+#ppt_h*1.125000"/>
                                          </p:val>
                                        </p:tav>
                                        <p:tav tm="100000">
                                          <p:val>
                                            <p:strVal val="#ppt_y"/>
                                          </p:val>
                                        </p:tav>
                                      </p:tavLst>
                                    </p:anim>
                                    <p:animEffect transition="in" filter="wipe(up)">
                                      <p:cBhvr>
                                        <p:cTn id="104" dur="500"/>
                                        <p:tgtEl>
                                          <p:spTgt spid="3">
                                            <p:txEl>
                                              <p:pRg st="15" end="1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2" presetClass="entr" presetSubtype="4" fill="hold" grpId="0" nodeType="clickEffect">
                                  <p:stCondLst>
                                    <p:cond delay="0"/>
                                  </p:stCondLst>
                                  <p:childTnLst>
                                    <p:set>
                                      <p:cBhvr>
                                        <p:cTn id="108" dur="1" fill="hold">
                                          <p:stCondLst>
                                            <p:cond delay="0"/>
                                          </p:stCondLst>
                                        </p:cTn>
                                        <p:tgtEl>
                                          <p:spTgt spid="3">
                                            <p:txEl>
                                              <p:pRg st="16" end="16"/>
                                            </p:txEl>
                                          </p:spTgt>
                                        </p:tgtEl>
                                        <p:attrNameLst>
                                          <p:attrName>style.visibility</p:attrName>
                                        </p:attrNameLst>
                                      </p:cBhvr>
                                      <p:to>
                                        <p:strVal val="visible"/>
                                      </p:to>
                                    </p:set>
                                    <p:anim calcmode="lin" valueType="num">
                                      <p:cBhvr additive="base">
                                        <p:cTn id="109" dur="500"/>
                                        <p:tgtEl>
                                          <p:spTgt spid="3">
                                            <p:txEl>
                                              <p:pRg st="16" end="16"/>
                                            </p:txEl>
                                          </p:spTgt>
                                        </p:tgtEl>
                                        <p:attrNameLst>
                                          <p:attrName>ppt_y</p:attrName>
                                        </p:attrNameLst>
                                      </p:cBhvr>
                                      <p:tavLst>
                                        <p:tav tm="0">
                                          <p:val>
                                            <p:strVal val="#ppt_y+#ppt_h*1.125000"/>
                                          </p:val>
                                        </p:tav>
                                        <p:tav tm="100000">
                                          <p:val>
                                            <p:strVal val="#ppt_y"/>
                                          </p:val>
                                        </p:tav>
                                      </p:tavLst>
                                    </p:anim>
                                    <p:animEffect transition="in" filter="wipe(up)">
                                      <p:cBhvr>
                                        <p:cTn id="110" dur="500"/>
                                        <p:tgtEl>
                                          <p:spTgt spid="3">
                                            <p:txEl>
                                              <p:pRg st="16" end="16"/>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2" presetClass="entr" presetSubtype="4" fill="hold" grpId="0" nodeType="clickEffect">
                                  <p:stCondLst>
                                    <p:cond delay="0"/>
                                  </p:stCondLst>
                                  <p:childTnLst>
                                    <p:set>
                                      <p:cBhvr>
                                        <p:cTn id="114" dur="1" fill="hold">
                                          <p:stCondLst>
                                            <p:cond delay="0"/>
                                          </p:stCondLst>
                                        </p:cTn>
                                        <p:tgtEl>
                                          <p:spTgt spid="3">
                                            <p:txEl>
                                              <p:pRg st="17" end="17"/>
                                            </p:txEl>
                                          </p:spTgt>
                                        </p:tgtEl>
                                        <p:attrNameLst>
                                          <p:attrName>style.visibility</p:attrName>
                                        </p:attrNameLst>
                                      </p:cBhvr>
                                      <p:to>
                                        <p:strVal val="visible"/>
                                      </p:to>
                                    </p:set>
                                    <p:anim calcmode="lin" valueType="num">
                                      <p:cBhvr additive="base">
                                        <p:cTn id="115" dur="500"/>
                                        <p:tgtEl>
                                          <p:spTgt spid="3">
                                            <p:txEl>
                                              <p:pRg st="17" end="17"/>
                                            </p:txEl>
                                          </p:spTgt>
                                        </p:tgtEl>
                                        <p:attrNameLst>
                                          <p:attrName>ppt_y</p:attrName>
                                        </p:attrNameLst>
                                      </p:cBhvr>
                                      <p:tavLst>
                                        <p:tav tm="0">
                                          <p:val>
                                            <p:strVal val="#ppt_y+#ppt_h*1.125000"/>
                                          </p:val>
                                        </p:tav>
                                        <p:tav tm="100000">
                                          <p:val>
                                            <p:strVal val="#ppt_y"/>
                                          </p:val>
                                        </p:tav>
                                      </p:tavLst>
                                    </p:anim>
                                    <p:animEffect transition="in" filter="wipe(up)">
                                      <p:cBhvr>
                                        <p:cTn id="116"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8E8613-7171-35EF-E435-AA3733FE1C05}"/>
              </a:ext>
            </a:extLst>
          </p:cNvPr>
          <p:cNvPicPr>
            <a:picLocks noChangeAspect="1"/>
          </p:cNvPicPr>
          <p:nvPr/>
        </p:nvPicPr>
        <p:blipFill>
          <a:blip r:embed="rId2"/>
          <a:stretch>
            <a:fillRect/>
          </a:stretch>
        </p:blipFill>
        <p:spPr>
          <a:xfrm>
            <a:off x="110290" y="2507"/>
            <a:ext cx="11790947" cy="6662486"/>
          </a:xfrm>
          <a:prstGeom prst="rect">
            <a:avLst/>
          </a:prstGeom>
        </p:spPr>
      </p:pic>
    </p:spTree>
    <p:extLst>
      <p:ext uri="{BB962C8B-B14F-4D97-AF65-F5344CB8AC3E}">
        <p14:creationId xmlns:p14="http://schemas.microsoft.com/office/powerpoint/2010/main" val="2909641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5F7B8F-15F4-B159-BDA1-0506F88CF017}"/>
              </a:ext>
            </a:extLst>
          </p:cNvPr>
          <p:cNvSpPr txBox="1"/>
          <p:nvPr/>
        </p:nvSpPr>
        <p:spPr>
          <a:xfrm>
            <a:off x="1277830" y="413415"/>
            <a:ext cx="95837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accent2"/>
                </a:solidFill>
                <a:ea typeface="Calibri"/>
                <a:cs typeface="Calibri"/>
              </a:rPr>
              <a:t>What happens when you flip your lid</a:t>
            </a:r>
          </a:p>
        </p:txBody>
      </p:sp>
      <p:pic>
        <p:nvPicPr>
          <p:cNvPr id="3" name="Picture 2">
            <a:extLst>
              <a:ext uri="{FF2B5EF4-FFF2-40B4-BE49-F238E27FC236}">
                <a16:creationId xmlns:a16="http://schemas.microsoft.com/office/drawing/2014/main" id="{D5C670C9-8767-95E7-1643-399FF64360DE}"/>
              </a:ext>
            </a:extLst>
          </p:cNvPr>
          <p:cNvPicPr>
            <a:picLocks noChangeAspect="1"/>
          </p:cNvPicPr>
          <p:nvPr/>
        </p:nvPicPr>
        <p:blipFill>
          <a:blip r:embed="rId2"/>
          <a:stretch>
            <a:fillRect/>
          </a:stretch>
        </p:blipFill>
        <p:spPr>
          <a:xfrm>
            <a:off x="2319010" y="1102894"/>
            <a:ext cx="9709638" cy="5464343"/>
          </a:xfrm>
          <a:prstGeom prst="rect">
            <a:avLst/>
          </a:prstGeom>
        </p:spPr>
      </p:pic>
      <p:pic>
        <p:nvPicPr>
          <p:cNvPr id="4" name="Picture 3" descr="A logo with text on it&#10;&#10;Description automatically generated">
            <a:extLst>
              <a:ext uri="{FF2B5EF4-FFF2-40B4-BE49-F238E27FC236}">
                <a16:creationId xmlns:a16="http://schemas.microsoft.com/office/drawing/2014/main" id="{170953A6-7C8C-4301-EFDA-24ABA2D5D883}"/>
              </a:ext>
            </a:extLst>
          </p:cNvPr>
          <p:cNvPicPr>
            <a:picLocks noChangeAspect="1"/>
          </p:cNvPicPr>
          <p:nvPr/>
        </p:nvPicPr>
        <p:blipFill>
          <a:blip r:embed="rId3"/>
          <a:stretch>
            <a:fillRect/>
          </a:stretch>
        </p:blipFill>
        <p:spPr>
          <a:xfrm>
            <a:off x="-90237" y="5925552"/>
            <a:ext cx="2005264" cy="1002632"/>
          </a:xfrm>
          <a:prstGeom prst="rect">
            <a:avLst/>
          </a:prstGeom>
        </p:spPr>
      </p:pic>
    </p:spTree>
    <p:extLst>
      <p:ext uri="{BB962C8B-B14F-4D97-AF65-F5344CB8AC3E}">
        <p14:creationId xmlns:p14="http://schemas.microsoft.com/office/powerpoint/2010/main" val="83494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FERPA</a:t>
            </a:r>
          </a:p>
        </p:txBody>
      </p:sp>
      <p:pic>
        <p:nvPicPr>
          <p:cNvPr id="6" name="Content Placeholder 5">
            <a:extLst>
              <a:ext uri="{FF2B5EF4-FFF2-40B4-BE49-F238E27FC236}">
                <a16:creationId xmlns:a16="http://schemas.microsoft.com/office/drawing/2014/main" id="{BDC4CDE1-C71E-44DC-B09A-BCECCCF50863}"/>
              </a:ext>
            </a:extLst>
          </p:cNvPr>
          <p:cNvPicPr>
            <a:picLocks noGrp="1" noChangeAspect="1"/>
          </p:cNvPicPr>
          <p:nvPr>
            <p:ph idx="1"/>
          </p:nvPr>
        </p:nvPicPr>
        <p:blipFill>
          <a:blip r:embed="rId3"/>
          <a:stretch>
            <a:fillRect/>
          </a:stretch>
        </p:blipFill>
        <p:spPr>
          <a:xfrm>
            <a:off x="495809" y="1890584"/>
            <a:ext cx="11179775" cy="4213654"/>
          </a:xfrm>
        </p:spPr>
      </p:pic>
    </p:spTree>
    <p:extLst>
      <p:ext uri="{BB962C8B-B14F-4D97-AF65-F5344CB8AC3E}">
        <p14:creationId xmlns:p14="http://schemas.microsoft.com/office/powerpoint/2010/main" val="912069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HIPPA Privacy Rules Exemptions</a:t>
            </a:r>
          </a:p>
        </p:txBody>
      </p:sp>
      <p:pic>
        <p:nvPicPr>
          <p:cNvPr id="7" name="Content Placeholder 6">
            <a:extLst>
              <a:ext uri="{FF2B5EF4-FFF2-40B4-BE49-F238E27FC236}">
                <a16:creationId xmlns:a16="http://schemas.microsoft.com/office/drawing/2014/main" id="{B62EE323-2ECC-401D-8C94-9CB144C97E52}"/>
              </a:ext>
            </a:extLst>
          </p:cNvPr>
          <p:cNvPicPr>
            <a:picLocks noGrp="1" noChangeAspect="1"/>
          </p:cNvPicPr>
          <p:nvPr>
            <p:ph idx="1"/>
          </p:nvPr>
        </p:nvPicPr>
        <p:blipFill>
          <a:blip r:embed="rId3"/>
          <a:stretch>
            <a:fillRect/>
          </a:stretch>
        </p:blipFill>
        <p:spPr>
          <a:xfrm>
            <a:off x="1311549" y="1717590"/>
            <a:ext cx="10269834" cy="4349578"/>
          </a:xfrm>
        </p:spPr>
      </p:pic>
      <p:sp>
        <p:nvSpPr>
          <p:cNvPr id="8" name="TextBox 7">
            <a:extLst>
              <a:ext uri="{FF2B5EF4-FFF2-40B4-BE49-F238E27FC236}">
                <a16:creationId xmlns:a16="http://schemas.microsoft.com/office/drawing/2014/main" id="{25B2A80D-5864-4923-9873-A6B4756A4A2D}"/>
              </a:ext>
            </a:extLst>
          </p:cNvPr>
          <p:cNvSpPr txBox="1"/>
          <p:nvPr/>
        </p:nvSpPr>
        <p:spPr>
          <a:xfrm>
            <a:off x="1033512" y="5697836"/>
            <a:ext cx="1031051" cy="369332"/>
          </a:xfrm>
          <a:prstGeom prst="rect">
            <a:avLst/>
          </a:prstGeom>
          <a:solidFill>
            <a:schemeClr val="bg1"/>
          </a:solidFill>
        </p:spPr>
        <p:txBody>
          <a:bodyPr wrap="none" rtlCol="0">
            <a:spAutoFit/>
          </a:bodyPr>
          <a:lstStyle/>
          <a:p>
            <a:r>
              <a:rPr lang="en-US" dirty="0"/>
              <a:t>                </a:t>
            </a:r>
          </a:p>
        </p:txBody>
      </p:sp>
      <p:pic>
        <p:nvPicPr>
          <p:cNvPr id="5" name="Picture 4">
            <a:extLst>
              <a:ext uri="{FF2B5EF4-FFF2-40B4-BE49-F238E27FC236}">
                <a16:creationId xmlns:a16="http://schemas.microsoft.com/office/drawing/2014/main" id="{38677523-41E5-499A-BAE3-DD1F2B0FB6D3}"/>
              </a:ext>
            </a:extLst>
          </p:cNvPr>
          <p:cNvPicPr>
            <a:picLocks noChangeAspect="1"/>
          </p:cNvPicPr>
          <p:nvPr/>
        </p:nvPicPr>
        <p:blipFill>
          <a:blip r:embed="rId4"/>
          <a:stretch>
            <a:fillRect/>
          </a:stretch>
        </p:blipFill>
        <p:spPr>
          <a:xfrm>
            <a:off x="453746" y="2995623"/>
            <a:ext cx="7925487" cy="2385267"/>
          </a:xfrm>
          <a:prstGeom prst="rect">
            <a:avLst/>
          </a:prstGeom>
        </p:spPr>
      </p:pic>
    </p:spTree>
    <p:extLst>
      <p:ext uri="{BB962C8B-B14F-4D97-AF65-F5344CB8AC3E}">
        <p14:creationId xmlns:p14="http://schemas.microsoft.com/office/powerpoint/2010/main" val="607901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Sharing Any Private Information</a:t>
            </a:r>
          </a:p>
        </p:txBody>
      </p:sp>
      <p:sp>
        <p:nvSpPr>
          <p:cNvPr id="8" name="TextBox 7">
            <a:extLst>
              <a:ext uri="{FF2B5EF4-FFF2-40B4-BE49-F238E27FC236}">
                <a16:creationId xmlns:a16="http://schemas.microsoft.com/office/drawing/2014/main" id="{25B2A80D-5864-4923-9873-A6B4756A4A2D}"/>
              </a:ext>
            </a:extLst>
          </p:cNvPr>
          <p:cNvSpPr txBox="1"/>
          <p:nvPr/>
        </p:nvSpPr>
        <p:spPr>
          <a:xfrm>
            <a:off x="1033512" y="5697836"/>
            <a:ext cx="1031051" cy="369332"/>
          </a:xfrm>
          <a:prstGeom prst="rect">
            <a:avLst/>
          </a:prstGeom>
          <a:solidFill>
            <a:schemeClr val="bg1"/>
          </a:solidFill>
        </p:spPr>
        <p:txBody>
          <a:bodyPr wrap="none" rtlCol="0">
            <a:spAutoFit/>
          </a:bodyPr>
          <a:lstStyle/>
          <a:p>
            <a:r>
              <a:rPr lang="en-US" dirty="0"/>
              <a:t>                </a:t>
            </a:r>
          </a:p>
        </p:txBody>
      </p:sp>
      <p:sp>
        <p:nvSpPr>
          <p:cNvPr id="4" name="Content Placeholder 3">
            <a:extLst>
              <a:ext uri="{FF2B5EF4-FFF2-40B4-BE49-F238E27FC236}">
                <a16:creationId xmlns:a16="http://schemas.microsoft.com/office/drawing/2014/main" id="{C79C1F06-AF87-4F86-8422-76F5CA18EAED}"/>
              </a:ext>
            </a:extLst>
          </p:cNvPr>
          <p:cNvSpPr>
            <a:spLocks noGrp="1"/>
          </p:cNvSpPr>
          <p:nvPr>
            <p:ph idx="1"/>
          </p:nvPr>
        </p:nvSpPr>
        <p:spPr/>
        <p:txBody>
          <a:bodyPr/>
          <a:lstStyle/>
          <a:p>
            <a:pPr marL="0" indent="0">
              <a:buNone/>
            </a:pPr>
            <a:r>
              <a:rPr lang="en-US" sz="3600" dirty="0"/>
              <a:t>Safety Emergency Disclosure:</a:t>
            </a:r>
          </a:p>
          <a:p>
            <a:pPr>
              <a:spcBef>
                <a:spcPts val="1600"/>
              </a:spcBef>
            </a:pPr>
            <a:r>
              <a:rPr lang="en-US" sz="3600" dirty="0"/>
              <a:t>Permits disclosures, without consent of the parent or student, to protect the health/safety of the student or others</a:t>
            </a:r>
          </a:p>
          <a:p>
            <a:pPr>
              <a:spcBef>
                <a:spcPts val="1333"/>
              </a:spcBef>
            </a:pPr>
            <a:r>
              <a:rPr lang="en-US" sz="3600" dirty="0"/>
              <a:t>Limited to the period of the emergency</a:t>
            </a:r>
          </a:p>
          <a:p>
            <a:pPr>
              <a:spcBef>
                <a:spcPts val="1333"/>
              </a:spcBef>
            </a:pPr>
            <a:r>
              <a:rPr lang="en-US" sz="3600" dirty="0"/>
              <a:t>Case-by-case basis</a:t>
            </a:r>
          </a:p>
          <a:p>
            <a:endParaRPr lang="en-US" dirty="0"/>
          </a:p>
        </p:txBody>
      </p:sp>
    </p:spTree>
    <p:extLst>
      <p:ext uri="{BB962C8B-B14F-4D97-AF65-F5344CB8AC3E}">
        <p14:creationId xmlns:p14="http://schemas.microsoft.com/office/powerpoint/2010/main" val="160470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Threat Assessment Model:   Assess</a:t>
            </a:r>
          </a:p>
        </p:txBody>
      </p:sp>
      <p:pic>
        <p:nvPicPr>
          <p:cNvPr id="9" name="Content Placeholder 8">
            <a:extLst>
              <a:ext uri="{FF2B5EF4-FFF2-40B4-BE49-F238E27FC236}">
                <a16:creationId xmlns:a16="http://schemas.microsoft.com/office/drawing/2014/main" id="{9494B9BC-B491-4173-BF54-9ED4B7604F63}"/>
              </a:ext>
            </a:extLst>
          </p:cNvPr>
          <p:cNvPicPr>
            <a:picLocks noGrp="1" noChangeAspect="1"/>
          </p:cNvPicPr>
          <p:nvPr>
            <p:ph idx="1"/>
          </p:nvPr>
        </p:nvPicPr>
        <p:blipFill>
          <a:blip r:embed="rId3"/>
          <a:stretch>
            <a:fillRect/>
          </a:stretch>
        </p:blipFill>
        <p:spPr>
          <a:xfrm>
            <a:off x="3362130" y="1313868"/>
            <a:ext cx="5467739" cy="5283591"/>
          </a:xfrm>
        </p:spPr>
      </p:pic>
    </p:spTree>
    <p:extLst>
      <p:ext uri="{BB962C8B-B14F-4D97-AF65-F5344CB8AC3E}">
        <p14:creationId xmlns:p14="http://schemas.microsoft.com/office/powerpoint/2010/main" val="3408358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Assessment:  Avoiding bias</a:t>
            </a:r>
          </a:p>
        </p:txBody>
      </p:sp>
      <p:sp>
        <p:nvSpPr>
          <p:cNvPr id="4" name="Content Placeholder 3">
            <a:extLst>
              <a:ext uri="{FF2B5EF4-FFF2-40B4-BE49-F238E27FC236}">
                <a16:creationId xmlns:a16="http://schemas.microsoft.com/office/drawing/2014/main" id="{A53EA040-CD43-4BA8-99C2-F3E4E9BE54A3}"/>
              </a:ext>
            </a:extLst>
          </p:cNvPr>
          <p:cNvSpPr>
            <a:spLocks noGrp="1"/>
          </p:cNvSpPr>
          <p:nvPr>
            <p:ph idx="1"/>
          </p:nvPr>
        </p:nvSpPr>
        <p:spPr/>
        <p:txBody>
          <a:bodyPr/>
          <a:lstStyle/>
          <a:p>
            <a:r>
              <a:rPr lang="en-US" b="0" i="0" dirty="0">
                <a:solidFill>
                  <a:srgbClr val="000000"/>
                </a:solidFill>
                <a:effectLst/>
                <a:latin typeface="Times New Roman" panose="02020603050405020304" pitchFamily="18" charset="0"/>
              </a:rPr>
              <a:t> </a:t>
            </a:r>
            <a:endParaRPr lang="en-US" dirty="0"/>
          </a:p>
        </p:txBody>
      </p:sp>
      <p:sp>
        <p:nvSpPr>
          <p:cNvPr id="7" name="TextBox 6">
            <a:extLst>
              <a:ext uri="{FF2B5EF4-FFF2-40B4-BE49-F238E27FC236}">
                <a16:creationId xmlns:a16="http://schemas.microsoft.com/office/drawing/2014/main" id="{527AC9DF-690E-4ACC-BE4C-C84BBC53EF8A}"/>
              </a:ext>
            </a:extLst>
          </p:cNvPr>
          <p:cNvSpPr txBox="1"/>
          <p:nvPr/>
        </p:nvSpPr>
        <p:spPr>
          <a:xfrm>
            <a:off x="3046445" y="3230338"/>
            <a:ext cx="6092890"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dirty="0"/>
          </a:p>
        </p:txBody>
      </p:sp>
      <p:pic>
        <p:nvPicPr>
          <p:cNvPr id="9" name="Online Media 8" title="A Lesson In Implicit Bias | CONAN on TBS">
            <a:hlinkClick r:id="" action="ppaction://media"/>
            <a:extLst>
              <a:ext uri="{FF2B5EF4-FFF2-40B4-BE49-F238E27FC236}">
                <a16:creationId xmlns:a16="http://schemas.microsoft.com/office/drawing/2014/main" id="{4736FF2A-56EE-4A9D-B00B-EC14A8F86DA3}"/>
              </a:ext>
            </a:extLst>
          </p:cNvPr>
          <p:cNvPicPr>
            <a:picLocks noRot="1" noChangeAspect="1"/>
          </p:cNvPicPr>
          <p:nvPr>
            <a:videoFile r:link="rId1"/>
          </p:nvPr>
        </p:nvPicPr>
        <p:blipFill>
          <a:blip r:embed="rId4"/>
          <a:stretch>
            <a:fillRect/>
          </a:stretch>
        </p:blipFill>
        <p:spPr>
          <a:xfrm>
            <a:off x="723122" y="1042766"/>
            <a:ext cx="10253177" cy="5810257"/>
          </a:xfrm>
          <a:prstGeom prst="rect">
            <a:avLst/>
          </a:prstGeom>
        </p:spPr>
      </p:pic>
    </p:spTree>
    <p:extLst>
      <p:ext uri="{BB962C8B-B14F-4D97-AF65-F5344CB8AC3E}">
        <p14:creationId xmlns:p14="http://schemas.microsoft.com/office/powerpoint/2010/main" val="169161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Types of Unconscious Bias</a:t>
            </a:r>
          </a:p>
        </p:txBody>
      </p:sp>
      <p:sp>
        <p:nvSpPr>
          <p:cNvPr id="4" name="Content Placeholder 3">
            <a:extLst>
              <a:ext uri="{FF2B5EF4-FFF2-40B4-BE49-F238E27FC236}">
                <a16:creationId xmlns:a16="http://schemas.microsoft.com/office/drawing/2014/main" id="{A53EA040-CD43-4BA8-99C2-F3E4E9BE54A3}"/>
              </a:ext>
            </a:extLst>
          </p:cNvPr>
          <p:cNvSpPr>
            <a:spLocks noGrp="1"/>
          </p:cNvSpPr>
          <p:nvPr>
            <p:ph idx="1"/>
          </p:nvPr>
        </p:nvSpPr>
        <p:spPr/>
        <p:txBody>
          <a:bodyPr/>
          <a:lstStyle/>
          <a:p>
            <a:r>
              <a:rPr lang="en-US" b="0" i="0" dirty="0">
                <a:solidFill>
                  <a:srgbClr val="000000"/>
                </a:solidFill>
                <a:effectLst/>
                <a:latin typeface="Times New Roman" panose="02020603050405020304" pitchFamily="18" charset="0"/>
              </a:rPr>
              <a:t> </a:t>
            </a:r>
            <a:endParaRPr lang="en-US" dirty="0"/>
          </a:p>
        </p:txBody>
      </p:sp>
      <p:sp>
        <p:nvSpPr>
          <p:cNvPr id="7" name="TextBox 6">
            <a:extLst>
              <a:ext uri="{FF2B5EF4-FFF2-40B4-BE49-F238E27FC236}">
                <a16:creationId xmlns:a16="http://schemas.microsoft.com/office/drawing/2014/main" id="{527AC9DF-690E-4ACC-BE4C-C84BBC53EF8A}"/>
              </a:ext>
            </a:extLst>
          </p:cNvPr>
          <p:cNvSpPr txBox="1"/>
          <p:nvPr/>
        </p:nvSpPr>
        <p:spPr>
          <a:xfrm>
            <a:off x="3046445" y="3230338"/>
            <a:ext cx="6092890"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dirty="0"/>
          </a:p>
        </p:txBody>
      </p:sp>
      <p:pic>
        <p:nvPicPr>
          <p:cNvPr id="3" name="Picture 2">
            <a:extLst>
              <a:ext uri="{FF2B5EF4-FFF2-40B4-BE49-F238E27FC236}">
                <a16:creationId xmlns:a16="http://schemas.microsoft.com/office/drawing/2014/main" id="{7F0C9512-BC69-4E0F-8C06-7D8B6769CFDD}"/>
              </a:ext>
            </a:extLst>
          </p:cNvPr>
          <p:cNvPicPr>
            <a:picLocks noChangeAspect="1"/>
          </p:cNvPicPr>
          <p:nvPr/>
        </p:nvPicPr>
        <p:blipFill>
          <a:blip r:embed="rId3"/>
          <a:stretch>
            <a:fillRect/>
          </a:stretch>
        </p:blipFill>
        <p:spPr>
          <a:xfrm>
            <a:off x="474306" y="1046376"/>
            <a:ext cx="10935478" cy="5806739"/>
          </a:xfrm>
          <a:prstGeom prst="rect">
            <a:avLst/>
          </a:prstGeom>
        </p:spPr>
      </p:pic>
      <p:sp>
        <p:nvSpPr>
          <p:cNvPr id="5" name="TextBox 4">
            <a:extLst>
              <a:ext uri="{FF2B5EF4-FFF2-40B4-BE49-F238E27FC236}">
                <a16:creationId xmlns:a16="http://schemas.microsoft.com/office/drawing/2014/main" id="{36F018EC-B7E1-4671-B387-0C17E354F720}"/>
              </a:ext>
            </a:extLst>
          </p:cNvPr>
          <p:cNvSpPr txBox="1"/>
          <p:nvPr/>
        </p:nvSpPr>
        <p:spPr>
          <a:xfrm>
            <a:off x="2550367" y="1456293"/>
            <a:ext cx="7091265"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595100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Assess</a:t>
            </a:r>
          </a:p>
        </p:txBody>
      </p:sp>
      <p:sp>
        <p:nvSpPr>
          <p:cNvPr id="5" name="Content Placeholder 4">
            <a:extLst>
              <a:ext uri="{FF2B5EF4-FFF2-40B4-BE49-F238E27FC236}">
                <a16:creationId xmlns:a16="http://schemas.microsoft.com/office/drawing/2014/main" id="{CEABFAB4-96E7-4EAC-8FCC-BBF1514F0AC3}"/>
              </a:ext>
            </a:extLst>
          </p:cNvPr>
          <p:cNvSpPr>
            <a:spLocks noGrp="1"/>
          </p:cNvSpPr>
          <p:nvPr>
            <p:ph idx="1"/>
          </p:nvPr>
        </p:nvSpPr>
        <p:spPr/>
        <p:txBody>
          <a:bodyPr vert="horz" lIns="91440" tIns="45720" rIns="91440" bIns="45720" rtlCol="0" anchor="t">
            <a:normAutofit/>
          </a:bodyPr>
          <a:lstStyle/>
          <a:p>
            <a:pPr marL="0" indent="0" algn="ctr">
              <a:buNone/>
            </a:pPr>
            <a:endParaRPr lang="en-US" sz="4000" dirty="0">
              <a:solidFill>
                <a:schemeClr val="accent1"/>
              </a:solidFill>
            </a:endParaRPr>
          </a:p>
          <a:p>
            <a:endParaRPr lang="en-US" dirty="0">
              <a:solidFill>
                <a:schemeClr val="accent1"/>
              </a:solidFill>
            </a:endParaRPr>
          </a:p>
          <a:p>
            <a:r>
              <a:rPr lang="en-US" sz="3200" dirty="0">
                <a:solidFill>
                  <a:schemeClr val="accent1"/>
                </a:solidFill>
              </a:rPr>
              <a:t>BTAM Team gathers to analyze information </a:t>
            </a:r>
            <a:endParaRPr lang="en-US" sz="3200" dirty="0">
              <a:solidFill>
                <a:schemeClr val="accent1"/>
              </a:solidFill>
              <a:ea typeface="Calibri"/>
              <a:cs typeface="Calibri"/>
            </a:endParaRPr>
          </a:p>
          <a:p>
            <a:r>
              <a:rPr lang="en-US" sz="3200" dirty="0">
                <a:solidFill>
                  <a:schemeClr val="accent1"/>
                </a:solidFill>
              </a:rPr>
              <a:t>Interpret Threat Enhancers or Mitigator</a:t>
            </a:r>
            <a:endParaRPr lang="en-US" dirty="0">
              <a:solidFill>
                <a:schemeClr val="accent1"/>
              </a:solidFill>
              <a:ea typeface="Calibri"/>
              <a:cs typeface="Calibri"/>
            </a:endParaRPr>
          </a:p>
          <a:p>
            <a:r>
              <a:rPr lang="en-US" sz="3200" dirty="0">
                <a:solidFill>
                  <a:schemeClr val="accent1"/>
                </a:solidFill>
              </a:rPr>
              <a:t>Prepare the findings</a:t>
            </a:r>
          </a:p>
          <a:p>
            <a:endParaRPr lang="en-US" dirty="0"/>
          </a:p>
        </p:txBody>
      </p:sp>
    </p:spTree>
    <p:extLst>
      <p:ext uri="{BB962C8B-B14F-4D97-AF65-F5344CB8AC3E}">
        <p14:creationId xmlns:p14="http://schemas.microsoft.com/office/powerpoint/2010/main" val="1910126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Enhancers and Mitigators</a:t>
            </a:r>
          </a:p>
        </p:txBody>
      </p:sp>
      <p:pic>
        <p:nvPicPr>
          <p:cNvPr id="7" name="Content Placeholder 6">
            <a:extLst>
              <a:ext uri="{FF2B5EF4-FFF2-40B4-BE49-F238E27FC236}">
                <a16:creationId xmlns:a16="http://schemas.microsoft.com/office/drawing/2014/main" id="{14CD1755-78D3-4CFC-AFB3-97F6B70EB4DD}"/>
              </a:ext>
            </a:extLst>
          </p:cNvPr>
          <p:cNvPicPr>
            <a:picLocks noGrp="1" noChangeAspect="1"/>
          </p:cNvPicPr>
          <p:nvPr>
            <p:ph idx="1"/>
          </p:nvPr>
        </p:nvPicPr>
        <p:blipFill>
          <a:blip r:embed="rId2"/>
          <a:stretch>
            <a:fillRect/>
          </a:stretch>
        </p:blipFill>
        <p:spPr>
          <a:xfrm>
            <a:off x="127813" y="1766866"/>
            <a:ext cx="11923621" cy="4420624"/>
          </a:xfrm>
        </p:spPr>
      </p:pic>
    </p:spTree>
    <p:extLst>
      <p:ext uri="{BB962C8B-B14F-4D97-AF65-F5344CB8AC3E}">
        <p14:creationId xmlns:p14="http://schemas.microsoft.com/office/powerpoint/2010/main" val="1718770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6DBC-E4FD-B52D-900A-101878A02C8D}"/>
              </a:ext>
            </a:extLst>
          </p:cNvPr>
          <p:cNvSpPr>
            <a:spLocks noGrp="1"/>
          </p:cNvSpPr>
          <p:nvPr>
            <p:ph type="title"/>
          </p:nvPr>
        </p:nvSpPr>
        <p:spPr/>
        <p:txBody>
          <a:bodyPr/>
          <a:lstStyle/>
          <a:p>
            <a:r>
              <a:rPr lang="en-US" dirty="0">
                <a:solidFill>
                  <a:schemeClr val="accent2"/>
                </a:solidFill>
                <a:ea typeface="Calibri Light"/>
                <a:cs typeface="Calibri Light"/>
              </a:rPr>
              <a:t>Anonymous Tip Line</a:t>
            </a:r>
            <a:endParaRPr lang="en-US" dirty="0">
              <a:solidFill>
                <a:schemeClr val="accent2"/>
              </a:solidFill>
            </a:endParaRPr>
          </a:p>
        </p:txBody>
      </p:sp>
      <p:pic>
        <p:nvPicPr>
          <p:cNvPr id="4" name="Content Placeholder 3" descr="A group of young people standing in a line&#10;&#10;Description automatically generated">
            <a:extLst>
              <a:ext uri="{FF2B5EF4-FFF2-40B4-BE49-F238E27FC236}">
                <a16:creationId xmlns:a16="http://schemas.microsoft.com/office/drawing/2014/main" id="{4ADBFAF1-6732-52C7-C632-9CD93DAC7120}"/>
              </a:ext>
            </a:extLst>
          </p:cNvPr>
          <p:cNvPicPr>
            <a:picLocks noGrp="1" noChangeAspect="1"/>
          </p:cNvPicPr>
          <p:nvPr>
            <p:ph idx="1"/>
          </p:nvPr>
        </p:nvPicPr>
        <p:blipFill>
          <a:blip r:embed="rId2"/>
          <a:stretch>
            <a:fillRect/>
          </a:stretch>
        </p:blipFill>
        <p:spPr>
          <a:xfrm>
            <a:off x="870327" y="1825625"/>
            <a:ext cx="10451345" cy="4351338"/>
          </a:xfrm>
        </p:spPr>
      </p:pic>
      <p:pic>
        <p:nvPicPr>
          <p:cNvPr id="5" name="Picture 4" descr="A logo with text on it&#10;&#10;Description automatically generated">
            <a:extLst>
              <a:ext uri="{FF2B5EF4-FFF2-40B4-BE49-F238E27FC236}">
                <a16:creationId xmlns:a16="http://schemas.microsoft.com/office/drawing/2014/main" id="{CE738840-3A8B-0BCA-277F-406405B686D1}"/>
              </a:ext>
            </a:extLst>
          </p:cNvPr>
          <p:cNvPicPr>
            <a:picLocks noChangeAspect="1"/>
          </p:cNvPicPr>
          <p:nvPr/>
        </p:nvPicPr>
        <p:blipFill>
          <a:blip r:embed="rId3"/>
          <a:stretch>
            <a:fillRect/>
          </a:stretch>
        </p:blipFill>
        <p:spPr>
          <a:xfrm>
            <a:off x="-110289" y="6075947"/>
            <a:ext cx="1704474" cy="852237"/>
          </a:xfrm>
          <a:prstGeom prst="rect">
            <a:avLst/>
          </a:prstGeom>
        </p:spPr>
      </p:pic>
    </p:spTree>
    <p:extLst>
      <p:ext uri="{BB962C8B-B14F-4D97-AF65-F5344CB8AC3E}">
        <p14:creationId xmlns:p14="http://schemas.microsoft.com/office/powerpoint/2010/main" val="864879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78B7A79-9606-4900-8042-E8D73DE8AAE1}"/>
              </a:ext>
            </a:extLst>
          </p:cNvPr>
          <p:cNvSpPr/>
          <p:nvPr/>
        </p:nvSpPr>
        <p:spPr>
          <a:xfrm>
            <a:off x="510115" y="1439731"/>
            <a:ext cx="2035732" cy="3992134"/>
          </a:xfrm>
          <a:prstGeom prst="roundRect">
            <a:avLst/>
          </a:prstGeom>
          <a:solidFill>
            <a:schemeClr val="bg1">
              <a:lumMod val="8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6B86E7EE-62FF-4444-8A95-9D3422F2DF70}"/>
              </a:ext>
            </a:extLst>
          </p:cNvPr>
          <p:cNvSpPr>
            <a:spLocks noGrp="1"/>
          </p:cNvSpPr>
          <p:nvPr>
            <p:ph type="sldNum" sz="quarter" idx="4294967295"/>
          </p:nvPr>
        </p:nvSpPr>
        <p:spPr>
          <a:xfrm>
            <a:off x="0" y="0"/>
            <a:ext cx="0" cy="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rPr>
              <a:t> </a:t>
            </a:r>
            <a:fld id="{F8C50B0B-705F-4E61-8AFF-CB5F49786A7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CC1C278-2CF3-4571-8CA1-16BF18F4B33D}"/>
              </a:ext>
            </a:extLst>
          </p:cNvPr>
          <p:cNvGrpSpPr/>
          <p:nvPr/>
        </p:nvGrpSpPr>
        <p:grpSpPr>
          <a:xfrm>
            <a:off x="760201" y="1684971"/>
            <a:ext cx="1552919" cy="1552919"/>
            <a:chOff x="557561" y="1590036"/>
            <a:chExt cx="1929161" cy="1929161"/>
          </a:xfrm>
        </p:grpSpPr>
        <p:sp>
          <p:nvSpPr>
            <p:cNvPr id="23" name="Oval 22">
              <a:extLst>
                <a:ext uri="{FF2B5EF4-FFF2-40B4-BE49-F238E27FC236}">
                  <a16:creationId xmlns:a16="http://schemas.microsoft.com/office/drawing/2014/main" id="{DAFA35D0-7EED-449A-AAF9-A50414FAA2E9}"/>
                </a:ext>
              </a:extLst>
            </p:cNvPr>
            <p:cNvSpPr/>
            <p:nvPr/>
          </p:nvSpPr>
          <p:spPr>
            <a:xfrm>
              <a:off x="557561" y="1590036"/>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6146A82-3C94-4CE2-ADA8-BB5CB92E7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39" y="1705914"/>
              <a:ext cx="1700784" cy="1700784"/>
            </a:xfrm>
            <a:prstGeom prst="rect">
              <a:avLst/>
            </a:prstGeom>
          </p:spPr>
        </p:pic>
      </p:grpSp>
      <p:grpSp>
        <p:nvGrpSpPr>
          <p:cNvPr id="29" name="Group 28">
            <a:extLst>
              <a:ext uri="{FF2B5EF4-FFF2-40B4-BE49-F238E27FC236}">
                <a16:creationId xmlns:a16="http://schemas.microsoft.com/office/drawing/2014/main" id="{2D8F78E9-3896-40B5-A1DF-A43FA65023E4}"/>
              </a:ext>
            </a:extLst>
          </p:cNvPr>
          <p:cNvGrpSpPr/>
          <p:nvPr/>
        </p:nvGrpSpPr>
        <p:grpSpPr>
          <a:xfrm>
            <a:off x="5330690" y="1671568"/>
            <a:ext cx="1552919" cy="1590639"/>
            <a:chOff x="5131361" y="1676992"/>
            <a:chExt cx="1929161" cy="1976020"/>
          </a:xfrm>
        </p:grpSpPr>
        <p:pic>
          <p:nvPicPr>
            <p:cNvPr id="9" name="Picture 8" descr="A close up of a logo&#10;&#10;Description automatically generated">
              <a:extLst>
                <a:ext uri="{FF2B5EF4-FFF2-40B4-BE49-F238E27FC236}">
                  <a16:creationId xmlns:a16="http://schemas.microsoft.com/office/drawing/2014/main" id="{E161514D-4BF5-43B1-AF3D-3080B7355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492" y="1676992"/>
              <a:ext cx="1700900" cy="1700900"/>
            </a:xfrm>
            <a:prstGeom prst="rect">
              <a:avLst/>
            </a:prstGeom>
          </p:spPr>
        </p:pic>
        <p:sp>
          <p:nvSpPr>
            <p:cNvPr id="25" name="Oval 24">
              <a:extLst>
                <a:ext uri="{FF2B5EF4-FFF2-40B4-BE49-F238E27FC236}">
                  <a16:creationId xmlns:a16="http://schemas.microsoft.com/office/drawing/2014/main" id="{BD8D9FDB-C502-4E00-8F70-DE882478F683}"/>
                </a:ext>
              </a:extLst>
            </p:cNvPr>
            <p:cNvSpPr/>
            <p:nvPr/>
          </p:nvSpPr>
          <p:spPr>
            <a:xfrm>
              <a:off x="5131361" y="172385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99115796-DE53-4E18-8F91-EB01EFFC7B31}"/>
              </a:ext>
            </a:extLst>
          </p:cNvPr>
          <p:cNvGrpSpPr/>
          <p:nvPr/>
        </p:nvGrpSpPr>
        <p:grpSpPr>
          <a:xfrm>
            <a:off x="7610359" y="1691249"/>
            <a:ext cx="1552919" cy="1552919"/>
            <a:chOff x="7422121" y="1562861"/>
            <a:chExt cx="1929161" cy="1929161"/>
          </a:xfrm>
        </p:grpSpPr>
        <p:pic>
          <p:nvPicPr>
            <p:cNvPr id="5" name="Picture 4" descr="A close up of a logo&#10;&#10;Description automatically generated">
              <a:extLst>
                <a:ext uri="{FF2B5EF4-FFF2-40B4-BE49-F238E27FC236}">
                  <a16:creationId xmlns:a16="http://schemas.microsoft.com/office/drawing/2014/main" id="{14BD1E12-CA83-4074-95BC-4D882CACF7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252" y="1676992"/>
              <a:ext cx="1700900" cy="1700900"/>
            </a:xfrm>
            <a:prstGeom prst="rect">
              <a:avLst/>
            </a:prstGeom>
          </p:spPr>
        </p:pic>
        <p:sp>
          <p:nvSpPr>
            <p:cNvPr id="26" name="Oval 25">
              <a:extLst>
                <a:ext uri="{FF2B5EF4-FFF2-40B4-BE49-F238E27FC236}">
                  <a16:creationId xmlns:a16="http://schemas.microsoft.com/office/drawing/2014/main" id="{CF5D7392-30B8-4B77-B48A-6830C0111A2F}"/>
                </a:ext>
              </a:extLst>
            </p:cNvPr>
            <p:cNvSpPr/>
            <p:nvPr/>
          </p:nvSpPr>
          <p:spPr>
            <a:xfrm>
              <a:off x="7422121"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58678690-4F54-4B04-8C4D-0B9DD3F572FD}"/>
              </a:ext>
            </a:extLst>
          </p:cNvPr>
          <p:cNvGrpSpPr/>
          <p:nvPr/>
        </p:nvGrpSpPr>
        <p:grpSpPr>
          <a:xfrm>
            <a:off x="9901179" y="1686659"/>
            <a:ext cx="1552919" cy="1552919"/>
            <a:chOff x="9705278" y="1558271"/>
            <a:chExt cx="1929161" cy="1929161"/>
          </a:xfrm>
        </p:grpSpPr>
        <p:pic>
          <p:nvPicPr>
            <p:cNvPr id="15" name="Picture 14" descr="A close up of a logo&#10;&#10;Description automatically generated">
              <a:extLst>
                <a:ext uri="{FF2B5EF4-FFF2-40B4-BE49-F238E27FC236}">
                  <a16:creationId xmlns:a16="http://schemas.microsoft.com/office/drawing/2014/main" id="{501EF237-2640-4D66-901F-FFB35B2A35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7012" y="1676992"/>
              <a:ext cx="1700900" cy="1700900"/>
            </a:xfrm>
            <a:prstGeom prst="rect">
              <a:avLst/>
            </a:prstGeom>
          </p:spPr>
        </p:pic>
        <p:sp>
          <p:nvSpPr>
            <p:cNvPr id="27" name="Oval 26">
              <a:extLst>
                <a:ext uri="{FF2B5EF4-FFF2-40B4-BE49-F238E27FC236}">
                  <a16:creationId xmlns:a16="http://schemas.microsoft.com/office/drawing/2014/main" id="{0D1AF395-014F-4194-82B6-1463822CF25A}"/>
                </a:ext>
              </a:extLst>
            </p:cNvPr>
            <p:cNvSpPr/>
            <p:nvPr/>
          </p:nvSpPr>
          <p:spPr>
            <a:xfrm>
              <a:off x="9705278" y="155827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E734005E-DE6F-47BC-8FD1-9A43908E292C}"/>
              </a:ext>
            </a:extLst>
          </p:cNvPr>
          <p:cNvGrpSpPr/>
          <p:nvPr/>
        </p:nvGrpSpPr>
        <p:grpSpPr>
          <a:xfrm>
            <a:off x="3039870" y="1691249"/>
            <a:ext cx="1552919" cy="1552919"/>
            <a:chOff x="2805838" y="1562861"/>
            <a:chExt cx="1929161" cy="1929161"/>
          </a:xfrm>
        </p:grpSpPr>
        <p:pic>
          <p:nvPicPr>
            <p:cNvPr id="17" name="Picture 16" descr="A close up of a logo&#10;&#10;Description automatically generated">
              <a:extLst>
                <a:ext uri="{FF2B5EF4-FFF2-40B4-BE49-F238E27FC236}">
                  <a16:creationId xmlns:a16="http://schemas.microsoft.com/office/drawing/2014/main" id="{08FE3A75-9EB7-473C-801B-ED7BD2F363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4732" y="1676992"/>
              <a:ext cx="1700900" cy="1700900"/>
            </a:xfrm>
            <a:prstGeom prst="rect">
              <a:avLst/>
            </a:prstGeom>
          </p:spPr>
        </p:pic>
        <p:sp>
          <p:nvSpPr>
            <p:cNvPr id="28" name="Oval 27">
              <a:extLst>
                <a:ext uri="{FF2B5EF4-FFF2-40B4-BE49-F238E27FC236}">
                  <a16:creationId xmlns:a16="http://schemas.microsoft.com/office/drawing/2014/main" id="{F49C5711-F2BD-4BA6-B795-6B82852BA77A}"/>
                </a:ext>
              </a:extLst>
            </p:cNvPr>
            <p:cNvSpPr/>
            <p:nvPr/>
          </p:nvSpPr>
          <p:spPr>
            <a:xfrm>
              <a:off x="2805838"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F31533A8-F53F-4C9C-BA17-B65A55AB0093}"/>
              </a:ext>
            </a:extLst>
          </p:cNvPr>
          <p:cNvGrpSpPr/>
          <p:nvPr/>
        </p:nvGrpSpPr>
        <p:grpSpPr>
          <a:xfrm>
            <a:off x="501804" y="3428998"/>
            <a:ext cx="11207323" cy="2019595"/>
            <a:chOff x="501804" y="3428998"/>
            <a:chExt cx="11207323" cy="2019595"/>
          </a:xfrm>
        </p:grpSpPr>
        <p:sp>
          <p:nvSpPr>
            <p:cNvPr id="34" name="Rectangle 33">
              <a:extLst>
                <a:ext uri="{FF2B5EF4-FFF2-40B4-BE49-F238E27FC236}">
                  <a16:creationId xmlns:a16="http://schemas.microsoft.com/office/drawing/2014/main" id="{308FA747-704F-4BEE-9B4F-EB6570BC9961}"/>
                </a:ext>
              </a:extLst>
            </p:cNvPr>
            <p:cNvSpPr/>
            <p:nvPr/>
          </p:nvSpPr>
          <p:spPr>
            <a:xfrm>
              <a:off x="501804" y="3429000"/>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Risk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Factors</a:t>
              </a:r>
            </a:p>
          </p:txBody>
        </p:sp>
        <p:sp>
          <p:nvSpPr>
            <p:cNvPr id="35" name="Rectangle 34">
              <a:extLst>
                <a:ext uri="{FF2B5EF4-FFF2-40B4-BE49-F238E27FC236}">
                  <a16:creationId xmlns:a16="http://schemas.microsoft.com/office/drawing/2014/main" id="{4C99B365-EF3F-4321-B9B8-77ECC1050818}"/>
                </a:ext>
              </a:extLst>
            </p:cNvPr>
            <p:cNvSpPr/>
            <p:nvPr/>
          </p:nvSpPr>
          <p:spPr>
            <a:xfrm>
              <a:off x="2784843" y="3428999"/>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Triggers and Stressors</a:t>
              </a:r>
            </a:p>
          </p:txBody>
        </p:sp>
        <p:sp>
          <p:nvSpPr>
            <p:cNvPr id="36" name="Rectangle 35">
              <a:extLst>
                <a:ext uri="{FF2B5EF4-FFF2-40B4-BE49-F238E27FC236}">
                  <a16:creationId xmlns:a16="http://schemas.microsoft.com/office/drawing/2014/main" id="{A9DFD259-6743-4398-AF2C-D4030226C79B}"/>
                </a:ext>
              </a:extLst>
            </p:cNvPr>
            <p:cNvSpPr/>
            <p:nvPr/>
          </p:nvSpPr>
          <p:spPr>
            <a:xfrm>
              <a:off x="5075663"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Warning Behaviors</a:t>
              </a:r>
            </a:p>
          </p:txBody>
        </p:sp>
        <p:sp>
          <p:nvSpPr>
            <p:cNvPr id="37" name="Rectangle 36">
              <a:extLst>
                <a:ext uri="{FF2B5EF4-FFF2-40B4-BE49-F238E27FC236}">
                  <a16:creationId xmlns:a16="http://schemas.microsoft.com/office/drawing/2014/main" id="{11C3C840-1A87-4A8A-BD67-01260CC0D1C1}"/>
                </a:ext>
              </a:extLst>
            </p:cNvPr>
            <p:cNvSpPr/>
            <p:nvPr/>
          </p:nvSpPr>
          <p:spPr>
            <a:xfrm>
              <a:off x="7361663" y="34289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Potential Imminence</a:t>
              </a:r>
            </a:p>
          </p:txBody>
        </p:sp>
        <p:sp>
          <p:nvSpPr>
            <p:cNvPr id="38" name="Rectangle 37">
              <a:extLst>
                <a:ext uri="{FF2B5EF4-FFF2-40B4-BE49-F238E27FC236}">
                  <a16:creationId xmlns:a16="http://schemas.microsoft.com/office/drawing/2014/main" id="{E3B5755C-6284-4912-ABBC-0D210F7FCF88}"/>
                </a:ext>
              </a:extLst>
            </p:cNvPr>
            <p:cNvSpPr/>
            <p:nvPr/>
          </p:nvSpPr>
          <p:spPr>
            <a:xfrm>
              <a:off x="9646152"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Mitigators</a:t>
              </a:r>
            </a:p>
          </p:txBody>
        </p:sp>
        <p:cxnSp>
          <p:nvCxnSpPr>
            <p:cNvPr id="42" name="Straight Connector 41">
              <a:extLst>
                <a:ext uri="{FF2B5EF4-FFF2-40B4-BE49-F238E27FC236}">
                  <a16:creationId xmlns:a16="http://schemas.microsoft.com/office/drawing/2014/main" id="{A0DE98FB-2C7A-445A-93D0-2B05C99FDE6E}"/>
                </a:ext>
              </a:extLst>
            </p:cNvPr>
            <p:cNvCxnSpPr/>
            <p:nvPr/>
          </p:nvCxnSpPr>
          <p:spPr>
            <a:xfrm>
              <a:off x="2594282" y="3702205"/>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036709-73AE-4B17-8CA7-B57C99AF9607}"/>
                </a:ext>
              </a:extLst>
            </p:cNvPr>
            <p:cNvCxnSpPr/>
            <p:nvPr/>
          </p:nvCxnSpPr>
          <p:spPr>
            <a:xfrm>
              <a:off x="5005684"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779A46-6392-4C50-B826-D85ED45D06CA}"/>
                </a:ext>
              </a:extLst>
            </p:cNvPr>
            <p:cNvCxnSpPr/>
            <p:nvPr/>
          </p:nvCxnSpPr>
          <p:spPr>
            <a:xfrm>
              <a:off x="7269382"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BC7986-B840-4792-9090-547BCE21F74C}"/>
                </a:ext>
              </a:extLst>
            </p:cNvPr>
            <p:cNvCxnSpPr/>
            <p:nvPr/>
          </p:nvCxnSpPr>
          <p:spPr>
            <a:xfrm>
              <a:off x="9646152" y="3703320"/>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grpSp>
      <p:sp>
        <p:nvSpPr>
          <p:cNvPr id="33" name="Footer Placeholder 5">
            <a:extLst>
              <a:ext uri="{FF2B5EF4-FFF2-40B4-BE49-F238E27FC236}">
                <a16:creationId xmlns:a16="http://schemas.microsoft.com/office/drawing/2014/main" id="{184B43D4-2C85-4FD0-819B-EF887F40DD5D}"/>
              </a:ext>
            </a:extLst>
          </p:cNvPr>
          <p:cNvSpPr txBox="1">
            <a:spLocks/>
          </p:cNvSpPr>
          <p:nvPr/>
        </p:nvSpPr>
        <p:spPr>
          <a:xfrm>
            <a:off x="182880" y="6459785"/>
            <a:ext cx="4822804" cy="365125"/>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M2 – Threat Assessment Model</a:t>
            </a:r>
          </a:p>
        </p:txBody>
      </p:sp>
    </p:spTree>
    <p:custDataLst>
      <p:tags r:id="rId1"/>
    </p:custDataLst>
    <p:extLst>
      <p:ext uri="{BB962C8B-B14F-4D97-AF65-F5344CB8AC3E}">
        <p14:creationId xmlns:p14="http://schemas.microsoft.com/office/powerpoint/2010/main" val="236059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9696AF6-E6D5-4F31-BBEE-D3B4B11E2774}"/>
              </a:ext>
            </a:extLst>
          </p:cNvPr>
          <p:cNvGrpSpPr/>
          <p:nvPr/>
        </p:nvGrpSpPr>
        <p:grpSpPr>
          <a:xfrm>
            <a:off x="4965453" y="2202401"/>
            <a:ext cx="2163974" cy="2163974"/>
            <a:chOff x="557561" y="1590036"/>
            <a:chExt cx="1929161" cy="1929161"/>
          </a:xfrm>
        </p:grpSpPr>
        <p:sp>
          <p:nvSpPr>
            <p:cNvPr id="7" name="Oval 6">
              <a:extLst>
                <a:ext uri="{FF2B5EF4-FFF2-40B4-BE49-F238E27FC236}">
                  <a16:creationId xmlns:a16="http://schemas.microsoft.com/office/drawing/2014/main" id="{E9565C3F-218D-4D26-8230-A89464341514}"/>
                </a:ext>
              </a:extLst>
            </p:cNvPr>
            <p:cNvSpPr/>
            <p:nvPr/>
          </p:nvSpPr>
          <p:spPr>
            <a:xfrm>
              <a:off x="557561" y="1590036"/>
              <a:ext cx="1929161" cy="1929161"/>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DE6A9A59-2342-45A6-AF51-5587095DD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39" y="1705914"/>
              <a:ext cx="1700784" cy="1700784"/>
            </a:xfrm>
            <a:prstGeom prst="rect">
              <a:avLst/>
            </a:prstGeom>
          </p:spPr>
        </p:pic>
      </p:grpSp>
      <p:sp>
        <p:nvSpPr>
          <p:cNvPr id="9" name="Rectangle: Diagonal Corners Snipped 8">
            <a:extLst>
              <a:ext uri="{FF2B5EF4-FFF2-40B4-BE49-F238E27FC236}">
                <a16:creationId xmlns:a16="http://schemas.microsoft.com/office/drawing/2014/main" id="{B20C802F-CCF4-4C77-81B7-D87AB51FF07C}"/>
              </a:ext>
            </a:extLst>
          </p:cNvPr>
          <p:cNvSpPr/>
          <p:nvPr/>
        </p:nvSpPr>
        <p:spPr>
          <a:xfrm>
            <a:off x="1557736" y="1150799"/>
            <a:ext cx="4032504" cy="63093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Calibri" panose="020F0502020204030204" pitchFamily="34" charset="0"/>
                <a:cs typeface="Calibri" panose="020F0502020204030204" pitchFamily="34" charset="0"/>
              </a:rPr>
              <a:t>VIOLENCE HISTORY</a:t>
            </a:r>
          </a:p>
        </p:txBody>
      </p:sp>
      <p:sp>
        <p:nvSpPr>
          <p:cNvPr id="10" name="Rectangle: Diagonal Corners Snipped 9">
            <a:extLst>
              <a:ext uri="{FF2B5EF4-FFF2-40B4-BE49-F238E27FC236}">
                <a16:creationId xmlns:a16="http://schemas.microsoft.com/office/drawing/2014/main" id="{83898497-1E9E-4917-92FE-51D56CC16648}"/>
              </a:ext>
            </a:extLst>
          </p:cNvPr>
          <p:cNvSpPr/>
          <p:nvPr/>
        </p:nvSpPr>
        <p:spPr>
          <a:xfrm>
            <a:off x="673415" y="2093771"/>
            <a:ext cx="4032504" cy="63093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Calibri" panose="020F0502020204030204" pitchFamily="34" charset="0"/>
                <a:cs typeface="Calibri" panose="020F0502020204030204" pitchFamily="34" charset="0"/>
              </a:rPr>
              <a:t>HEALTH/MENTAL HEALTH</a:t>
            </a:r>
          </a:p>
        </p:txBody>
      </p:sp>
      <p:sp>
        <p:nvSpPr>
          <p:cNvPr id="11" name="Rectangle: Diagonal Corners Snipped 10">
            <a:extLst>
              <a:ext uri="{FF2B5EF4-FFF2-40B4-BE49-F238E27FC236}">
                <a16:creationId xmlns:a16="http://schemas.microsoft.com/office/drawing/2014/main" id="{FE2A7C76-06B3-48CB-9410-30EF5ED56526}"/>
              </a:ext>
            </a:extLst>
          </p:cNvPr>
          <p:cNvSpPr/>
          <p:nvPr/>
        </p:nvSpPr>
        <p:spPr>
          <a:xfrm>
            <a:off x="182880" y="3036743"/>
            <a:ext cx="4032504" cy="63093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Calibri" panose="020F0502020204030204" pitchFamily="34" charset="0"/>
                <a:cs typeface="Calibri" panose="020F0502020204030204" pitchFamily="34" charset="0"/>
              </a:rPr>
              <a:t>PERSONALITY DISTURBANCES/DISORDER</a:t>
            </a:r>
          </a:p>
        </p:txBody>
      </p:sp>
      <p:sp>
        <p:nvSpPr>
          <p:cNvPr id="12" name="Rectangle: Diagonal Corners Snipped 11">
            <a:extLst>
              <a:ext uri="{FF2B5EF4-FFF2-40B4-BE49-F238E27FC236}">
                <a16:creationId xmlns:a16="http://schemas.microsoft.com/office/drawing/2014/main" id="{8CD6ECF7-8328-44E6-96EE-C9514810E94B}"/>
              </a:ext>
            </a:extLst>
          </p:cNvPr>
          <p:cNvSpPr/>
          <p:nvPr/>
        </p:nvSpPr>
        <p:spPr>
          <a:xfrm>
            <a:off x="683040" y="3979715"/>
            <a:ext cx="4032504" cy="63093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Calibri" panose="020F0502020204030204" pitchFamily="34" charset="0"/>
                <a:cs typeface="Calibri" panose="020F0502020204030204" pitchFamily="34" charset="0"/>
              </a:rPr>
              <a:t>SEVERE MENTAL ILLNESS</a:t>
            </a:r>
          </a:p>
        </p:txBody>
      </p:sp>
      <p:sp>
        <p:nvSpPr>
          <p:cNvPr id="13" name="Rectangle: Diagonal Corners Snipped 12">
            <a:extLst>
              <a:ext uri="{FF2B5EF4-FFF2-40B4-BE49-F238E27FC236}">
                <a16:creationId xmlns:a16="http://schemas.microsoft.com/office/drawing/2014/main" id="{CFC31B8E-4CA6-4FF6-895A-996BEF2C1974}"/>
              </a:ext>
            </a:extLst>
          </p:cNvPr>
          <p:cNvSpPr/>
          <p:nvPr/>
        </p:nvSpPr>
        <p:spPr>
          <a:xfrm>
            <a:off x="4090624" y="4922688"/>
            <a:ext cx="4032504" cy="63093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Calibri" panose="020F0502020204030204" pitchFamily="34" charset="0"/>
                <a:cs typeface="Calibri" panose="020F0502020204030204" pitchFamily="34" charset="0"/>
              </a:rPr>
              <a:t>HISTORY OF SUICIDALITY</a:t>
            </a:r>
          </a:p>
        </p:txBody>
      </p:sp>
      <p:sp>
        <p:nvSpPr>
          <p:cNvPr id="15" name="Rectangle: Diagonal Corners Snipped 14">
            <a:extLst>
              <a:ext uri="{FF2B5EF4-FFF2-40B4-BE49-F238E27FC236}">
                <a16:creationId xmlns:a16="http://schemas.microsoft.com/office/drawing/2014/main" id="{B83DB24F-5801-486D-B4E3-B539242A8BB0}"/>
              </a:ext>
            </a:extLst>
          </p:cNvPr>
          <p:cNvSpPr/>
          <p:nvPr/>
        </p:nvSpPr>
        <p:spPr>
          <a:xfrm flipH="1">
            <a:off x="7419040" y="3979715"/>
            <a:ext cx="4032504" cy="63093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Calibri" panose="020F0502020204030204" pitchFamily="34" charset="0"/>
                <a:cs typeface="Calibri" panose="020F0502020204030204" pitchFamily="34" charset="0"/>
              </a:rPr>
              <a:t>WEAPONS</a:t>
            </a:r>
          </a:p>
        </p:txBody>
      </p:sp>
      <p:sp>
        <p:nvSpPr>
          <p:cNvPr id="16" name="Rectangle: Diagonal Corners Snipped 15">
            <a:extLst>
              <a:ext uri="{FF2B5EF4-FFF2-40B4-BE49-F238E27FC236}">
                <a16:creationId xmlns:a16="http://schemas.microsoft.com/office/drawing/2014/main" id="{0DD44983-40F9-4E8E-A090-720DB773AE32}"/>
              </a:ext>
            </a:extLst>
          </p:cNvPr>
          <p:cNvSpPr/>
          <p:nvPr/>
        </p:nvSpPr>
        <p:spPr>
          <a:xfrm flipH="1">
            <a:off x="7879496" y="2968920"/>
            <a:ext cx="4032504" cy="63093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Calibri" panose="020F0502020204030204" pitchFamily="34" charset="0"/>
                <a:cs typeface="Calibri" panose="020F0502020204030204" pitchFamily="34" charset="0"/>
              </a:rPr>
              <a:t>PROBLEMATIC </a:t>
            </a:r>
          </a:p>
          <a:p>
            <a:pPr algn="ctr"/>
            <a:r>
              <a:rPr lang="en-US" sz="2000" b="1" dirty="0">
                <a:solidFill>
                  <a:schemeClr val="tx1"/>
                </a:solidFill>
                <a:latin typeface="Calibri" panose="020F0502020204030204" pitchFamily="34" charset="0"/>
                <a:cs typeface="Calibri" panose="020F0502020204030204" pitchFamily="34" charset="0"/>
              </a:rPr>
              <a:t>BEHAVIORAL HISTORY</a:t>
            </a:r>
          </a:p>
        </p:txBody>
      </p:sp>
      <p:sp>
        <p:nvSpPr>
          <p:cNvPr id="17" name="Rectangle: Diagonal Corners Snipped 16">
            <a:extLst>
              <a:ext uri="{FF2B5EF4-FFF2-40B4-BE49-F238E27FC236}">
                <a16:creationId xmlns:a16="http://schemas.microsoft.com/office/drawing/2014/main" id="{D9CF0802-7A1B-4D71-9FE3-6A45729AC5B9}"/>
              </a:ext>
            </a:extLst>
          </p:cNvPr>
          <p:cNvSpPr/>
          <p:nvPr/>
        </p:nvSpPr>
        <p:spPr>
          <a:xfrm flipH="1">
            <a:off x="7419040" y="2016915"/>
            <a:ext cx="4032504" cy="63093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Calibri" panose="020F0502020204030204" pitchFamily="34" charset="0"/>
                <a:cs typeface="Calibri" panose="020F0502020204030204" pitchFamily="34" charset="0"/>
              </a:rPr>
              <a:t>SOCIAL/ENVIRONMENTAL</a:t>
            </a:r>
          </a:p>
        </p:txBody>
      </p:sp>
      <p:sp>
        <p:nvSpPr>
          <p:cNvPr id="18" name="Rectangle: Diagonal Corners Snipped 17">
            <a:extLst>
              <a:ext uri="{FF2B5EF4-FFF2-40B4-BE49-F238E27FC236}">
                <a16:creationId xmlns:a16="http://schemas.microsoft.com/office/drawing/2014/main" id="{D96876E7-E819-4E94-BCD3-FBA996D9A13C}"/>
              </a:ext>
            </a:extLst>
          </p:cNvPr>
          <p:cNvSpPr/>
          <p:nvPr/>
        </p:nvSpPr>
        <p:spPr>
          <a:xfrm flipH="1">
            <a:off x="6565199" y="1148603"/>
            <a:ext cx="4032504" cy="63093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Calibri" panose="020F0502020204030204" pitchFamily="34" charset="0"/>
                <a:cs typeface="Calibri" panose="020F0502020204030204" pitchFamily="34" charset="0"/>
              </a:rPr>
              <a:t>OTHERS ARE CONCERNED</a:t>
            </a:r>
          </a:p>
        </p:txBody>
      </p:sp>
      <p:sp>
        <p:nvSpPr>
          <p:cNvPr id="19" name="Footer Placeholder 5">
            <a:extLst>
              <a:ext uri="{FF2B5EF4-FFF2-40B4-BE49-F238E27FC236}">
                <a16:creationId xmlns:a16="http://schemas.microsoft.com/office/drawing/2014/main" id="{6F11B3F5-3AA3-419D-94D2-38E77B76792C}"/>
              </a:ext>
            </a:extLst>
          </p:cNvPr>
          <p:cNvSpPr txBox="1">
            <a:spLocks/>
          </p:cNvSpPr>
          <p:nvPr/>
        </p:nvSpPr>
        <p:spPr>
          <a:xfrm>
            <a:off x="182880" y="6459785"/>
            <a:ext cx="4822804" cy="365125"/>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M2 – Threat Assessment Model</a:t>
            </a:r>
          </a:p>
        </p:txBody>
      </p:sp>
    </p:spTree>
    <p:custDataLst>
      <p:tags r:id="rId1"/>
    </p:custDataLst>
    <p:extLst>
      <p:ext uri="{BB962C8B-B14F-4D97-AF65-F5344CB8AC3E}">
        <p14:creationId xmlns:p14="http://schemas.microsoft.com/office/powerpoint/2010/main" val="279260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6" grpId="0" animBg="1"/>
      <p:bldP spid="17" grpId="0" animBg="1"/>
      <p:bldP spid="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78B7A79-9606-4900-8042-E8D73DE8AAE1}"/>
              </a:ext>
            </a:extLst>
          </p:cNvPr>
          <p:cNvSpPr/>
          <p:nvPr/>
        </p:nvSpPr>
        <p:spPr>
          <a:xfrm>
            <a:off x="2784902" y="1517322"/>
            <a:ext cx="2035732" cy="3992134"/>
          </a:xfrm>
          <a:prstGeom prst="roundRect">
            <a:avLst/>
          </a:prstGeom>
          <a:solidFill>
            <a:schemeClr val="bg1">
              <a:lumMod val="8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6B86E7EE-62FF-4444-8A95-9D3422F2DF70}"/>
              </a:ext>
            </a:extLst>
          </p:cNvPr>
          <p:cNvSpPr>
            <a:spLocks noGrp="1"/>
          </p:cNvSpPr>
          <p:nvPr>
            <p:ph type="sldNum" sz="quarter" idx="4294967295"/>
          </p:nvPr>
        </p:nvSpPr>
        <p:spPr>
          <a:xfrm>
            <a:off x="0" y="0"/>
            <a:ext cx="0" cy="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rPr>
              <a:t> </a:t>
            </a:r>
            <a:fld id="{F8C50B0B-705F-4E61-8AFF-CB5F49786A7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CC1C278-2CF3-4571-8CA1-16BF18F4B33D}"/>
              </a:ext>
            </a:extLst>
          </p:cNvPr>
          <p:cNvGrpSpPr/>
          <p:nvPr/>
        </p:nvGrpSpPr>
        <p:grpSpPr>
          <a:xfrm>
            <a:off x="760201" y="1757541"/>
            <a:ext cx="1552919" cy="1552919"/>
            <a:chOff x="557561" y="1590036"/>
            <a:chExt cx="1929161" cy="1929161"/>
          </a:xfrm>
        </p:grpSpPr>
        <p:sp>
          <p:nvSpPr>
            <p:cNvPr id="23" name="Oval 22">
              <a:extLst>
                <a:ext uri="{FF2B5EF4-FFF2-40B4-BE49-F238E27FC236}">
                  <a16:creationId xmlns:a16="http://schemas.microsoft.com/office/drawing/2014/main" id="{DAFA35D0-7EED-449A-AAF9-A50414FAA2E9}"/>
                </a:ext>
              </a:extLst>
            </p:cNvPr>
            <p:cNvSpPr/>
            <p:nvPr/>
          </p:nvSpPr>
          <p:spPr>
            <a:xfrm>
              <a:off x="557561" y="1590036"/>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6146A82-3C94-4CE2-ADA8-BB5CB92E7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39" y="1705914"/>
              <a:ext cx="1700784" cy="1700784"/>
            </a:xfrm>
            <a:prstGeom prst="rect">
              <a:avLst/>
            </a:prstGeom>
          </p:spPr>
        </p:pic>
      </p:grpSp>
      <p:grpSp>
        <p:nvGrpSpPr>
          <p:cNvPr id="29" name="Group 28">
            <a:extLst>
              <a:ext uri="{FF2B5EF4-FFF2-40B4-BE49-F238E27FC236}">
                <a16:creationId xmlns:a16="http://schemas.microsoft.com/office/drawing/2014/main" id="{2D8F78E9-3896-40B5-A1DF-A43FA65023E4}"/>
              </a:ext>
            </a:extLst>
          </p:cNvPr>
          <p:cNvGrpSpPr/>
          <p:nvPr/>
        </p:nvGrpSpPr>
        <p:grpSpPr>
          <a:xfrm>
            <a:off x="5330690" y="1744138"/>
            <a:ext cx="1552919" cy="1590639"/>
            <a:chOff x="5131361" y="1676992"/>
            <a:chExt cx="1929161" cy="1976020"/>
          </a:xfrm>
        </p:grpSpPr>
        <p:pic>
          <p:nvPicPr>
            <p:cNvPr id="9" name="Picture 8" descr="A close up of a logo&#10;&#10;Description automatically generated">
              <a:extLst>
                <a:ext uri="{FF2B5EF4-FFF2-40B4-BE49-F238E27FC236}">
                  <a16:creationId xmlns:a16="http://schemas.microsoft.com/office/drawing/2014/main" id="{E161514D-4BF5-43B1-AF3D-3080B7355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492" y="1676992"/>
              <a:ext cx="1700900" cy="1700900"/>
            </a:xfrm>
            <a:prstGeom prst="rect">
              <a:avLst/>
            </a:prstGeom>
          </p:spPr>
        </p:pic>
        <p:sp>
          <p:nvSpPr>
            <p:cNvPr id="25" name="Oval 24">
              <a:extLst>
                <a:ext uri="{FF2B5EF4-FFF2-40B4-BE49-F238E27FC236}">
                  <a16:creationId xmlns:a16="http://schemas.microsoft.com/office/drawing/2014/main" id="{BD8D9FDB-C502-4E00-8F70-DE882478F683}"/>
                </a:ext>
              </a:extLst>
            </p:cNvPr>
            <p:cNvSpPr/>
            <p:nvPr/>
          </p:nvSpPr>
          <p:spPr>
            <a:xfrm>
              <a:off x="5131361" y="172385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99115796-DE53-4E18-8F91-EB01EFFC7B31}"/>
              </a:ext>
            </a:extLst>
          </p:cNvPr>
          <p:cNvGrpSpPr/>
          <p:nvPr/>
        </p:nvGrpSpPr>
        <p:grpSpPr>
          <a:xfrm>
            <a:off x="7610359" y="1763819"/>
            <a:ext cx="1552919" cy="1552919"/>
            <a:chOff x="7422121" y="1562861"/>
            <a:chExt cx="1929161" cy="1929161"/>
          </a:xfrm>
        </p:grpSpPr>
        <p:pic>
          <p:nvPicPr>
            <p:cNvPr id="5" name="Picture 4" descr="A close up of a logo&#10;&#10;Description automatically generated">
              <a:extLst>
                <a:ext uri="{FF2B5EF4-FFF2-40B4-BE49-F238E27FC236}">
                  <a16:creationId xmlns:a16="http://schemas.microsoft.com/office/drawing/2014/main" id="{14BD1E12-CA83-4074-95BC-4D882CACF7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252" y="1676992"/>
              <a:ext cx="1700900" cy="1700900"/>
            </a:xfrm>
            <a:prstGeom prst="rect">
              <a:avLst/>
            </a:prstGeom>
          </p:spPr>
        </p:pic>
        <p:sp>
          <p:nvSpPr>
            <p:cNvPr id="26" name="Oval 25">
              <a:extLst>
                <a:ext uri="{FF2B5EF4-FFF2-40B4-BE49-F238E27FC236}">
                  <a16:creationId xmlns:a16="http://schemas.microsoft.com/office/drawing/2014/main" id="{CF5D7392-30B8-4B77-B48A-6830C0111A2F}"/>
                </a:ext>
              </a:extLst>
            </p:cNvPr>
            <p:cNvSpPr/>
            <p:nvPr/>
          </p:nvSpPr>
          <p:spPr>
            <a:xfrm>
              <a:off x="7422121"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58678690-4F54-4B04-8C4D-0B9DD3F572FD}"/>
              </a:ext>
            </a:extLst>
          </p:cNvPr>
          <p:cNvGrpSpPr/>
          <p:nvPr/>
        </p:nvGrpSpPr>
        <p:grpSpPr>
          <a:xfrm>
            <a:off x="9901179" y="1759229"/>
            <a:ext cx="1552919" cy="1552919"/>
            <a:chOff x="9705278" y="1558271"/>
            <a:chExt cx="1929161" cy="1929161"/>
          </a:xfrm>
        </p:grpSpPr>
        <p:pic>
          <p:nvPicPr>
            <p:cNvPr id="15" name="Picture 14" descr="A close up of a logo&#10;&#10;Description automatically generated">
              <a:extLst>
                <a:ext uri="{FF2B5EF4-FFF2-40B4-BE49-F238E27FC236}">
                  <a16:creationId xmlns:a16="http://schemas.microsoft.com/office/drawing/2014/main" id="{501EF237-2640-4D66-901F-FFB35B2A35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7012" y="1676992"/>
              <a:ext cx="1700900" cy="1700900"/>
            </a:xfrm>
            <a:prstGeom prst="rect">
              <a:avLst/>
            </a:prstGeom>
          </p:spPr>
        </p:pic>
        <p:sp>
          <p:nvSpPr>
            <p:cNvPr id="27" name="Oval 26">
              <a:extLst>
                <a:ext uri="{FF2B5EF4-FFF2-40B4-BE49-F238E27FC236}">
                  <a16:creationId xmlns:a16="http://schemas.microsoft.com/office/drawing/2014/main" id="{0D1AF395-014F-4194-82B6-1463822CF25A}"/>
                </a:ext>
              </a:extLst>
            </p:cNvPr>
            <p:cNvSpPr/>
            <p:nvPr/>
          </p:nvSpPr>
          <p:spPr>
            <a:xfrm>
              <a:off x="9705278" y="155827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E734005E-DE6F-47BC-8FD1-9A43908E292C}"/>
              </a:ext>
            </a:extLst>
          </p:cNvPr>
          <p:cNvGrpSpPr/>
          <p:nvPr/>
        </p:nvGrpSpPr>
        <p:grpSpPr>
          <a:xfrm>
            <a:off x="3039870" y="1763819"/>
            <a:ext cx="1552919" cy="1552919"/>
            <a:chOff x="2805838" y="1562861"/>
            <a:chExt cx="1929161" cy="1929161"/>
          </a:xfrm>
        </p:grpSpPr>
        <p:pic>
          <p:nvPicPr>
            <p:cNvPr id="17" name="Picture 16" descr="A close up of a logo&#10;&#10;Description automatically generated">
              <a:extLst>
                <a:ext uri="{FF2B5EF4-FFF2-40B4-BE49-F238E27FC236}">
                  <a16:creationId xmlns:a16="http://schemas.microsoft.com/office/drawing/2014/main" id="{08FE3A75-9EB7-473C-801B-ED7BD2F363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4732" y="1676992"/>
              <a:ext cx="1700900" cy="1700900"/>
            </a:xfrm>
            <a:prstGeom prst="rect">
              <a:avLst/>
            </a:prstGeom>
          </p:spPr>
        </p:pic>
        <p:sp>
          <p:nvSpPr>
            <p:cNvPr id="28" name="Oval 27">
              <a:extLst>
                <a:ext uri="{FF2B5EF4-FFF2-40B4-BE49-F238E27FC236}">
                  <a16:creationId xmlns:a16="http://schemas.microsoft.com/office/drawing/2014/main" id="{F49C5711-F2BD-4BA6-B795-6B82852BA77A}"/>
                </a:ext>
              </a:extLst>
            </p:cNvPr>
            <p:cNvSpPr/>
            <p:nvPr/>
          </p:nvSpPr>
          <p:spPr>
            <a:xfrm>
              <a:off x="2805838"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F31533A8-F53F-4C9C-BA17-B65A55AB0093}"/>
              </a:ext>
            </a:extLst>
          </p:cNvPr>
          <p:cNvGrpSpPr/>
          <p:nvPr/>
        </p:nvGrpSpPr>
        <p:grpSpPr>
          <a:xfrm>
            <a:off x="501804" y="3501568"/>
            <a:ext cx="11207323" cy="2019595"/>
            <a:chOff x="501804" y="3428998"/>
            <a:chExt cx="11207323" cy="2019595"/>
          </a:xfrm>
        </p:grpSpPr>
        <p:sp>
          <p:nvSpPr>
            <p:cNvPr id="34" name="Rectangle 33">
              <a:extLst>
                <a:ext uri="{FF2B5EF4-FFF2-40B4-BE49-F238E27FC236}">
                  <a16:creationId xmlns:a16="http://schemas.microsoft.com/office/drawing/2014/main" id="{308FA747-704F-4BEE-9B4F-EB6570BC9961}"/>
                </a:ext>
              </a:extLst>
            </p:cNvPr>
            <p:cNvSpPr/>
            <p:nvPr/>
          </p:nvSpPr>
          <p:spPr>
            <a:xfrm>
              <a:off x="501804" y="3429000"/>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Risk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Factors</a:t>
              </a:r>
            </a:p>
          </p:txBody>
        </p:sp>
        <p:sp>
          <p:nvSpPr>
            <p:cNvPr id="35" name="Rectangle 34">
              <a:extLst>
                <a:ext uri="{FF2B5EF4-FFF2-40B4-BE49-F238E27FC236}">
                  <a16:creationId xmlns:a16="http://schemas.microsoft.com/office/drawing/2014/main" id="{4C99B365-EF3F-4321-B9B8-77ECC1050818}"/>
                </a:ext>
              </a:extLst>
            </p:cNvPr>
            <p:cNvSpPr/>
            <p:nvPr/>
          </p:nvSpPr>
          <p:spPr>
            <a:xfrm>
              <a:off x="2784843" y="3428999"/>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Triggers and Stressors</a:t>
              </a:r>
            </a:p>
          </p:txBody>
        </p:sp>
        <p:sp>
          <p:nvSpPr>
            <p:cNvPr id="36" name="Rectangle 35">
              <a:extLst>
                <a:ext uri="{FF2B5EF4-FFF2-40B4-BE49-F238E27FC236}">
                  <a16:creationId xmlns:a16="http://schemas.microsoft.com/office/drawing/2014/main" id="{A9DFD259-6743-4398-AF2C-D4030226C79B}"/>
                </a:ext>
              </a:extLst>
            </p:cNvPr>
            <p:cNvSpPr/>
            <p:nvPr/>
          </p:nvSpPr>
          <p:spPr>
            <a:xfrm>
              <a:off x="5075663"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Warning Behaviors</a:t>
              </a:r>
            </a:p>
          </p:txBody>
        </p:sp>
        <p:sp>
          <p:nvSpPr>
            <p:cNvPr id="37" name="Rectangle 36">
              <a:extLst>
                <a:ext uri="{FF2B5EF4-FFF2-40B4-BE49-F238E27FC236}">
                  <a16:creationId xmlns:a16="http://schemas.microsoft.com/office/drawing/2014/main" id="{11C3C840-1A87-4A8A-BD67-01260CC0D1C1}"/>
                </a:ext>
              </a:extLst>
            </p:cNvPr>
            <p:cNvSpPr/>
            <p:nvPr/>
          </p:nvSpPr>
          <p:spPr>
            <a:xfrm>
              <a:off x="7361663" y="34289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Potential Imminence</a:t>
              </a:r>
            </a:p>
          </p:txBody>
        </p:sp>
        <p:sp>
          <p:nvSpPr>
            <p:cNvPr id="38" name="Rectangle 37">
              <a:extLst>
                <a:ext uri="{FF2B5EF4-FFF2-40B4-BE49-F238E27FC236}">
                  <a16:creationId xmlns:a16="http://schemas.microsoft.com/office/drawing/2014/main" id="{E3B5755C-6284-4912-ABBC-0D210F7FCF88}"/>
                </a:ext>
              </a:extLst>
            </p:cNvPr>
            <p:cNvSpPr/>
            <p:nvPr/>
          </p:nvSpPr>
          <p:spPr>
            <a:xfrm>
              <a:off x="9646152"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Mitigators</a:t>
              </a:r>
            </a:p>
          </p:txBody>
        </p:sp>
        <p:cxnSp>
          <p:nvCxnSpPr>
            <p:cNvPr id="42" name="Straight Connector 41">
              <a:extLst>
                <a:ext uri="{FF2B5EF4-FFF2-40B4-BE49-F238E27FC236}">
                  <a16:creationId xmlns:a16="http://schemas.microsoft.com/office/drawing/2014/main" id="{A0DE98FB-2C7A-445A-93D0-2B05C99FDE6E}"/>
                </a:ext>
              </a:extLst>
            </p:cNvPr>
            <p:cNvCxnSpPr/>
            <p:nvPr/>
          </p:nvCxnSpPr>
          <p:spPr>
            <a:xfrm>
              <a:off x="2594282" y="3702205"/>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036709-73AE-4B17-8CA7-B57C99AF9607}"/>
                </a:ext>
              </a:extLst>
            </p:cNvPr>
            <p:cNvCxnSpPr/>
            <p:nvPr/>
          </p:nvCxnSpPr>
          <p:spPr>
            <a:xfrm>
              <a:off x="5005684"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779A46-6392-4C50-B826-D85ED45D06CA}"/>
                </a:ext>
              </a:extLst>
            </p:cNvPr>
            <p:cNvCxnSpPr/>
            <p:nvPr/>
          </p:nvCxnSpPr>
          <p:spPr>
            <a:xfrm>
              <a:off x="7269382"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BC7986-B840-4792-9090-547BCE21F74C}"/>
                </a:ext>
              </a:extLst>
            </p:cNvPr>
            <p:cNvCxnSpPr/>
            <p:nvPr/>
          </p:nvCxnSpPr>
          <p:spPr>
            <a:xfrm>
              <a:off x="9646152" y="3703320"/>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grpSp>
      <p:sp>
        <p:nvSpPr>
          <p:cNvPr id="33" name="Footer Placeholder 5">
            <a:extLst>
              <a:ext uri="{FF2B5EF4-FFF2-40B4-BE49-F238E27FC236}">
                <a16:creationId xmlns:a16="http://schemas.microsoft.com/office/drawing/2014/main" id="{DCB34733-0259-40E0-B116-5A406D1182D9}"/>
              </a:ext>
            </a:extLst>
          </p:cNvPr>
          <p:cNvSpPr txBox="1">
            <a:spLocks/>
          </p:cNvSpPr>
          <p:nvPr/>
        </p:nvSpPr>
        <p:spPr>
          <a:xfrm>
            <a:off x="182880" y="6459785"/>
            <a:ext cx="4822804" cy="365125"/>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M2 – Threat Assessment Model</a:t>
            </a:r>
          </a:p>
        </p:txBody>
      </p:sp>
    </p:spTree>
    <p:custDataLst>
      <p:tags r:id="rId1"/>
    </p:custDataLst>
    <p:extLst>
      <p:ext uri="{BB962C8B-B14F-4D97-AF65-F5344CB8AC3E}">
        <p14:creationId xmlns:p14="http://schemas.microsoft.com/office/powerpoint/2010/main" val="42292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Red Mad Face">
            <a:extLst>
              <a:ext uri="{FF2B5EF4-FFF2-40B4-BE49-F238E27FC236}">
                <a16:creationId xmlns:a16="http://schemas.microsoft.com/office/drawing/2014/main" id="{E9182929-50E8-4E02-A6D7-F5538CCA7C2A}"/>
              </a:ext>
            </a:extLst>
          </p:cNvPr>
          <p:cNvGrpSpPr/>
          <p:nvPr/>
        </p:nvGrpSpPr>
        <p:grpSpPr>
          <a:xfrm>
            <a:off x="4953374" y="3204298"/>
            <a:ext cx="2288447" cy="1204766"/>
            <a:chOff x="4922279" y="2838484"/>
            <a:chExt cx="2288447" cy="1204766"/>
          </a:xfrm>
        </p:grpSpPr>
        <p:sp>
          <p:nvSpPr>
            <p:cNvPr id="25" name="Oval 24">
              <a:extLst>
                <a:ext uri="{FF2B5EF4-FFF2-40B4-BE49-F238E27FC236}">
                  <a16:creationId xmlns:a16="http://schemas.microsoft.com/office/drawing/2014/main" id="{38645F48-FEF3-4D3D-8BE4-AAFDAFF4067F}"/>
                </a:ext>
              </a:extLst>
            </p:cNvPr>
            <p:cNvSpPr/>
            <p:nvPr/>
          </p:nvSpPr>
          <p:spPr>
            <a:xfrm>
              <a:off x="4922279" y="2838484"/>
              <a:ext cx="2288447" cy="1204766"/>
            </a:xfrm>
            <a:prstGeom prst="ellipse">
              <a:avLst/>
            </a:prstGeom>
            <a:solidFill>
              <a:srgbClr val="C41230"/>
            </a:solidFill>
            <a:effectLst>
              <a:glow rad="228600">
                <a:schemeClr val="accent3">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182" tIns="249182" rIns="249182" bIns="249182" numCol="1" spcCol="1270" anchor="ctr" anchorCtr="0">
              <a:noAutofit/>
            </a:bodyPr>
            <a:lstStyle/>
            <a:p>
              <a:pPr marL="0" lvl="0" indent="0" algn="ctr" defTabSz="1422400">
                <a:lnSpc>
                  <a:spcPct val="90000"/>
                </a:lnSpc>
                <a:spcBef>
                  <a:spcPct val="0"/>
                </a:spcBef>
                <a:spcAft>
                  <a:spcPct val="35000"/>
                </a:spcAft>
                <a:buNone/>
              </a:pPr>
              <a:endParaRPr lang="en-US" sz="3200" kern="1200" dirty="0"/>
            </a:p>
          </p:txBody>
        </p:sp>
        <p:pic>
          <p:nvPicPr>
            <p:cNvPr id="35" name="Graphic 34" descr="Angry face outline">
              <a:extLst>
                <a:ext uri="{FF2B5EF4-FFF2-40B4-BE49-F238E27FC236}">
                  <a16:creationId xmlns:a16="http://schemas.microsoft.com/office/drawing/2014/main" id="{58003FEB-32F1-4820-A2D8-5FCC512975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0753" y="2980890"/>
              <a:ext cx="914400" cy="914400"/>
            </a:xfrm>
            <a:prstGeom prst="rect">
              <a:avLst/>
            </a:prstGeom>
          </p:spPr>
        </p:pic>
      </p:grpSp>
      <p:sp>
        <p:nvSpPr>
          <p:cNvPr id="11" name="Title 10">
            <a:extLst>
              <a:ext uri="{FF2B5EF4-FFF2-40B4-BE49-F238E27FC236}">
                <a16:creationId xmlns:a16="http://schemas.microsoft.com/office/drawing/2014/main" id="{0BADF939-F227-4802-89D4-3F20DC016A67}"/>
              </a:ext>
            </a:extLst>
          </p:cNvPr>
          <p:cNvSpPr>
            <a:spLocks noGrp="1"/>
          </p:cNvSpPr>
          <p:nvPr>
            <p:ph type="title"/>
          </p:nvPr>
        </p:nvSpPr>
        <p:spPr/>
        <p:txBody>
          <a:bodyPr/>
          <a:lstStyle/>
          <a:p>
            <a:r>
              <a:rPr lang="en-US" dirty="0"/>
              <a:t>Life Stressors</a:t>
            </a:r>
          </a:p>
        </p:txBody>
      </p:sp>
      <p:sp>
        <p:nvSpPr>
          <p:cNvPr id="33" name="Box-Orange Law Enforcement">
            <a:extLst>
              <a:ext uri="{FF2B5EF4-FFF2-40B4-BE49-F238E27FC236}">
                <a16:creationId xmlns:a16="http://schemas.microsoft.com/office/drawing/2014/main" id="{4681C4FB-581D-4D8C-96DF-DCE9188A9E39}"/>
              </a:ext>
            </a:extLst>
          </p:cNvPr>
          <p:cNvSpPr/>
          <p:nvPr/>
        </p:nvSpPr>
        <p:spPr>
          <a:xfrm>
            <a:off x="1335012" y="3360474"/>
            <a:ext cx="3054096" cy="868680"/>
          </a:xfrm>
          <a:custGeom>
            <a:avLst/>
            <a:gdLst>
              <a:gd name="connsiteX0" fmla="*/ 237340 w 2193381"/>
              <a:gd name="connsiteY0" fmla="*/ 0 h 1424014"/>
              <a:gd name="connsiteX1" fmla="*/ 2193381 w 2193381"/>
              <a:gd name="connsiteY1" fmla="*/ 0 h 1424014"/>
              <a:gd name="connsiteX2" fmla="*/ 2193381 w 2193381"/>
              <a:gd name="connsiteY2" fmla="*/ 0 h 1424014"/>
              <a:gd name="connsiteX3" fmla="*/ 2193381 w 2193381"/>
              <a:gd name="connsiteY3" fmla="*/ 1186674 h 1424014"/>
              <a:gd name="connsiteX4" fmla="*/ 1956041 w 2193381"/>
              <a:gd name="connsiteY4" fmla="*/ 1424014 h 1424014"/>
              <a:gd name="connsiteX5" fmla="*/ 0 w 2193381"/>
              <a:gd name="connsiteY5" fmla="*/ 1424014 h 1424014"/>
              <a:gd name="connsiteX6" fmla="*/ 0 w 2193381"/>
              <a:gd name="connsiteY6" fmla="*/ 1424014 h 1424014"/>
              <a:gd name="connsiteX7" fmla="*/ 0 w 2193381"/>
              <a:gd name="connsiteY7" fmla="*/ 237340 h 1424014"/>
              <a:gd name="connsiteX8" fmla="*/ 237340 w 2193381"/>
              <a:gd name="connsiteY8" fmla="*/ 0 h 142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381" h="1424014">
                <a:moveTo>
                  <a:pt x="237340" y="0"/>
                </a:moveTo>
                <a:lnTo>
                  <a:pt x="2193381" y="0"/>
                </a:lnTo>
                <a:lnTo>
                  <a:pt x="2193381" y="0"/>
                </a:lnTo>
                <a:lnTo>
                  <a:pt x="2193381" y="1186674"/>
                </a:lnTo>
                <a:cubicBezTo>
                  <a:pt x="2193381" y="1317753"/>
                  <a:pt x="2087120" y="1424014"/>
                  <a:pt x="1956041" y="1424014"/>
                </a:cubicBezTo>
                <a:lnTo>
                  <a:pt x="0" y="1424014"/>
                </a:lnTo>
                <a:lnTo>
                  <a:pt x="0" y="1424014"/>
                </a:lnTo>
                <a:lnTo>
                  <a:pt x="0" y="237340"/>
                </a:lnTo>
                <a:cubicBezTo>
                  <a:pt x="0" y="106261"/>
                  <a:pt x="106261" y="0"/>
                  <a:pt x="237340" y="0"/>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9515" tIns="618155" rIns="69515" bIns="160955" numCol="1" spcCol="1270" anchor="b" anchorCtr="0">
            <a:noAutofit/>
          </a:bodyPr>
          <a:lstStyle/>
          <a:p>
            <a:pPr marL="688975" lvl="0" defTabSz="844550">
              <a:lnSpc>
                <a:spcPct val="90000"/>
              </a:lnSpc>
              <a:spcBef>
                <a:spcPct val="0"/>
              </a:spcBef>
              <a:spcAft>
                <a:spcPct val="35000"/>
              </a:spcAft>
              <a:buNone/>
            </a:pPr>
            <a:r>
              <a:rPr lang="en-US" sz="2000" b="1" strike="noStrike" kern="1200" dirty="0">
                <a:latin typeface="Calibri" panose="020F0502020204030204" pitchFamily="34" charset="0"/>
                <a:cs typeface="Calibri" panose="020F0502020204030204" pitchFamily="34" charset="0"/>
              </a:rPr>
              <a:t>LAW</a:t>
            </a:r>
            <a:br>
              <a:rPr lang="en-US" sz="2000" b="1" strike="noStrike" kern="1200" dirty="0">
                <a:latin typeface="Calibri" panose="020F0502020204030204" pitchFamily="34" charset="0"/>
                <a:cs typeface="Calibri" panose="020F0502020204030204" pitchFamily="34" charset="0"/>
              </a:rPr>
            </a:br>
            <a:r>
              <a:rPr lang="en-US" sz="2000" b="1" strike="noStrike" kern="1200" dirty="0">
                <a:latin typeface="Calibri" panose="020F0502020204030204" pitchFamily="34" charset="0"/>
                <a:cs typeface="Calibri" panose="020F0502020204030204" pitchFamily="34" charset="0"/>
              </a:rPr>
              <a:t>ENFORCEMENT</a:t>
            </a:r>
          </a:p>
        </p:txBody>
      </p:sp>
      <p:pic>
        <p:nvPicPr>
          <p:cNvPr id="16" name="Icon-Law Enforcement" descr="Police">
            <a:extLst>
              <a:ext uri="{FF2B5EF4-FFF2-40B4-BE49-F238E27FC236}">
                <a16:creationId xmlns:a16="http://schemas.microsoft.com/office/drawing/2014/main" id="{7B64729A-B180-4C75-83E4-30C1C77D61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52005" y="3458434"/>
            <a:ext cx="640080" cy="640080"/>
          </a:xfrm>
          <a:prstGeom prst="rect">
            <a:avLst/>
          </a:prstGeom>
        </p:spPr>
      </p:pic>
      <p:sp>
        <p:nvSpPr>
          <p:cNvPr id="31" name="Box-Green Relationships">
            <a:extLst>
              <a:ext uri="{FF2B5EF4-FFF2-40B4-BE49-F238E27FC236}">
                <a16:creationId xmlns:a16="http://schemas.microsoft.com/office/drawing/2014/main" id="{106BF6E7-3829-41D5-9C02-F19EF3EF3518}"/>
              </a:ext>
            </a:extLst>
          </p:cNvPr>
          <p:cNvSpPr/>
          <p:nvPr/>
        </p:nvSpPr>
        <p:spPr>
          <a:xfrm>
            <a:off x="4611206" y="4990604"/>
            <a:ext cx="3051243" cy="868680"/>
          </a:xfrm>
          <a:custGeom>
            <a:avLst/>
            <a:gdLst>
              <a:gd name="connsiteX0" fmla="*/ 237340 w 2193381"/>
              <a:gd name="connsiteY0" fmla="*/ 0 h 1424014"/>
              <a:gd name="connsiteX1" fmla="*/ 2193381 w 2193381"/>
              <a:gd name="connsiteY1" fmla="*/ 0 h 1424014"/>
              <a:gd name="connsiteX2" fmla="*/ 2193381 w 2193381"/>
              <a:gd name="connsiteY2" fmla="*/ 0 h 1424014"/>
              <a:gd name="connsiteX3" fmla="*/ 2193381 w 2193381"/>
              <a:gd name="connsiteY3" fmla="*/ 1186674 h 1424014"/>
              <a:gd name="connsiteX4" fmla="*/ 1956041 w 2193381"/>
              <a:gd name="connsiteY4" fmla="*/ 1424014 h 1424014"/>
              <a:gd name="connsiteX5" fmla="*/ 0 w 2193381"/>
              <a:gd name="connsiteY5" fmla="*/ 1424014 h 1424014"/>
              <a:gd name="connsiteX6" fmla="*/ 0 w 2193381"/>
              <a:gd name="connsiteY6" fmla="*/ 1424014 h 1424014"/>
              <a:gd name="connsiteX7" fmla="*/ 0 w 2193381"/>
              <a:gd name="connsiteY7" fmla="*/ 237340 h 1424014"/>
              <a:gd name="connsiteX8" fmla="*/ 237340 w 2193381"/>
              <a:gd name="connsiteY8" fmla="*/ 0 h 142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381" h="1424014">
                <a:moveTo>
                  <a:pt x="237340" y="0"/>
                </a:moveTo>
                <a:lnTo>
                  <a:pt x="2193381" y="0"/>
                </a:lnTo>
                <a:lnTo>
                  <a:pt x="2193381" y="0"/>
                </a:lnTo>
                <a:lnTo>
                  <a:pt x="2193381" y="1186674"/>
                </a:lnTo>
                <a:cubicBezTo>
                  <a:pt x="2193381" y="1317753"/>
                  <a:pt x="2087120" y="1424014"/>
                  <a:pt x="1956041" y="1424014"/>
                </a:cubicBezTo>
                <a:lnTo>
                  <a:pt x="0" y="1424014"/>
                </a:lnTo>
                <a:lnTo>
                  <a:pt x="0" y="1424014"/>
                </a:lnTo>
                <a:lnTo>
                  <a:pt x="0" y="237340"/>
                </a:lnTo>
                <a:cubicBezTo>
                  <a:pt x="0" y="106261"/>
                  <a:pt x="106261" y="0"/>
                  <a:pt x="237340" y="0"/>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9515" tIns="182880" rIns="69515" bIns="160955" numCol="1" spcCol="1270" anchor="ctr" anchorCtr="0">
            <a:noAutofit/>
          </a:bodyPr>
          <a:lstStyle/>
          <a:p>
            <a:pPr marL="796925" lvl="0" defTabSz="844550">
              <a:lnSpc>
                <a:spcPct val="90000"/>
              </a:lnSpc>
              <a:spcBef>
                <a:spcPct val="0"/>
              </a:spcBef>
              <a:spcAft>
                <a:spcPct val="35000"/>
              </a:spcAft>
              <a:buNone/>
            </a:pPr>
            <a:r>
              <a:rPr lang="en-US" sz="2000" b="1" strike="noStrike" kern="1200" dirty="0">
                <a:latin typeface="Calibri" panose="020F0502020204030204" pitchFamily="34" charset="0"/>
                <a:cs typeface="Calibri" panose="020F0502020204030204" pitchFamily="34" charset="0"/>
              </a:rPr>
              <a:t>RELATIONSHIPS</a:t>
            </a:r>
          </a:p>
        </p:txBody>
      </p:sp>
      <p:pic>
        <p:nvPicPr>
          <p:cNvPr id="18" name="Graphic 17" descr="Broken Heart">
            <a:extLst>
              <a:ext uri="{FF2B5EF4-FFF2-40B4-BE49-F238E27FC236}">
                <a16:creationId xmlns:a16="http://schemas.microsoft.com/office/drawing/2014/main" id="{DCA0D49B-662D-4E2F-9C60-799EDBF6F7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7516" y="5076892"/>
            <a:ext cx="780208" cy="780208"/>
          </a:xfrm>
          <a:prstGeom prst="rect">
            <a:avLst/>
          </a:prstGeom>
        </p:spPr>
      </p:pic>
      <p:sp>
        <p:nvSpPr>
          <p:cNvPr id="27" name="Box-Blue Financial">
            <a:extLst>
              <a:ext uri="{FF2B5EF4-FFF2-40B4-BE49-F238E27FC236}">
                <a16:creationId xmlns:a16="http://schemas.microsoft.com/office/drawing/2014/main" id="{0A276DCC-A30C-46C1-BF1F-254A87ECAC2E}"/>
              </a:ext>
            </a:extLst>
          </p:cNvPr>
          <p:cNvSpPr/>
          <p:nvPr/>
        </p:nvSpPr>
        <p:spPr>
          <a:xfrm>
            <a:off x="4611206" y="1723646"/>
            <a:ext cx="3054096" cy="868680"/>
          </a:xfrm>
          <a:custGeom>
            <a:avLst/>
            <a:gdLst>
              <a:gd name="connsiteX0" fmla="*/ 237340 w 2193381"/>
              <a:gd name="connsiteY0" fmla="*/ 0 h 1424014"/>
              <a:gd name="connsiteX1" fmla="*/ 2193381 w 2193381"/>
              <a:gd name="connsiteY1" fmla="*/ 0 h 1424014"/>
              <a:gd name="connsiteX2" fmla="*/ 2193381 w 2193381"/>
              <a:gd name="connsiteY2" fmla="*/ 0 h 1424014"/>
              <a:gd name="connsiteX3" fmla="*/ 2193381 w 2193381"/>
              <a:gd name="connsiteY3" fmla="*/ 1186674 h 1424014"/>
              <a:gd name="connsiteX4" fmla="*/ 1956041 w 2193381"/>
              <a:gd name="connsiteY4" fmla="*/ 1424014 h 1424014"/>
              <a:gd name="connsiteX5" fmla="*/ 0 w 2193381"/>
              <a:gd name="connsiteY5" fmla="*/ 1424014 h 1424014"/>
              <a:gd name="connsiteX6" fmla="*/ 0 w 2193381"/>
              <a:gd name="connsiteY6" fmla="*/ 1424014 h 1424014"/>
              <a:gd name="connsiteX7" fmla="*/ 0 w 2193381"/>
              <a:gd name="connsiteY7" fmla="*/ 237340 h 1424014"/>
              <a:gd name="connsiteX8" fmla="*/ 237340 w 2193381"/>
              <a:gd name="connsiteY8" fmla="*/ 0 h 142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381" h="1424014">
                <a:moveTo>
                  <a:pt x="237340" y="0"/>
                </a:moveTo>
                <a:lnTo>
                  <a:pt x="2193381" y="0"/>
                </a:lnTo>
                <a:lnTo>
                  <a:pt x="2193381" y="0"/>
                </a:lnTo>
                <a:lnTo>
                  <a:pt x="2193381" y="1186674"/>
                </a:lnTo>
                <a:cubicBezTo>
                  <a:pt x="2193381" y="1317753"/>
                  <a:pt x="2087120" y="1424014"/>
                  <a:pt x="1956041" y="1424014"/>
                </a:cubicBezTo>
                <a:lnTo>
                  <a:pt x="0" y="1424014"/>
                </a:lnTo>
                <a:lnTo>
                  <a:pt x="0" y="1424014"/>
                </a:lnTo>
                <a:lnTo>
                  <a:pt x="0" y="237340"/>
                </a:lnTo>
                <a:cubicBezTo>
                  <a:pt x="0" y="106261"/>
                  <a:pt x="106261" y="0"/>
                  <a:pt x="237340" y="0"/>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9515" tIns="182880" rIns="69515" bIns="160955" numCol="1" spcCol="1270" anchor="ctr" anchorCtr="0">
            <a:noAutofit/>
          </a:bodyPr>
          <a:lstStyle/>
          <a:p>
            <a:pPr marL="1139825" lvl="0" defTabSz="844550">
              <a:lnSpc>
                <a:spcPct val="90000"/>
              </a:lnSpc>
              <a:spcBef>
                <a:spcPct val="0"/>
              </a:spcBef>
              <a:spcAft>
                <a:spcPct val="35000"/>
              </a:spcAft>
              <a:buNone/>
            </a:pPr>
            <a:r>
              <a:rPr lang="en-US" sz="2000" b="1" strike="noStrike" kern="1200" dirty="0">
                <a:latin typeface="Calibri" panose="020F0502020204030204" pitchFamily="34" charset="0"/>
                <a:cs typeface="Calibri" panose="020F0502020204030204" pitchFamily="34" charset="0"/>
              </a:rPr>
              <a:t>FINANCIAL</a:t>
            </a:r>
          </a:p>
        </p:txBody>
      </p:sp>
      <p:pic>
        <p:nvPicPr>
          <p:cNvPr id="20" name="Icon-Money" descr="Money">
            <a:extLst>
              <a:ext uri="{FF2B5EF4-FFF2-40B4-BE49-F238E27FC236}">
                <a16:creationId xmlns:a16="http://schemas.microsoft.com/office/drawing/2014/main" id="{3C82DD13-83FF-48A6-B897-7E30C40D01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57516" y="1716863"/>
            <a:ext cx="914400" cy="914400"/>
          </a:xfrm>
          <a:prstGeom prst="rect">
            <a:avLst/>
          </a:prstGeom>
        </p:spPr>
      </p:pic>
      <p:sp>
        <p:nvSpPr>
          <p:cNvPr id="29" name="Box-Grey Work or Home">
            <a:extLst>
              <a:ext uri="{FF2B5EF4-FFF2-40B4-BE49-F238E27FC236}">
                <a16:creationId xmlns:a16="http://schemas.microsoft.com/office/drawing/2014/main" id="{F2BEB678-145D-4790-8882-EF01EFB68FE6}"/>
              </a:ext>
            </a:extLst>
          </p:cNvPr>
          <p:cNvSpPr/>
          <p:nvPr/>
        </p:nvSpPr>
        <p:spPr>
          <a:xfrm>
            <a:off x="7828665" y="3360474"/>
            <a:ext cx="3054096" cy="868680"/>
          </a:xfrm>
          <a:custGeom>
            <a:avLst/>
            <a:gdLst>
              <a:gd name="connsiteX0" fmla="*/ 237340 w 2193381"/>
              <a:gd name="connsiteY0" fmla="*/ 0 h 1424014"/>
              <a:gd name="connsiteX1" fmla="*/ 2193381 w 2193381"/>
              <a:gd name="connsiteY1" fmla="*/ 0 h 1424014"/>
              <a:gd name="connsiteX2" fmla="*/ 2193381 w 2193381"/>
              <a:gd name="connsiteY2" fmla="*/ 0 h 1424014"/>
              <a:gd name="connsiteX3" fmla="*/ 2193381 w 2193381"/>
              <a:gd name="connsiteY3" fmla="*/ 1186674 h 1424014"/>
              <a:gd name="connsiteX4" fmla="*/ 1956041 w 2193381"/>
              <a:gd name="connsiteY4" fmla="*/ 1424014 h 1424014"/>
              <a:gd name="connsiteX5" fmla="*/ 0 w 2193381"/>
              <a:gd name="connsiteY5" fmla="*/ 1424014 h 1424014"/>
              <a:gd name="connsiteX6" fmla="*/ 0 w 2193381"/>
              <a:gd name="connsiteY6" fmla="*/ 1424014 h 1424014"/>
              <a:gd name="connsiteX7" fmla="*/ 0 w 2193381"/>
              <a:gd name="connsiteY7" fmla="*/ 237340 h 1424014"/>
              <a:gd name="connsiteX8" fmla="*/ 237340 w 2193381"/>
              <a:gd name="connsiteY8" fmla="*/ 0 h 142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381" h="1424014">
                <a:moveTo>
                  <a:pt x="237340" y="0"/>
                </a:moveTo>
                <a:lnTo>
                  <a:pt x="2193381" y="0"/>
                </a:lnTo>
                <a:lnTo>
                  <a:pt x="2193381" y="0"/>
                </a:lnTo>
                <a:lnTo>
                  <a:pt x="2193381" y="1186674"/>
                </a:lnTo>
                <a:cubicBezTo>
                  <a:pt x="2193381" y="1317753"/>
                  <a:pt x="2087120" y="1424014"/>
                  <a:pt x="1956041" y="1424014"/>
                </a:cubicBezTo>
                <a:lnTo>
                  <a:pt x="0" y="1424014"/>
                </a:lnTo>
                <a:lnTo>
                  <a:pt x="0" y="1424014"/>
                </a:lnTo>
                <a:lnTo>
                  <a:pt x="0" y="237340"/>
                </a:lnTo>
                <a:cubicBezTo>
                  <a:pt x="0" y="106261"/>
                  <a:pt x="106261" y="0"/>
                  <a:pt x="237340" y="0"/>
                </a:cubicBezTo>
                <a:close/>
              </a:path>
            </a:pathLst>
          </a:custGeom>
          <a:solidFill>
            <a:srgbClr val="5A5B5D"/>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9515" tIns="69515" rIns="69515" bIns="160955" numCol="1" spcCol="1270" anchor="b" anchorCtr="0">
            <a:noAutofit/>
          </a:bodyPr>
          <a:lstStyle/>
          <a:p>
            <a:pPr marL="914400" lvl="0" defTabSz="844550">
              <a:lnSpc>
                <a:spcPct val="90000"/>
              </a:lnSpc>
              <a:spcBef>
                <a:spcPct val="0"/>
              </a:spcBef>
              <a:spcAft>
                <a:spcPct val="35000"/>
              </a:spcAft>
              <a:buNone/>
            </a:pPr>
            <a:r>
              <a:rPr lang="en-US" sz="2000" b="1" strike="noStrike" kern="1200" dirty="0">
                <a:latin typeface="Calibri" panose="020F0502020204030204" pitchFamily="34" charset="0"/>
                <a:cs typeface="Calibri" panose="020F0502020204030204" pitchFamily="34" charset="0"/>
              </a:rPr>
              <a:t>WORK OR HOME</a:t>
            </a:r>
          </a:p>
        </p:txBody>
      </p:sp>
      <p:sp>
        <p:nvSpPr>
          <p:cNvPr id="23" name="Icon-Cloud">
            <a:extLst>
              <a:ext uri="{FF2B5EF4-FFF2-40B4-BE49-F238E27FC236}">
                <a16:creationId xmlns:a16="http://schemas.microsoft.com/office/drawing/2014/main" id="{D31D2E90-0FFD-4177-BC4C-C5850F9FFB23}"/>
              </a:ext>
            </a:extLst>
          </p:cNvPr>
          <p:cNvSpPr>
            <a:spLocks/>
          </p:cNvSpPr>
          <p:nvPr/>
        </p:nvSpPr>
        <p:spPr bwMode="auto">
          <a:xfrm>
            <a:off x="8033759" y="3478594"/>
            <a:ext cx="578683" cy="660843"/>
          </a:xfrm>
          <a:custGeom>
            <a:avLst/>
            <a:gdLst>
              <a:gd name="T0" fmla="*/ 94 w 102"/>
              <a:gd name="T1" fmla="*/ 35 h 116"/>
              <a:gd name="T2" fmla="*/ 95 w 102"/>
              <a:gd name="T3" fmla="*/ 29 h 116"/>
              <a:gd name="T4" fmla="*/ 66 w 102"/>
              <a:gd name="T5" fmla="*/ 0 h 116"/>
              <a:gd name="T6" fmla="*/ 40 w 102"/>
              <a:gd name="T7" fmla="*/ 15 h 116"/>
              <a:gd name="T8" fmla="*/ 33 w 102"/>
              <a:gd name="T9" fmla="*/ 14 h 116"/>
              <a:gd name="T10" fmla="*/ 15 w 102"/>
              <a:gd name="T11" fmla="*/ 32 h 116"/>
              <a:gd name="T12" fmla="*/ 0 w 102"/>
              <a:gd name="T13" fmla="*/ 50 h 116"/>
              <a:gd name="T14" fmla="*/ 29 w 102"/>
              <a:gd name="T15" fmla="*/ 72 h 116"/>
              <a:gd name="T16" fmla="*/ 33 w 102"/>
              <a:gd name="T17" fmla="*/ 72 h 116"/>
              <a:gd name="T18" fmla="*/ 22 w 102"/>
              <a:gd name="T19" fmla="*/ 87 h 116"/>
              <a:gd name="T20" fmla="*/ 40 w 102"/>
              <a:gd name="T21" fmla="*/ 87 h 116"/>
              <a:gd name="T22" fmla="*/ 22 w 102"/>
              <a:gd name="T23" fmla="*/ 116 h 116"/>
              <a:gd name="T24" fmla="*/ 66 w 102"/>
              <a:gd name="T25" fmla="*/ 79 h 116"/>
              <a:gd name="T26" fmla="*/ 44 w 102"/>
              <a:gd name="T27" fmla="*/ 79 h 116"/>
              <a:gd name="T28" fmla="*/ 51 w 102"/>
              <a:gd name="T29" fmla="*/ 72 h 116"/>
              <a:gd name="T30" fmla="*/ 73 w 102"/>
              <a:gd name="T31" fmla="*/ 72 h 116"/>
              <a:gd name="T32" fmla="*/ 102 w 102"/>
              <a:gd name="T33" fmla="*/ 50 h 116"/>
              <a:gd name="T34" fmla="*/ 94 w 102"/>
              <a:gd name="T35" fmla="*/ 35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2" h="116">
                <a:moveTo>
                  <a:pt x="94" y="35"/>
                </a:moveTo>
                <a:cubicBezTo>
                  <a:pt x="94" y="33"/>
                  <a:pt x="95" y="31"/>
                  <a:pt x="95" y="29"/>
                </a:cubicBezTo>
                <a:cubicBezTo>
                  <a:pt x="95" y="13"/>
                  <a:pt x="82" y="0"/>
                  <a:pt x="66" y="0"/>
                </a:cubicBezTo>
                <a:cubicBezTo>
                  <a:pt x="54" y="0"/>
                  <a:pt x="45" y="6"/>
                  <a:pt x="40" y="15"/>
                </a:cubicBezTo>
                <a:cubicBezTo>
                  <a:pt x="38" y="15"/>
                  <a:pt x="35" y="14"/>
                  <a:pt x="33" y="14"/>
                </a:cubicBezTo>
                <a:cubicBezTo>
                  <a:pt x="23" y="14"/>
                  <a:pt x="15" y="22"/>
                  <a:pt x="15" y="32"/>
                </a:cubicBezTo>
                <a:cubicBezTo>
                  <a:pt x="6" y="35"/>
                  <a:pt x="0" y="42"/>
                  <a:pt x="0" y="50"/>
                </a:cubicBezTo>
                <a:cubicBezTo>
                  <a:pt x="0" y="62"/>
                  <a:pt x="13" y="72"/>
                  <a:pt x="29" y="72"/>
                </a:cubicBezTo>
                <a:cubicBezTo>
                  <a:pt x="33" y="72"/>
                  <a:pt x="33" y="72"/>
                  <a:pt x="33" y="72"/>
                </a:cubicBezTo>
                <a:cubicBezTo>
                  <a:pt x="22" y="87"/>
                  <a:pt x="22" y="87"/>
                  <a:pt x="22" y="87"/>
                </a:cubicBezTo>
                <a:cubicBezTo>
                  <a:pt x="40" y="87"/>
                  <a:pt x="40" y="87"/>
                  <a:pt x="40" y="87"/>
                </a:cubicBezTo>
                <a:cubicBezTo>
                  <a:pt x="22" y="116"/>
                  <a:pt x="22" y="116"/>
                  <a:pt x="22" y="116"/>
                </a:cubicBezTo>
                <a:cubicBezTo>
                  <a:pt x="66" y="79"/>
                  <a:pt x="66" y="79"/>
                  <a:pt x="66" y="79"/>
                </a:cubicBezTo>
                <a:cubicBezTo>
                  <a:pt x="44" y="79"/>
                  <a:pt x="44" y="79"/>
                  <a:pt x="44" y="79"/>
                </a:cubicBezTo>
                <a:cubicBezTo>
                  <a:pt x="51" y="72"/>
                  <a:pt x="51" y="72"/>
                  <a:pt x="51" y="72"/>
                </a:cubicBezTo>
                <a:cubicBezTo>
                  <a:pt x="73" y="72"/>
                  <a:pt x="73" y="72"/>
                  <a:pt x="73" y="72"/>
                </a:cubicBezTo>
                <a:cubicBezTo>
                  <a:pt x="89" y="72"/>
                  <a:pt x="102" y="62"/>
                  <a:pt x="102" y="50"/>
                </a:cubicBezTo>
                <a:cubicBezTo>
                  <a:pt x="102" y="45"/>
                  <a:pt x="99" y="39"/>
                  <a:pt x="94" y="35"/>
                </a:cubicBezTo>
                <a:close/>
              </a:path>
            </a:pathLst>
          </a:custGeom>
          <a:solidFill>
            <a:schemeClr val="bg1"/>
          </a:solidFill>
          <a:ln>
            <a:noFill/>
          </a:ln>
        </p:spPr>
        <p:txBody>
          <a:bodyPr/>
          <a:lstStyle/>
          <a:p>
            <a:endParaRPr lang="en-US" dirty="0"/>
          </a:p>
        </p:txBody>
      </p:sp>
      <p:grpSp>
        <p:nvGrpSpPr>
          <p:cNvPr id="7" name="Group Green Happy Face">
            <a:extLst>
              <a:ext uri="{FF2B5EF4-FFF2-40B4-BE49-F238E27FC236}">
                <a16:creationId xmlns:a16="http://schemas.microsoft.com/office/drawing/2014/main" id="{1A682EE5-BDEB-4BAF-9513-97D86C355AA0}"/>
              </a:ext>
            </a:extLst>
          </p:cNvPr>
          <p:cNvGrpSpPr/>
          <p:nvPr/>
        </p:nvGrpSpPr>
        <p:grpSpPr>
          <a:xfrm>
            <a:off x="4778923" y="2992073"/>
            <a:ext cx="2619674" cy="1620996"/>
            <a:chOff x="4801502" y="2992073"/>
            <a:chExt cx="2585806" cy="1620996"/>
          </a:xfrm>
        </p:grpSpPr>
        <p:sp>
          <p:nvSpPr>
            <p:cNvPr id="6" name="Box to Hide Red">
              <a:extLst>
                <a:ext uri="{FF2B5EF4-FFF2-40B4-BE49-F238E27FC236}">
                  <a16:creationId xmlns:a16="http://schemas.microsoft.com/office/drawing/2014/main" id="{E38590F0-0F03-4164-B5FC-D65AE9C4CD56}"/>
                </a:ext>
              </a:extLst>
            </p:cNvPr>
            <p:cNvSpPr/>
            <p:nvPr/>
          </p:nvSpPr>
          <p:spPr>
            <a:xfrm>
              <a:off x="4801502" y="2992073"/>
              <a:ext cx="2585806" cy="1620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52B47E1-A7D3-4A2B-96CE-AB46B27D9A11}"/>
                </a:ext>
              </a:extLst>
            </p:cNvPr>
            <p:cNvGrpSpPr/>
            <p:nvPr/>
          </p:nvGrpSpPr>
          <p:grpSpPr>
            <a:xfrm>
              <a:off x="4956048" y="3200400"/>
              <a:ext cx="2288447" cy="1204766"/>
              <a:chOff x="9042243" y="4742086"/>
              <a:chExt cx="2288447" cy="1204766"/>
            </a:xfrm>
          </p:grpSpPr>
          <p:sp>
            <p:nvSpPr>
              <p:cNvPr id="34" name="Oval 33">
                <a:extLst>
                  <a:ext uri="{FF2B5EF4-FFF2-40B4-BE49-F238E27FC236}">
                    <a16:creationId xmlns:a16="http://schemas.microsoft.com/office/drawing/2014/main" id="{D9BA9DAE-BED7-4A57-8EC3-E092357D13D2}"/>
                  </a:ext>
                </a:extLst>
              </p:cNvPr>
              <p:cNvSpPr/>
              <p:nvPr/>
            </p:nvSpPr>
            <p:spPr>
              <a:xfrm>
                <a:off x="9042243" y="4742086"/>
                <a:ext cx="2288447" cy="1204766"/>
              </a:xfrm>
              <a:prstGeom prst="ellipse">
                <a:avLst/>
              </a:prstGeom>
              <a:solidFill>
                <a:srgbClr val="5E9732"/>
              </a:solidFill>
              <a:effectLst>
                <a:glow rad="228600">
                  <a:schemeClr val="accent4">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182" tIns="249182" rIns="249182" bIns="249182" numCol="1" spcCol="1270" anchor="ctr" anchorCtr="0">
                <a:noAutofit/>
              </a:bodyPr>
              <a:lstStyle/>
              <a:p>
                <a:pPr marL="0" lvl="0" indent="0" algn="ctr" defTabSz="1422400">
                  <a:lnSpc>
                    <a:spcPct val="90000"/>
                  </a:lnSpc>
                  <a:spcBef>
                    <a:spcPct val="0"/>
                  </a:spcBef>
                  <a:spcAft>
                    <a:spcPct val="35000"/>
                  </a:spcAft>
                  <a:buNone/>
                </a:pPr>
                <a:endParaRPr lang="en-US" sz="3200" kern="1200" dirty="0"/>
              </a:p>
            </p:txBody>
          </p:sp>
          <p:pic>
            <p:nvPicPr>
              <p:cNvPr id="3" name="Graphic 2" descr="Sunglasses face outline">
                <a:extLst>
                  <a:ext uri="{FF2B5EF4-FFF2-40B4-BE49-F238E27FC236}">
                    <a16:creationId xmlns:a16="http://schemas.microsoft.com/office/drawing/2014/main" id="{B3799E5D-DFB3-425C-99CC-B1FD93CAFB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43369" y="4887269"/>
                <a:ext cx="914400" cy="914400"/>
              </a:xfrm>
              <a:prstGeom prst="rect">
                <a:avLst/>
              </a:prstGeom>
            </p:spPr>
          </p:pic>
        </p:grpSp>
      </p:grpSp>
      <p:sp>
        <p:nvSpPr>
          <p:cNvPr id="32" name="Arrow-Orange Law Enforcement">
            <a:extLst>
              <a:ext uri="{FF2B5EF4-FFF2-40B4-BE49-F238E27FC236}">
                <a16:creationId xmlns:a16="http://schemas.microsoft.com/office/drawing/2014/main" id="{E980E967-40FF-452E-B907-38E1540F3D75}"/>
              </a:ext>
            </a:extLst>
          </p:cNvPr>
          <p:cNvSpPr/>
          <p:nvPr/>
        </p:nvSpPr>
        <p:spPr>
          <a:xfrm flipH="1">
            <a:off x="4502943" y="3559397"/>
            <a:ext cx="301752" cy="484632"/>
          </a:xfrm>
          <a:custGeom>
            <a:avLst/>
            <a:gdLst>
              <a:gd name="connsiteX0" fmla="*/ 0 w 98130"/>
              <a:gd name="connsiteY0" fmla="*/ 96833 h 484165"/>
              <a:gd name="connsiteX1" fmla="*/ 49065 w 98130"/>
              <a:gd name="connsiteY1" fmla="*/ 96833 h 484165"/>
              <a:gd name="connsiteX2" fmla="*/ 49065 w 98130"/>
              <a:gd name="connsiteY2" fmla="*/ 0 h 484165"/>
              <a:gd name="connsiteX3" fmla="*/ 98130 w 98130"/>
              <a:gd name="connsiteY3" fmla="*/ 242083 h 484165"/>
              <a:gd name="connsiteX4" fmla="*/ 49065 w 98130"/>
              <a:gd name="connsiteY4" fmla="*/ 484165 h 484165"/>
              <a:gd name="connsiteX5" fmla="*/ 49065 w 98130"/>
              <a:gd name="connsiteY5" fmla="*/ 387332 h 484165"/>
              <a:gd name="connsiteX6" fmla="*/ 0 w 98130"/>
              <a:gd name="connsiteY6" fmla="*/ 387332 h 484165"/>
              <a:gd name="connsiteX7" fmla="*/ 0 w 98130"/>
              <a:gd name="connsiteY7" fmla="*/ 96833 h 48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30" h="484165">
                <a:moveTo>
                  <a:pt x="98129" y="387332"/>
                </a:moveTo>
                <a:lnTo>
                  <a:pt x="49065" y="387332"/>
                </a:lnTo>
                <a:lnTo>
                  <a:pt x="49065" y="484165"/>
                </a:lnTo>
                <a:lnTo>
                  <a:pt x="1" y="242082"/>
                </a:lnTo>
                <a:lnTo>
                  <a:pt x="49065" y="0"/>
                </a:lnTo>
                <a:lnTo>
                  <a:pt x="49065" y="96833"/>
                </a:lnTo>
                <a:lnTo>
                  <a:pt x="98129" y="96833"/>
                </a:lnTo>
                <a:lnTo>
                  <a:pt x="98129" y="387332"/>
                </a:lnTo>
                <a:close/>
              </a:path>
            </a:pathLst>
          </a:custGeom>
          <a:ln>
            <a:solidFill>
              <a:schemeClr val="bg1"/>
            </a:solidFill>
          </a:ln>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96834" rIns="29439" bIns="96833"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26" name="Arrow-Blue Financial">
            <a:extLst>
              <a:ext uri="{FF2B5EF4-FFF2-40B4-BE49-F238E27FC236}">
                <a16:creationId xmlns:a16="http://schemas.microsoft.com/office/drawing/2014/main" id="{B64C85D5-9230-4359-9914-FB23A2FE2DA8}"/>
              </a:ext>
            </a:extLst>
          </p:cNvPr>
          <p:cNvSpPr/>
          <p:nvPr/>
        </p:nvSpPr>
        <p:spPr>
          <a:xfrm rot="5400000" flipH="1">
            <a:off x="5945136" y="2598984"/>
            <a:ext cx="302012" cy="484166"/>
          </a:xfrm>
          <a:custGeom>
            <a:avLst/>
            <a:gdLst>
              <a:gd name="connsiteX0" fmla="*/ 0 w 302012"/>
              <a:gd name="connsiteY0" fmla="*/ 96833 h 484165"/>
              <a:gd name="connsiteX1" fmla="*/ 151006 w 302012"/>
              <a:gd name="connsiteY1" fmla="*/ 96833 h 484165"/>
              <a:gd name="connsiteX2" fmla="*/ 151006 w 302012"/>
              <a:gd name="connsiteY2" fmla="*/ 0 h 484165"/>
              <a:gd name="connsiteX3" fmla="*/ 302012 w 302012"/>
              <a:gd name="connsiteY3" fmla="*/ 242083 h 484165"/>
              <a:gd name="connsiteX4" fmla="*/ 151006 w 302012"/>
              <a:gd name="connsiteY4" fmla="*/ 484165 h 484165"/>
              <a:gd name="connsiteX5" fmla="*/ 151006 w 302012"/>
              <a:gd name="connsiteY5" fmla="*/ 387332 h 484165"/>
              <a:gd name="connsiteX6" fmla="*/ 0 w 302012"/>
              <a:gd name="connsiteY6" fmla="*/ 387332 h 484165"/>
              <a:gd name="connsiteX7" fmla="*/ 0 w 302012"/>
              <a:gd name="connsiteY7" fmla="*/ 96833 h 48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012" h="484165">
                <a:moveTo>
                  <a:pt x="302012" y="96833"/>
                </a:moveTo>
                <a:lnTo>
                  <a:pt x="151006" y="96833"/>
                </a:lnTo>
                <a:lnTo>
                  <a:pt x="151006" y="0"/>
                </a:lnTo>
                <a:lnTo>
                  <a:pt x="0" y="242083"/>
                </a:lnTo>
                <a:lnTo>
                  <a:pt x="151006" y="484165"/>
                </a:lnTo>
                <a:lnTo>
                  <a:pt x="151006" y="387332"/>
                </a:lnTo>
                <a:lnTo>
                  <a:pt x="302012" y="387332"/>
                </a:lnTo>
                <a:lnTo>
                  <a:pt x="302012" y="96833"/>
                </a:lnTo>
                <a:close/>
              </a:path>
            </a:pathLst>
          </a:custGeom>
          <a:ln>
            <a:solidFill>
              <a:schemeClr val="bg1"/>
            </a:solidFill>
          </a:ln>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6833" rIns="90603" bIns="96833"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28" name="Arrow-Grey Work or Home">
            <a:extLst>
              <a:ext uri="{FF2B5EF4-FFF2-40B4-BE49-F238E27FC236}">
                <a16:creationId xmlns:a16="http://schemas.microsoft.com/office/drawing/2014/main" id="{4E29B98E-66F5-4E28-9AEB-69CCA6D1AF30}"/>
              </a:ext>
            </a:extLst>
          </p:cNvPr>
          <p:cNvSpPr/>
          <p:nvPr/>
        </p:nvSpPr>
        <p:spPr>
          <a:xfrm flipH="1">
            <a:off x="7413078" y="3559397"/>
            <a:ext cx="301752" cy="484632"/>
          </a:xfrm>
          <a:custGeom>
            <a:avLst/>
            <a:gdLst>
              <a:gd name="connsiteX0" fmla="*/ 0 w 98130"/>
              <a:gd name="connsiteY0" fmla="*/ 96833 h 484165"/>
              <a:gd name="connsiteX1" fmla="*/ 49065 w 98130"/>
              <a:gd name="connsiteY1" fmla="*/ 96833 h 484165"/>
              <a:gd name="connsiteX2" fmla="*/ 49065 w 98130"/>
              <a:gd name="connsiteY2" fmla="*/ 0 h 484165"/>
              <a:gd name="connsiteX3" fmla="*/ 98130 w 98130"/>
              <a:gd name="connsiteY3" fmla="*/ 242083 h 484165"/>
              <a:gd name="connsiteX4" fmla="*/ 49065 w 98130"/>
              <a:gd name="connsiteY4" fmla="*/ 484165 h 484165"/>
              <a:gd name="connsiteX5" fmla="*/ 49065 w 98130"/>
              <a:gd name="connsiteY5" fmla="*/ 387332 h 484165"/>
              <a:gd name="connsiteX6" fmla="*/ 0 w 98130"/>
              <a:gd name="connsiteY6" fmla="*/ 387332 h 484165"/>
              <a:gd name="connsiteX7" fmla="*/ 0 w 98130"/>
              <a:gd name="connsiteY7" fmla="*/ 96833 h 48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30" h="484165">
                <a:moveTo>
                  <a:pt x="0" y="96833"/>
                </a:moveTo>
                <a:lnTo>
                  <a:pt x="49065" y="96833"/>
                </a:lnTo>
                <a:lnTo>
                  <a:pt x="49065" y="0"/>
                </a:lnTo>
                <a:lnTo>
                  <a:pt x="98130" y="242083"/>
                </a:lnTo>
                <a:lnTo>
                  <a:pt x="49065" y="484165"/>
                </a:lnTo>
                <a:lnTo>
                  <a:pt x="49065" y="387332"/>
                </a:lnTo>
                <a:lnTo>
                  <a:pt x="0" y="387332"/>
                </a:lnTo>
                <a:lnTo>
                  <a:pt x="0" y="96833"/>
                </a:lnTo>
                <a:close/>
              </a:path>
            </a:pathLst>
          </a:custGeom>
          <a:solidFill>
            <a:srgbClr val="5A5B5D"/>
          </a:solidFill>
          <a:ln>
            <a:solidFill>
              <a:schemeClr val="bg1"/>
            </a:solidFill>
          </a:ln>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9439" tIns="96833" rIns="0" bIns="96833"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30" name="Arrow-Green Relationships">
            <a:extLst>
              <a:ext uri="{FF2B5EF4-FFF2-40B4-BE49-F238E27FC236}">
                <a16:creationId xmlns:a16="http://schemas.microsoft.com/office/drawing/2014/main" id="{9CEB4922-43CB-434F-BCC1-6312336D25D6}"/>
              </a:ext>
            </a:extLst>
          </p:cNvPr>
          <p:cNvSpPr/>
          <p:nvPr/>
        </p:nvSpPr>
        <p:spPr>
          <a:xfrm rot="5400000">
            <a:off x="5950897" y="4524177"/>
            <a:ext cx="302013" cy="484166"/>
          </a:xfrm>
          <a:custGeom>
            <a:avLst/>
            <a:gdLst>
              <a:gd name="connsiteX0" fmla="*/ 0 w 302012"/>
              <a:gd name="connsiteY0" fmla="*/ 96833 h 484165"/>
              <a:gd name="connsiteX1" fmla="*/ 151006 w 302012"/>
              <a:gd name="connsiteY1" fmla="*/ 96833 h 484165"/>
              <a:gd name="connsiteX2" fmla="*/ 151006 w 302012"/>
              <a:gd name="connsiteY2" fmla="*/ 0 h 484165"/>
              <a:gd name="connsiteX3" fmla="*/ 302012 w 302012"/>
              <a:gd name="connsiteY3" fmla="*/ 242083 h 484165"/>
              <a:gd name="connsiteX4" fmla="*/ 151006 w 302012"/>
              <a:gd name="connsiteY4" fmla="*/ 484165 h 484165"/>
              <a:gd name="connsiteX5" fmla="*/ 151006 w 302012"/>
              <a:gd name="connsiteY5" fmla="*/ 387332 h 484165"/>
              <a:gd name="connsiteX6" fmla="*/ 0 w 302012"/>
              <a:gd name="connsiteY6" fmla="*/ 387332 h 484165"/>
              <a:gd name="connsiteX7" fmla="*/ 0 w 302012"/>
              <a:gd name="connsiteY7" fmla="*/ 96833 h 48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012" h="484165">
                <a:moveTo>
                  <a:pt x="302012" y="96833"/>
                </a:moveTo>
                <a:lnTo>
                  <a:pt x="151006" y="96833"/>
                </a:lnTo>
                <a:lnTo>
                  <a:pt x="151006" y="0"/>
                </a:lnTo>
                <a:lnTo>
                  <a:pt x="0" y="242083"/>
                </a:lnTo>
                <a:lnTo>
                  <a:pt x="151006" y="484165"/>
                </a:lnTo>
                <a:lnTo>
                  <a:pt x="151006" y="387332"/>
                </a:lnTo>
                <a:lnTo>
                  <a:pt x="302012" y="387332"/>
                </a:lnTo>
                <a:lnTo>
                  <a:pt x="302012" y="96833"/>
                </a:lnTo>
                <a:close/>
              </a:path>
            </a:pathLst>
          </a:custGeom>
          <a:ln>
            <a:solidFill>
              <a:schemeClr val="bg1"/>
            </a:solidFill>
          </a:ln>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0603" tIns="96832" rIns="1" bIns="96834"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24" name="Footer Placeholder 5">
            <a:extLst>
              <a:ext uri="{FF2B5EF4-FFF2-40B4-BE49-F238E27FC236}">
                <a16:creationId xmlns:a16="http://schemas.microsoft.com/office/drawing/2014/main" id="{E1E7AA87-8E71-4BD2-8D8C-CB33B17C165E}"/>
              </a:ext>
            </a:extLst>
          </p:cNvPr>
          <p:cNvSpPr txBox="1">
            <a:spLocks/>
          </p:cNvSpPr>
          <p:nvPr/>
        </p:nvSpPr>
        <p:spPr>
          <a:xfrm>
            <a:off x="182880" y="6459785"/>
            <a:ext cx="4822804" cy="365125"/>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M2 – Threat Assessment Model</a:t>
            </a:r>
          </a:p>
        </p:txBody>
      </p:sp>
    </p:spTree>
    <p:custDataLst>
      <p:tags r:id="rId1"/>
    </p:custDataLst>
    <p:extLst>
      <p:ext uri="{BB962C8B-B14F-4D97-AF65-F5344CB8AC3E}">
        <p14:creationId xmlns:p14="http://schemas.microsoft.com/office/powerpoint/2010/main" val="300272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 -3.7037E-7 L 0 0.05833 " pathEditMode="relative" rAng="0" ptsTypes="AA">
                                      <p:cBhvr>
                                        <p:cTn id="6" dur="2000" fill="hold"/>
                                        <p:tgtEl>
                                          <p:spTgt spid="26"/>
                                        </p:tgtEl>
                                        <p:attrNameLst>
                                          <p:attrName>ppt_x</p:attrName>
                                          <p:attrName>ppt_y</p:attrName>
                                        </p:attrNameLst>
                                      </p:cBhvr>
                                      <p:rCtr x="0" y="2917"/>
                                    </p:animMotion>
                                  </p:childTnLst>
                                </p:cTn>
                              </p:par>
                            </p:childTnLst>
                          </p:cTn>
                        </p:par>
                        <p:par>
                          <p:cTn id="7" fill="hold">
                            <p:stCondLst>
                              <p:cond delay="2000"/>
                            </p:stCondLst>
                            <p:childTnLst>
                              <p:par>
                                <p:cTn id="8" presetID="42" presetClass="path" presetSubtype="0" accel="50000" decel="50000" fill="hold" grpId="0" nodeType="afterEffect">
                                  <p:stCondLst>
                                    <p:cond delay="0"/>
                                  </p:stCondLst>
                                  <p:childTnLst>
                                    <p:animMotion origin="layout" path="M -2.70833E-6 3.33333E-6 L -0.07565 -0.00324 " pathEditMode="relative" rAng="0" ptsTypes="AA">
                                      <p:cBhvr>
                                        <p:cTn id="9" dur="2000" fill="hold"/>
                                        <p:tgtEl>
                                          <p:spTgt spid="28"/>
                                        </p:tgtEl>
                                        <p:attrNameLst>
                                          <p:attrName>ppt_x</p:attrName>
                                          <p:attrName>ppt_y</p:attrName>
                                        </p:attrNameLst>
                                      </p:cBhvr>
                                      <p:rCtr x="-3789" y="-162"/>
                                    </p:animMotion>
                                  </p:childTnLst>
                                </p:cTn>
                              </p:par>
                            </p:childTnLst>
                          </p:cTn>
                        </p:par>
                        <p:par>
                          <p:cTn id="10" fill="hold">
                            <p:stCondLst>
                              <p:cond delay="4000"/>
                            </p:stCondLst>
                            <p:childTnLst>
                              <p:par>
                                <p:cTn id="11" presetID="42" presetClass="path" presetSubtype="0" accel="50000" decel="50000" fill="hold" grpId="0" nodeType="afterEffect">
                                  <p:stCondLst>
                                    <p:cond delay="0"/>
                                  </p:stCondLst>
                                  <p:childTnLst>
                                    <p:animMotion origin="layout" path="M -8.33333E-7 -0.00347 L -0.00052 -0.05857 " pathEditMode="relative" rAng="0" ptsTypes="AA">
                                      <p:cBhvr>
                                        <p:cTn id="12" dur="2000" fill="hold"/>
                                        <p:tgtEl>
                                          <p:spTgt spid="30"/>
                                        </p:tgtEl>
                                        <p:attrNameLst>
                                          <p:attrName>ppt_x</p:attrName>
                                          <p:attrName>ppt_y</p:attrName>
                                        </p:attrNameLst>
                                      </p:cBhvr>
                                      <p:rCtr x="-26" y="-2755"/>
                                    </p:animMotion>
                                  </p:childTnLst>
                                </p:cTn>
                              </p:par>
                            </p:childTnLst>
                          </p:cTn>
                        </p:par>
                        <p:par>
                          <p:cTn id="13" fill="hold">
                            <p:stCondLst>
                              <p:cond delay="6000"/>
                            </p:stCondLst>
                            <p:childTnLst>
                              <p:par>
                                <p:cTn id="14" presetID="42" presetClass="path" presetSubtype="0" accel="50000" decel="50000" fill="hold" grpId="0" nodeType="afterEffect">
                                  <p:stCondLst>
                                    <p:cond delay="0"/>
                                  </p:stCondLst>
                                  <p:childTnLst>
                                    <p:animMotion origin="layout" path="M -0.00065 3.33333E-6 L 0.07253 3.33333E-6 " pathEditMode="relative" rAng="0" ptsTypes="AA">
                                      <p:cBhvr>
                                        <p:cTn id="15" dur="2000" fill="hold"/>
                                        <p:tgtEl>
                                          <p:spTgt spid="32"/>
                                        </p:tgtEl>
                                        <p:attrNameLst>
                                          <p:attrName>ppt_x</p:attrName>
                                          <p:attrName>ppt_y</p:attrName>
                                        </p:attrNameLst>
                                      </p:cBhvr>
                                      <p:rCtr x="3659" y="0"/>
                                    </p:animMotion>
                                  </p:childTnLst>
                                </p:cTn>
                              </p:par>
                            </p:childTnLst>
                          </p:cTn>
                        </p:par>
                        <p:par>
                          <p:cTn id="16" fill="hold">
                            <p:stCondLst>
                              <p:cond delay="8000"/>
                            </p:stCondLst>
                            <p:childTnLst>
                              <p:par>
                                <p:cTn id="17" presetID="10" presetClass="exit" presetSubtype="0" fill="hold" nodeType="afterEffect">
                                  <p:stCondLst>
                                    <p:cond delay="0"/>
                                  </p:stCondLst>
                                  <p:childTnLst>
                                    <p:animEffect transition="out" filter="fade">
                                      <p:cBhvr>
                                        <p:cTn id="18" dur="1000"/>
                                        <p:tgtEl>
                                          <p:spTgt spid="7"/>
                                        </p:tgtEl>
                                      </p:cBhvr>
                                    </p:animEffect>
                                    <p:set>
                                      <p:cBhvr>
                                        <p:cTn id="1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6" grpId="0" animBg="1"/>
      <p:bldP spid="28" grpId="0" animBg="1"/>
      <p:bldP spid="3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78B7A79-9606-4900-8042-E8D73DE8AAE1}"/>
              </a:ext>
            </a:extLst>
          </p:cNvPr>
          <p:cNvSpPr/>
          <p:nvPr/>
        </p:nvSpPr>
        <p:spPr>
          <a:xfrm>
            <a:off x="5067882" y="1517322"/>
            <a:ext cx="2035732" cy="3992134"/>
          </a:xfrm>
          <a:prstGeom prst="roundRect">
            <a:avLst/>
          </a:prstGeom>
          <a:solidFill>
            <a:schemeClr val="bg1">
              <a:lumMod val="8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6B86E7EE-62FF-4444-8A95-9D3422F2DF70}"/>
              </a:ext>
            </a:extLst>
          </p:cNvPr>
          <p:cNvSpPr>
            <a:spLocks noGrp="1"/>
          </p:cNvSpPr>
          <p:nvPr>
            <p:ph type="sldNum" sz="quarter" idx="4294967295"/>
          </p:nvPr>
        </p:nvSpPr>
        <p:spPr>
          <a:xfrm>
            <a:off x="0" y="0"/>
            <a:ext cx="0" cy="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rPr>
              <a:t> </a:t>
            </a:r>
            <a:fld id="{F8C50B0B-705F-4E61-8AFF-CB5F49786A7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CC1C278-2CF3-4571-8CA1-16BF18F4B33D}"/>
              </a:ext>
            </a:extLst>
          </p:cNvPr>
          <p:cNvGrpSpPr/>
          <p:nvPr/>
        </p:nvGrpSpPr>
        <p:grpSpPr>
          <a:xfrm>
            <a:off x="760201" y="1757541"/>
            <a:ext cx="1552919" cy="1552919"/>
            <a:chOff x="557561" y="1590036"/>
            <a:chExt cx="1929161" cy="1929161"/>
          </a:xfrm>
        </p:grpSpPr>
        <p:sp>
          <p:nvSpPr>
            <p:cNvPr id="23" name="Oval 22">
              <a:extLst>
                <a:ext uri="{FF2B5EF4-FFF2-40B4-BE49-F238E27FC236}">
                  <a16:creationId xmlns:a16="http://schemas.microsoft.com/office/drawing/2014/main" id="{DAFA35D0-7EED-449A-AAF9-A50414FAA2E9}"/>
                </a:ext>
              </a:extLst>
            </p:cNvPr>
            <p:cNvSpPr/>
            <p:nvPr/>
          </p:nvSpPr>
          <p:spPr>
            <a:xfrm>
              <a:off x="557561" y="1590036"/>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6146A82-3C94-4CE2-ADA8-BB5CB92E7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39" y="1705914"/>
              <a:ext cx="1700784" cy="1700784"/>
            </a:xfrm>
            <a:prstGeom prst="rect">
              <a:avLst/>
            </a:prstGeom>
          </p:spPr>
        </p:pic>
      </p:grpSp>
      <p:grpSp>
        <p:nvGrpSpPr>
          <p:cNvPr id="29" name="Group 28">
            <a:extLst>
              <a:ext uri="{FF2B5EF4-FFF2-40B4-BE49-F238E27FC236}">
                <a16:creationId xmlns:a16="http://schemas.microsoft.com/office/drawing/2014/main" id="{2D8F78E9-3896-40B5-A1DF-A43FA65023E4}"/>
              </a:ext>
            </a:extLst>
          </p:cNvPr>
          <p:cNvGrpSpPr/>
          <p:nvPr/>
        </p:nvGrpSpPr>
        <p:grpSpPr>
          <a:xfrm>
            <a:off x="5330690" y="1744138"/>
            <a:ext cx="1552919" cy="1590639"/>
            <a:chOff x="5131361" y="1676992"/>
            <a:chExt cx="1929161" cy="1976020"/>
          </a:xfrm>
        </p:grpSpPr>
        <p:pic>
          <p:nvPicPr>
            <p:cNvPr id="9" name="Picture 8" descr="A close up of a logo&#10;&#10;Description automatically generated">
              <a:extLst>
                <a:ext uri="{FF2B5EF4-FFF2-40B4-BE49-F238E27FC236}">
                  <a16:creationId xmlns:a16="http://schemas.microsoft.com/office/drawing/2014/main" id="{E161514D-4BF5-43B1-AF3D-3080B7355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492" y="1676992"/>
              <a:ext cx="1700900" cy="1700900"/>
            </a:xfrm>
            <a:prstGeom prst="rect">
              <a:avLst/>
            </a:prstGeom>
          </p:spPr>
        </p:pic>
        <p:sp>
          <p:nvSpPr>
            <p:cNvPr id="25" name="Oval 24">
              <a:extLst>
                <a:ext uri="{FF2B5EF4-FFF2-40B4-BE49-F238E27FC236}">
                  <a16:creationId xmlns:a16="http://schemas.microsoft.com/office/drawing/2014/main" id="{BD8D9FDB-C502-4E00-8F70-DE882478F683}"/>
                </a:ext>
              </a:extLst>
            </p:cNvPr>
            <p:cNvSpPr/>
            <p:nvPr/>
          </p:nvSpPr>
          <p:spPr>
            <a:xfrm>
              <a:off x="5131361" y="172385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99115796-DE53-4E18-8F91-EB01EFFC7B31}"/>
              </a:ext>
            </a:extLst>
          </p:cNvPr>
          <p:cNvGrpSpPr/>
          <p:nvPr/>
        </p:nvGrpSpPr>
        <p:grpSpPr>
          <a:xfrm>
            <a:off x="7610359" y="1763819"/>
            <a:ext cx="1552919" cy="1552919"/>
            <a:chOff x="7422121" y="1562861"/>
            <a:chExt cx="1929161" cy="1929161"/>
          </a:xfrm>
        </p:grpSpPr>
        <p:pic>
          <p:nvPicPr>
            <p:cNvPr id="5" name="Picture 4" descr="A close up of a logo&#10;&#10;Description automatically generated">
              <a:extLst>
                <a:ext uri="{FF2B5EF4-FFF2-40B4-BE49-F238E27FC236}">
                  <a16:creationId xmlns:a16="http://schemas.microsoft.com/office/drawing/2014/main" id="{14BD1E12-CA83-4074-95BC-4D882CACF7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252" y="1676992"/>
              <a:ext cx="1700900" cy="1700900"/>
            </a:xfrm>
            <a:prstGeom prst="rect">
              <a:avLst/>
            </a:prstGeom>
          </p:spPr>
        </p:pic>
        <p:sp>
          <p:nvSpPr>
            <p:cNvPr id="26" name="Oval 25">
              <a:extLst>
                <a:ext uri="{FF2B5EF4-FFF2-40B4-BE49-F238E27FC236}">
                  <a16:creationId xmlns:a16="http://schemas.microsoft.com/office/drawing/2014/main" id="{CF5D7392-30B8-4B77-B48A-6830C0111A2F}"/>
                </a:ext>
              </a:extLst>
            </p:cNvPr>
            <p:cNvSpPr/>
            <p:nvPr/>
          </p:nvSpPr>
          <p:spPr>
            <a:xfrm>
              <a:off x="7422121"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58678690-4F54-4B04-8C4D-0B9DD3F572FD}"/>
              </a:ext>
            </a:extLst>
          </p:cNvPr>
          <p:cNvGrpSpPr/>
          <p:nvPr/>
        </p:nvGrpSpPr>
        <p:grpSpPr>
          <a:xfrm>
            <a:off x="9901179" y="1759229"/>
            <a:ext cx="1552919" cy="1552919"/>
            <a:chOff x="9705278" y="1558271"/>
            <a:chExt cx="1929161" cy="1929161"/>
          </a:xfrm>
        </p:grpSpPr>
        <p:pic>
          <p:nvPicPr>
            <p:cNvPr id="15" name="Picture 14" descr="A close up of a logo&#10;&#10;Description automatically generated">
              <a:extLst>
                <a:ext uri="{FF2B5EF4-FFF2-40B4-BE49-F238E27FC236}">
                  <a16:creationId xmlns:a16="http://schemas.microsoft.com/office/drawing/2014/main" id="{501EF237-2640-4D66-901F-FFB35B2A35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7012" y="1676992"/>
              <a:ext cx="1700900" cy="1700900"/>
            </a:xfrm>
            <a:prstGeom prst="rect">
              <a:avLst/>
            </a:prstGeom>
          </p:spPr>
        </p:pic>
        <p:sp>
          <p:nvSpPr>
            <p:cNvPr id="27" name="Oval 26">
              <a:extLst>
                <a:ext uri="{FF2B5EF4-FFF2-40B4-BE49-F238E27FC236}">
                  <a16:creationId xmlns:a16="http://schemas.microsoft.com/office/drawing/2014/main" id="{0D1AF395-014F-4194-82B6-1463822CF25A}"/>
                </a:ext>
              </a:extLst>
            </p:cNvPr>
            <p:cNvSpPr/>
            <p:nvPr/>
          </p:nvSpPr>
          <p:spPr>
            <a:xfrm>
              <a:off x="9705278" y="155827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E734005E-DE6F-47BC-8FD1-9A43908E292C}"/>
              </a:ext>
            </a:extLst>
          </p:cNvPr>
          <p:cNvGrpSpPr/>
          <p:nvPr/>
        </p:nvGrpSpPr>
        <p:grpSpPr>
          <a:xfrm>
            <a:off x="3039870" y="1763819"/>
            <a:ext cx="1552919" cy="1552919"/>
            <a:chOff x="2805838" y="1562861"/>
            <a:chExt cx="1929161" cy="1929161"/>
          </a:xfrm>
        </p:grpSpPr>
        <p:pic>
          <p:nvPicPr>
            <p:cNvPr id="17" name="Picture 16" descr="A close up of a logo&#10;&#10;Description automatically generated">
              <a:extLst>
                <a:ext uri="{FF2B5EF4-FFF2-40B4-BE49-F238E27FC236}">
                  <a16:creationId xmlns:a16="http://schemas.microsoft.com/office/drawing/2014/main" id="{08FE3A75-9EB7-473C-801B-ED7BD2F363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4732" y="1676992"/>
              <a:ext cx="1700900" cy="1700900"/>
            </a:xfrm>
            <a:prstGeom prst="rect">
              <a:avLst/>
            </a:prstGeom>
          </p:spPr>
        </p:pic>
        <p:sp>
          <p:nvSpPr>
            <p:cNvPr id="28" name="Oval 27">
              <a:extLst>
                <a:ext uri="{FF2B5EF4-FFF2-40B4-BE49-F238E27FC236}">
                  <a16:creationId xmlns:a16="http://schemas.microsoft.com/office/drawing/2014/main" id="{F49C5711-F2BD-4BA6-B795-6B82852BA77A}"/>
                </a:ext>
              </a:extLst>
            </p:cNvPr>
            <p:cNvSpPr/>
            <p:nvPr/>
          </p:nvSpPr>
          <p:spPr>
            <a:xfrm>
              <a:off x="2805838"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F31533A8-F53F-4C9C-BA17-B65A55AB0093}"/>
              </a:ext>
            </a:extLst>
          </p:cNvPr>
          <p:cNvGrpSpPr/>
          <p:nvPr/>
        </p:nvGrpSpPr>
        <p:grpSpPr>
          <a:xfrm>
            <a:off x="501804" y="3501568"/>
            <a:ext cx="11207323" cy="2019595"/>
            <a:chOff x="501804" y="3428998"/>
            <a:chExt cx="11207323" cy="2019595"/>
          </a:xfrm>
        </p:grpSpPr>
        <p:sp>
          <p:nvSpPr>
            <p:cNvPr id="34" name="Rectangle 33">
              <a:extLst>
                <a:ext uri="{FF2B5EF4-FFF2-40B4-BE49-F238E27FC236}">
                  <a16:creationId xmlns:a16="http://schemas.microsoft.com/office/drawing/2014/main" id="{308FA747-704F-4BEE-9B4F-EB6570BC9961}"/>
                </a:ext>
              </a:extLst>
            </p:cNvPr>
            <p:cNvSpPr/>
            <p:nvPr/>
          </p:nvSpPr>
          <p:spPr>
            <a:xfrm>
              <a:off x="501804" y="3429000"/>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Risk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Factors</a:t>
              </a:r>
            </a:p>
          </p:txBody>
        </p:sp>
        <p:sp>
          <p:nvSpPr>
            <p:cNvPr id="35" name="Rectangle 34">
              <a:extLst>
                <a:ext uri="{FF2B5EF4-FFF2-40B4-BE49-F238E27FC236}">
                  <a16:creationId xmlns:a16="http://schemas.microsoft.com/office/drawing/2014/main" id="{4C99B365-EF3F-4321-B9B8-77ECC1050818}"/>
                </a:ext>
              </a:extLst>
            </p:cNvPr>
            <p:cNvSpPr/>
            <p:nvPr/>
          </p:nvSpPr>
          <p:spPr>
            <a:xfrm>
              <a:off x="2784843" y="3428999"/>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Triggers and Stressors</a:t>
              </a:r>
            </a:p>
          </p:txBody>
        </p:sp>
        <p:sp>
          <p:nvSpPr>
            <p:cNvPr id="36" name="Rectangle 35">
              <a:extLst>
                <a:ext uri="{FF2B5EF4-FFF2-40B4-BE49-F238E27FC236}">
                  <a16:creationId xmlns:a16="http://schemas.microsoft.com/office/drawing/2014/main" id="{A9DFD259-6743-4398-AF2C-D4030226C79B}"/>
                </a:ext>
              </a:extLst>
            </p:cNvPr>
            <p:cNvSpPr/>
            <p:nvPr/>
          </p:nvSpPr>
          <p:spPr>
            <a:xfrm>
              <a:off x="5075663"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Warning Behaviors</a:t>
              </a:r>
            </a:p>
          </p:txBody>
        </p:sp>
        <p:sp>
          <p:nvSpPr>
            <p:cNvPr id="37" name="Rectangle 36">
              <a:extLst>
                <a:ext uri="{FF2B5EF4-FFF2-40B4-BE49-F238E27FC236}">
                  <a16:creationId xmlns:a16="http://schemas.microsoft.com/office/drawing/2014/main" id="{11C3C840-1A87-4A8A-BD67-01260CC0D1C1}"/>
                </a:ext>
              </a:extLst>
            </p:cNvPr>
            <p:cNvSpPr/>
            <p:nvPr/>
          </p:nvSpPr>
          <p:spPr>
            <a:xfrm>
              <a:off x="7361663" y="34289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Potential Imminence</a:t>
              </a:r>
            </a:p>
          </p:txBody>
        </p:sp>
        <p:sp>
          <p:nvSpPr>
            <p:cNvPr id="38" name="Rectangle 37">
              <a:extLst>
                <a:ext uri="{FF2B5EF4-FFF2-40B4-BE49-F238E27FC236}">
                  <a16:creationId xmlns:a16="http://schemas.microsoft.com/office/drawing/2014/main" id="{E3B5755C-6284-4912-ABBC-0D210F7FCF88}"/>
                </a:ext>
              </a:extLst>
            </p:cNvPr>
            <p:cNvSpPr/>
            <p:nvPr/>
          </p:nvSpPr>
          <p:spPr>
            <a:xfrm>
              <a:off x="9646152"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Mitigators</a:t>
              </a:r>
            </a:p>
          </p:txBody>
        </p:sp>
        <p:cxnSp>
          <p:nvCxnSpPr>
            <p:cNvPr id="42" name="Straight Connector 41">
              <a:extLst>
                <a:ext uri="{FF2B5EF4-FFF2-40B4-BE49-F238E27FC236}">
                  <a16:creationId xmlns:a16="http://schemas.microsoft.com/office/drawing/2014/main" id="{A0DE98FB-2C7A-445A-93D0-2B05C99FDE6E}"/>
                </a:ext>
              </a:extLst>
            </p:cNvPr>
            <p:cNvCxnSpPr/>
            <p:nvPr/>
          </p:nvCxnSpPr>
          <p:spPr>
            <a:xfrm>
              <a:off x="2594282" y="3702205"/>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036709-73AE-4B17-8CA7-B57C99AF9607}"/>
                </a:ext>
              </a:extLst>
            </p:cNvPr>
            <p:cNvCxnSpPr/>
            <p:nvPr/>
          </p:nvCxnSpPr>
          <p:spPr>
            <a:xfrm>
              <a:off x="5005684"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779A46-6392-4C50-B826-D85ED45D06CA}"/>
                </a:ext>
              </a:extLst>
            </p:cNvPr>
            <p:cNvCxnSpPr/>
            <p:nvPr/>
          </p:nvCxnSpPr>
          <p:spPr>
            <a:xfrm>
              <a:off x="7269382"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BC7986-B840-4792-9090-547BCE21F74C}"/>
                </a:ext>
              </a:extLst>
            </p:cNvPr>
            <p:cNvCxnSpPr/>
            <p:nvPr/>
          </p:nvCxnSpPr>
          <p:spPr>
            <a:xfrm>
              <a:off x="9646152" y="3703320"/>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grpSp>
      <p:sp>
        <p:nvSpPr>
          <p:cNvPr id="33" name="Footer Placeholder 5">
            <a:extLst>
              <a:ext uri="{FF2B5EF4-FFF2-40B4-BE49-F238E27FC236}">
                <a16:creationId xmlns:a16="http://schemas.microsoft.com/office/drawing/2014/main" id="{CFD4CC32-9692-426F-862E-8DB54C6689DF}"/>
              </a:ext>
            </a:extLst>
          </p:cNvPr>
          <p:cNvSpPr txBox="1">
            <a:spLocks/>
          </p:cNvSpPr>
          <p:nvPr/>
        </p:nvSpPr>
        <p:spPr>
          <a:xfrm>
            <a:off x="182880" y="6459785"/>
            <a:ext cx="4822804" cy="365125"/>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M2 – Threat Assessment Model</a:t>
            </a:r>
          </a:p>
        </p:txBody>
      </p:sp>
    </p:spTree>
    <p:custDataLst>
      <p:tags r:id="rId1"/>
    </p:custDataLst>
    <p:extLst>
      <p:ext uri="{BB962C8B-B14F-4D97-AF65-F5344CB8AC3E}">
        <p14:creationId xmlns:p14="http://schemas.microsoft.com/office/powerpoint/2010/main" val="92070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Man">
            <a:extLst>
              <a:ext uri="{FF2B5EF4-FFF2-40B4-BE49-F238E27FC236}">
                <a16:creationId xmlns:a16="http://schemas.microsoft.com/office/drawing/2014/main" id="{7EFF55B6-C2CF-472E-9C0F-B090C4B8B558}"/>
              </a:ext>
            </a:extLst>
          </p:cNvPr>
          <p:cNvGrpSpPr/>
          <p:nvPr/>
        </p:nvGrpSpPr>
        <p:grpSpPr>
          <a:xfrm>
            <a:off x="4754802" y="2161150"/>
            <a:ext cx="2682383" cy="4033149"/>
            <a:chOff x="4754802" y="2161150"/>
            <a:chExt cx="2682383" cy="4033149"/>
          </a:xfrm>
        </p:grpSpPr>
        <p:grpSp>
          <p:nvGrpSpPr>
            <p:cNvPr id="23" name="Group 59486">
              <a:extLst>
                <a:ext uri="{FF2B5EF4-FFF2-40B4-BE49-F238E27FC236}">
                  <a16:creationId xmlns:a16="http://schemas.microsoft.com/office/drawing/2014/main" id="{D4C4A1FC-6B27-284D-BB93-10E8A23FDF69}"/>
                </a:ext>
              </a:extLst>
            </p:cNvPr>
            <p:cNvGrpSpPr/>
            <p:nvPr/>
          </p:nvGrpSpPr>
          <p:grpSpPr>
            <a:xfrm>
              <a:off x="5218595" y="5693185"/>
              <a:ext cx="1787380" cy="463514"/>
              <a:chOff x="0" y="0"/>
              <a:chExt cx="2542050" cy="659217"/>
            </a:xfrm>
            <a:solidFill>
              <a:schemeClr val="bg1">
                <a:lumMod val="85000"/>
              </a:schemeClr>
            </a:solidFill>
          </p:grpSpPr>
          <p:sp>
            <p:nvSpPr>
              <p:cNvPr id="38" name="Shape 59484">
                <a:extLst>
                  <a:ext uri="{FF2B5EF4-FFF2-40B4-BE49-F238E27FC236}">
                    <a16:creationId xmlns:a16="http://schemas.microsoft.com/office/drawing/2014/main" id="{906B1319-D506-4042-B15D-77F588A7FBFF}"/>
                  </a:ext>
                </a:extLst>
              </p:cNvPr>
              <p:cNvSpPr/>
              <p:nvPr/>
            </p:nvSpPr>
            <p:spPr>
              <a:xfrm>
                <a:off x="2339024" y="302"/>
                <a:ext cx="203027" cy="655955"/>
              </a:xfrm>
              <a:custGeom>
                <a:avLst/>
                <a:gdLst/>
                <a:ahLst/>
                <a:cxnLst>
                  <a:cxn ang="0">
                    <a:pos x="wd2" y="hd2"/>
                  </a:cxn>
                  <a:cxn ang="5400000">
                    <a:pos x="wd2" y="hd2"/>
                  </a:cxn>
                  <a:cxn ang="10800000">
                    <a:pos x="wd2" y="hd2"/>
                  </a:cxn>
                  <a:cxn ang="16200000">
                    <a:pos x="wd2" y="hd2"/>
                  </a:cxn>
                </a:cxnLst>
                <a:rect l="0" t="0" r="r" b="b"/>
                <a:pathLst>
                  <a:path w="21600" h="21600" extrusionOk="0">
                    <a:moveTo>
                      <a:pt x="5682" y="0"/>
                    </a:moveTo>
                    <a:lnTo>
                      <a:pt x="0" y="4122"/>
                    </a:lnTo>
                    <a:lnTo>
                      <a:pt x="4354" y="21600"/>
                    </a:lnTo>
                    <a:lnTo>
                      <a:pt x="21600" y="13430"/>
                    </a:lnTo>
                    <a:lnTo>
                      <a:pt x="5682" y="0"/>
                    </a:lnTo>
                    <a:close/>
                  </a:path>
                </a:pathLst>
              </a:custGeom>
              <a:solidFill>
                <a:srgbClr val="A67458"/>
              </a:solidFill>
              <a:ln w="12700" cap="flat">
                <a:noFill/>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39" name="Shape 59485">
                <a:extLst>
                  <a:ext uri="{FF2B5EF4-FFF2-40B4-BE49-F238E27FC236}">
                    <a16:creationId xmlns:a16="http://schemas.microsoft.com/office/drawing/2014/main" id="{680C808B-C81A-4246-8424-823FCF00FACB}"/>
                  </a:ext>
                </a:extLst>
              </p:cNvPr>
              <p:cNvSpPr/>
              <p:nvPr/>
            </p:nvSpPr>
            <p:spPr>
              <a:xfrm flipH="1">
                <a:off x="0" y="0"/>
                <a:ext cx="177878" cy="659218"/>
              </a:xfrm>
              <a:custGeom>
                <a:avLst/>
                <a:gdLst/>
                <a:ahLst/>
                <a:cxnLst>
                  <a:cxn ang="0">
                    <a:pos x="wd2" y="hd2"/>
                  </a:cxn>
                  <a:cxn ang="5400000">
                    <a:pos x="wd2" y="hd2"/>
                  </a:cxn>
                  <a:cxn ang="10800000">
                    <a:pos x="wd2" y="hd2"/>
                  </a:cxn>
                  <a:cxn ang="16200000">
                    <a:pos x="wd2" y="hd2"/>
                  </a:cxn>
                </a:cxnLst>
                <a:rect l="0" t="0" r="r" b="b"/>
                <a:pathLst>
                  <a:path w="21600" h="21600" extrusionOk="0">
                    <a:moveTo>
                      <a:pt x="12206" y="0"/>
                    </a:moveTo>
                    <a:lnTo>
                      <a:pt x="0" y="4621"/>
                    </a:lnTo>
                    <a:lnTo>
                      <a:pt x="4969" y="21600"/>
                    </a:lnTo>
                    <a:lnTo>
                      <a:pt x="21600" y="13882"/>
                    </a:lnTo>
                    <a:lnTo>
                      <a:pt x="12206" y="0"/>
                    </a:lnTo>
                    <a:close/>
                  </a:path>
                </a:pathLst>
              </a:custGeom>
              <a:solidFill>
                <a:srgbClr val="A67458"/>
              </a:solidFill>
              <a:ln w="12700" cap="flat">
                <a:noFill/>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grpSp>
        <p:sp>
          <p:nvSpPr>
            <p:cNvPr id="33" name="Shape 59487">
              <a:extLst>
                <a:ext uri="{FF2B5EF4-FFF2-40B4-BE49-F238E27FC236}">
                  <a16:creationId xmlns:a16="http://schemas.microsoft.com/office/drawing/2014/main" id="{9111358C-2DA0-3B42-B04A-C8A03DA90A30}"/>
                </a:ext>
              </a:extLst>
            </p:cNvPr>
            <p:cNvSpPr/>
            <p:nvPr/>
          </p:nvSpPr>
          <p:spPr>
            <a:xfrm>
              <a:off x="5328779" y="5633843"/>
              <a:ext cx="1623118" cy="560456"/>
            </a:xfrm>
            <a:custGeom>
              <a:avLst/>
              <a:gdLst/>
              <a:ahLst/>
              <a:cxnLst>
                <a:cxn ang="0">
                  <a:pos x="wd2" y="hd2"/>
                </a:cxn>
                <a:cxn ang="5400000">
                  <a:pos x="wd2" y="hd2"/>
                </a:cxn>
                <a:cxn ang="10800000">
                  <a:pos x="wd2" y="hd2"/>
                </a:cxn>
                <a:cxn ang="16200000">
                  <a:pos x="wd2" y="hd2"/>
                </a:cxn>
              </a:cxnLst>
              <a:rect l="0" t="0" r="r" b="b"/>
              <a:pathLst>
                <a:path w="21591" h="21600" extrusionOk="0">
                  <a:moveTo>
                    <a:pt x="593" y="0"/>
                  </a:moveTo>
                  <a:cubicBezTo>
                    <a:pt x="303" y="4387"/>
                    <a:pt x="118" y="8797"/>
                    <a:pt x="40" y="13221"/>
                  </a:cubicBezTo>
                  <a:cubicBezTo>
                    <a:pt x="-9" y="16013"/>
                    <a:pt x="-4" y="18806"/>
                    <a:pt x="10" y="21600"/>
                  </a:cubicBezTo>
                  <a:lnTo>
                    <a:pt x="21591" y="21600"/>
                  </a:lnTo>
                  <a:cubicBezTo>
                    <a:pt x="21558" y="20996"/>
                    <a:pt x="21526" y="20393"/>
                    <a:pt x="21494" y="19789"/>
                  </a:cubicBezTo>
                  <a:cubicBezTo>
                    <a:pt x="21462" y="19185"/>
                    <a:pt x="21430" y="18581"/>
                    <a:pt x="21398" y="17977"/>
                  </a:cubicBezTo>
                  <a:lnTo>
                    <a:pt x="20174" y="60"/>
                  </a:lnTo>
                  <a:lnTo>
                    <a:pt x="593" y="0"/>
                  </a:lnTo>
                  <a:close/>
                </a:path>
              </a:pathLst>
            </a:custGeom>
            <a:solidFill>
              <a:srgbClr val="C0C2C4"/>
            </a:solidFill>
            <a:ln w="12700" cap="flat">
              <a:noFill/>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35" name="Shape 59488">
              <a:extLst>
                <a:ext uri="{FF2B5EF4-FFF2-40B4-BE49-F238E27FC236}">
                  <a16:creationId xmlns:a16="http://schemas.microsoft.com/office/drawing/2014/main" id="{94CD2506-A5BD-4446-B8E3-66D8F1549540}"/>
                </a:ext>
              </a:extLst>
            </p:cNvPr>
            <p:cNvSpPr/>
            <p:nvPr/>
          </p:nvSpPr>
          <p:spPr>
            <a:xfrm>
              <a:off x="5751400" y="3327357"/>
              <a:ext cx="649291" cy="2268680"/>
            </a:xfrm>
            <a:custGeom>
              <a:avLst/>
              <a:gdLst/>
              <a:ahLst/>
              <a:cxnLst>
                <a:cxn ang="0">
                  <a:pos x="wd2" y="hd2"/>
                </a:cxn>
                <a:cxn ang="5400000">
                  <a:pos x="wd2" y="hd2"/>
                </a:cxn>
                <a:cxn ang="10800000">
                  <a:pos x="wd2" y="hd2"/>
                </a:cxn>
                <a:cxn ang="16200000">
                  <a:pos x="wd2" y="hd2"/>
                </a:cxn>
              </a:cxnLst>
              <a:rect l="0" t="0" r="r" b="b"/>
              <a:pathLst>
                <a:path w="21600" h="21600" extrusionOk="0">
                  <a:moveTo>
                    <a:pt x="2009" y="3"/>
                  </a:moveTo>
                  <a:cubicBezTo>
                    <a:pt x="1684" y="497"/>
                    <a:pt x="1506" y="997"/>
                    <a:pt x="1477" y="1499"/>
                  </a:cubicBezTo>
                  <a:cubicBezTo>
                    <a:pt x="1449" y="1999"/>
                    <a:pt x="1568" y="2498"/>
                    <a:pt x="1717" y="2997"/>
                  </a:cubicBezTo>
                  <a:cubicBezTo>
                    <a:pt x="2034" y="4055"/>
                    <a:pt x="2478" y="5096"/>
                    <a:pt x="2927" y="6140"/>
                  </a:cubicBezTo>
                  <a:cubicBezTo>
                    <a:pt x="4091" y="8851"/>
                    <a:pt x="5274" y="11589"/>
                    <a:pt x="6213" y="14329"/>
                  </a:cubicBezTo>
                  <a:cubicBezTo>
                    <a:pt x="6537" y="15274"/>
                    <a:pt x="6843" y="16218"/>
                    <a:pt x="6535" y="17170"/>
                  </a:cubicBezTo>
                  <a:cubicBezTo>
                    <a:pt x="6432" y="17490"/>
                    <a:pt x="6262" y="17805"/>
                    <a:pt x="6039" y="18112"/>
                  </a:cubicBezTo>
                  <a:cubicBezTo>
                    <a:pt x="4982" y="19566"/>
                    <a:pt x="2834" y="20798"/>
                    <a:pt x="0" y="21600"/>
                  </a:cubicBezTo>
                  <a:lnTo>
                    <a:pt x="21600" y="21600"/>
                  </a:lnTo>
                  <a:cubicBezTo>
                    <a:pt x="18767" y="20797"/>
                    <a:pt x="16627" y="19566"/>
                    <a:pt x="15570" y="18112"/>
                  </a:cubicBezTo>
                  <a:cubicBezTo>
                    <a:pt x="15347" y="17805"/>
                    <a:pt x="15177" y="17490"/>
                    <a:pt x="15074" y="17170"/>
                  </a:cubicBezTo>
                  <a:cubicBezTo>
                    <a:pt x="14768" y="16218"/>
                    <a:pt x="15079" y="15274"/>
                    <a:pt x="15396" y="14329"/>
                  </a:cubicBezTo>
                  <a:cubicBezTo>
                    <a:pt x="16313" y="11592"/>
                    <a:pt x="17362" y="8853"/>
                    <a:pt x="18616" y="6149"/>
                  </a:cubicBezTo>
                  <a:cubicBezTo>
                    <a:pt x="19100" y="5105"/>
                    <a:pt x="19615" y="4064"/>
                    <a:pt x="19913" y="3003"/>
                  </a:cubicBezTo>
                  <a:cubicBezTo>
                    <a:pt x="20052" y="2504"/>
                    <a:pt x="20142" y="2004"/>
                    <a:pt x="20092" y="1504"/>
                  </a:cubicBezTo>
                  <a:cubicBezTo>
                    <a:pt x="20042" y="999"/>
                    <a:pt x="19849" y="496"/>
                    <a:pt x="19516" y="0"/>
                  </a:cubicBezTo>
                  <a:lnTo>
                    <a:pt x="10800" y="116"/>
                  </a:lnTo>
                  <a:lnTo>
                    <a:pt x="2009" y="3"/>
                  </a:lnTo>
                  <a:close/>
                </a:path>
              </a:pathLst>
            </a:custGeom>
            <a:solidFill>
              <a:schemeClr val="bg1"/>
            </a:solidFill>
            <a:ln w="12700" cap="flat">
              <a:noFill/>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40" name="Freeform 39">
              <a:extLst>
                <a:ext uri="{FF2B5EF4-FFF2-40B4-BE49-F238E27FC236}">
                  <a16:creationId xmlns:a16="http://schemas.microsoft.com/office/drawing/2014/main" id="{EA0F5ACA-8D4A-CC47-BE70-50BB1D612E30}"/>
                </a:ext>
              </a:extLst>
            </p:cNvPr>
            <p:cNvSpPr/>
            <p:nvPr/>
          </p:nvSpPr>
          <p:spPr>
            <a:xfrm>
              <a:off x="4754802" y="3330705"/>
              <a:ext cx="2682383" cy="2795816"/>
            </a:xfrm>
            <a:custGeom>
              <a:avLst/>
              <a:gdLst>
                <a:gd name="connsiteX0" fmla="*/ 2095603 w 5364766"/>
                <a:gd name="connsiteY0" fmla="*/ 14238 h 5591632"/>
                <a:gd name="connsiteX1" fmla="*/ 2100691 w 5364766"/>
                <a:gd name="connsiteY1" fmla="*/ 622846 h 5591632"/>
                <a:gd name="connsiteX2" fmla="*/ 2185685 w 5364766"/>
                <a:gd name="connsiteY2" fmla="*/ 1284263 h 5591632"/>
                <a:gd name="connsiteX3" fmla="*/ 2366469 w 5364766"/>
                <a:gd name="connsiteY3" fmla="*/ 3003431 h 5591632"/>
                <a:gd name="connsiteX4" fmla="*/ 2385825 w 5364766"/>
                <a:gd name="connsiteY4" fmla="*/ 3600131 h 5591632"/>
                <a:gd name="connsiteX5" fmla="*/ 2355922 w 5364766"/>
                <a:gd name="connsiteY5" fmla="*/ 3797909 h 5591632"/>
                <a:gd name="connsiteX6" fmla="*/ 2004529 w 5364766"/>
                <a:gd name="connsiteY6" fmla="*/ 4518608 h 5591632"/>
                <a:gd name="connsiteX7" fmla="*/ 1204340 w 5364766"/>
                <a:gd name="connsiteY7" fmla="*/ 4516279 h 5591632"/>
                <a:gd name="connsiteX8" fmla="*/ 1286604 w 5364766"/>
                <a:gd name="connsiteY8" fmla="*/ 4035035 h 5591632"/>
                <a:gd name="connsiteX9" fmla="*/ 1406589 w 5364766"/>
                <a:gd name="connsiteY9" fmla="*/ 3495547 h 5591632"/>
                <a:gd name="connsiteX10" fmla="*/ 1408823 w 5364766"/>
                <a:gd name="connsiteY10" fmla="*/ 3077469 h 5591632"/>
                <a:gd name="connsiteX11" fmla="*/ 1181137 w 5364766"/>
                <a:gd name="connsiteY11" fmla="*/ 2454623 h 5591632"/>
                <a:gd name="connsiteX12" fmla="*/ 815350 w 5364766"/>
                <a:gd name="connsiteY12" fmla="*/ 3270846 h 5591632"/>
                <a:gd name="connsiteX13" fmla="*/ 1098127 w 5364766"/>
                <a:gd name="connsiteY13" fmla="*/ 4675743 h 5591632"/>
                <a:gd name="connsiteX14" fmla="*/ 1005440 w 5364766"/>
                <a:gd name="connsiteY14" fmla="*/ 5195299 h 5591632"/>
                <a:gd name="connsiteX15" fmla="*/ 943524 w 5364766"/>
                <a:gd name="connsiteY15" fmla="*/ 5591632 h 5591632"/>
                <a:gd name="connsiteX16" fmla="*/ 374867 w 5364766"/>
                <a:gd name="connsiteY16" fmla="*/ 4517831 h 5591632"/>
                <a:gd name="connsiteX17" fmla="*/ 101396 w 5364766"/>
                <a:gd name="connsiteY17" fmla="*/ 3737074 h 5591632"/>
                <a:gd name="connsiteX18" fmla="*/ 21241 w 5364766"/>
                <a:gd name="connsiteY18" fmla="*/ 3491146 h 5591632"/>
                <a:gd name="connsiteX19" fmla="*/ 110206 w 5364766"/>
                <a:gd name="connsiteY19" fmla="*/ 2685019 h 5591632"/>
                <a:gd name="connsiteX20" fmla="*/ 380947 w 5364766"/>
                <a:gd name="connsiteY20" fmla="*/ 1675419 h 5591632"/>
                <a:gd name="connsiteX21" fmla="*/ 503662 w 5364766"/>
                <a:gd name="connsiteY21" fmla="*/ 1248798 h 5591632"/>
                <a:gd name="connsiteX22" fmla="*/ 665586 w 5364766"/>
                <a:gd name="connsiteY22" fmla="*/ 864373 h 5591632"/>
                <a:gd name="connsiteX23" fmla="*/ 1455229 w 5364766"/>
                <a:gd name="connsiteY23" fmla="*/ 192342 h 5591632"/>
                <a:gd name="connsiteX24" fmla="*/ 1688374 w 5364766"/>
                <a:gd name="connsiteY24" fmla="*/ 100443 h 5591632"/>
                <a:gd name="connsiteX25" fmla="*/ 1888390 w 5364766"/>
                <a:gd name="connsiteY25" fmla="*/ 42973 h 5591632"/>
                <a:gd name="connsiteX26" fmla="*/ 2095603 w 5364766"/>
                <a:gd name="connsiteY26" fmla="*/ 14238 h 5591632"/>
                <a:gd name="connsiteX27" fmla="*/ 3189001 w 5364766"/>
                <a:gd name="connsiteY27" fmla="*/ 6631 h 5591632"/>
                <a:gd name="connsiteX28" fmla="*/ 3474599 w 5364766"/>
                <a:gd name="connsiteY28" fmla="*/ 75684 h 5591632"/>
                <a:gd name="connsiteX29" fmla="*/ 3910641 w 5364766"/>
                <a:gd name="connsiteY29" fmla="*/ 245290 h 5591632"/>
                <a:gd name="connsiteX30" fmla="*/ 4700324 w 5364766"/>
                <a:gd name="connsiteY30" fmla="*/ 864240 h 5591632"/>
                <a:gd name="connsiteX31" fmla="*/ 4861622 w 5364766"/>
                <a:gd name="connsiteY31" fmla="*/ 1248816 h 5591632"/>
                <a:gd name="connsiteX32" fmla="*/ 4984288 w 5364766"/>
                <a:gd name="connsiteY32" fmla="*/ 1675479 h 5591632"/>
                <a:gd name="connsiteX33" fmla="*/ 5255063 w 5364766"/>
                <a:gd name="connsiteY33" fmla="*/ 2685054 h 5591632"/>
                <a:gd name="connsiteX34" fmla="*/ 5344116 w 5364766"/>
                <a:gd name="connsiteY34" fmla="*/ 3491252 h 5591632"/>
                <a:gd name="connsiteX35" fmla="*/ 5263933 w 5364766"/>
                <a:gd name="connsiteY35" fmla="*/ 3737219 h 5591632"/>
                <a:gd name="connsiteX36" fmla="*/ 4937369 w 5364766"/>
                <a:gd name="connsiteY36" fmla="*/ 4588781 h 5591632"/>
                <a:gd name="connsiteX37" fmla="*/ 4545562 w 5364766"/>
                <a:gd name="connsiteY37" fmla="*/ 5450170 h 5591632"/>
                <a:gd name="connsiteX38" fmla="*/ 4395235 w 5364766"/>
                <a:gd name="connsiteY38" fmla="*/ 5124817 h 5591632"/>
                <a:gd name="connsiteX39" fmla="*/ 4274203 w 5364766"/>
                <a:gd name="connsiteY39" fmla="*/ 4673709 h 5591632"/>
                <a:gd name="connsiteX40" fmla="*/ 4549997 w 5364766"/>
                <a:gd name="connsiteY40" fmla="*/ 3270738 h 5591632"/>
                <a:gd name="connsiteX41" fmla="*/ 4184217 w 5364766"/>
                <a:gd name="connsiteY41" fmla="*/ 2454711 h 5591632"/>
                <a:gd name="connsiteX42" fmla="*/ 4009614 w 5364766"/>
                <a:gd name="connsiteY42" fmla="*/ 3077442 h 5591632"/>
                <a:gd name="connsiteX43" fmla="*/ 3963162 w 5364766"/>
                <a:gd name="connsiteY43" fmla="*/ 3546947 h 5591632"/>
                <a:gd name="connsiteX44" fmla="*/ 4060968 w 5364766"/>
                <a:gd name="connsiteY44" fmla="*/ 4035102 h 5591632"/>
                <a:gd name="connsiteX45" fmla="*/ 4153755 w 5364766"/>
                <a:gd name="connsiteY45" fmla="*/ 4517964 h 5591632"/>
                <a:gd name="connsiteX46" fmla="*/ 3280154 w 5364766"/>
                <a:gd name="connsiteY46" fmla="*/ 4518468 h 5591632"/>
                <a:gd name="connsiteX47" fmla="*/ 2929197 w 5364766"/>
                <a:gd name="connsiteY47" fmla="*/ 3797955 h 5591632"/>
                <a:gd name="connsiteX48" fmla="*/ 2899435 w 5364766"/>
                <a:gd name="connsiteY48" fmla="*/ 3600123 h 5591632"/>
                <a:gd name="connsiteX49" fmla="*/ 2918693 w 5364766"/>
                <a:gd name="connsiteY49" fmla="*/ 3003349 h 5591632"/>
                <a:gd name="connsiteX50" fmla="*/ 3099482 w 5364766"/>
                <a:gd name="connsiteY50" fmla="*/ 1284099 h 5591632"/>
                <a:gd name="connsiteX51" fmla="*/ 3184566 w 5364766"/>
                <a:gd name="connsiteY51" fmla="*/ 622809 h 5591632"/>
                <a:gd name="connsiteX52" fmla="*/ 3189001 w 5364766"/>
                <a:gd name="connsiteY52" fmla="*/ 6631 h 5591632"/>
                <a:gd name="connsiteX53" fmla="*/ 2642174 w 5364766"/>
                <a:gd name="connsiteY53" fmla="*/ 0 h 5591632"/>
                <a:gd name="connsiteX54" fmla="*/ 2642174 w 5364766"/>
                <a:gd name="connsiteY54" fmla="*/ 17604 h 5591632"/>
                <a:gd name="connsiteX55" fmla="*/ 2369695 w 5364766"/>
                <a:gd name="connsiteY55" fmla="*/ 5437 h 5591632"/>
                <a:gd name="connsiteX56" fmla="*/ 2462631 w 5364766"/>
                <a:gd name="connsiteY56" fmla="*/ 3883 h 5591632"/>
                <a:gd name="connsiteX57" fmla="*/ 2642174 w 5364766"/>
                <a:gd name="connsiteY57" fmla="*/ 0 h 559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364766" h="5591632">
                  <a:moveTo>
                    <a:pt x="2095603" y="14238"/>
                  </a:moveTo>
                  <a:cubicBezTo>
                    <a:pt x="2082823" y="216935"/>
                    <a:pt x="2084188" y="420926"/>
                    <a:pt x="2100691" y="622846"/>
                  </a:cubicBezTo>
                  <a:cubicBezTo>
                    <a:pt x="2118806" y="846252"/>
                    <a:pt x="2154665" y="1064481"/>
                    <a:pt x="2185685" y="1284263"/>
                  </a:cubicBezTo>
                  <a:cubicBezTo>
                    <a:pt x="2265841" y="1851193"/>
                    <a:pt x="2313735" y="2428218"/>
                    <a:pt x="2366469" y="3003431"/>
                  </a:cubicBezTo>
                  <a:cubicBezTo>
                    <a:pt x="2384585" y="3201986"/>
                    <a:pt x="2404065" y="3400023"/>
                    <a:pt x="2385825" y="3600131"/>
                  </a:cubicBezTo>
                  <a:cubicBezTo>
                    <a:pt x="2379621" y="3667437"/>
                    <a:pt x="2369323" y="3733450"/>
                    <a:pt x="2355922" y="3797909"/>
                  </a:cubicBezTo>
                  <a:cubicBezTo>
                    <a:pt x="2293759" y="4096388"/>
                    <a:pt x="2168935" y="4349823"/>
                    <a:pt x="2004529" y="4518608"/>
                  </a:cubicBezTo>
                  <a:lnTo>
                    <a:pt x="1204340" y="4516279"/>
                  </a:lnTo>
                  <a:cubicBezTo>
                    <a:pt x="1228163" y="4355260"/>
                    <a:pt x="1255460" y="4194759"/>
                    <a:pt x="1286604" y="4035035"/>
                  </a:cubicBezTo>
                  <a:cubicBezTo>
                    <a:pt x="1321967" y="3854084"/>
                    <a:pt x="1361921" y="3674427"/>
                    <a:pt x="1406589" y="3495547"/>
                  </a:cubicBezTo>
                  <a:cubicBezTo>
                    <a:pt x="1426566" y="3357309"/>
                    <a:pt x="1427311" y="3216224"/>
                    <a:pt x="1408823" y="3077469"/>
                  </a:cubicBezTo>
                  <a:cubicBezTo>
                    <a:pt x="1379292" y="2855615"/>
                    <a:pt x="1301618" y="2643081"/>
                    <a:pt x="1181137" y="2454623"/>
                  </a:cubicBezTo>
                  <a:lnTo>
                    <a:pt x="815350" y="3270846"/>
                  </a:lnTo>
                  <a:lnTo>
                    <a:pt x="1098127" y="4675743"/>
                  </a:lnTo>
                  <a:cubicBezTo>
                    <a:pt x="1065122" y="4848670"/>
                    <a:pt x="1034226" y="5021855"/>
                    <a:pt x="1005440" y="5195299"/>
                  </a:cubicBezTo>
                  <a:cubicBezTo>
                    <a:pt x="983478" y="5327324"/>
                    <a:pt x="962881" y="5459349"/>
                    <a:pt x="943524" y="5591632"/>
                  </a:cubicBezTo>
                  <a:cubicBezTo>
                    <a:pt x="712240" y="5257429"/>
                    <a:pt x="521405" y="4897079"/>
                    <a:pt x="374867" y="4517831"/>
                  </a:cubicBezTo>
                  <a:cubicBezTo>
                    <a:pt x="275480" y="4260772"/>
                    <a:pt x="196937" y="3995946"/>
                    <a:pt x="101396" y="3737074"/>
                  </a:cubicBezTo>
                  <a:cubicBezTo>
                    <a:pt x="71493" y="3656306"/>
                    <a:pt x="39728" y="3575538"/>
                    <a:pt x="21241" y="3491146"/>
                  </a:cubicBezTo>
                  <a:cubicBezTo>
                    <a:pt x="-37945" y="3222437"/>
                    <a:pt x="37867" y="2949845"/>
                    <a:pt x="110206" y="2685019"/>
                  </a:cubicBezTo>
                  <a:cubicBezTo>
                    <a:pt x="201528" y="2350557"/>
                    <a:pt x="291610" y="2009622"/>
                    <a:pt x="380947" y="1675419"/>
                  </a:cubicBezTo>
                  <a:cubicBezTo>
                    <a:pt x="419412" y="1531745"/>
                    <a:pt x="458497" y="1387812"/>
                    <a:pt x="503662" y="1248798"/>
                  </a:cubicBezTo>
                  <a:cubicBezTo>
                    <a:pt x="546594" y="1116255"/>
                    <a:pt x="595853" y="985266"/>
                    <a:pt x="665586" y="864373"/>
                  </a:cubicBezTo>
                  <a:cubicBezTo>
                    <a:pt x="842399" y="557351"/>
                    <a:pt x="1132373" y="338087"/>
                    <a:pt x="1455229" y="192342"/>
                  </a:cubicBezTo>
                  <a:cubicBezTo>
                    <a:pt x="1531413" y="157912"/>
                    <a:pt x="1609335" y="127624"/>
                    <a:pt x="1688374" y="100443"/>
                  </a:cubicBezTo>
                  <a:cubicBezTo>
                    <a:pt x="1754136" y="78180"/>
                    <a:pt x="1820519" y="57729"/>
                    <a:pt x="1888390" y="42973"/>
                  </a:cubicBezTo>
                  <a:cubicBezTo>
                    <a:pt x="1957007" y="28217"/>
                    <a:pt x="2026119" y="19933"/>
                    <a:pt x="2095603" y="14238"/>
                  </a:cubicBezTo>
                  <a:close/>
                  <a:moveTo>
                    <a:pt x="3189001" y="6631"/>
                  </a:moveTo>
                  <a:cubicBezTo>
                    <a:pt x="3286574" y="9907"/>
                    <a:pt x="3381812" y="41913"/>
                    <a:pt x="3474599" y="75684"/>
                  </a:cubicBezTo>
                  <a:cubicBezTo>
                    <a:pt x="3621191" y="128859"/>
                    <a:pt x="3767900" y="182538"/>
                    <a:pt x="3910641" y="245290"/>
                  </a:cubicBezTo>
                  <a:cubicBezTo>
                    <a:pt x="4224250" y="383395"/>
                    <a:pt x="4523503" y="570642"/>
                    <a:pt x="4700324" y="864240"/>
                  </a:cubicBezTo>
                  <a:cubicBezTo>
                    <a:pt x="4772220" y="983948"/>
                    <a:pt x="4819489" y="1116004"/>
                    <a:pt x="4861622" y="1248816"/>
                  </a:cubicBezTo>
                  <a:cubicBezTo>
                    <a:pt x="4905857" y="1388181"/>
                    <a:pt x="4945539" y="1531830"/>
                    <a:pt x="4984288" y="1675479"/>
                  </a:cubicBezTo>
                  <a:cubicBezTo>
                    <a:pt x="5074391" y="2009148"/>
                    <a:pt x="5164494" y="2350629"/>
                    <a:pt x="5255063" y="2685054"/>
                  </a:cubicBezTo>
                  <a:cubicBezTo>
                    <a:pt x="5326842" y="2949922"/>
                    <a:pt x="5402122" y="3222351"/>
                    <a:pt x="5344116" y="3491252"/>
                  </a:cubicBezTo>
                  <a:cubicBezTo>
                    <a:pt x="5325792" y="3575677"/>
                    <a:pt x="5294629" y="3656574"/>
                    <a:pt x="5263933" y="3737219"/>
                  </a:cubicBezTo>
                  <a:cubicBezTo>
                    <a:pt x="5155740" y="4021241"/>
                    <a:pt x="5051982" y="4307027"/>
                    <a:pt x="4937369" y="4588781"/>
                  </a:cubicBezTo>
                  <a:cubicBezTo>
                    <a:pt x="4818321" y="4880867"/>
                    <a:pt x="4687602" y="5168417"/>
                    <a:pt x="4545562" y="5450170"/>
                  </a:cubicBezTo>
                  <a:cubicBezTo>
                    <a:pt x="4487555" y="5345583"/>
                    <a:pt x="4437252" y="5236713"/>
                    <a:pt x="4395235" y="5124817"/>
                  </a:cubicBezTo>
                  <a:cubicBezTo>
                    <a:pt x="4340496" y="4978649"/>
                    <a:pt x="4299997" y="4827691"/>
                    <a:pt x="4274203" y="4673709"/>
                  </a:cubicBezTo>
                  <a:lnTo>
                    <a:pt x="4549997" y="3270738"/>
                  </a:lnTo>
                  <a:lnTo>
                    <a:pt x="4184217" y="2454711"/>
                  </a:lnTo>
                  <a:cubicBezTo>
                    <a:pt x="4105085" y="2655820"/>
                    <a:pt x="4046612" y="2864489"/>
                    <a:pt x="4009614" y="3077442"/>
                  </a:cubicBezTo>
                  <a:cubicBezTo>
                    <a:pt x="3982419" y="3233188"/>
                    <a:pt x="3967013" y="3389438"/>
                    <a:pt x="3963162" y="3546947"/>
                  </a:cubicBezTo>
                  <a:cubicBezTo>
                    <a:pt x="3996308" y="3708993"/>
                    <a:pt x="4028988" y="3872300"/>
                    <a:pt x="4060968" y="4035102"/>
                  </a:cubicBezTo>
                  <a:cubicBezTo>
                    <a:pt x="4092480" y="4195888"/>
                    <a:pt x="4123409" y="4356926"/>
                    <a:pt x="4153755" y="4517964"/>
                  </a:cubicBezTo>
                  <a:lnTo>
                    <a:pt x="3280154" y="4518468"/>
                  </a:lnTo>
                  <a:cubicBezTo>
                    <a:pt x="3115705" y="4349617"/>
                    <a:pt x="2991405" y="4096342"/>
                    <a:pt x="2929197" y="3797955"/>
                  </a:cubicBezTo>
                  <a:cubicBezTo>
                    <a:pt x="2915775" y="3733439"/>
                    <a:pt x="2905504" y="3667411"/>
                    <a:pt x="2899435" y="3600123"/>
                  </a:cubicBezTo>
                  <a:cubicBezTo>
                    <a:pt x="2881111" y="3400022"/>
                    <a:pt x="2900485" y="3201686"/>
                    <a:pt x="2918693" y="3003349"/>
                  </a:cubicBezTo>
                  <a:cubicBezTo>
                    <a:pt x="2971681" y="2428250"/>
                    <a:pt x="3019416" y="1851134"/>
                    <a:pt x="3099482" y="1284099"/>
                  </a:cubicBezTo>
                  <a:cubicBezTo>
                    <a:pt x="3130411" y="1064593"/>
                    <a:pt x="3166359" y="846095"/>
                    <a:pt x="3184566" y="622809"/>
                  </a:cubicBezTo>
                  <a:cubicBezTo>
                    <a:pt x="3201139" y="418425"/>
                    <a:pt x="3202306" y="211772"/>
                    <a:pt x="3189001" y="6631"/>
                  </a:cubicBezTo>
                  <a:close/>
                  <a:moveTo>
                    <a:pt x="2642174" y="0"/>
                  </a:moveTo>
                  <a:lnTo>
                    <a:pt x="2642174" y="17604"/>
                  </a:lnTo>
                  <a:lnTo>
                    <a:pt x="2369695" y="5437"/>
                  </a:lnTo>
                  <a:cubicBezTo>
                    <a:pt x="2400715" y="5437"/>
                    <a:pt x="2431735" y="3883"/>
                    <a:pt x="2462631" y="3883"/>
                  </a:cubicBezTo>
                  <a:cubicBezTo>
                    <a:pt x="2522313" y="3624"/>
                    <a:pt x="2582368" y="1036"/>
                    <a:pt x="2642174" y="0"/>
                  </a:cubicBezTo>
                  <a:close/>
                </a:path>
              </a:pathLst>
            </a:custGeom>
            <a:solidFill>
              <a:srgbClr val="FFC000"/>
            </a:solidFill>
            <a:ln w="12700" cap="flat">
              <a:noFill/>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29" name="Shape 59493">
              <a:extLst>
                <a:ext uri="{FF2B5EF4-FFF2-40B4-BE49-F238E27FC236}">
                  <a16:creationId xmlns:a16="http://schemas.microsoft.com/office/drawing/2014/main" id="{C3C62546-DF66-5F4E-BB8D-5F155861B3A6}"/>
                </a:ext>
              </a:extLst>
            </p:cNvPr>
            <p:cNvSpPr/>
            <p:nvPr/>
          </p:nvSpPr>
          <p:spPr>
            <a:xfrm>
              <a:off x="5837465" y="3286996"/>
              <a:ext cx="477197" cy="1542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50"/>
                  </a:lnTo>
                  <a:lnTo>
                    <a:pt x="1989" y="20724"/>
                  </a:lnTo>
                  <a:lnTo>
                    <a:pt x="19176" y="21600"/>
                  </a:lnTo>
                  <a:lnTo>
                    <a:pt x="21600" y="0"/>
                  </a:lnTo>
                  <a:close/>
                </a:path>
              </a:pathLst>
            </a:custGeom>
            <a:solidFill>
              <a:schemeClr val="bg1">
                <a:lumMod val="65000"/>
              </a:schemeClr>
            </a:solidFill>
            <a:ln w="12700" cap="flat">
              <a:noFill/>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30" name="Shape 59494">
              <a:extLst>
                <a:ext uri="{FF2B5EF4-FFF2-40B4-BE49-F238E27FC236}">
                  <a16:creationId xmlns:a16="http://schemas.microsoft.com/office/drawing/2014/main" id="{BDE5AF58-BFFB-764D-9DD6-6B1465BE1B46}"/>
                </a:ext>
              </a:extLst>
            </p:cNvPr>
            <p:cNvSpPr/>
            <p:nvPr/>
          </p:nvSpPr>
          <p:spPr>
            <a:xfrm flipH="1">
              <a:off x="5892081" y="3246129"/>
              <a:ext cx="372747" cy="416984"/>
            </a:xfrm>
            <a:custGeom>
              <a:avLst/>
              <a:gdLst/>
              <a:ahLst/>
              <a:cxnLst>
                <a:cxn ang="0">
                  <a:pos x="wd2" y="hd2"/>
                </a:cxn>
                <a:cxn ang="5400000">
                  <a:pos x="wd2" y="hd2"/>
                </a:cxn>
                <a:cxn ang="10800000">
                  <a:pos x="wd2" y="hd2"/>
                </a:cxn>
                <a:cxn ang="16200000">
                  <a:pos x="wd2" y="hd2"/>
                </a:cxn>
              </a:cxnLst>
              <a:rect l="0" t="0" r="r" b="b"/>
              <a:pathLst>
                <a:path w="21600" h="21600" extrusionOk="0">
                  <a:moveTo>
                    <a:pt x="2726" y="0"/>
                  </a:moveTo>
                  <a:cubicBezTo>
                    <a:pt x="2568" y="1299"/>
                    <a:pt x="2341" y="2590"/>
                    <a:pt x="2046" y="3870"/>
                  </a:cubicBezTo>
                  <a:cubicBezTo>
                    <a:pt x="1552" y="6020"/>
                    <a:pt x="867" y="8131"/>
                    <a:pt x="0" y="10184"/>
                  </a:cubicBezTo>
                  <a:lnTo>
                    <a:pt x="10993" y="21600"/>
                  </a:lnTo>
                  <a:lnTo>
                    <a:pt x="21600" y="10184"/>
                  </a:lnTo>
                  <a:cubicBezTo>
                    <a:pt x="20733" y="8131"/>
                    <a:pt x="20048" y="6020"/>
                    <a:pt x="19554" y="3870"/>
                  </a:cubicBezTo>
                  <a:cubicBezTo>
                    <a:pt x="19259" y="2590"/>
                    <a:pt x="19032" y="1299"/>
                    <a:pt x="18874" y="0"/>
                  </a:cubicBezTo>
                  <a:lnTo>
                    <a:pt x="2726" y="0"/>
                  </a:lnTo>
                  <a:close/>
                </a:path>
              </a:pathLst>
            </a:custGeom>
            <a:solidFill>
              <a:srgbClr val="A67458"/>
            </a:solidFill>
            <a:ln w="12700" cap="flat">
              <a:noFill/>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31" name="Shape 59495">
              <a:extLst>
                <a:ext uri="{FF2B5EF4-FFF2-40B4-BE49-F238E27FC236}">
                  <a16:creationId xmlns:a16="http://schemas.microsoft.com/office/drawing/2014/main" id="{1A7ECEE8-8C60-4E4A-B85A-05782B311FEA}"/>
                </a:ext>
              </a:extLst>
            </p:cNvPr>
            <p:cNvSpPr/>
            <p:nvPr/>
          </p:nvSpPr>
          <p:spPr>
            <a:xfrm flipH="1">
              <a:off x="6071901" y="3289552"/>
              <a:ext cx="327279" cy="484772"/>
            </a:xfrm>
            <a:custGeom>
              <a:avLst/>
              <a:gdLst/>
              <a:ahLst/>
              <a:cxnLst>
                <a:cxn ang="0">
                  <a:pos x="wd2" y="hd2"/>
                </a:cxn>
                <a:cxn ang="5400000">
                  <a:pos x="wd2" y="hd2"/>
                </a:cxn>
                <a:cxn ang="10800000">
                  <a:pos x="wd2" y="hd2"/>
                </a:cxn>
                <a:cxn ang="16200000">
                  <a:pos x="wd2" y="hd2"/>
                </a:cxn>
              </a:cxnLst>
              <a:rect l="0" t="0" r="r" b="b"/>
              <a:pathLst>
                <a:path w="21600" h="21600" extrusionOk="0">
                  <a:moveTo>
                    <a:pt x="5813" y="0"/>
                  </a:moveTo>
                  <a:lnTo>
                    <a:pt x="21600" y="16608"/>
                  </a:lnTo>
                  <a:lnTo>
                    <a:pt x="7845" y="21600"/>
                  </a:lnTo>
                  <a:lnTo>
                    <a:pt x="0" y="4798"/>
                  </a:lnTo>
                  <a:lnTo>
                    <a:pt x="5813" y="0"/>
                  </a:lnTo>
                  <a:close/>
                </a:path>
              </a:pathLst>
            </a:custGeom>
            <a:solidFill>
              <a:schemeClr val="bg1">
                <a:lumMod val="85000"/>
              </a:schemeClr>
            </a:solidFill>
            <a:ln w="12700" cap="flat">
              <a:noFill/>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32" name="Shape 59496">
              <a:extLst>
                <a:ext uri="{FF2B5EF4-FFF2-40B4-BE49-F238E27FC236}">
                  <a16:creationId xmlns:a16="http://schemas.microsoft.com/office/drawing/2014/main" id="{06AE8A92-0BF0-F144-8929-92AAA0A0A3D2}"/>
                </a:ext>
              </a:extLst>
            </p:cNvPr>
            <p:cNvSpPr/>
            <p:nvPr/>
          </p:nvSpPr>
          <p:spPr>
            <a:xfrm>
              <a:off x="5759038" y="3297242"/>
              <a:ext cx="315749" cy="479862"/>
            </a:xfrm>
            <a:custGeom>
              <a:avLst/>
              <a:gdLst/>
              <a:ahLst/>
              <a:cxnLst>
                <a:cxn ang="0">
                  <a:pos x="wd2" y="hd2"/>
                </a:cxn>
                <a:cxn ang="5400000">
                  <a:pos x="wd2" y="hd2"/>
                </a:cxn>
                <a:cxn ang="10800000">
                  <a:pos x="wd2" y="hd2"/>
                </a:cxn>
                <a:cxn ang="16200000">
                  <a:pos x="wd2" y="hd2"/>
                </a:cxn>
              </a:cxnLst>
              <a:rect l="0" t="0" r="r" b="b"/>
              <a:pathLst>
                <a:path w="21600" h="21600" extrusionOk="0">
                  <a:moveTo>
                    <a:pt x="5465" y="0"/>
                  </a:moveTo>
                  <a:lnTo>
                    <a:pt x="21600" y="16462"/>
                  </a:lnTo>
                  <a:lnTo>
                    <a:pt x="10100" y="21600"/>
                  </a:lnTo>
                  <a:lnTo>
                    <a:pt x="0" y="3743"/>
                  </a:lnTo>
                  <a:lnTo>
                    <a:pt x="5465" y="0"/>
                  </a:lnTo>
                  <a:close/>
                </a:path>
              </a:pathLst>
            </a:custGeom>
            <a:solidFill>
              <a:schemeClr val="bg1">
                <a:lumMod val="85000"/>
              </a:schemeClr>
            </a:solidFill>
            <a:ln w="12700" cap="flat">
              <a:noFill/>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27" name="Shape 59498">
              <a:extLst>
                <a:ext uri="{FF2B5EF4-FFF2-40B4-BE49-F238E27FC236}">
                  <a16:creationId xmlns:a16="http://schemas.microsoft.com/office/drawing/2014/main" id="{1144B5F9-87CB-C343-B0EB-B07532D9F620}"/>
                </a:ext>
              </a:extLst>
            </p:cNvPr>
            <p:cNvSpPr/>
            <p:nvPr/>
          </p:nvSpPr>
          <p:spPr>
            <a:xfrm flipH="1">
              <a:off x="5638557" y="2416978"/>
              <a:ext cx="879639" cy="974992"/>
            </a:xfrm>
            <a:custGeom>
              <a:avLst/>
              <a:gdLst/>
              <a:ahLst/>
              <a:cxnLst>
                <a:cxn ang="0">
                  <a:pos x="wd2" y="hd2"/>
                </a:cxn>
                <a:cxn ang="5400000">
                  <a:pos x="wd2" y="hd2"/>
                </a:cxn>
                <a:cxn ang="10800000">
                  <a:pos x="wd2" y="hd2"/>
                </a:cxn>
                <a:cxn ang="16200000">
                  <a:pos x="wd2" y="hd2"/>
                </a:cxn>
              </a:cxnLst>
              <a:rect l="0" t="0" r="r" b="b"/>
              <a:pathLst>
                <a:path w="21319" h="21544" extrusionOk="0">
                  <a:moveTo>
                    <a:pt x="13300" y="0"/>
                  </a:moveTo>
                  <a:cubicBezTo>
                    <a:pt x="12956" y="318"/>
                    <a:pt x="12587" y="607"/>
                    <a:pt x="12192" y="871"/>
                  </a:cubicBezTo>
                  <a:cubicBezTo>
                    <a:pt x="11552" y="1300"/>
                    <a:pt x="10851" y="1648"/>
                    <a:pt x="10112" y="1913"/>
                  </a:cubicBezTo>
                  <a:cubicBezTo>
                    <a:pt x="10319" y="1723"/>
                    <a:pt x="10459" y="1484"/>
                    <a:pt x="10514" y="1221"/>
                  </a:cubicBezTo>
                  <a:cubicBezTo>
                    <a:pt x="10558" y="1008"/>
                    <a:pt x="10548" y="786"/>
                    <a:pt x="10478" y="578"/>
                  </a:cubicBezTo>
                  <a:cubicBezTo>
                    <a:pt x="9313" y="1174"/>
                    <a:pt x="8059" y="1612"/>
                    <a:pt x="6754" y="1872"/>
                  </a:cubicBezTo>
                  <a:cubicBezTo>
                    <a:pt x="5463" y="2131"/>
                    <a:pt x="4134" y="2217"/>
                    <a:pt x="2816" y="2125"/>
                  </a:cubicBezTo>
                  <a:cubicBezTo>
                    <a:pt x="2220" y="3390"/>
                    <a:pt x="1861" y="4718"/>
                    <a:pt x="1656" y="6065"/>
                  </a:cubicBezTo>
                  <a:cubicBezTo>
                    <a:pt x="1642" y="6361"/>
                    <a:pt x="1604" y="6650"/>
                    <a:pt x="1530" y="6928"/>
                  </a:cubicBezTo>
                  <a:cubicBezTo>
                    <a:pt x="1397" y="8433"/>
                    <a:pt x="1483" y="9954"/>
                    <a:pt x="1843" y="11446"/>
                  </a:cubicBezTo>
                  <a:cubicBezTo>
                    <a:pt x="1911" y="11727"/>
                    <a:pt x="1990" y="12009"/>
                    <a:pt x="2075" y="12285"/>
                  </a:cubicBezTo>
                  <a:cubicBezTo>
                    <a:pt x="1592" y="10912"/>
                    <a:pt x="1201" y="9521"/>
                    <a:pt x="861" y="8125"/>
                  </a:cubicBezTo>
                  <a:cubicBezTo>
                    <a:pt x="719" y="8264"/>
                    <a:pt x="567" y="8397"/>
                    <a:pt x="441" y="8548"/>
                  </a:cubicBezTo>
                  <a:cubicBezTo>
                    <a:pt x="-143" y="9252"/>
                    <a:pt x="-78" y="10170"/>
                    <a:pt x="236" y="10966"/>
                  </a:cubicBezTo>
                  <a:cubicBezTo>
                    <a:pt x="568" y="11810"/>
                    <a:pt x="1180" y="12555"/>
                    <a:pt x="2039" y="13083"/>
                  </a:cubicBezTo>
                  <a:cubicBezTo>
                    <a:pt x="2855" y="15320"/>
                    <a:pt x="4137" y="17291"/>
                    <a:pt x="5745" y="18953"/>
                  </a:cubicBezTo>
                  <a:cubicBezTo>
                    <a:pt x="7014" y="20263"/>
                    <a:pt x="8613" y="21485"/>
                    <a:pt x="10657" y="21541"/>
                  </a:cubicBezTo>
                  <a:cubicBezTo>
                    <a:pt x="12760" y="21600"/>
                    <a:pt x="14461" y="20433"/>
                    <a:pt x="15773" y="19124"/>
                  </a:cubicBezTo>
                  <a:cubicBezTo>
                    <a:pt x="17429" y="17472"/>
                    <a:pt x="18669" y="15428"/>
                    <a:pt x="19274" y="13083"/>
                  </a:cubicBezTo>
                  <a:cubicBezTo>
                    <a:pt x="20133" y="12555"/>
                    <a:pt x="20754" y="11810"/>
                    <a:pt x="21086" y="10966"/>
                  </a:cubicBezTo>
                  <a:cubicBezTo>
                    <a:pt x="21400" y="10170"/>
                    <a:pt x="21457" y="9252"/>
                    <a:pt x="20872" y="8548"/>
                  </a:cubicBezTo>
                  <a:cubicBezTo>
                    <a:pt x="20784" y="8443"/>
                    <a:pt x="20679" y="8350"/>
                    <a:pt x="20577" y="8255"/>
                  </a:cubicBezTo>
                  <a:cubicBezTo>
                    <a:pt x="20300" y="9250"/>
                    <a:pt x="19967" y="10231"/>
                    <a:pt x="19506" y="11178"/>
                  </a:cubicBezTo>
                  <a:cubicBezTo>
                    <a:pt x="19685" y="9686"/>
                    <a:pt x="19673" y="8203"/>
                    <a:pt x="19497" y="6749"/>
                  </a:cubicBezTo>
                  <a:cubicBezTo>
                    <a:pt x="19314" y="5236"/>
                    <a:pt x="18945" y="3701"/>
                    <a:pt x="17943" y="2418"/>
                  </a:cubicBezTo>
                  <a:cubicBezTo>
                    <a:pt x="16861" y="1032"/>
                    <a:pt x="15158" y="148"/>
                    <a:pt x="13300" y="0"/>
                  </a:cubicBezTo>
                  <a:close/>
                </a:path>
              </a:pathLst>
            </a:custGeom>
            <a:solidFill>
              <a:srgbClr val="A67458"/>
            </a:solidFill>
            <a:ln w="12700" cap="flat">
              <a:noFill/>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28" name="Shape 59499">
              <a:extLst>
                <a:ext uri="{FF2B5EF4-FFF2-40B4-BE49-F238E27FC236}">
                  <a16:creationId xmlns:a16="http://schemas.microsoft.com/office/drawing/2014/main" id="{0B86953C-4190-9345-ABDB-C81A37EDCF19}"/>
                </a:ext>
              </a:extLst>
            </p:cNvPr>
            <p:cNvSpPr/>
            <p:nvPr/>
          </p:nvSpPr>
          <p:spPr>
            <a:xfrm flipH="1">
              <a:off x="5642595" y="2161150"/>
              <a:ext cx="872347" cy="814277"/>
            </a:xfrm>
            <a:custGeom>
              <a:avLst/>
              <a:gdLst/>
              <a:ahLst/>
              <a:cxnLst>
                <a:cxn ang="0">
                  <a:pos x="wd2" y="hd2"/>
                </a:cxn>
                <a:cxn ang="5400000">
                  <a:pos x="wd2" y="hd2"/>
                </a:cxn>
                <a:cxn ang="10800000">
                  <a:pos x="wd2" y="hd2"/>
                </a:cxn>
                <a:cxn ang="16200000">
                  <a:pos x="wd2" y="hd2"/>
                </a:cxn>
              </a:cxnLst>
              <a:rect l="0" t="0" r="r" b="b"/>
              <a:pathLst>
                <a:path w="21181" h="20006" extrusionOk="0">
                  <a:moveTo>
                    <a:pt x="10296" y="7088"/>
                  </a:moveTo>
                  <a:cubicBezTo>
                    <a:pt x="9176" y="7769"/>
                    <a:pt x="7957" y="8268"/>
                    <a:pt x="6684" y="8565"/>
                  </a:cubicBezTo>
                  <a:cubicBezTo>
                    <a:pt x="5433" y="8857"/>
                    <a:pt x="4144" y="8951"/>
                    <a:pt x="2864" y="8843"/>
                  </a:cubicBezTo>
                  <a:cubicBezTo>
                    <a:pt x="1488" y="12067"/>
                    <a:pt x="1147" y="15647"/>
                    <a:pt x="1890" y="19077"/>
                  </a:cubicBezTo>
                  <a:cubicBezTo>
                    <a:pt x="1957" y="19389"/>
                    <a:pt x="2034" y="19699"/>
                    <a:pt x="2119" y="20006"/>
                  </a:cubicBezTo>
                  <a:cubicBezTo>
                    <a:pt x="1440" y="18064"/>
                    <a:pt x="898" y="16087"/>
                    <a:pt x="493" y="14089"/>
                  </a:cubicBezTo>
                  <a:cubicBezTo>
                    <a:pt x="-25" y="11528"/>
                    <a:pt x="-313" y="8859"/>
                    <a:pt x="548" y="6391"/>
                  </a:cubicBezTo>
                  <a:cubicBezTo>
                    <a:pt x="2460" y="914"/>
                    <a:pt x="8711" y="-1594"/>
                    <a:pt x="13813" y="1070"/>
                  </a:cubicBezTo>
                  <a:cubicBezTo>
                    <a:pt x="15704" y="947"/>
                    <a:pt x="17531" y="1674"/>
                    <a:pt x="18829" y="3024"/>
                  </a:cubicBezTo>
                  <a:cubicBezTo>
                    <a:pt x="20495" y="4755"/>
                    <a:pt x="21070" y="7221"/>
                    <a:pt x="21166" y="9679"/>
                  </a:cubicBezTo>
                  <a:cubicBezTo>
                    <a:pt x="21287" y="12816"/>
                    <a:pt x="20694" y="15935"/>
                    <a:pt x="19425" y="18813"/>
                  </a:cubicBezTo>
                  <a:cubicBezTo>
                    <a:pt x="19588" y="17154"/>
                    <a:pt x="19583" y="15506"/>
                    <a:pt x="19423" y="13888"/>
                  </a:cubicBezTo>
                  <a:cubicBezTo>
                    <a:pt x="19256" y="12195"/>
                    <a:pt x="18908" y="10461"/>
                    <a:pt x="17893" y="9031"/>
                  </a:cubicBezTo>
                  <a:cubicBezTo>
                    <a:pt x="16811" y="7508"/>
                    <a:pt x="15100" y="6568"/>
                    <a:pt x="13248" y="6479"/>
                  </a:cubicBezTo>
                  <a:cubicBezTo>
                    <a:pt x="12907" y="6836"/>
                    <a:pt x="12535" y="7161"/>
                    <a:pt x="12137" y="7451"/>
                  </a:cubicBezTo>
                  <a:cubicBezTo>
                    <a:pt x="11478" y="7933"/>
                    <a:pt x="10753" y="8315"/>
                    <a:pt x="9985" y="8585"/>
                  </a:cubicBezTo>
                  <a:cubicBezTo>
                    <a:pt x="10168" y="8360"/>
                    <a:pt x="10289" y="8090"/>
                    <a:pt x="10335" y="7802"/>
                  </a:cubicBezTo>
                  <a:cubicBezTo>
                    <a:pt x="10374" y="7564"/>
                    <a:pt x="10360" y="7320"/>
                    <a:pt x="10296" y="7088"/>
                  </a:cubicBezTo>
                  <a:close/>
                </a:path>
              </a:pathLst>
            </a:custGeom>
            <a:solidFill>
              <a:schemeClr val="tx1"/>
            </a:solidFill>
            <a:ln w="12700" cap="flat">
              <a:noFill/>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grpSp>
      <p:grpSp>
        <p:nvGrpSpPr>
          <p:cNvPr id="51" name="Group 50">
            <a:extLst>
              <a:ext uri="{FF2B5EF4-FFF2-40B4-BE49-F238E27FC236}">
                <a16:creationId xmlns:a16="http://schemas.microsoft.com/office/drawing/2014/main" id="{A162F25C-A2A4-4DF3-9368-BBA30A9D143C}"/>
              </a:ext>
            </a:extLst>
          </p:cNvPr>
          <p:cNvGrpSpPr/>
          <p:nvPr/>
        </p:nvGrpSpPr>
        <p:grpSpPr>
          <a:xfrm>
            <a:off x="309880" y="215110"/>
            <a:ext cx="1760220" cy="1802975"/>
            <a:chOff x="5131361" y="1676992"/>
            <a:chExt cx="1929161" cy="1976020"/>
          </a:xfrm>
        </p:grpSpPr>
        <p:pic>
          <p:nvPicPr>
            <p:cNvPr id="52" name="Picture 51" descr="A close up of a logo&#10;&#10;Description automatically generated">
              <a:extLst>
                <a:ext uri="{FF2B5EF4-FFF2-40B4-BE49-F238E27FC236}">
                  <a16:creationId xmlns:a16="http://schemas.microsoft.com/office/drawing/2014/main" id="{C30220D2-DE7B-4F80-B814-2A80026D7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5492" y="1676992"/>
              <a:ext cx="1700900" cy="1700900"/>
            </a:xfrm>
            <a:prstGeom prst="rect">
              <a:avLst/>
            </a:prstGeom>
          </p:spPr>
        </p:pic>
        <p:sp>
          <p:nvSpPr>
            <p:cNvPr id="53" name="Oval 52">
              <a:extLst>
                <a:ext uri="{FF2B5EF4-FFF2-40B4-BE49-F238E27FC236}">
                  <a16:creationId xmlns:a16="http://schemas.microsoft.com/office/drawing/2014/main" id="{54E69425-7A97-466B-941C-65AE9FF00A1F}"/>
                </a:ext>
              </a:extLst>
            </p:cNvPr>
            <p:cNvSpPr/>
            <p:nvPr/>
          </p:nvSpPr>
          <p:spPr>
            <a:xfrm>
              <a:off x="5131361" y="172385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53CC4E97-206C-4715-89EF-70F105247C8C}"/>
              </a:ext>
            </a:extLst>
          </p:cNvPr>
          <p:cNvGrpSpPr/>
          <p:nvPr/>
        </p:nvGrpSpPr>
        <p:grpSpPr>
          <a:xfrm>
            <a:off x="920915" y="1899376"/>
            <a:ext cx="4297680" cy="833068"/>
            <a:chOff x="920915" y="1899376"/>
            <a:chExt cx="4297680" cy="833068"/>
          </a:xfrm>
        </p:grpSpPr>
        <p:sp>
          <p:nvSpPr>
            <p:cNvPr id="7" name="Shape 59515">
              <a:extLst>
                <a:ext uri="{FF2B5EF4-FFF2-40B4-BE49-F238E27FC236}">
                  <a16:creationId xmlns:a16="http://schemas.microsoft.com/office/drawing/2014/main" id="{89EF3C11-1375-A04B-BA72-F041A22674CF}"/>
                </a:ext>
              </a:extLst>
            </p:cNvPr>
            <p:cNvSpPr/>
            <p:nvPr/>
          </p:nvSpPr>
          <p:spPr>
            <a:xfrm>
              <a:off x="920915" y="2357540"/>
              <a:ext cx="4297680" cy="3749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noFill/>
            <a:ln w="38100" cap="flat">
              <a:solidFill>
                <a:schemeClr val="bg1">
                  <a:lumMod val="85000"/>
                </a:schemeClr>
              </a:solidFill>
              <a:prstDash val="solid"/>
              <a:miter lim="400000"/>
            </a:ln>
            <a:effectLst/>
          </p:spPr>
          <p:txBody>
            <a:bodyPr wrap="square" lIns="35719" tIns="35719" rIns="35719" bIns="35719" numCol="1" anchor="ctr">
              <a:noAutofit/>
            </a:bodyPr>
            <a:lstStyle/>
            <a:p>
              <a:endParaRPr sz="2300" dirty="0">
                <a:latin typeface="Calibri" panose="020F0502020204030204" pitchFamily="34" charset="0"/>
                <a:cs typeface="Calibri" panose="020F0502020204030204" pitchFamily="34" charset="0"/>
              </a:endParaRPr>
            </a:p>
          </p:txBody>
        </p:sp>
        <p:sp>
          <p:nvSpPr>
            <p:cNvPr id="65" name="Rectangle 64">
              <a:extLst>
                <a:ext uri="{FF2B5EF4-FFF2-40B4-BE49-F238E27FC236}">
                  <a16:creationId xmlns:a16="http://schemas.microsoft.com/office/drawing/2014/main" id="{7835BA69-3303-4150-B360-80A3D18B8EC0}"/>
                </a:ext>
              </a:extLst>
            </p:cNvPr>
            <p:cNvSpPr/>
            <p:nvPr/>
          </p:nvSpPr>
          <p:spPr>
            <a:xfrm>
              <a:off x="1414691" y="1899376"/>
              <a:ext cx="3803904" cy="380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300" b="1" dirty="0">
                  <a:solidFill>
                    <a:schemeClr val="tx1"/>
                  </a:solidFill>
                  <a:latin typeface="Calibri" panose="020F0502020204030204" pitchFamily="34" charset="0"/>
                  <a:cs typeface="Calibri" panose="020F0502020204030204" pitchFamily="34" charset="0"/>
                </a:rPr>
                <a:t>FIXATION</a:t>
              </a:r>
            </a:p>
          </p:txBody>
        </p:sp>
      </p:grpSp>
      <p:grpSp>
        <p:nvGrpSpPr>
          <p:cNvPr id="4" name="Group 3">
            <a:extLst>
              <a:ext uri="{FF2B5EF4-FFF2-40B4-BE49-F238E27FC236}">
                <a16:creationId xmlns:a16="http://schemas.microsoft.com/office/drawing/2014/main" id="{0D71085F-43BA-48DC-A0FA-C1C8B0376E1E}"/>
              </a:ext>
            </a:extLst>
          </p:cNvPr>
          <p:cNvGrpSpPr/>
          <p:nvPr/>
        </p:nvGrpSpPr>
        <p:grpSpPr>
          <a:xfrm>
            <a:off x="593406" y="2773048"/>
            <a:ext cx="4307204" cy="741628"/>
            <a:chOff x="593406" y="2677798"/>
            <a:chExt cx="4307204" cy="741628"/>
          </a:xfrm>
        </p:grpSpPr>
        <p:sp>
          <p:nvSpPr>
            <p:cNvPr id="8" name="Shape 59516">
              <a:extLst>
                <a:ext uri="{FF2B5EF4-FFF2-40B4-BE49-F238E27FC236}">
                  <a16:creationId xmlns:a16="http://schemas.microsoft.com/office/drawing/2014/main" id="{74AC61C6-8FD8-2944-AC0F-CED2A883E1C2}"/>
                </a:ext>
              </a:extLst>
            </p:cNvPr>
            <p:cNvSpPr/>
            <p:nvPr/>
          </p:nvSpPr>
          <p:spPr>
            <a:xfrm>
              <a:off x="593406" y="3135962"/>
              <a:ext cx="4297680" cy="2834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noFill/>
            <a:ln w="38100" cap="flat">
              <a:solidFill>
                <a:schemeClr val="bg1">
                  <a:lumMod val="85000"/>
                </a:schemeClr>
              </a:solidFill>
              <a:prstDash val="solid"/>
              <a:miter lim="400000"/>
            </a:ln>
            <a:effectLst/>
          </p:spPr>
          <p:txBody>
            <a:bodyPr wrap="square" lIns="35719" tIns="35719" rIns="35719" bIns="35719" numCol="1" anchor="ctr">
              <a:noAutofit/>
            </a:bodyPr>
            <a:lstStyle/>
            <a:p>
              <a:endParaRPr sz="2300" dirty="0">
                <a:latin typeface="Calibri" panose="020F0502020204030204" pitchFamily="34" charset="0"/>
                <a:cs typeface="Calibri" panose="020F0502020204030204" pitchFamily="34" charset="0"/>
              </a:endParaRPr>
            </a:p>
          </p:txBody>
        </p:sp>
        <p:sp>
          <p:nvSpPr>
            <p:cNvPr id="66" name="Rectangle 65">
              <a:extLst>
                <a:ext uri="{FF2B5EF4-FFF2-40B4-BE49-F238E27FC236}">
                  <a16:creationId xmlns:a16="http://schemas.microsoft.com/office/drawing/2014/main" id="{6999EE71-C4C2-4C79-B541-188912472F6E}"/>
                </a:ext>
              </a:extLst>
            </p:cNvPr>
            <p:cNvSpPr/>
            <p:nvPr/>
          </p:nvSpPr>
          <p:spPr>
            <a:xfrm>
              <a:off x="1091955" y="2677798"/>
              <a:ext cx="3808655" cy="380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300" b="1" dirty="0">
                  <a:solidFill>
                    <a:schemeClr val="tx1"/>
                  </a:solidFill>
                  <a:latin typeface="Calibri" panose="020F0502020204030204" pitchFamily="34" charset="0"/>
                  <a:cs typeface="Calibri" panose="020F0502020204030204" pitchFamily="34" charset="0"/>
                </a:rPr>
                <a:t>IDENTIFICATION</a:t>
              </a:r>
            </a:p>
          </p:txBody>
        </p:sp>
      </p:grpSp>
      <p:grpSp>
        <p:nvGrpSpPr>
          <p:cNvPr id="5" name="Group 4">
            <a:extLst>
              <a:ext uri="{FF2B5EF4-FFF2-40B4-BE49-F238E27FC236}">
                <a16:creationId xmlns:a16="http://schemas.microsoft.com/office/drawing/2014/main" id="{35C03E9C-F06A-49E5-8DEF-F18D768667F3}"/>
              </a:ext>
            </a:extLst>
          </p:cNvPr>
          <p:cNvGrpSpPr/>
          <p:nvPr/>
        </p:nvGrpSpPr>
        <p:grpSpPr>
          <a:xfrm>
            <a:off x="455938" y="3701864"/>
            <a:ext cx="4297680" cy="758221"/>
            <a:chOff x="455938" y="3511364"/>
            <a:chExt cx="4297680" cy="758221"/>
          </a:xfrm>
        </p:grpSpPr>
        <p:sp>
          <p:nvSpPr>
            <p:cNvPr id="55" name="Shape 59516">
              <a:extLst>
                <a:ext uri="{FF2B5EF4-FFF2-40B4-BE49-F238E27FC236}">
                  <a16:creationId xmlns:a16="http://schemas.microsoft.com/office/drawing/2014/main" id="{5C10366C-CC6B-4FFC-B977-CD23B8C30A8B}"/>
                </a:ext>
              </a:extLst>
            </p:cNvPr>
            <p:cNvSpPr/>
            <p:nvPr/>
          </p:nvSpPr>
          <p:spPr>
            <a:xfrm>
              <a:off x="455938" y="3983508"/>
              <a:ext cx="4297680" cy="2860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noFill/>
            <a:ln w="38100" cap="flat">
              <a:solidFill>
                <a:schemeClr val="bg1">
                  <a:lumMod val="85000"/>
                </a:schemeClr>
              </a:solidFill>
              <a:prstDash val="solid"/>
              <a:miter lim="400000"/>
            </a:ln>
            <a:effectLst/>
          </p:spPr>
          <p:txBody>
            <a:bodyPr wrap="square" lIns="35719" tIns="35719" rIns="35719" bIns="35719" numCol="1" anchor="ctr">
              <a:noAutofit/>
            </a:bodyPr>
            <a:lstStyle/>
            <a:p>
              <a:endParaRPr sz="2300" dirty="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E4010DF8-41FF-43BE-8399-A62B73738D04}"/>
                </a:ext>
              </a:extLst>
            </p:cNvPr>
            <p:cNvSpPr/>
            <p:nvPr/>
          </p:nvSpPr>
          <p:spPr>
            <a:xfrm>
              <a:off x="979600" y="3511364"/>
              <a:ext cx="3773691" cy="380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300" b="1" dirty="0">
                  <a:solidFill>
                    <a:schemeClr val="tx1"/>
                  </a:solidFill>
                  <a:latin typeface="Calibri" panose="020F0502020204030204" pitchFamily="34" charset="0"/>
                  <a:cs typeface="Calibri" panose="020F0502020204030204" pitchFamily="34" charset="0"/>
                </a:rPr>
                <a:t>NOVEL AGGRESSION</a:t>
              </a:r>
            </a:p>
          </p:txBody>
        </p:sp>
      </p:grpSp>
      <p:grpSp>
        <p:nvGrpSpPr>
          <p:cNvPr id="6" name="Group 5">
            <a:extLst>
              <a:ext uri="{FF2B5EF4-FFF2-40B4-BE49-F238E27FC236}">
                <a16:creationId xmlns:a16="http://schemas.microsoft.com/office/drawing/2014/main" id="{F05E694B-604F-406E-9E84-FFA7AB366D1E}"/>
              </a:ext>
            </a:extLst>
          </p:cNvPr>
          <p:cNvGrpSpPr/>
          <p:nvPr/>
        </p:nvGrpSpPr>
        <p:grpSpPr>
          <a:xfrm>
            <a:off x="6934598" y="1902433"/>
            <a:ext cx="4297680" cy="830011"/>
            <a:chOff x="6934598" y="1902433"/>
            <a:chExt cx="4297680" cy="830011"/>
          </a:xfrm>
        </p:grpSpPr>
        <p:sp>
          <p:nvSpPr>
            <p:cNvPr id="62" name="Shape 59515">
              <a:extLst>
                <a:ext uri="{FF2B5EF4-FFF2-40B4-BE49-F238E27FC236}">
                  <a16:creationId xmlns:a16="http://schemas.microsoft.com/office/drawing/2014/main" id="{A3165DD7-AEE1-409D-98A5-78338C302B09}"/>
                </a:ext>
              </a:extLst>
            </p:cNvPr>
            <p:cNvSpPr/>
            <p:nvPr/>
          </p:nvSpPr>
          <p:spPr>
            <a:xfrm flipH="1">
              <a:off x="6934598" y="2357540"/>
              <a:ext cx="4297680" cy="3749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noFill/>
            <a:ln w="38100" cap="flat">
              <a:solidFill>
                <a:schemeClr val="bg1">
                  <a:lumMod val="85000"/>
                </a:schemeClr>
              </a:solidFill>
              <a:prstDash val="solid"/>
              <a:miter lim="400000"/>
            </a:ln>
            <a:effectLst/>
          </p:spPr>
          <p:txBody>
            <a:bodyPr wrap="square" lIns="35719" tIns="35719" rIns="35719" bIns="35719" numCol="1" anchor="ctr">
              <a:noAutofit/>
            </a:bodyPr>
            <a:lstStyle/>
            <a:p>
              <a:endParaRPr sz="2300" dirty="0">
                <a:latin typeface="Calibri" panose="020F0502020204030204" pitchFamily="34" charset="0"/>
                <a:cs typeface="Calibri" panose="020F0502020204030204" pitchFamily="34" charset="0"/>
              </a:endParaRPr>
            </a:p>
          </p:txBody>
        </p:sp>
        <p:sp>
          <p:nvSpPr>
            <p:cNvPr id="68" name="Rectangle 67">
              <a:extLst>
                <a:ext uri="{FF2B5EF4-FFF2-40B4-BE49-F238E27FC236}">
                  <a16:creationId xmlns:a16="http://schemas.microsoft.com/office/drawing/2014/main" id="{384610EF-C8B2-4BDF-AD2D-D2B1E49B295A}"/>
                </a:ext>
              </a:extLst>
            </p:cNvPr>
            <p:cNvSpPr/>
            <p:nvPr/>
          </p:nvSpPr>
          <p:spPr>
            <a:xfrm>
              <a:off x="6934598" y="1902433"/>
              <a:ext cx="3732528" cy="380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dirty="0">
                  <a:solidFill>
                    <a:schemeClr val="tx1"/>
                  </a:solidFill>
                  <a:latin typeface="Calibri" panose="020F0502020204030204" pitchFamily="34" charset="0"/>
                  <a:cs typeface="Calibri" panose="020F0502020204030204" pitchFamily="34" charset="0"/>
                </a:rPr>
                <a:t>LEAKAGE</a:t>
              </a:r>
            </a:p>
          </p:txBody>
        </p:sp>
      </p:grpSp>
      <p:grpSp>
        <p:nvGrpSpPr>
          <p:cNvPr id="9" name="Group 8">
            <a:extLst>
              <a:ext uri="{FF2B5EF4-FFF2-40B4-BE49-F238E27FC236}">
                <a16:creationId xmlns:a16="http://schemas.microsoft.com/office/drawing/2014/main" id="{1E92C10C-DB32-430E-8DD5-847AA2967B0A}"/>
              </a:ext>
            </a:extLst>
          </p:cNvPr>
          <p:cNvGrpSpPr/>
          <p:nvPr/>
        </p:nvGrpSpPr>
        <p:grpSpPr>
          <a:xfrm>
            <a:off x="7256143" y="2648574"/>
            <a:ext cx="4685648" cy="866102"/>
            <a:chOff x="7256143" y="2553324"/>
            <a:chExt cx="4685648" cy="866102"/>
          </a:xfrm>
        </p:grpSpPr>
        <p:sp>
          <p:nvSpPr>
            <p:cNvPr id="63" name="Shape 59516">
              <a:extLst>
                <a:ext uri="{FF2B5EF4-FFF2-40B4-BE49-F238E27FC236}">
                  <a16:creationId xmlns:a16="http://schemas.microsoft.com/office/drawing/2014/main" id="{40C18B2C-11EB-476C-8DF7-5B2825047ACC}"/>
                </a:ext>
              </a:extLst>
            </p:cNvPr>
            <p:cNvSpPr/>
            <p:nvPr/>
          </p:nvSpPr>
          <p:spPr>
            <a:xfrm flipH="1">
              <a:off x="7260929" y="3135962"/>
              <a:ext cx="4292895" cy="2834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noFill/>
            <a:ln w="38100" cap="flat">
              <a:solidFill>
                <a:schemeClr val="bg1">
                  <a:lumMod val="85000"/>
                </a:schemeClr>
              </a:solidFill>
              <a:prstDash val="solid"/>
              <a:miter lim="400000"/>
            </a:ln>
            <a:effectLst/>
          </p:spPr>
          <p:txBody>
            <a:bodyPr wrap="square" lIns="35719" tIns="35719" rIns="35719" bIns="35719" numCol="1" anchor="ctr">
              <a:noAutofit/>
            </a:bodyPr>
            <a:lstStyle/>
            <a:p>
              <a:endParaRPr sz="2300"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899F0084-6245-4D8C-B313-B0BA9647C84A}"/>
                </a:ext>
              </a:extLst>
            </p:cNvPr>
            <p:cNvSpPr/>
            <p:nvPr/>
          </p:nvSpPr>
          <p:spPr>
            <a:xfrm>
              <a:off x="7256143" y="2553324"/>
              <a:ext cx="4685648" cy="527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dirty="0">
                  <a:solidFill>
                    <a:schemeClr val="tx1"/>
                  </a:solidFill>
                  <a:latin typeface="Calibri" panose="020F0502020204030204" pitchFamily="34" charset="0"/>
                  <a:cs typeface="Calibri" panose="020F0502020204030204" pitchFamily="34" charset="0"/>
                </a:rPr>
                <a:t>DIRECTLY COMMUNICATED THREAT</a:t>
              </a:r>
            </a:p>
          </p:txBody>
        </p:sp>
      </p:grpSp>
      <p:grpSp>
        <p:nvGrpSpPr>
          <p:cNvPr id="10" name="Group 9">
            <a:extLst>
              <a:ext uri="{FF2B5EF4-FFF2-40B4-BE49-F238E27FC236}">
                <a16:creationId xmlns:a16="http://schemas.microsoft.com/office/drawing/2014/main" id="{AD69182B-4C4E-4709-AFB5-EABDC4362E6D}"/>
              </a:ext>
            </a:extLst>
          </p:cNvPr>
          <p:cNvGrpSpPr/>
          <p:nvPr/>
        </p:nvGrpSpPr>
        <p:grpSpPr>
          <a:xfrm>
            <a:off x="7437185" y="3704921"/>
            <a:ext cx="4298864" cy="756930"/>
            <a:chOff x="7437185" y="3514421"/>
            <a:chExt cx="4298864" cy="756930"/>
          </a:xfrm>
        </p:grpSpPr>
        <p:sp>
          <p:nvSpPr>
            <p:cNvPr id="64" name="Shape 59516">
              <a:extLst>
                <a:ext uri="{FF2B5EF4-FFF2-40B4-BE49-F238E27FC236}">
                  <a16:creationId xmlns:a16="http://schemas.microsoft.com/office/drawing/2014/main" id="{813150CF-A7D5-433E-937F-44912D646966}"/>
                </a:ext>
              </a:extLst>
            </p:cNvPr>
            <p:cNvSpPr/>
            <p:nvPr/>
          </p:nvSpPr>
          <p:spPr>
            <a:xfrm flipH="1">
              <a:off x="7438369" y="3985274"/>
              <a:ext cx="4297680" cy="2860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noFill/>
            <a:ln w="38100" cap="flat">
              <a:solidFill>
                <a:schemeClr val="bg1">
                  <a:lumMod val="85000"/>
                </a:schemeClr>
              </a:solidFill>
              <a:prstDash val="solid"/>
              <a:miter lim="400000"/>
            </a:ln>
            <a:effectLst/>
          </p:spPr>
          <p:txBody>
            <a:bodyPr wrap="square" lIns="35719" tIns="35719" rIns="35719" bIns="35719" numCol="1" anchor="ctr">
              <a:noAutofit/>
            </a:bodyPr>
            <a:lstStyle/>
            <a:p>
              <a:endParaRPr sz="2300" dirty="0">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788F22BA-78E1-4B61-9FC0-FE5ECF9871D9}"/>
                </a:ext>
              </a:extLst>
            </p:cNvPr>
            <p:cNvSpPr/>
            <p:nvPr/>
          </p:nvSpPr>
          <p:spPr>
            <a:xfrm>
              <a:off x="7437185" y="3514421"/>
              <a:ext cx="3736880" cy="380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dirty="0">
                  <a:solidFill>
                    <a:schemeClr val="tx1"/>
                  </a:solidFill>
                  <a:latin typeface="Calibri" panose="020F0502020204030204" pitchFamily="34" charset="0"/>
                  <a:cs typeface="Calibri" panose="020F0502020204030204" pitchFamily="34" charset="0"/>
                </a:rPr>
                <a:t>APPROACH BEHAVIOR</a:t>
              </a:r>
            </a:p>
          </p:txBody>
        </p:sp>
      </p:grpSp>
      <p:sp>
        <p:nvSpPr>
          <p:cNvPr id="36" name="Footer Placeholder 5">
            <a:extLst>
              <a:ext uri="{FF2B5EF4-FFF2-40B4-BE49-F238E27FC236}">
                <a16:creationId xmlns:a16="http://schemas.microsoft.com/office/drawing/2014/main" id="{37324604-55F2-4E79-BE66-3315B05ECF28}"/>
              </a:ext>
            </a:extLst>
          </p:cNvPr>
          <p:cNvSpPr txBox="1">
            <a:spLocks/>
          </p:cNvSpPr>
          <p:nvPr/>
        </p:nvSpPr>
        <p:spPr>
          <a:xfrm>
            <a:off x="182880" y="6459785"/>
            <a:ext cx="4822804" cy="365125"/>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M2 – Threat Assessment Model</a:t>
            </a:r>
          </a:p>
        </p:txBody>
      </p:sp>
    </p:spTree>
    <p:custDataLst>
      <p:tags r:id="rId1"/>
    </p:custDataLst>
    <p:extLst>
      <p:ext uri="{BB962C8B-B14F-4D97-AF65-F5344CB8AC3E}">
        <p14:creationId xmlns:p14="http://schemas.microsoft.com/office/powerpoint/2010/main" val="250388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78B7A79-9606-4900-8042-E8D73DE8AAE1}"/>
              </a:ext>
            </a:extLst>
          </p:cNvPr>
          <p:cNvSpPr/>
          <p:nvPr/>
        </p:nvSpPr>
        <p:spPr>
          <a:xfrm>
            <a:off x="7364134" y="1444752"/>
            <a:ext cx="2035732" cy="3992134"/>
          </a:xfrm>
          <a:prstGeom prst="roundRect">
            <a:avLst/>
          </a:prstGeom>
          <a:solidFill>
            <a:schemeClr val="bg1">
              <a:lumMod val="8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6B86E7EE-62FF-4444-8A95-9D3422F2DF70}"/>
              </a:ext>
            </a:extLst>
          </p:cNvPr>
          <p:cNvSpPr>
            <a:spLocks noGrp="1"/>
          </p:cNvSpPr>
          <p:nvPr>
            <p:ph type="sldNum" sz="quarter" idx="4294967295"/>
          </p:nvPr>
        </p:nvSpPr>
        <p:spPr>
          <a:xfrm>
            <a:off x="0" y="0"/>
            <a:ext cx="0" cy="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rPr>
              <a:t> </a:t>
            </a:r>
            <a:fld id="{F8C50B0B-705F-4E61-8AFF-CB5F49786A7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CC1C278-2CF3-4571-8CA1-16BF18F4B33D}"/>
              </a:ext>
            </a:extLst>
          </p:cNvPr>
          <p:cNvGrpSpPr/>
          <p:nvPr/>
        </p:nvGrpSpPr>
        <p:grpSpPr>
          <a:xfrm>
            <a:off x="760201" y="1757541"/>
            <a:ext cx="1552919" cy="1552919"/>
            <a:chOff x="557561" y="1590036"/>
            <a:chExt cx="1929161" cy="1929161"/>
          </a:xfrm>
        </p:grpSpPr>
        <p:sp>
          <p:nvSpPr>
            <p:cNvPr id="23" name="Oval 22">
              <a:extLst>
                <a:ext uri="{FF2B5EF4-FFF2-40B4-BE49-F238E27FC236}">
                  <a16:creationId xmlns:a16="http://schemas.microsoft.com/office/drawing/2014/main" id="{DAFA35D0-7EED-449A-AAF9-A50414FAA2E9}"/>
                </a:ext>
              </a:extLst>
            </p:cNvPr>
            <p:cNvSpPr/>
            <p:nvPr/>
          </p:nvSpPr>
          <p:spPr>
            <a:xfrm>
              <a:off x="557561" y="1590036"/>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6146A82-3C94-4CE2-ADA8-BB5CB92E7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39" y="1705914"/>
              <a:ext cx="1700784" cy="1700784"/>
            </a:xfrm>
            <a:prstGeom prst="rect">
              <a:avLst/>
            </a:prstGeom>
          </p:spPr>
        </p:pic>
      </p:grpSp>
      <p:grpSp>
        <p:nvGrpSpPr>
          <p:cNvPr id="29" name="Group 28">
            <a:extLst>
              <a:ext uri="{FF2B5EF4-FFF2-40B4-BE49-F238E27FC236}">
                <a16:creationId xmlns:a16="http://schemas.microsoft.com/office/drawing/2014/main" id="{2D8F78E9-3896-40B5-A1DF-A43FA65023E4}"/>
              </a:ext>
            </a:extLst>
          </p:cNvPr>
          <p:cNvGrpSpPr/>
          <p:nvPr/>
        </p:nvGrpSpPr>
        <p:grpSpPr>
          <a:xfrm>
            <a:off x="5330690" y="1744138"/>
            <a:ext cx="1552919" cy="1590639"/>
            <a:chOff x="5131361" y="1676992"/>
            <a:chExt cx="1929161" cy="1976020"/>
          </a:xfrm>
        </p:grpSpPr>
        <p:pic>
          <p:nvPicPr>
            <p:cNvPr id="9" name="Picture 8" descr="A close up of a logo&#10;&#10;Description automatically generated">
              <a:extLst>
                <a:ext uri="{FF2B5EF4-FFF2-40B4-BE49-F238E27FC236}">
                  <a16:creationId xmlns:a16="http://schemas.microsoft.com/office/drawing/2014/main" id="{E161514D-4BF5-43B1-AF3D-3080B7355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492" y="1676992"/>
              <a:ext cx="1700900" cy="1700900"/>
            </a:xfrm>
            <a:prstGeom prst="rect">
              <a:avLst/>
            </a:prstGeom>
          </p:spPr>
        </p:pic>
        <p:sp>
          <p:nvSpPr>
            <p:cNvPr id="25" name="Oval 24">
              <a:extLst>
                <a:ext uri="{FF2B5EF4-FFF2-40B4-BE49-F238E27FC236}">
                  <a16:creationId xmlns:a16="http://schemas.microsoft.com/office/drawing/2014/main" id="{BD8D9FDB-C502-4E00-8F70-DE882478F683}"/>
                </a:ext>
              </a:extLst>
            </p:cNvPr>
            <p:cNvSpPr/>
            <p:nvPr/>
          </p:nvSpPr>
          <p:spPr>
            <a:xfrm>
              <a:off x="5131361" y="172385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99115796-DE53-4E18-8F91-EB01EFFC7B31}"/>
              </a:ext>
            </a:extLst>
          </p:cNvPr>
          <p:cNvGrpSpPr/>
          <p:nvPr/>
        </p:nvGrpSpPr>
        <p:grpSpPr>
          <a:xfrm>
            <a:off x="7610359" y="1763819"/>
            <a:ext cx="1552919" cy="1552919"/>
            <a:chOff x="7422121" y="1562861"/>
            <a:chExt cx="1929161" cy="1929161"/>
          </a:xfrm>
        </p:grpSpPr>
        <p:pic>
          <p:nvPicPr>
            <p:cNvPr id="5" name="Picture 4" descr="A close up of a logo&#10;&#10;Description automatically generated">
              <a:extLst>
                <a:ext uri="{FF2B5EF4-FFF2-40B4-BE49-F238E27FC236}">
                  <a16:creationId xmlns:a16="http://schemas.microsoft.com/office/drawing/2014/main" id="{14BD1E12-CA83-4074-95BC-4D882CACF7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252" y="1676992"/>
              <a:ext cx="1700900" cy="1700900"/>
            </a:xfrm>
            <a:prstGeom prst="rect">
              <a:avLst/>
            </a:prstGeom>
          </p:spPr>
        </p:pic>
        <p:sp>
          <p:nvSpPr>
            <p:cNvPr id="26" name="Oval 25">
              <a:extLst>
                <a:ext uri="{FF2B5EF4-FFF2-40B4-BE49-F238E27FC236}">
                  <a16:creationId xmlns:a16="http://schemas.microsoft.com/office/drawing/2014/main" id="{CF5D7392-30B8-4B77-B48A-6830C0111A2F}"/>
                </a:ext>
              </a:extLst>
            </p:cNvPr>
            <p:cNvSpPr/>
            <p:nvPr/>
          </p:nvSpPr>
          <p:spPr>
            <a:xfrm>
              <a:off x="7422121"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58678690-4F54-4B04-8C4D-0B9DD3F572FD}"/>
              </a:ext>
            </a:extLst>
          </p:cNvPr>
          <p:cNvGrpSpPr/>
          <p:nvPr/>
        </p:nvGrpSpPr>
        <p:grpSpPr>
          <a:xfrm>
            <a:off x="9901179" y="1759229"/>
            <a:ext cx="1552919" cy="1552919"/>
            <a:chOff x="9705278" y="1558271"/>
            <a:chExt cx="1929161" cy="1929161"/>
          </a:xfrm>
        </p:grpSpPr>
        <p:pic>
          <p:nvPicPr>
            <p:cNvPr id="15" name="Picture 14" descr="A close up of a logo&#10;&#10;Description automatically generated">
              <a:extLst>
                <a:ext uri="{FF2B5EF4-FFF2-40B4-BE49-F238E27FC236}">
                  <a16:creationId xmlns:a16="http://schemas.microsoft.com/office/drawing/2014/main" id="{501EF237-2640-4D66-901F-FFB35B2A35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7012" y="1676992"/>
              <a:ext cx="1700900" cy="1700900"/>
            </a:xfrm>
            <a:prstGeom prst="rect">
              <a:avLst/>
            </a:prstGeom>
          </p:spPr>
        </p:pic>
        <p:sp>
          <p:nvSpPr>
            <p:cNvPr id="27" name="Oval 26">
              <a:extLst>
                <a:ext uri="{FF2B5EF4-FFF2-40B4-BE49-F238E27FC236}">
                  <a16:creationId xmlns:a16="http://schemas.microsoft.com/office/drawing/2014/main" id="{0D1AF395-014F-4194-82B6-1463822CF25A}"/>
                </a:ext>
              </a:extLst>
            </p:cNvPr>
            <p:cNvSpPr/>
            <p:nvPr/>
          </p:nvSpPr>
          <p:spPr>
            <a:xfrm>
              <a:off x="9705278" y="155827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E734005E-DE6F-47BC-8FD1-9A43908E292C}"/>
              </a:ext>
            </a:extLst>
          </p:cNvPr>
          <p:cNvGrpSpPr/>
          <p:nvPr/>
        </p:nvGrpSpPr>
        <p:grpSpPr>
          <a:xfrm>
            <a:off x="3039870" y="1763819"/>
            <a:ext cx="1552919" cy="1552919"/>
            <a:chOff x="2805838" y="1562861"/>
            <a:chExt cx="1929161" cy="1929161"/>
          </a:xfrm>
        </p:grpSpPr>
        <p:pic>
          <p:nvPicPr>
            <p:cNvPr id="17" name="Picture 16" descr="A close up of a logo&#10;&#10;Description automatically generated">
              <a:extLst>
                <a:ext uri="{FF2B5EF4-FFF2-40B4-BE49-F238E27FC236}">
                  <a16:creationId xmlns:a16="http://schemas.microsoft.com/office/drawing/2014/main" id="{08FE3A75-9EB7-473C-801B-ED7BD2F363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4732" y="1676992"/>
              <a:ext cx="1700900" cy="1700900"/>
            </a:xfrm>
            <a:prstGeom prst="rect">
              <a:avLst/>
            </a:prstGeom>
          </p:spPr>
        </p:pic>
        <p:sp>
          <p:nvSpPr>
            <p:cNvPr id="28" name="Oval 27">
              <a:extLst>
                <a:ext uri="{FF2B5EF4-FFF2-40B4-BE49-F238E27FC236}">
                  <a16:creationId xmlns:a16="http://schemas.microsoft.com/office/drawing/2014/main" id="{F49C5711-F2BD-4BA6-B795-6B82852BA77A}"/>
                </a:ext>
              </a:extLst>
            </p:cNvPr>
            <p:cNvSpPr/>
            <p:nvPr/>
          </p:nvSpPr>
          <p:spPr>
            <a:xfrm>
              <a:off x="2805838"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F31533A8-F53F-4C9C-BA17-B65A55AB0093}"/>
              </a:ext>
            </a:extLst>
          </p:cNvPr>
          <p:cNvGrpSpPr/>
          <p:nvPr/>
        </p:nvGrpSpPr>
        <p:grpSpPr>
          <a:xfrm>
            <a:off x="501804" y="3501568"/>
            <a:ext cx="11207323" cy="2019595"/>
            <a:chOff x="501804" y="3428998"/>
            <a:chExt cx="11207323" cy="2019595"/>
          </a:xfrm>
        </p:grpSpPr>
        <p:sp>
          <p:nvSpPr>
            <p:cNvPr id="34" name="Rectangle 33">
              <a:extLst>
                <a:ext uri="{FF2B5EF4-FFF2-40B4-BE49-F238E27FC236}">
                  <a16:creationId xmlns:a16="http://schemas.microsoft.com/office/drawing/2014/main" id="{308FA747-704F-4BEE-9B4F-EB6570BC9961}"/>
                </a:ext>
              </a:extLst>
            </p:cNvPr>
            <p:cNvSpPr/>
            <p:nvPr/>
          </p:nvSpPr>
          <p:spPr>
            <a:xfrm>
              <a:off x="501804" y="3429000"/>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Risk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Factors</a:t>
              </a:r>
            </a:p>
          </p:txBody>
        </p:sp>
        <p:sp>
          <p:nvSpPr>
            <p:cNvPr id="35" name="Rectangle 34">
              <a:extLst>
                <a:ext uri="{FF2B5EF4-FFF2-40B4-BE49-F238E27FC236}">
                  <a16:creationId xmlns:a16="http://schemas.microsoft.com/office/drawing/2014/main" id="{4C99B365-EF3F-4321-B9B8-77ECC1050818}"/>
                </a:ext>
              </a:extLst>
            </p:cNvPr>
            <p:cNvSpPr/>
            <p:nvPr/>
          </p:nvSpPr>
          <p:spPr>
            <a:xfrm>
              <a:off x="2784843" y="3428999"/>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Triggers and Stressors</a:t>
              </a:r>
            </a:p>
          </p:txBody>
        </p:sp>
        <p:sp>
          <p:nvSpPr>
            <p:cNvPr id="36" name="Rectangle 35">
              <a:extLst>
                <a:ext uri="{FF2B5EF4-FFF2-40B4-BE49-F238E27FC236}">
                  <a16:creationId xmlns:a16="http://schemas.microsoft.com/office/drawing/2014/main" id="{A9DFD259-6743-4398-AF2C-D4030226C79B}"/>
                </a:ext>
              </a:extLst>
            </p:cNvPr>
            <p:cNvSpPr/>
            <p:nvPr/>
          </p:nvSpPr>
          <p:spPr>
            <a:xfrm>
              <a:off x="5075663"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Warning Behaviors</a:t>
              </a:r>
            </a:p>
          </p:txBody>
        </p:sp>
        <p:sp>
          <p:nvSpPr>
            <p:cNvPr id="37" name="Rectangle 36">
              <a:extLst>
                <a:ext uri="{FF2B5EF4-FFF2-40B4-BE49-F238E27FC236}">
                  <a16:creationId xmlns:a16="http://schemas.microsoft.com/office/drawing/2014/main" id="{11C3C840-1A87-4A8A-BD67-01260CC0D1C1}"/>
                </a:ext>
              </a:extLst>
            </p:cNvPr>
            <p:cNvSpPr/>
            <p:nvPr/>
          </p:nvSpPr>
          <p:spPr>
            <a:xfrm>
              <a:off x="7361663" y="34289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Potential Imminence</a:t>
              </a:r>
            </a:p>
          </p:txBody>
        </p:sp>
        <p:sp>
          <p:nvSpPr>
            <p:cNvPr id="38" name="Rectangle 37">
              <a:extLst>
                <a:ext uri="{FF2B5EF4-FFF2-40B4-BE49-F238E27FC236}">
                  <a16:creationId xmlns:a16="http://schemas.microsoft.com/office/drawing/2014/main" id="{E3B5755C-6284-4912-ABBC-0D210F7FCF88}"/>
                </a:ext>
              </a:extLst>
            </p:cNvPr>
            <p:cNvSpPr/>
            <p:nvPr/>
          </p:nvSpPr>
          <p:spPr>
            <a:xfrm>
              <a:off x="9646152"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Mitigators</a:t>
              </a:r>
            </a:p>
          </p:txBody>
        </p:sp>
        <p:cxnSp>
          <p:nvCxnSpPr>
            <p:cNvPr id="42" name="Straight Connector 41">
              <a:extLst>
                <a:ext uri="{FF2B5EF4-FFF2-40B4-BE49-F238E27FC236}">
                  <a16:creationId xmlns:a16="http://schemas.microsoft.com/office/drawing/2014/main" id="{A0DE98FB-2C7A-445A-93D0-2B05C99FDE6E}"/>
                </a:ext>
              </a:extLst>
            </p:cNvPr>
            <p:cNvCxnSpPr/>
            <p:nvPr/>
          </p:nvCxnSpPr>
          <p:spPr>
            <a:xfrm>
              <a:off x="2594282" y="3702205"/>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036709-73AE-4B17-8CA7-B57C99AF9607}"/>
                </a:ext>
              </a:extLst>
            </p:cNvPr>
            <p:cNvCxnSpPr/>
            <p:nvPr/>
          </p:nvCxnSpPr>
          <p:spPr>
            <a:xfrm>
              <a:off x="5005684"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779A46-6392-4C50-B826-D85ED45D06CA}"/>
                </a:ext>
              </a:extLst>
            </p:cNvPr>
            <p:cNvCxnSpPr/>
            <p:nvPr/>
          </p:nvCxnSpPr>
          <p:spPr>
            <a:xfrm>
              <a:off x="7269382"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BC7986-B840-4792-9090-547BCE21F74C}"/>
                </a:ext>
              </a:extLst>
            </p:cNvPr>
            <p:cNvCxnSpPr/>
            <p:nvPr/>
          </p:nvCxnSpPr>
          <p:spPr>
            <a:xfrm>
              <a:off x="9646152" y="3703320"/>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grpSp>
      <p:sp>
        <p:nvSpPr>
          <p:cNvPr id="33" name="Footer Placeholder 5">
            <a:extLst>
              <a:ext uri="{FF2B5EF4-FFF2-40B4-BE49-F238E27FC236}">
                <a16:creationId xmlns:a16="http://schemas.microsoft.com/office/drawing/2014/main" id="{25215324-20C6-4085-82C9-F6AC5525CE7F}"/>
              </a:ext>
            </a:extLst>
          </p:cNvPr>
          <p:cNvSpPr txBox="1">
            <a:spLocks/>
          </p:cNvSpPr>
          <p:nvPr/>
        </p:nvSpPr>
        <p:spPr>
          <a:xfrm>
            <a:off x="182880" y="6459785"/>
            <a:ext cx="4822804" cy="365125"/>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M2 – Threat Assessment Model</a:t>
            </a:r>
          </a:p>
        </p:txBody>
      </p:sp>
    </p:spTree>
    <p:custDataLst>
      <p:tags r:id="rId1"/>
    </p:custDataLst>
    <p:extLst>
      <p:ext uri="{BB962C8B-B14F-4D97-AF65-F5344CB8AC3E}">
        <p14:creationId xmlns:p14="http://schemas.microsoft.com/office/powerpoint/2010/main" val="316821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DC0FAF4E-EA25-4348-928F-EEBD89D33644}"/>
              </a:ext>
            </a:extLst>
          </p:cNvPr>
          <p:cNvGrpSpPr/>
          <p:nvPr/>
        </p:nvGrpSpPr>
        <p:grpSpPr>
          <a:xfrm>
            <a:off x="2955709" y="2521524"/>
            <a:ext cx="3530618" cy="3561795"/>
            <a:chOff x="2704100" y="6592429"/>
            <a:chExt cx="7061226" cy="7123571"/>
          </a:xfrm>
        </p:grpSpPr>
        <p:grpSp>
          <p:nvGrpSpPr>
            <p:cNvPr id="61" name="Group 60">
              <a:extLst>
                <a:ext uri="{FF2B5EF4-FFF2-40B4-BE49-F238E27FC236}">
                  <a16:creationId xmlns:a16="http://schemas.microsoft.com/office/drawing/2014/main" id="{86D1F2CF-70C4-C84F-BD23-21E653A30D2B}"/>
                </a:ext>
              </a:extLst>
            </p:cNvPr>
            <p:cNvGrpSpPr/>
            <p:nvPr/>
          </p:nvGrpSpPr>
          <p:grpSpPr>
            <a:xfrm>
              <a:off x="7151891" y="6592429"/>
              <a:ext cx="2613435" cy="3500174"/>
              <a:chOff x="7151891" y="6592429"/>
              <a:chExt cx="2613435" cy="3500174"/>
            </a:xfrm>
          </p:grpSpPr>
          <p:sp>
            <p:nvSpPr>
              <p:cNvPr id="31" name="Shape 59160">
                <a:extLst>
                  <a:ext uri="{FF2B5EF4-FFF2-40B4-BE49-F238E27FC236}">
                    <a16:creationId xmlns:a16="http://schemas.microsoft.com/office/drawing/2014/main" id="{39FF18B2-5047-6C4A-A0E7-F22BB1786B05}"/>
                  </a:ext>
                </a:extLst>
              </p:cNvPr>
              <p:cNvSpPr/>
              <p:nvPr/>
            </p:nvSpPr>
            <p:spPr>
              <a:xfrm rot="271260" flipH="1">
                <a:off x="7634274" y="9058782"/>
                <a:ext cx="1028008" cy="1033821"/>
              </a:xfrm>
              <a:custGeom>
                <a:avLst/>
                <a:gdLst/>
                <a:ahLst/>
                <a:cxnLst>
                  <a:cxn ang="0">
                    <a:pos x="wd2" y="hd2"/>
                  </a:cxn>
                  <a:cxn ang="5400000">
                    <a:pos x="wd2" y="hd2"/>
                  </a:cxn>
                  <a:cxn ang="10800000">
                    <a:pos x="wd2" y="hd2"/>
                  </a:cxn>
                  <a:cxn ang="16200000">
                    <a:pos x="wd2" y="hd2"/>
                  </a:cxn>
                </a:cxnLst>
                <a:rect l="0" t="0" r="r" b="b"/>
                <a:pathLst>
                  <a:path w="21600" h="21600" extrusionOk="0">
                    <a:moveTo>
                      <a:pt x="15939" y="0"/>
                    </a:moveTo>
                    <a:cubicBezTo>
                      <a:pt x="16554" y="311"/>
                      <a:pt x="17119" y="710"/>
                      <a:pt x="17617" y="1185"/>
                    </a:cubicBezTo>
                    <a:cubicBezTo>
                      <a:pt x="18203" y="1745"/>
                      <a:pt x="18687" y="2401"/>
                      <a:pt x="19064" y="3117"/>
                    </a:cubicBezTo>
                    <a:cubicBezTo>
                      <a:pt x="19441" y="3832"/>
                      <a:pt x="19708" y="4597"/>
                      <a:pt x="19898" y="5381"/>
                    </a:cubicBezTo>
                    <a:cubicBezTo>
                      <a:pt x="20039" y="5966"/>
                      <a:pt x="20138" y="6561"/>
                      <a:pt x="20248" y="7152"/>
                    </a:cubicBezTo>
                    <a:cubicBezTo>
                      <a:pt x="20589" y="8978"/>
                      <a:pt x="21040" y="10782"/>
                      <a:pt x="21600" y="12553"/>
                    </a:cubicBezTo>
                    <a:lnTo>
                      <a:pt x="12798" y="21600"/>
                    </a:lnTo>
                    <a:cubicBezTo>
                      <a:pt x="10840" y="20304"/>
                      <a:pt x="8863" y="19037"/>
                      <a:pt x="6867" y="17800"/>
                    </a:cubicBezTo>
                    <a:cubicBezTo>
                      <a:pt x="4602" y="16397"/>
                      <a:pt x="2312" y="15032"/>
                      <a:pt x="0" y="13707"/>
                    </a:cubicBezTo>
                    <a:cubicBezTo>
                      <a:pt x="725" y="9280"/>
                      <a:pt x="3243" y="5343"/>
                      <a:pt x="6968" y="2814"/>
                    </a:cubicBezTo>
                    <a:cubicBezTo>
                      <a:pt x="9614" y="1017"/>
                      <a:pt x="12735" y="38"/>
                      <a:pt x="15939" y="0"/>
                    </a:cubicBezTo>
                    <a:close/>
                  </a:path>
                </a:pathLst>
              </a:custGeom>
              <a:solidFill>
                <a:srgbClr val="A67458"/>
              </a:solidFill>
              <a:ln w="12700" cap="flat">
                <a:noFill/>
                <a:miter lim="400000"/>
              </a:ln>
              <a:effectLst/>
            </p:spPr>
            <p:txBody>
              <a:bodyPr wrap="square" lIns="35719" tIns="35719" rIns="35719" bIns="35719" numCol="1" anchor="ctr">
                <a:noAutofit/>
              </a:bodyPr>
              <a:lstStyle/>
              <a:p>
                <a:endParaRPr sz="2532">
                  <a:latin typeface="Lato Light" panose="020F0502020204030203" pitchFamily="34" charset="0"/>
                </a:endParaRPr>
              </a:p>
            </p:txBody>
          </p:sp>
          <p:sp>
            <p:nvSpPr>
              <p:cNvPr id="32" name="Shape 59161">
                <a:extLst>
                  <a:ext uri="{FF2B5EF4-FFF2-40B4-BE49-F238E27FC236}">
                    <a16:creationId xmlns:a16="http://schemas.microsoft.com/office/drawing/2014/main" id="{90221DF6-A94E-8540-8EB6-6500E518BD10}"/>
                  </a:ext>
                </a:extLst>
              </p:cNvPr>
              <p:cNvSpPr/>
              <p:nvPr/>
            </p:nvSpPr>
            <p:spPr>
              <a:xfrm rot="271260" flipH="1">
                <a:off x="7671641" y="8716061"/>
                <a:ext cx="1141168" cy="1281721"/>
              </a:xfrm>
              <a:custGeom>
                <a:avLst/>
                <a:gdLst/>
                <a:ahLst/>
                <a:cxnLst>
                  <a:cxn ang="0">
                    <a:pos x="wd2" y="hd2"/>
                  </a:cxn>
                  <a:cxn ang="5400000">
                    <a:pos x="wd2" y="hd2"/>
                  </a:cxn>
                  <a:cxn ang="10800000">
                    <a:pos x="wd2" y="hd2"/>
                  </a:cxn>
                  <a:cxn ang="16200000">
                    <a:pos x="wd2" y="hd2"/>
                  </a:cxn>
                </a:cxnLst>
                <a:rect l="0" t="0" r="r" b="b"/>
                <a:pathLst>
                  <a:path w="21478" h="21491" extrusionOk="0">
                    <a:moveTo>
                      <a:pt x="20252" y="2494"/>
                    </a:moveTo>
                    <a:lnTo>
                      <a:pt x="17903" y="787"/>
                    </a:lnTo>
                    <a:cubicBezTo>
                      <a:pt x="17369" y="398"/>
                      <a:pt x="17097" y="201"/>
                      <a:pt x="16734" y="73"/>
                    </a:cubicBezTo>
                    <a:cubicBezTo>
                      <a:pt x="16325" y="-54"/>
                      <a:pt x="15874" y="-13"/>
                      <a:pt x="15502" y="184"/>
                    </a:cubicBezTo>
                    <a:cubicBezTo>
                      <a:pt x="15175" y="375"/>
                      <a:pt x="14954" y="617"/>
                      <a:pt x="14511" y="1100"/>
                    </a:cubicBezTo>
                    <a:lnTo>
                      <a:pt x="883" y="15982"/>
                    </a:lnTo>
                    <a:cubicBezTo>
                      <a:pt x="447" y="16458"/>
                      <a:pt x="225" y="16700"/>
                      <a:pt x="82" y="17023"/>
                    </a:cubicBezTo>
                    <a:cubicBezTo>
                      <a:pt x="-61" y="17388"/>
                      <a:pt x="-15" y="17790"/>
                      <a:pt x="207" y="18121"/>
                    </a:cubicBezTo>
                    <a:cubicBezTo>
                      <a:pt x="420" y="18412"/>
                      <a:pt x="692" y="18610"/>
                      <a:pt x="1235" y="19004"/>
                    </a:cubicBezTo>
                    <a:lnTo>
                      <a:pt x="3575" y="20705"/>
                    </a:lnTo>
                    <a:cubicBezTo>
                      <a:pt x="4109" y="21094"/>
                      <a:pt x="4381" y="21291"/>
                      <a:pt x="4744" y="21419"/>
                    </a:cubicBezTo>
                    <a:cubicBezTo>
                      <a:pt x="5153" y="21546"/>
                      <a:pt x="5604" y="21505"/>
                      <a:pt x="5976" y="21308"/>
                    </a:cubicBezTo>
                    <a:cubicBezTo>
                      <a:pt x="6303" y="21117"/>
                      <a:pt x="6524" y="20875"/>
                      <a:pt x="6967" y="20392"/>
                    </a:cubicBezTo>
                    <a:lnTo>
                      <a:pt x="20595" y="5510"/>
                    </a:lnTo>
                    <a:cubicBezTo>
                      <a:pt x="21031" y="5034"/>
                      <a:pt x="21253" y="4792"/>
                      <a:pt x="21396" y="4469"/>
                    </a:cubicBezTo>
                    <a:cubicBezTo>
                      <a:pt x="21539" y="4104"/>
                      <a:pt x="21493" y="3702"/>
                      <a:pt x="21271" y="3371"/>
                    </a:cubicBezTo>
                    <a:cubicBezTo>
                      <a:pt x="21058" y="3080"/>
                      <a:pt x="20786" y="2882"/>
                      <a:pt x="20243" y="2488"/>
                    </a:cubicBezTo>
                    <a:close/>
                  </a:path>
                </a:pathLst>
              </a:custGeom>
              <a:solidFill>
                <a:schemeClr val="bg1">
                  <a:lumMod val="50000"/>
                </a:schemeClr>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33" name="Shape 59162">
                <a:extLst>
                  <a:ext uri="{FF2B5EF4-FFF2-40B4-BE49-F238E27FC236}">
                    <a16:creationId xmlns:a16="http://schemas.microsoft.com/office/drawing/2014/main" id="{11325DF8-49DF-094F-83A7-7759AEDFC4F2}"/>
                  </a:ext>
                </a:extLst>
              </p:cNvPr>
              <p:cNvSpPr/>
              <p:nvPr/>
            </p:nvSpPr>
            <p:spPr>
              <a:xfrm rot="271260" flipH="1">
                <a:off x="7756816" y="8895624"/>
                <a:ext cx="1092963" cy="906984"/>
              </a:xfrm>
              <a:custGeom>
                <a:avLst/>
                <a:gdLst/>
                <a:ahLst/>
                <a:cxnLst>
                  <a:cxn ang="0">
                    <a:pos x="wd2" y="hd2"/>
                  </a:cxn>
                  <a:cxn ang="5400000">
                    <a:pos x="wd2" y="hd2"/>
                  </a:cxn>
                  <a:cxn ang="10800000">
                    <a:pos x="wd2" y="hd2"/>
                  </a:cxn>
                  <a:cxn ang="16200000">
                    <a:pos x="wd2" y="hd2"/>
                  </a:cxn>
                </a:cxnLst>
                <a:rect l="0" t="0" r="r" b="b"/>
                <a:pathLst>
                  <a:path w="21161" h="21073" extrusionOk="0">
                    <a:moveTo>
                      <a:pt x="14756" y="478"/>
                    </a:moveTo>
                    <a:lnTo>
                      <a:pt x="20565" y="6372"/>
                    </a:lnTo>
                    <a:cubicBezTo>
                      <a:pt x="21276" y="7094"/>
                      <a:pt x="21364" y="8371"/>
                      <a:pt x="20763" y="9224"/>
                    </a:cubicBezTo>
                    <a:cubicBezTo>
                      <a:pt x="20162" y="10078"/>
                      <a:pt x="19097" y="10184"/>
                      <a:pt x="18386" y="9462"/>
                    </a:cubicBezTo>
                    <a:lnTo>
                      <a:pt x="12577" y="3568"/>
                    </a:lnTo>
                    <a:cubicBezTo>
                      <a:pt x="11866" y="2847"/>
                      <a:pt x="11778" y="1569"/>
                      <a:pt x="12379" y="716"/>
                    </a:cubicBezTo>
                    <a:cubicBezTo>
                      <a:pt x="12980" y="-137"/>
                      <a:pt x="14045" y="-243"/>
                      <a:pt x="14756" y="478"/>
                    </a:cubicBezTo>
                    <a:close/>
                    <a:moveTo>
                      <a:pt x="13061" y="4320"/>
                    </a:moveTo>
                    <a:cubicBezTo>
                      <a:pt x="14068" y="5082"/>
                      <a:pt x="14370" y="6678"/>
                      <a:pt x="13736" y="7887"/>
                    </a:cubicBezTo>
                    <a:cubicBezTo>
                      <a:pt x="13101" y="9097"/>
                      <a:pt x="11771" y="9459"/>
                      <a:pt x="10763" y="8697"/>
                    </a:cubicBezTo>
                    <a:lnTo>
                      <a:pt x="7053" y="5893"/>
                    </a:lnTo>
                    <a:cubicBezTo>
                      <a:pt x="6045" y="5131"/>
                      <a:pt x="5743" y="3535"/>
                      <a:pt x="6378" y="2325"/>
                    </a:cubicBezTo>
                    <a:cubicBezTo>
                      <a:pt x="7013" y="1116"/>
                      <a:pt x="8343" y="754"/>
                      <a:pt x="9351" y="1515"/>
                    </a:cubicBezTo>
                    <a:lnTo>
                      <a:pt x="13061" y="4320"/>
                    </a:lnTo>
                    <a:close/>
                    <a:moveTo>
                      <a:pt x="9766" y="8277"/>
                    </a:moveTo>
                    <a:cubicBezTo>
                      <a:pt x="10774" y="9039"/>
                      <a:pt x="11076" y="10635"/>
                      <a:pt x="10441" y="11845"/>
                    </a:cubicBezTo>
                    <a:cubicBezTo>
                      <a:pt x="9806" y="13054"/>
                      <a:pt x="8476" y="13416"/>
                      <a:pt x="7468" y="12655"/>
                    </a:cubicBezTo>
                    <a:lnTo>
                      <a:pt x="3765" y="9855"/>
                    </a:lnTo>
                    <a:cubicBezTo>
                      <a:pt x="2757" y="9093"/>
                      <a:pt x="2455" y="7497"/>
                      <a:pt x="3090" y="6288"/>
                    </a:cubicBezTo>
                    <a:cubicBezTo>
                      <a:pt x="3725" y="5078"/>
                      <a:pt x="5055" y="4716"/>
                      <a:pt x="6063" y="5478"/>
                    </a:cubicBezTo>
                    <a:lnTo>
                      <a:pt x="9766" y="8277"/>
                    </a:lnTo>
                    <a:close/>
                    <a:moveTo>
                      <a:pt x="7542" y="13044"/>
                    </a:moveTo>
                    <a:cubicBezTo>
                      <a:pt x="8440" y="13723"/>
                      <a:pt x="8705" y="15152"/>
                      <a:pt x="8139" y="16229"/>
                    </a:cubicBezTo>
                    <a:cubicBezTo>
                      <a:pt x="7574" y="17307"/>
                      <a:pt x="6389" y="17629"/>
                      <a:pt x="5491" y="16951"/>
                    </a:cubicBezTo>
                    <a:lnTo>
                      <a:pt x="1856" y="14203"/>
                    </a:lnTo>
                    <a:cubicBezTo>
                      <a:pt x="959" y="13524"/>
                      <a:pt x="690" y="12102"/>
                      <a:pt x="1255" y="11025"/>
                    </a:cubicBezTo>
                    <a:cubicBezTo>
                      <a:pt x="1821" y="9948"/>
                      <a:pt x="3009" y="9618"/>
                      <a:pt x="3907" y="10296"/>
                    </a:cubicBezTo>
                    <a:lnTo>
                      <a:pt x="7542" y="13044"/>
                    </a:lnTo>
                    <a:close/>
                    <a:moveTo>
                      <a:pt x="5565" y="17340"/>
                    </a:moveTo>
                    <a:cubicBezTo>
                      <a:pt x="6353" y="17936"/>
                      <a:pt x="6589" y="19183"/>
                      <a:pt x="6092" y="20129"/>
                    </a:cubicBezTo>
                    <a:cubicBezTo>
                      <a:pt x="5596" y="21074"/>
                      <a:pt x="4557" y="21357"/>
                      <a:pt x="3769" y="20762"/>
                    </a:cubicBezTo>
                    <a:lnTo>
                      <a:pt x="788" y="18508"/>
                    </a:lnTo>
                    <a:cubicBezTo>
                      <a:pt x="0" y="17912"/>
                      <a:pt x="-236" y="16665"/>
                      <a:pt x="260" y="15720"/>
                    </a:cubicBezTo>
                    <a:cubicBezTo>
                      <a:pt x="756" y="14774"/>
                      <a:pt x="1796" y="14491"/>
                      <a:pt x="2584" y="15087"/>
                    </a:cubicBezTo>
                    <a:lnTo>
                      <a:pt x="5565" y="17340"/>
                    </a:lnTo>
                    <a:close/>
                  </a:path>
                </a:pathLst>
              </a:custGeom>
              <a:solidFill>
                <a:srgbClr val="A67458"/>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34" name="Shape 59163">
                <a:extLst>
                  <a:ext uri="{FF2B5EF4-FFF2-40B4-BE49-F238E27FC236}">
                    <a16:creationId xmlns:a16="http://schemas.microsoft.com/office/drawing/2014/main" id="{ACA7D560-89BE-F841-A302-F681933D4B8A}"/>
                  </a:ext>
                </a:extLst>
              </p:cNvPr>
              <p:cNvSpPr/>
              <p:nvPr/>
            </p:nvSpPr>
            <p:spPr>
              <a:xfrm rot="271260" flipH="1">
                <a:off x="8816445" y="7100448"/>
                <a:ext cx="678941" cy="678941"/>
              </a:xfrm>
              <a:prstGeom prst="ellipse">
                <a:avLst/>
              </a:prstGeom>
              <a:solidFill>
                <a:schemeClr val="bg1">
                  <a:lumMod val="50000"/>
                </a:schemeClr>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35" name="Shape 59164">
                <a:extLst>
                  <a:ext uri="{FF2B5EF4-FFF2-40B4-BE49-F238E27FC236}">
                    <a16:creationId xmlns:a16="http://schemas.microsoft.com/office/drawing/2014/main" id="{08B7E198-AA98-0841-AC3A-4564A1F6872D}"/>
                  </a:ext>
                </a:extLst>
              </p:cNvPr>
              <p:cNvSpPr/>
              <p:nvPr/>
            </p:nvSpPr>
            <p:spPr>
              <a:xfrm rot="271260" flipH="1">
                <a:off x="7151891" y="6687768"/>
                <a:ext cx="2521053" cy="2371389"/>
              </a:xfrm>
              <a:custGeom>
                <a:avLst/>
                <a:gdLst/>
                <a:ahLst/>
                <a:cxnLst>
                  <a:cxn ang="0">
                    <a:pos x="wd2" y="hd2"/>
                  </a:cxn>
                  <a:cxn ang="5400000">
                    <a:pos x="wd2" y="hd2"/>
                  </a:cxn>
                  <a:cxn ang="10800000">
                    <a:pos x="wd2" y="hd2"/>
                  </a:cxn>
                  <a:cxn ang="16200000">
                    <a:pos x="wd2" y="hd2"/>
                  </a:cxn>
                </a:cxnLst>
                <a:rect l="0" t="0" r="r" b="b"/>
                <a:pathLst>
                  <a:path w="21402" h="21424" extrusionOk="0">
                    <a:moveTo>
                      <a:pt x="10801" y="0"/>
                    </a:moveTo>
                    <a:cubicBezTo>
                      <a:pt x="11248" y="2650"/>
                      <a:pt x="12009" y="5227"/>
                      <a:pt x="13066" y="7673"/>
                    </a:cubicBezTo>
                    <a:cubicBezTo>
                      <a:pt x="13997" y="9827"/>
                      <a:pt x="15181" y="11939"/>
                      <a:pt x="16913" y="13449"/>
                    </a:cubicBezTo>
                    <a:cubicBezTo>
                      <a:pt x="18318" y="14674"/>
                      <a:pt x="20035" y="15457"/>
                      <a:pt x="20951" y="17159"/>
                    </a:cubicBezTo>
                    <a:cubicBezTo>
                      <a:pt x="21553" y="18278"/>
                      <a:pt x="21600" y="19685"/>
                      <a:pt x="20803" y="20616"/>
                    </a:cubicBezTo>
                    <a:cubicBezTo>
                      <a:pt x="20071" y="21472"/>
                      <a:pt x="18882" y="21600"/>
                      <a:pt x="17833" y="21226"/>
                    </a:cubicBezTo>
                    <a:cubicBezTo>
                      <a:pt x="16090" y="20604"/>
                      <a:pt x="15019" y="18973"/>
                      <a:pt x="13608" y="17761"/>
                    </a:cubicBezTo>
                    <a:cubicBezTo>
                      <a:pt x="11866" y="16264"/>
                      <a:pt x="9687" y="15450"/>
                      <a:pt x="7518" y="14910"/>
                    </a:cubicBezTo>
                    <a:cubicBezTo>
                      <a:pt x="5054" y="14296"/>
                      <a:pt x="2529" y="14021"/>
                      <a:pt x="0" y="14089"/>
                    </a:cubicBezTo>
                    <a:lnTo>
                      <a:pt x="4806" y="7820"/>
                    </a:lnTo>
                    <a:lnTo>
                      <a:pt x="5218" y="7283"/>
                    </a:lnTo>
                    <a:lnTo>
                      <a:pt x="5583" y="6807"/>
                    </a:lnTo>
                    <a:lnTo>
                      <a:pt x="5995" y="6269"/>
                    </a:lnTo>
                    <a:lnTo>
                      <a:pt x="10801" y="0"/>
                    </a:lnTo>
                    <a:close/>
                  </a:path>
                </a:pathLst>
              </a:custGeom>
              <a:solidFill>
                <a:srgbClr val="5A5B5D"/>
              </a:solidFill>
              <a:ln w="12700" cap="flat">
                <a:noFill/>
                <a:miter lim="400000"/>
              </a:ln>
              <a:effectLst/>
            </p:spPr>
            <p:txBody>
              <a:bodyPr wrap="square" lIns="35719" tIns="35719" rIns="35719" bIns="35719" numCol="1" anchor="ctr">
                <a:noAutofit/>
              </a:bodyPr>
              <a:lstStyle/>
              <a:p>
                <a:endParaRPr sz="2532">
                  <a:latin typeface="Lato Light" panose="020F0502020204030203" pitchFamily="34" charset="0"/>
                </a:endParaRPr>
              </a:p>
            </p:txBody>
          </p:sp>
          <p:sp>
            <p:nvSpPr>
              <p:cNvPr id="41" name="Freeform 40">
                <a:extLst>
                  <a:ext uri="{FF2B5EF4-FFF2-40B4-BE49-F238E27FC236}">
                    <a16:creationId xmlns:a16="http://schemas.microsoft.com/office/drawing/2014/main" id="{CE44FDA9-9C87-524D-BDDE-7D94B357BC38}"/>
                  </a:ext>
                </a:extLst>
              </p:cNvPr>
              <p:cNvSpPr/>
              <p:nvPr/>
            </p:nvSpPr>
            <p:spPr>
              <a:xfrm rot="271260" flipH="1">
                <a:off x="7231750" y="6592429"/>
                <a:ext cx="2533576" cy="2485193"/>
              </a:xfrm>
              <a:custGeom>
                <a:avLst/>
                <a:gdLst>
                  <a:gd name="connsiteX0" fmla="*/ 2124703 w 2533576"/>
                  <a:gd name="connsiteY0" fmla="*/ 1490123 h 2485193"/>
                  <a:gd name="connsiteX1" fmla="*/ 2071020 w 2533576"/>
                  <a:gd name="connsiteY1" fmla="*/ 1507873 h 2485193"/>
                  <a:gd name="connsiteX2" fmla="*/ 1982666 w 2533576"/>
                  <a:gd name="connsiteY2" fmla="*/ 1599495 h 2485193"/>
                  <a:gd name="connsiteX3" fmla="*/ 1663159 w 2533576"/>
                  <a:gd name="connsiteY3" fmla="*/ 1991146 h 2485193"/>
                  <a:gd name="connsiteX4" fmla="*/ 1591738 w 2533576"/>
                  <a:gd name="connsiteY4" fmla="*/ 2095303 h 2485193"/>
                  <a:gd name="connsiteX5" fmla="*/ 1602893 w 2533576"/>
                  <a:gd name="connsiteY5" fmla="*/ 2205193 h 2485193"/>
                  <a:gd name="connsiteX6" fmla="*/ 1694492 w 2533576"/>
                  <a:gd name="connsiteY6" fmla="*/ 2293506 h 2485193"/>
                  <a:gd name="connsiteX7" fmla="*/ 1832979 w 2533576"/>
                  <a:gd name="connsiteY7" fmla="*/ 2406518 h 2485193"/>
                  <a:gd name="connsiteX8" fmla="*/ 1937155 w 2533576"/>
                  <a:gd name="connsiteY8" fmla="*/ 2477913 h 2485193"/>
                  <a:gd name="connsiteX9" fmla="*/ 2047020 w 2533576"/>
                  <a:gd name="connsiteY9" fmla="*/ 2466775 h 2485193"/>
                  <a:gd name="connsiteX10" fmla="*/ 2135374 w 2533576"/>
                  <a:gd name="connsiteY10" fmla="*/ 2375154 h 2485193"/>
                  <a:gd name="connsiteX11" fmla="*/ 2454881 w 2533576"/>
                  <a:gd name="connsiteY11" fmla="*/ 1983503 h 2485193"/>
                  <a:gd name="connsiteX12" fmla="*/ 2526302 w 2533576"/>
                  <a:gd name="connsiteY12" fmla="*/ 1879345 h 2485193"/>
                  <a:gd name="connsiteX13" fmla="*/ 2515146 w 2533576"/>
                  <a:gd name="connsiteY13" fmla="*/ 1769455 h 2485193"/>
                  <a:gd name="connsiteX14" fmla="*/ 2423548 w 2533576"/>
                  <a:gd name="connsiteY14" fmla="*/ 1681143 h 2485193"/>
                  <a:gd name="connsiteX15" fmla="*/ 2424259 w 2533576"/>
                  <a:gd name="connsiteY15" fmla="*/ 1681749 h 2485193"/>
                  <a:gd name="connsiteX16" fmla="*/ 2285061 w 2533576"/>
                  <a:gd name="connsiteY16" fmla="*/ 1568131 h 2485193"/>
                  <a:gd name="connsiteX17" fmla="*/ 2180884 w 2533576"/>
                  <a:gd name="connsiteY17" fmla="*/ 1496735 h 2485193"/>
                  <a:gd name="connsiteX18" fmla="*/ 2124703 w 2533576"/>
                  <a:gd name="connsiteY18" fmla="*/ 1490123 h 2485193"/>
                  <a:gd name="connsiteX19" fmla="*/ 1330534 w 2533576"/>
                  <a:gd name="connsiteY19" fmla="*/ 517 h 2485193"/>
                  <a:gd name="connsiteX20" fmla="*/ 1262376 w 2533576"/>
                  <a:gd name="connsiteY20" fmla="*/ 37190 h 2485193"/>
                  <a:gd name="connsiteX21" fmla="*/ 22783 w 2533576"/>
                  <a:gd name="connsiteY21" fmla="*/ 1556601 h 2485193"/>
                  <a:gd name="connsiteX22" fmla="*/ 37180 w 2533576"/>
                  <a:gd name="connsiteY22" fmla="*/ 1698847 h 2485193"/>
                  <a:gd name="connsiteX23" fmla="*/ 179455 w 2533576"/>
                  <a:gd name="connsiteY23" fmla="*/ 1684452 h 2485193"/>
                  <a:gd name="connsiteX24" fmla="*/ 1419049 w 2533576"/>
                  <a:gd name="connsiteY24" fmla="*/ 165041 h 2485193"/>
                  <a:gd name="connsiteX25" fmla="*/ 1404652 w 2533576"/>
                  <a:gd name="connsiteY25" fmla="*/ 22796 h 2485193"/>
                  <a:gd name="connsiteX26" fmla="*/ 1330534 w 2533576"/>
                  <a:gd name="connsiteY26" fmla="*/ 517 h 248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33576" h="2485193">
                    <a:moveTo>
                      <a:pt x="2124703" y="1490123"/>
                    </a:moveTo>
                    <a:cubicBezTo>
                      <a:pt x="2105941" y="1492028"/>
                      <a:pt x="2087597" y="1497993"/>
                      <a:pt x="2071020" y="1507873"/>
                    </a:cubicBezTo>
                    <a:cubicBezTo>
                      <a:pt x="2041909" y="1526934"/>
                      <a:pt x="2022132" y="1551120"/>
                      <a:pt x="1982666" y="1599495"/>
                    </a:cubicBezTo>
                    <a:lnTo>
                      <a:pt x="1663159" y="1991146"/>
                    </a:lnTo>
                    <a:cubicBezTo>
                      <a:pt x="1624271" y="2038774"/>
                      <a:pt x="1604538" y="2062961"/>
                      <a:pt x="1591738" y="2095303"/>
                    </a:cubicBezTo>
                    <a:cubicBezTo>
                      <a:pt x="1579027" y="2131793"/>
                      <a:pt x="1583116" y="2172012"/>
                      <a:pt x="1602893" y="2205193"/>
                    </a:cubicBezTo>
                    <a:cubicBezTo>
                      <a:pt x="1621915" y="2234320"/>
                      <a:pt x="1646137" y="2254033"/>
                      <a:pt x="1694492" y="2293506"/>
                    </a:cubicBezTo>
                    <a:lnTo>
                      <a:pt x="1832979" y="2406518"/>
                    </a:lnTo>
                    <a:cubicBezTo>
                      <a:pt x="1880622" y="2445384"/>
                      <a:pt x="1904845" y="2465098"/>
                      <a:pt x="1937155" y="2477913"/>
                    </a:cubicBezTo>
                    <a:cubicBezTo>
                      <a:pt x="1973644" y="2490636"/>
                      <a:pt x="2013865" y="2486535"/>
                      <a:pt x="2047020" y="2466775"/>
                    </a:cubicBezTo>
                    <a:cubicBezTo>
                      <a:pt x="2076131" y="2447714"/>
                      <a:pt x="2095908" y="2423528"/>
                      <a:pt x="2135374" y="2375154"/>
                    </a:cubicBezTo>
                    <a:lnTo>
                      <a:pt x="2454881" y="1983503"/>
                    </a:lnTo>
                    <a:cubicBezTo>
                      <a:pt x="2493769" y="1935875"/>
                      <a:pt x="2513502" y="1911687"/>
                      <a:pt x="2526302" y="1879345"/>
                    </a:cubicBezTo>
                    <a:cubicBezTo>
                      <a:pt x="2539013" y="1842855"/>
                      <a:pt x="2534925" y="1802637"/>
                      <a:pt x="2515146" y="1769455"/>
                    </a:cubicBezTo>
                    <a:cubicBezTo>
                      <a:pt x="2496125" y="1740328"/>
                      <a:pt x="2471903" y="1720615"/>
                      <a:pt x="2423548" y="1681143"/>
                    </a:cubicBezTo>
                    <a:lnTo>
                      <a:pt x="2424259" y="1681749"/>
                    </a:lnTo>
                    <a:lnTo>
                      <a:pt x="2285061" y="1568131"/>
                    </a:lnTo>
                    <a:cubicBezTo>
                      <a:pt x="2237417" y="1529264"/>
                      <a:pt x="2213196" y="1509551"/>
                      <a:pt x="2180884" y="1496735"/>
                    </a:cubicBezTo>
                    <a:cubicBezTo>
                      <a:pt x="2162640" y="1490374"/>
                      <a:pt x="2143463" y="1488219"/>
                      <a:pt x="2124703" y="1490123"/>
                    </a:cubicBezTo>
                    <a:close/>
                    <a:moveTo>
                      <a:pt x="1330534" y="517"/>
                    </a:moveTo>
                    <a:cubicBezTo>
                      <a:pt x="1304788" y="3125"/>
                      <a:pt x="1280033" y="15558"/>
                      <a:pt x="1262376" y="37190"/>
                    </a:cubicBezTo>
                    <a:lnTo>
                      <a:pt x="22783" y="1556601"/>
                    </a:lnTo>
                    <a:cubicBezTo>
                      <a:pt x="-12532" y="1599865"/>
                      <a:pt x="-6079" y="1663589"/>
                      <a:pt x="37180" y="1698847"/>
                    </a:cubicBezTo>
                    <a:cubicBezTo>
                      <a:pt x="80440" y="1734186"/>
                      <a:pt x="144141" y="1727716"/>
                      <a:pt x="179455" y="1684452"/>
                    </a:cubicBezTo>
                    <a:lnTo>
                      <a:pt x="1419049" y="165041"/>
                    </a:lnTo>
                    <a:cubicBezTo>
                      <a:pt x="1454363" y="121777"/>
                      <a:pt x="1447911" y="58054"/>
                      <a:pt x="1404652" y="22796"/>
                    </a:cubicBezTo>
                    <a:cubicBezTo>
                      <a:pt x="1383021" y="5126"/>
                      <a:pt x="1356281" y="-2091"/>
                      <a:pt x="1330534" y="517"/>
                    </a:cubicBezTo>
                    <a:close/>
                  </a:path>
                </a:pathLst>
              </a:custGeom>
              <a:solidFill>
                <a:schemeClr val="bg1">
                  <a:lumMod val="65000"/>
                </a:schemeClr>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grpSp>
        <p:grpSp>
          <p:nvGrpSpPr>
            <p:cNvPr id="63" name="Group 62">
              <a:extLst>
                <a:ext uri="{FF2B5EF4-FFF2-40B4-BE49-F238E27FC236}">
                  <a16:creationId xmlns:a16="http://schemas.microsoft.com/office/drawing/2014/main" id="{F9E22040-4483-AD48-AC83-3EC1CEA38196}"/>
                </a:ext>
              </a:extLst>
            </p:cNvPr>
            <p:cNvGrpSpPr/>
            <p:nvPr/>
          </p:nvGrpSpPr>
          <p:grpSpPr>
            <a:xfrm>
              <a:off x="4385399" y="6826735"/>
              <a:ext cx="2291785" cy="2575305"/>
              <a:chOff x="4385399" y="6826735"/>
              <a:chExt cx="2291785" cy="2575305"/>
            </a:xfrm>
          </p:grpSpPr>
          <p:sp>
            <p:nvSpPr>
              <p:cNvPr id="29" name="Shape 59168">
                <a:extLst>
                  <a:ext uri="{FF2B5EF4-FFF2-40B4-BE49-F238E27FC236}">
                    <a16:creationId xmlns:a16="http://schemas.microsoft.com/office/drawing/2014/main" id="{EFDBB4A4-C4B6-214A-9FEA-63D67DECF6F5}"/>
                  </a:ext>
                </a:extLst>
              </p:cNvPr>
              <p:cNvSpPr/>
              <p:nvPr/>
            </p:nvSpPr>
            <p:spPr>
              <a:xfrm>
                <a:off x="4451341" y="7315749"/>
                <a:ext cx="2225843" cy="2086291"/>
              </a:xfrm>
              <a:custGeom>
                <a:avLst/>
                <a:gdLst/>
                <a:ahLst/>
                <a:cxnLst>
                  <a:cxn ang="0">
                    <a:pos x="wd2" y="hd2"/>
                  </a:cxn>
                  <a:cxn ang="5400000">
                    <a:pos x="wd2" y="hd2"/>
                  </a:cxn>
                  <a:cxn ang="10800000">
                    <a:pos x="wd2" y="hd2"/>
                  </a:cxn>
                  <a:cxn ang="16200000">
                    <a:pos x="wd2" y="hd2"/>
                  </a:cxn>
                </a:cxnLst>
                <a:rect l="0" t="0" r="r" b="b"/>
                <a:pathLst>
                  <a:path w="20689" h="21519" extrusionOk="0">
                    <a:moveTo>
                      <a:pt x="14387" y="40"/>
                    </a:moveTo>
                    <a:cubicBezTo>
                      <a:pt x="14131" y="2"/>
                      <a:pt x="13872" y="0"/>
                      <a:pt x="13614" y="0"/>
                    </a:cubicBezTo>
                    <a:cubicBezTo>
                      <a:pt x="11170" y="-4"/>
                      <a:pt x="8709" y="218"/>
                      <a:pt x="6398" y="1108"/>
                    </a:cubicBezTo>
                    <a:cubicBezTo>
                      <a:pt x="2218" y="2718"/>
                      <a:pt x="-826" y="6761"/>
                      <a:pt x="200" y="11156"/>
                    </a:cubicBezTo>
                    <a:cubicBezTo>
                      <a:pt x="642" y="13047"/>
                      <a:pt x="1602" y="14692"/>
                      <a:pt x="2792" y="16131"/>
                    </a:cubicBezTo>
                    <a:cubicBezTo>
                      <a:pt x="4410" y="18087"/>
                      <a:pt x="6272" y="19776"/>
                      <a:pt x="8513" y="20596"/>
                    </a:cubicBezTo>
                    <a:cubicBezTo>
                      <a:pt x="9611" y="20998"/>
                      <a:pt x="10757" y="21170"/>
                      <a:pt x="11910" y="21320"/>
                    </a:cubicBezTo>
                    <a:cubicBezTo>
                      <a:pt x="13052" y="21468"/>
                      <a:pt x="14210" y="21596"/>
                      <a:pt x="15358" y="21461"/>
                    </a:cubicBezTo>
                    <a:cubicBezTo>
                      <a:pt x="16348" y="21345"/>
                      <a:pt x="17346" y="21010"/>
                      <a:pt x="17968" y="20152"/>
                    </a:cubicBezTo>
                    <a:cubicBezTo>
                      <a:pt x="18737" y="19091"/>
                      <a:pt x="18683" y="17633"/>
                      <a:pt x="18379" y="16301"/>
                    </a:cubicBezTo>
                    <a:cubicBezTo>
                      <a:pt x="18212" y="15571"/>
                      <a:pt x="18047" y="14751"/>
                      <a:pt x="18543" y="14273"/>
                    </a:cubicBezTo>
                    <a:cubicBezTo>
                      <a:pt x="18686" y="14136"/>
                      <a:pt x="18868" y="14061"/>
                      <a:pt x="19053" y="14017"/>
                    </a:cubicBezTo>
                    <a:cubicBezTo>
                      <a:pt x="19579" y="13890"/>
                      <a:pt x="20203" y="13952"/>
                      <a:pt x="20529" y="13455"/>
                    </a:cubicBezTo>
                    <a:cubicBezTo>
                      <a:pt x="20774" y="13083"/>
                      <a:pt x="20706" y="12586"/>
                      <a:pt x="20538" y="12156"/>
                    </a:cubicBezTo>
                    <a:cubicBezTo>
                      <a:pt x="19989" y="10754"/>
                      <a:pt x="18622" y="9991"/>
                      <a:pt x="17978" y="8646"/>
                    </a:cubicBezTo>
                    <a:cubicBezTo>
                      <a:pt x="17214" y="7049"/>
                      <a:pt x="17653" y="5100"/>
                      <a:pt x="17110" y="3407"/>
                    </a:cubicBezTo>
                    <a:cubicBezTo>
                      <a:pt x="16916" y="2800"/>
                      <a:pt x="16596" y="2245"/>
                      <a:pt x="16282" y="1697"/>
                    </a:cubicBezTo>
                    <a:cubicBezTo>
                      <a:pt x="15968" y="1151"/>
                      <a:pt x="15640" y="589"/>
                      <a:pt x="15123" y="285"/>
                    </a:cubicBezTo>
                    <a:cubicBezTo>
                      <a:pt x="14894" y="151"/>
                      <a:pt x="14643" y="78"/>
                      <a:pt x="14387" y="40"/>
                    </a:cubicBezTo>
                    <a:close/>
                  </a:path>
                </a:pathLst>
              </a:custGeom>
              <a:solidFill>
                <a:srgbClr val="A67458"/>
              </a:solidFill>
              <a:ln w="12700" cap="flat">
                <a:noFill/>
                <a:miter lim="400000"/>
              </a:ln>
              <a:effectLst/>
            </p:spPr>
            <p:txBody>
              <a:bodyPr wrap="square" lIns="35719" tIns="35719" rIns="35719" bIns="35719" numCol="1" anchor="ctr">
                <a:noAutofit/>
              </a:bodyPr>
              <a:lstStyle/>
              <a:p>
                <a:endParaRPr sz="2532">
                  <a:latin typeface="Lato Light" panose="020F0502020204030203" pitchFamily="34" charset="0"/>
                </a:endParaRPr>
              </a:p>
            </p:txBody>
          </p:sp>
          <p:sp>
            <p:nvSpPr>
              <p:cNvPr id="30" name="Shape 59169">
                <a:extLst>
                  <a:ext uri="{FF2B5EF4-FFF2-40B4-BE49-F238E27FC236}">
                    <a16:creationId xmlns:a16="http://schemas.microsoft.com/office/drawing/2014/main" id="{B4A0B646-63BC-7B4B-B916-12D7B7BBEA22}"/>
                  </a:ext>
                </a:extLst>
              </p:cNvPr>
              <p:cNvSpPr/>
              <p:nvPr/>
            </p:nvSpPr>
            <p:spPr>
              <a:xfrm>
                <a:off x="4385399" y="6826735"/>
                <a:ext cx="1868714" cy="2033236"/>
              </a:xfrm>
              <a:custGeom>
                <a:avLst/>
                <a:gdLst/>
                <a:ahLst/>
                <a:cxnLst>
                  <a:cxn ang="0">
                    <a:pos x="wd2" y="hd2"/>
                  </a:cxn>
                  <a:cxn ang="5400000">
                    <a:pos x="wd2" y="hd2"/>
                  </a:cxn>
                  <a:cxn ang="10800000">
                    <a:pos x="wd2" y="hd2"/>
                  </a:cxn>
                  <a:cxn ang="16200000">
                    <a:pos x="wd2" y="hd2"/>
                  </a:cxn>
                </a:cxnLst>
                <a:rect l="0" t="0" r="r" b="b"/>
                <a:pathLst>
                  <a:path w="21365" h="21600" extrusionOk="0">
                    <a:moveTo>
                      <a:pt x="16641" y="2461"/>
                    </a:moveTo>
                    <a:cubicBezTo>
                      <a:pt x="16734" y="2170"/>
                      <a:pt x="16783" y="1874"/>
                      <a:pt x="16784" y="1573"/>
                    </a:cubicBezTo>
                    <a:cubicBezTo>
                      <a:pt x="16787" y="1021"/>
                      <a:pt x="16632" y="479"/>
                      <a:pt x="16337" y="0"/>
                    </a:cubicBezTo>
                    <a:cubicBezTo>
                      <a:pt x="15673" y="992"/>
                      <a:pt x="14723" y="1798"/>
                      <a:pt x="13599" y="2327"/>
                    </a:cubicBezTo>
                    <a:cubicBezTo>
                      <a:pt x="12069" y="3046"/>
                      <a:pt x="10328" y="3204"/>
                      <a:pt x="8634" y="3474"/>
                    </a:cubicBezTo>
                    <a:cubicBezTo>
                      <a:pt x="6929" y="3745"/>
                      <a:pt x="5219" y="4156"/>
                      <a:pt x="3767" y="4985"/>
                    </a:cubicBezTo>
                    <a:cubicBezTo>
                      <a:pt x="2517" y="5698"/>
                      <a:pt x="1501" y="6696"/>
                      <a:pt x="866" y="7932"/>
                    </a:cubicBezTo>
                    <a:cubicBezTo>
                      <a:pt x="427" y="8788"/>
                      <a:pt x="200" y="9720"/>
                      <a:pt x="86" y="10662"/>
                    </a:cubicBezTo>
                    <a:cubicBezTo>
                      <a:pt x="-162" y="12725"/>
                      <a:pt x="135" y="14779"/>
                      <a:pt x="858" y="16684"/>
                    </a:cubicBezTo>
                    <a:cubicBezTo>
                      <a:pt x="1542" y="18488"/>
                      <a:pt x="2612" y="20162"/>
                      <a:pt x="4024" y="21600"/>
                    </a:cubicBezTo>
                    <a:cubicBezTo>
                      <a:pt x="3561" y="20596"/>
                      <a:pt x="3205" y="19553"/>
                      <a:pt x="2962" y="18484"/>
                    </a:cubicBezTo>
                    <a:cubicBezTo>
                      <a:pt x="2787" y="17718"/>
                      <a:pt x="2677" y="16940"/>
                      <a:pt x="2540" y="16168"/>
                    </a:cubicBezTo>
                    <a:cubicBezTo>
                      <a:pt x="2270" y="14658"/>
                      <a:pt x="2456" y="13010"/>
                      <a:pt x="3912" y="12846"/>
                    </a:cubicBezTo>
                    <a:cubicBezTo>
                      <a:pt x="4417" y="12789"/>
                      <a:pt x="4887" y="13005"/>
                      <a:pt x="5255" y="13295"/>
                    </a:cubicBezTo>
                    <a:cubicBezTo>
                      <a:pt x="5699" y="13645"/>
                      <a:pt x="6106" y="14125"/>
                      <a:pt x="6700" y="14034"/>
                    </a:cubicBezTo>
                    <a:cubicBezTo>
                      <a:pt x="7951" y="13842"/>
                      <a:pt x="7414" y="12357"/>
                      <a:pt x="7241" y="11101"/>
                    </a:cubicBezTo>
                    <a:cubicBezTo>
                      <a:pt x="7069" y="9853"/>
                      <a:pt x="8008" y="8776"/>
                      <a:pt x="9163" y="8030"/>
                    </a:cubicBezTo>
                    <a:cubicBezTo>
                      <a:pt x="9692" y="7689"/>
                      <a:pt x="10263" y="7402"/>
                      <a:pt x="10845" y="7142"/>
                    </a:cubicBezTo>
                    <a:cubicBezTo>
                      <a:pt x="13337" y="6031"/>
                      <a:pt x="16141" y="5360"/>
                      <a:pt x="18734" y="6209"/>
                    </a:cubicBezTo>
                    <a:cubicBezTo>
                      <a:pt x="19590" y="6490"/>
                      <a:pt x="20378" y="6922"/>
                      <a:pt x="21054" y="7486"/>
                    </a:cubicBezTo>
                    <a:cubicBezTo>
                      <a:pt x="21356" y="6172"/>
                      <a:pt x="21438" y="4857"/>
                      <a:pt x="21301" y="3563"/>
                    </a:cubicBezTo>
                    <a:cubicBezTo>
                      <a:pt x="21207" y="2680"/>
                      <a:pt x="21011" y="1808"/>
                      <a:pt x="20709" y="949"/>
                    </a:cubicBezTo>
                    <a:cubicBezTo>
                      <a:pt x="20601" y="1429"/>
                      <a:pt x="20340" y="1882"/>
                      <a:pt x="19951" y="2262"/>
                    </a:cubicBezTo>
                    <a:cubicBezTo>
                      <a:pt x="19720" y="2489"/>
                      <a:pt x="19446" y="2686"/>
                      <a:pt x="19142" y="2846"/>
                    </a:cubicBezTo>
                    <a:cubicBezTo>
                      <a:pt x="19126" y="2519"/>
                      <a:pt x="19088" y="2194"/>
                      <a:pt x="19027" y="1873"/>
                    </a:cubicBezTo>
                    <a:cubicBezTo>
                      <a:pt x="18914" y="1275"/>
                      <a:pt x="18726" y="691"/>
                      <a:pt x="18465" y="135"/>
                    </a:cubicBezTo>
                    <a:cubicBezTo>
                      <a:pt x="18341" y="647"/>
                      <a:pt x="18084" y="1136"/>
                      <a:pt x="17710" y="1570"/>
                    </a:cubicBezTo>
                    <a:cubicBezTo>
                      <a:pt x="17416" y="1912"/>
                      <a:pt x="17054" y="2213"/>
                      <a:pt x="16641" y="2461"/>
                    </a:cubicBezTo>
                    <a:close/>
                  </a:path>
                </a:pathLst>
              </a:custGeom>
              <a:solidFill>
                <a:schemeClr val="tx1"/>
              </a:solidFill>
              <a:ln w="12700" cap="flat">
                <a:noFill/>
                <a:miter lim="400000"/>
              </a:ln>
              <a:effectLst/>
            </p:spPr>
            <p:txBody>
              <a:bodyPr wrap="square" lIns="35719" tIns="35719" rIns="35719" bIns="35719" numCol="1" anchor="ctr">
                <a:noAutofit/>
              </a:bodyPr>
              <a:lstStyle/>
              <a:p>
                <a:endParaRPr sz="2532">
                  <a:latin typeface="Lato Light" panose="020F0502020204030203" pitchFamily="34" charset="0"/>
                </a:endParaRPr>
              </a:p>
            </p:txBody>
          </p:sp>
        </p:grpSp>
        <p:grpSp>
          <p:nvGrpSpPr>
            <p:cNvPr id="62" name="Group 61">
              <a:extLst>
                <a:ext uri="{FF2B5EF4-FFF2-40B4-BE49-F238E27FC236}">
                  <a16:creationId xmlns:a16="http://schemas.microsoft.com/office/drawing/2014/main" id="{C5E7035B-B123-504E-95E4-D30D9B41DFDA}"/>
                </a:ext>
              </a:extLst>
            </p:cNvPr>
            <p:cNvGrpSpPr/>
            <p:nvPr/>
          </p:nvGrpSpPr>
          <p:grpSpPr>
            <a:xfrm>
              <a:off x="2704100" y="8856374"/>
              <a:ext cx="5436847" cy="4859626"/>
              <a:chOff x="2704100" y="8856374"/>
              <a:chExt cx="5436847" cy="4859626"/>
            </a:xfrm>
          </p:grpSpPr>
          <p:sp>
            <p:nvSpPr>
              <p:cNvPr id="44" name="Freeform 43">
                <a:extLst>
                  <a:ext uri="{FF2B5EF4-FFF2-40B4-BE49-F238E27FC236}">
                    <a16:creationId xmlns:a16="http://schemas.microsoft.com/office/drawing/2014/main" id="{73C83240-A7C5-E845-BE32-9E93EFA041C8}"/>
                  </a:ext>
                </a:extLst>
              </p:cNvPr>
              <p:cNvSpPr/>
              <p:nvPr/>
            </p:nvSpPr>
            <p:spPr>
              <a:xfrm>
                <a:off x="2704100" y="9452432"/>
                <a:ext cx="5436847" cy="4263568"/>
              </a:xfrm>
              <a:custGeom>
                <a:avLst/>
                <a:gdLst>
                  <a:gd name="connsiteX0" fmla="*/ 2688103 w 5436847"/>
                  <a:gd name="connsiteY0" fmla="*/ 0 h 4263568"/>
                  <a:gd name="connsiteX1" fmla="*/ 2950963 w 5436847"/>
                  <a:gd name="connsiteY1" fmla="*/ 10603 h 4263568"/>
                  <a:gd name="connsiteX2" fmla="*/ 3373261 w 5436847"/>
                  <a:gd name="connsiteY2" fmla="*/ 144409 h 4263568"/>
                  <a:gd name="connsiteX3" fmla="*/ 3822683 w 5436847"/>
                  <a:gd name="connsiteY3" fmla="*/ 381698 h 4263568"/>
                  <a:gd name="connsiteX4" fmla="*/ 4493139 w 5436847"/>
                  <a:gd name="connsiteY4" fmla="*/ 747916 h 4263568"/>
                  <a:gd name="connsiteX5" fmla="*/ 4892624 w 5436847"/>
                  <a:gd name="connsiteY5" fmla="*/ 89275 h 4263568"/>
                  <a:gd name="connsiteX6" fmla="*/ 5436847 w 5436847"/>
                  <a:gd name="connsiteY6" fmla="*/ 642313 h 4263568"/>
                  <a:gd name="connsiteX7" fmla="*/ 4950671 w 5436847"/>
                  <a:gd name="connsiteY7" fmla="*/ 1433700 h 4263568"/>
                  <a:gd name="connsiteX8" fmla="*/ 4728623 w 5436847"/>
                  <a:gd name="connsiteY8" fmla="*/ 1685409 h 4263568"/>
                  <a:gd name="connsiteX9" fmla="*/ 4543328 w 5436847"/>
                  <a:gd name="connsiteY9" fmla="*/ 1730788 h 4263568"/>
                  <a:gd name="connsiteX10" fmla="*/ 4206705 w 5436847"/>
                  <a:gd name="connsiteY10" fmla="*/ 1628578 h 4263568"/>
                  <a:gd name="connsiteX11" fmla="*/ 3722051 w 5436847"/>
                  <a:gd name="connsiteY11" fmla="*/ 1360965 h 4263568"/>
                  <a:gd name="connsiteX12" fmla="*/ 3713433 w 5436847"/>
                  <a:gd name="connsiteY12" fmla="*/ 2423782 h 4263568"/>
                  <a:gd name="connsiteX13" fmla="*/ 3848153 w 5436847"/>
                  <a:gd name="connsiteY13" fmla="*/ 4263568 h 4263568"/>
                  <a:gd name="connsiteX14" fmla="*/ 1444175 w 5436847"/>
                  <a:gd name="connsiteY14" fmla="*/ 4263568 h 4263568"/>
                  <a:gd name="connsiteX15" fmla="*/ 1460497 w 5436847"/>
                  <a:gd name="connsiteY15" fmla="*/ 4127216 h 4263568"/>
                  <a:gd name="connsiteX16" fmla="*/ 1545160 w 5436847"/>
                  <a:gd name="connsiteY16" fmla="*/ 3582448 h 4263568"/>
                  <a:gd name="connsiteX17" fmla="*/ 1422982 w 5436847"/>
                  <a:gd name="connsiteY17" fmla="*/ 3160035 h 4263568"/>
                  <a:gd name="connsiteX18" fmla="*/ 1192568 w 5436847"/>
                  <a:gd name="connsiteY18" fmla="*/ 2531506 h 4263568"/>
                  <a:gd name="connsiteX19" fmla="*/ 822994 w 5436847"/>
                  <a:gd name="connsiteY19" fmla="*/ 3355338 h 4263568"/>
                  <a:gd name="connsiteX20" fmla="*/ 955859 w 5436847"/>
                  <a:gd name="connsiteY20" fmla="*/ 4263568 h 4263568"/>
                  <a:gd name="connsiteX21" fmla="*/ 243855 w 5436847"/>
                  <a:gd name="connsiteY21" fmla="*/ 4263568 h 4263568"/>
                  <a:gd name="connsiteX22" fmla="*/ 226649 w 5436847"/>
                  <a:gd name="connsiteY22" fmla="*/ 4200083 h 4263568"/>
                  <a:gd name="connsiteX23" fmla="*/ 102095 w 5436847"/>
                  <a:gd name="connsiteY23" fmla="*/ 3826310 h 4263568"/>
                  <a:gd name="connsiteX24" fmla="*/ 20981 w 5436847"/>
                  <a:gd name="connsiteY24" fmla="*/ 3577995 h 4263568"/>
                  <a:gd name="connsiteX25" fmla="*/ 110967 w 5436847"/>
                  <a:gd name="connsiteY25" fmla="*/ 2763706 h 4263568"/>
                  <a:gd name="connsiteX26" fmla="*/ 508424 w 5436847"/>
                  <a:gd name="connsiteY26" fmla="*/ 1313253 h 4263568"/>
                  <a:gd name="connsiteX27" fmla="*/ 671919 w 5436847"/>
                  <a:gd name="connsiteY27" fmla="*/ 924769 h 4263568"/>
                  <a:gd name="connsiteX28" fmla="*/ 1469369 w 5436847"/>
                  <a:gd name="connsiteY28" fmla="*/ 246195 h 4263568"/>
                  <a:gd name="connsiteX29" fmla="*/ 1705360 w 5436847"/>
                  <a:gd name="connsiteY29" fmla="*/ 153527 h 4263568"/>
                  <a:gd name="connsiteX30" fmla="*/ 1906877 w 5436847"/>
                  <a:gd name="connsiteY30" fmla="*/ 95424 h 4263568"/>
                  <a:gd name="connsiteX31" fmla="*/ 2688103 w 5436847"/>
                  <a:gd name="connsiteY31" fmla="*/ 0 h 426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36847" h="4263568">
                    <a:moveTo>
                      <a:pt x="2688103" y="0"/>
                    </a:moveTo>
                    <a:cubicBezTo>
                      <a:pt x="2776061" y="0"/>
                      <a:pt x="2863765" y="3605"/>
                      <a:pt x="2950963" y="10603"/>
                    </a:cubicBezTo>
                    <a:cubicBezTo>
                      <a:pt x="3095954" y="40502"/>
                      <a:pt x="3237396" y="85246"/>
                      <a:pt x="3373261" y="144409"/>
                    </a:cubicBezTo>
                    <a:cubicBezTo>
                      <a:pt x="3528645" y="212054"/>
                      <a:pt x="3675411" y="297936"/>
                      <a:pt x="3822683" y="381698"/>
                    </a:cubicBezTo>
                    <a:cubicBezTo>
                      <a:pt x="4043971" y="507658"/>
                      <a:pt x="4267541" y="629802"/>
                      <a:pt x="4493139" y="747916"/>
                    </a:cubicBezTo>
                    <a:lnTo>
                      <a:pt x="4892624" y="89275"/>
                    </a:lnTo>
                    <a:lnTo>
                      <a:pt x="5436847" y="642313"/>
                    </a:lnTo>
                    <a:cubicBezTo>
                      <a:pt x="5275380" y="906533"/>
                      <a:pt x="5113153" y="1170328"/>
                      <a:pt x="4950671" y="1433700"/>
                    </a:cubicBezTo>
                    <a:cubicBezTo>
                      <a:pt x="4891103" y="1530609"/>
                      <a:pt x="4828240" y="1630062"/>
                      <a:pt x="4728623" y="1685409"/>
                    </a:cubicBezTo>
                    <a:cubicBezTo>
                      <a:pt x="4672096" y="1717005"/>
                      <a:pt x="4607965" y="1731212"/>
                      <a:pt x="4543328" y="1730788"/>
                    </a:cubicBezTo>
                    <a:cubicBezTo>
                      <a:pt x="4424445" y="1729728"/>
                      <a:pt x="4313421" y="1680744"/>
                      <a:pt x="4206705" y="1628578"/>
                    </a:cubicBezTo>
                    <a:cubicBezTo>
                      <a:pt x="4040929" y="1547573"/>
                      <a:pt x="3878955" y="1457874"/>
                      <a:pt x="3722051" y="1360965"/>
                    </a:cubicBezTo>
                    <a:lnTo>
                      <a:pt x="3713433" y="2423782"/>
                    </a:lnTo>
                    <a:lnTo>
                      <a:pt x="3848153" y="4263568"/>
                    </a:lnTo>
                    <a:lnTo>
                      <a:pt x="1444175" y="4263568"/>
                    </a:lnTo>
                    <a:lnTo>
                      <a:pt x="1460497" y="4127216"/>
                    </a:lnTo>
                    <a:cubicBezTo>
                      <a:pt x="1485085" y="3945061"/>
                      <a:pt x="1513475" y="3763542"/>
                      <a:pt x="1545160" y="3582448"/>
                    </a:cubicBezTo>
                    <a:cubicBezTo>
                      <a:pt x="1508405" y="3441008"/>
                      <a:pt x="1467848" y="3299991"/>
                      <a:pt x="1422982" y="3160035"/>
                    </a:cubicBezTo>
                    <a:cubicBezTo>
                      <a:pt x="1355049" y="2947345"/>
                      <a:pt x="1277991" y="2737835"/>
                      <a:pt x="1192568" y="2531506"/>
                    </a:cubicBezTo>
                    <a:lnTo>
                      <a:pt x="822994" y="3355338"/>
                    </a:lnTo>
                    <a:lnTo>
                      <a:pt x="955859" y="4263568"/>
                    </a:lnTo>
                    <a:lnTo>
                      <a:pt x="243855" y="4263568"/>
                    </a:lnTo>
                    <a:lnTo>
                      <a:pt x="226649" y="4200083"/>
                    </a:lnTo>
                    <a:cubicBezTo>
                      <a:pt x="188975" y="4074255"/>
                      <a:pt x="147721" y="3949514"/>
                      <a:pt x="102095" y="3826310"/>
                    </a:cubicBezTo>
                    <a:cubicBezTo>
                      <a:pt x="71677" y="3744670"/>
                      <a:pt x="39739" y="3663240"/>
                      <a:pt x="20981" y="3577995"/>
                    </a:cubicBezTo>
                    <a:cubicBezTo>
                      <a:pt x="-38334" y="3306565"/>
                      <a:pt x="39739" y="3031530"/>
                      <a:pt x="110967" y="2763706"/>
                    </a:cubicBezTo>
                    <a:cubicBezTo>
                      <a:pt x="239735" y="2278949"/>
                      <a:pt x="348985" y="1788891"/>
                      <a:pt x="508424" y="1313253"/>
                    </a:cubicBezTo>
                    <a:cubicBezTo>
                      <a:pt x="553037" y="1179659"/>
                      <a:pt x="601959" y="1047125"/>
                      <a:pt x="671919" y="924769"/>
                    </a:cubicBezTo>
                    <a:cubicBezTo>
                      <a:pt x="849356" y="614110"/>
                      <a:pt x="1143393" y="393997"/>
                      <a:pt x="1469369" y="246195"/>
                    </a:cubicBezTo>
                    <a:cubicBezTo>
                      <a:pt x="1546427" y="211206"/>
                      <a:pt x="1625260" y="180246"/>
                      <a:pt x="1705360" y="153527"/>
                    </a:cubicBezTo>
                    <a:cubicBezTo>
                      <a:pt x="1771771" y="131474"/>
                      <a:pt x="1838944" y="112389"/>
                      <a:pt x="1906877" y="95424"/>
                    </a:cubicBezTo>
                    <a:cubicBezTo>
                      <a:pt x="2162638" y="31808"/>
                      <a:pt x="2425244" y="0"/>
                      <a:pt x="2688103" y="0"/>
                    </a:cubicBezTo>
                    <a:close/>
                  </a:path>
                </a:pathLst>
              </a:custGeom>
              <a:solidFill>
                <a:srgbClr val="FFC000"/>
              </a:solid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r>
                  <a:rPr sz="2532">
                    <a:latin typeface="Lato Light" panose="020F0502020204030203" pitchFamily="34" charset="0"/>
                  </a:rPr>
                  <a:t> </a:t>
                </a:r>
              </a:p>
            </p:txBody>
          </p:sp>
          <p:sp>
            <p:nvSpPr>
              <p:cNvPr id="46" name="Freeform 45">
                <a:extLst>
                  <a:ext uri="{FF2B5EF4-FFF2-40B4-BE49-F238E27FC236}">
                    <a16:creationId xmlns:a16="http://schemas.microsoft.com/office/drawing/2014/main" id="{C47C1137-8481-9349-9252-C180D96B667D}"/>
                  </a:ext>
                </a:extLst>
              </p:cNvPr>
              <p:cNvSpPr/>
              <p:nvPr/>
            </p:nvSpPr>
            <p:spPr>
              <a:xfrm>
                <a:off x="4802929" y="9511590"/>
                <a:ext cx="1161681" cy="4204410"/>
              </a:xfrm>
              <a:custGeom>
                <a:avLst/>
                <a:gdLst>
                  <a:gd name="connsiteX0" fmla="*/ 0 w 1161681"/>
                  <a:gd name="connsiteY0" fmla="*/ 0 h 4204410"/>
                  <a:gd name="connsiteX1" fmla="*/ 454820 w 1161681"/>
                  <a:gd name="connsiteY1" fmla="*/ 502148 h 4204410"/>
                  <a:gd name="connsiteX2" fmla="*/ 733859 w 1161681"/>
                  <a:gd name="connsiteY2" fmla="*/ 483100 h 4204410"/>
                  <a:gd name="connsiteX3" fmla="*/ 968893 w 1161681"/>
                  <a:gd name="connsiteY3" fmla="*/ 372372 h 4204410"/>
                  <a:gd name="connsiteX4" fmla="*/ 1161681 w 1161681"/>
                  <a:gd name="connsiteY4" fmla="*/ 4204410 h 4204410"/>
                  <a:gd name="connsiteX5" fmla="*/ 150235 w 1161681"/>
                  <a:gd name="connsiteY5" fmla="*/ 4204410 h 4204410"/>
                  <a:gd name="connsiteX6" fmla="*/ 178047 w 1161681"/>
                  <a:gd name="connsiteY6" fmla="*/ 4165878 h 4204410"/>
                  <a:gd name="connsiteX7" fmla="*/ 373387 w 1161681"/>
                  <a:gd name="connsiteY7" fmla="*/ 3748214 h 4204410"/>
                  <a:gd name="connsiteX8" fmla="*/ 421936 w 1161681"/>
                  <a:gd name="connsiteY8" fmla="*/ 3550620 h 4204410"/>
                  <a:gd name="connsiteX9" fmla="*/ 391264 w 1161681"/>
                  <a:gd name="connsiteY9" fmla="*/ 2953443 h 4204410"/>
                  <a:gd name="connsiteX10" fmla="*/ 0 w 1161681"/>
                  <a:gd name="connsiteY10" fmla="*/ 0 h 420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681" h="4204410">
                    <a:moveTo>
                      <a:pt x="0" y="0"/>
                    </a:moveTo>
                    <a:cubicBezTo>
                      <a:pt x="17638" y="252225"/>
                      <a:pt x="205557" y="459866"/>
                      <a:pt x="454820" y="502148"/>
                    </a:cubicBezTo>
                    <a:cubicBezTo>
                      <a:pt x="549288" y="518265"/>
                      <a:pt x="644294" y="508428"/>
                      <a:pt x="733859" y="483100"/>
                    </a:cubicBezTo>
                    <a:cubicBezTo>
                      <a:pt x="816668" y="459657"/>
                      <a:pt x="896189" y="422608"/>
                      <a:pt x="968893" y="372372"/>
                    </a:cubicBezTo>
                    <a:lnTo>
                      <a:pt x="1161681" y="4204410"/>
                    </a:lnTo>
                    <a:lnTo>
                      <a:pt x="150235" y="4204410"/>
                    </a:lnTo>
                    <a:lnTo>
                      <a:pt x="178047" y="4165878"/>
                    </a:lnTo>
                    <a:cubicBezTo>
                      <a:pt x="259936" y="4036076"/>
                      <a:pt x="325735" y="3895887"/>
                      <a:pt x="373387" y="3748214"/>
                    </a:cubicBezTo>
                    <a:cubicBezTo>
                      <a:pt x="394253" y="3683536"/>
                      <a:pt x="411652" y="3617811"/>
                      <a:pt x="421936" y="3550620"/>
                    </a:cubicBezTo>
                    <a:cubicBezTo>
                      <a:pt x="452548" y="3351143"/>
                      <a:pt x="421338" y="3151874"/>
                      <a:pt x="391264" y="2953443"/>
                    </a:cubicBezTo>
                    <a:cubicBezTo>
                      <a:pt x="242328" y="1971544"/>
                      <a:pt x="111867" y="986923"/>
                      <a:pt x="0" y="0"/>
                    </a:cubicBezTo>
                    <a:close/>
                  </a:path>
                </a:pathLst>
              </a:custGeom>
              <a:solidFill>
                <a:schemeClr val="bg1"/>
              </a:solidFill>
              <a:ln w="12700" cap="flat">
                <a:noFill/>
                <a:miter lim="400000"/>
              </a:ln>
              <a:effectLst/>
            </p:spPr>
            <p:txBody>
              <a:bodyPr wrap="square" lIns="35719" tIns="35719" rIns="35719" bIns="35719" numCol="1" anchor="ctr">
                <a:noAutofit/>
              </a:bodyPr>
              <a:lstStyle/>
              <a:p>
                <a:endParaRPr sz="2532">
                  <a:latin typeface="Lato Light" panose="020F0502020204030203" pitchFamily="34" charset="0"/>
                </a:endParaRPr>
              </a:p>
            </p:txBody>
          </p:sp>
          <p:sp>
            <p:nvSpPr>
              <p:cNvPr id="26" name="Shape 59173">
                <a:extLst>
                  <a:ext uri="{FF2B5EF4-FFF2-40B4-BE49-F238E27FC236}">
                    <a16:creationId xmlns:a16="http://schemas.microsoft.com/office/drawing/2014/main" id="{17504513-148B-3248-98C6-3C856A36AE45}"/>
                  </a:ext>
                </a:extLst>
              </p:cNvPr>
              <p:cNvSpPr/>
              <p:nvPr/>
            </p:nvSpPr>
            <p:spPr>
              <a:xfrm>
                <a:off x="4752714" y="8856374"/>
                <a:ext cx="1027719" cy="11710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51" y="1824"/>
                      <a:pt x="695" y="3683"/>
                      <a:pt x="727" y="5549"/>
                    </a:cubicBezTo>
                    <a:cubicBezTo>
                      <a:pt x="745" y="6583"/>
                      <a:pt x="698" y="7617"/>
                      <a:pt x="586" y="8647"/>
                    </a:cubicBezTo>
                    <a:cubicBezTo>
                      <a:pt x="569" y="8659"/>
                      <a:pt x="551" y="8671"/>
                      <a:pt x="533" y="8683"/>
                    </a:cubicBezTo>
                    <a:cubicBezTo>
                      <a:pt x="516" y="8695"/>
                      <a:pt x="498" y="8707"/>
                      <a:pt x="481" y="8719"/>
                    </a:cubicBezTo>
                    <a:lnTo>
                      <a:pt x="12864" y="21600"/>
                    </a:lnTo>
                    <a:cubicBezTo>
                      <a:pt x="14362" y="21509"/>
                      <a:pt x="15844" y="21268"/>
                      <a:pt x="17280" y="20883"/>
                    </a:cubicBezTo>
                    <a:cubicBezTo>
                      <a:pt x="18791" y="20477"/>
                      <a:pt x="20242" y="19913"/>
                      <a:pt x="21600" y="19204"/>
                    </a:cubicBezTo>
                    <a:cubicBezTo>
                      <a:pt x="20591" y="17902"/>
                      <a:pt x="19824" y="16465"/>
                      <a:pt x="19343" y="14947"/>
                    </a:cubicBezTo>
                    <a:cubicBezTo>
                      <a:pt x="19000" y="13866"/>
                      <a:pt x="18812" y="12752"/>
                      <a:pt x="18756" y="11633"/>
                    </a:cubicBezTo>
                    <a:cubicBezTo>
                      <a:pt x="18744" y="11540"/>
                      <a:pt x="18733" y="11448"/>
                      <a:pt x="18723" y="11355"/>
                    </a:cubicBezTo>
                    <a:cubicBezTo>
                      <a:pt x="18713" y="11262"/>
                      <a:pt x="18705" y="11170"/>
                      <a:pt x="18698" y="11077"/>
                    </a:cubicBezTo>
                    <a:cubicBezTo>
                      <a:pt x="18696" y="11056"/>
                      <a:pt x="18694" y="11035"/>
                      <a:pt x="18692" y="11015"/>
                    </a:cubicBezTo>
                    <a:cubicBezTo>
                      <a:pt x="18690" y="10994"/>
                      <a:pt x="18688" y="10974"/>
                      <a:pt x="18686" y="10953"/>
                    </a:cubicBezTo>
                    <a:lnTo>
                      <a:pt x="18698" y="10953"/>
                    </a:lnTo>
                    <a:cubicBezTo>
                      <a:pt x="18678" y="10713"/>
                      <a:pt x="18657" y="10471"/>
                      <a:pt x="18649" y="10230"/>
                    </a:cubicBezTo>
                    <a:cubicBezTo>
                      <a:pt x="18641" y="9987"/>
                      <a:pt x="18636" y="9745"/>
                      <a:pt x="18651" y="9502"/>
                    </a:cubicBezTo>
                    <a:cubicBezTo>
                      <a:pt x="15451" y="8999"/>
                      <a:pt x="12367" y="8063"/>
                      <a:pt x="9513" y="6743"/>
                    </a:cubicBezTo>
                    <a:cubicBezTo>
                      <a:pt x="5873" y="5059"/>
                      <a:pt x="2641" y="2769"/>
                      <a:pt x="0" y="0"/>
                    </a:cubicBezTo>
                    <a:close/>
                  </a:path>
                </a:pathLst>
              </a:custGeom>
              <a:solidFill>
                <a:srgbClr val="A67458"/>
              </a:solidFill>
              <a:ln w="12700" cap="flat">
                <a:noFill/>
                <a:miter lim="400000"/>
              </a:ln>
              <a:effectLst/>
            </p:spPr>
            <p:txBody>
              <a:bodyPr wrap="square" lIns="35719" tIns="35719" rIns="35719" bIns="35719" numCol="1" anchor="ctr">
                <a:noAutofit/>
              </a:bodyPr>
              <a:lstStyle/>
              <a:p>
                <a:endParaRPr sz="2532">
                  <a:latin typeface="Lato Light" panose="020F0502020204030203" pitchFamily="34" charset="0"/>
                </a:endParaRPr>
              </a:p>
            </p:txBody>
          </p:sp>
          <p:sp>
            <p:nvSpPr>
              <p:cNvPr id="40" name="Freeform 39">
                <a:extLst>
                  <a:ext uri="{FF2B5EF4-FFF2-40B4-BE49-F238E27FC236}">
                    <a16:creationId xmlns:a16="http://schemas.microsoft.com/office/drawing/2014/main" id="{8AD32502-988C-8349-A8B5-5036126D9D72}"/>
                  </a:ext>
                </a:extLst>
              </p:cNvPr>
              <p:cNvSpPr/>
              <p:nvPr/>
            </p:nvSpPr>
            <p:spPr>
              <a:xfrm>
                <a:off x="4493722" y="9322592"/>
                <a:ext cx="1808965" cy="1240322"/>
              </a:xfrm>
              <a:custGeom>
                <a:avLst/>
                <a:gdLst>
                  <a:gd name="connsiteX0" fmla="*/ 1148023 w 1808965"/>
                  <a:gd name="connsiteY0" fmla="*/ 127830 h 1240322"/>
                  <a:gd name="connsiteX1" fmla="*/ 1808965 w 1808965"/>
                  <a:gd name="connsiteY1" fmla="*/ 677399 h 1240322"/>
                  <a:gd name="connsiteX2" fmla="*/ 1270909 w 1808965"/>
                  <a:gd name="connsiteY2" fmla="*/ 567918 h 1240322"/>
                  <a:gd name="connsiteX3" fmla="*/ 1179418 w 1808965"/>
                  <a:gd name="connsiteY3" fmla="*/ 344172 h 1240322"/>
                  <a:gd name="connsiteX4" fmla="*/ 1148023 w 1808965"/>
                  <a:gd name="connsiteY4" fmla="*/ 127830 h 1240322"/>
                  <a:gd name="connsiteX5" fmla="*/ 276477 w 1808965"/>
                  <a:gd name="connsiteY5" fmla="*/ 0 h 1240322"/>
                  <a:gd name="connsiteX6" fmla="*/ 875774 w 1808965"/>
                  <a:gd name="connsiteY6" fmla="*/ 693087 h 1240322"/>
                  <a:gd name="connsiteX7" fmla="*/ 432211 w 1808965"/>
                  <a:gd name="connsiteY7" fmla="*/ 1240322 h 1240322"/>
                  <a:gd name="connsiteX8" fmla="*/ 0 w 1808965"/>
                  <a:gd name="connsiteY8" fmla="*/ 241748 h 124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8965" h="1240322">
                    <a:moveTo>
                      <a:pt x="1148023" y="127830"/>
                    </a:moveTo>
                    <a:lnTo>
                      <a:pt x="1808965" y="677399"/>
                    </a:lnTo>
                    <a:lnTo>
                      <a:pt x="1270909" y="567918"/>
                    </a:lnTo>
                    <a:cubicBezTo>
                      <a:pt x="1230977" y="497568"/>
                      <a:pt x="1200225" y="422358"/>
                      <a:pt x="1179418" y="344172"/>
                    </a:cubicBezTo>
                    <a:cubicBezTo>
                      <a:pt x="1160630" y="273517"/>
                      <a:pt x="1150073" y="200928"/>
                      <a:pt x="1148023" y="127830"/>
                    </a:cubicBezTo>
                    <a:close/>
                    <a:moveTo>
                      <a:pt x="276477" y="0"/>
                    </a:moveTo>
                    <a:lnTo>
                      <a:pt x="875774" y="693087"/>
                    </a:lnTo>
                    <a:lnTo>
                      <a:pt x="432211" y="1240322"/>
                    </a:lnTo>
                    <a:lnTo>
                      <a:pt x="0" y="241748"/>
                    </a:lnTo>
                    <a:close/>
                  </a:path>
                </a:pathLst>
              </a:custGeom>
              <a:solidFill>
                <a:schemeClr val="bg1">
                  <a:lumMod val="75000"/>
                </a:schemeClr>
              </a:solidFill>
              <a:ln w="12700" cap="flat">
                <a:noFill/>
                <a:miter lim="400000"/>
              </a:ln>
              <a:effectLst/>
            </p:spPr>
            <p:txBody>
              <a:bodyPr wrap="square" lIns="35719" tIns="35719" rIns="35719" bIns="35719" numCol="1" anchor="ctr">
                <a:noAutofit/>
              </a:bodyPr>
              <a:lstStyle/>
              <a:p>
                <a:endParaRPr sz="2532">
                  <a:latin typeface="Lato Light" panose="020F0502020204030203" pitchFamily="34" charset="0"/>
                </a:endParaRPr>
              </a:p>
            </p:txBody>
          </p:sp>
        </p:grpSp>
      </p:grpSp>
      <p:grpSp>
        <p:nvGrpSpPr>
          <p:cNvPr id="4" name="Group 3">
            <a:extLst>
              <a:ext uri="{FF2B5EF4-FFF2-40B4-BE49-F238E27FC236}">
                <a16:creationId xmlns:a16="http://schemas.microsoft.com/office/drawing/2014/main" id="{47B5AD77-4B52-4BEA-B3F0-5DC5DD10C0FF}"/>
              </a:ext>
            </a:extLst>
          </p:cNvPr>
          <p:cNvGrpSpPr/>
          <p:nvPr/>
        </p:nvGrpSpPr>
        <p:grpSpPr>
          <a:xfrm>
            <a:off x="3829325" y="483560"/>
            <a:ext cx="1786044" cy="2080708"/>
            <a:chOff x="3829325" y="483560"/>
            <a:chExt cx="1786044" cy="2080708"/>
          </a:xfrm>
        </p:grpSpPr>
        <p:sp>
          <p:nvSpPr>
            <p:cNvPr id="16" name="Shape 59179">
              <a:extLst>
                <a:ext uri="{FF2B5EF4-FFF2-40B4-BE49-F238E27FC236}">
                  <a16:creationId xmlns:a16="http://schemas.microsoft.com/office/drawing/2014/main" id="{9CCC20A0-9E90-7242-93E0-D1BBADF6C873}"/>
                </a:ext>
              </a:extLst>
            </p:cNvPr>
            <p:cNvSpPr/>
            <p:nvPr/>
          </p:nvSpPr>
          <p:spPr>
            <a:xfrm rot="20507958">
              <a:off x="3829325" y="483560"/>
              <a:ext cx="1786044" cy="2080708"/>
            </a:xfrm>
            <a:custGeom>
              <a:avLst/>
              <a:gdLst/>
              <a:ahLst/>
              <a:cxnLst>
                <a:cxn ang="0">
                  <a:pos x="wd2" y="hd2"/>
                </a:cxn>
                <a:cxn ang="5400000">
                  <a:pos x="wd2" y="hd2"/>
                </a:cxn>
                <a:cxn ang="10800000">
                  <a:pos x="wd2" y="hd2"/>
                </a:cxn>
                <a:cxn ang="16200000">
                  <a:pos x="wd2" y="hd2"/>
                </a:cxn>
              </a:cxnLst>
              <a:rect l="0" t="0" r="r" b="b"/>
              <a:pathLst>
                <a:path w="19315" h="20446" extrusionOk="0">
                  <a:moveTo>
                    <a:pt x="651" y="11936"/>
                  </a:moveTo>
                  <a:cubicBezTo>
                    <a:pt x="2326" y="15875"/>
                    <a:pt x="6788" y="18089"/>
                    <a:pt x="11200" y="17437"/>
                  </a:cubicBezTo>
                  <a:lnTo>
                    <a:pt x="14621" y="20446"/>
                  </a:lnTo>
                  <a:lnTo>
                    <a:pt x="14985" y="16091"/>
                  </a:lnTo>
                  <a:cubicBezTo>
                    <a:pt x="18691" y="13868"/>
                    <a:pt x="20330" y="9532"/>
                    <a:pt x="18665" y="5614"/>
                  </a:cubicBezTo>
                  <a:cubicBezTo>
                    <a:pt x="16743" y="1094"/>
                    <a:pt x="11155" y="-1154"/>
                    <a:pt x="6181" y="592"/>
                  </a:cubicBezTo>
                  <a:cubicBezTo>
                    <a:pt x="1206" y="2338"/>
                    <a:pt x="-1270" y="7416"/>
                    <a:pt x="651" y="11936"/>
                  </a:cubicBezTo>
                  <a:close/>
                </a:path>
              </a:pathLst>
            </a:custGeom>
            <a:solidFill>
              <a:srgbClr val="C41230"/>
            </a:solidFill>
            <a:ln w="12700" cap="flat">
              <a:noFill/>
              <a:miter lim="400000"/>
            </a:ln>
            <a:effectLst/>
          </p:spPr>
          <p:txBody>
            <a:bodyPr wrap="square" lIns="0" tIns="0" rIns="0" bIns="0" numCol="1" anchor="t">
              <a:noAutofit/>
            </a:bodyPr>
            <a:lstStyle/>
            <a:p>
              <a:endParaRPr sz="23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931A8536-1DEC-EA48-B734-81BE38E69227}"/>
                </a:ext>
              </a:extLst>
            </p:cNvPr>
            <p:cNvSpPr txBox="1"/>
            <p:nvPr/>
          </p:nvSpPr>
          <p:spPr>
            <a:xfrm>
              <a:off x="4018116" y="620369"/>
              <a:ext cx="1295508" cy="1477328"/>
            </a:xfrm>
            <a:prstGeom prst="rect">
              <a:avLst/>
            </a:prstGeom>
            <a:noFill/>
          </p:spPr>
          <p:txBody>
            <a:bodyPr wrap="square" rtlCol="0" anchor="ctr" anchorCtr="0">
              <a:spAutoFit/>
            </a:bodyPr>
            <a:lstStyle/>
            <a:p>
              <a:pPr algn="ctr"/>
              <a:r>
                <a:rPr lang="en-US" b="1" dirty="0">
                  <a:solidFill>
                    <a:schemeClr val="bg1"/>
                  </a:solidFill>
                  <a:latin typeface="Calibri" panose="020F0502020204030204" pitchFamily="34" charset="0"/>
                  <a:ea typeface="League Spartan" charset="0"/>
                  <a:cs typeface="Calibri" panose="020F0502020204030204" pitchFamily="34" charset="0"/>
                </a:rPr>
                <a:t>Deviations in normal non-aggressive behavior</a:t>
              </a:r>
            </a:p>
          </p:txBody>
        </p:sp>
      </p:grpSp>
      <p:grpSp>
        <p:nvGrpSpPr>
          <p:cNvPr id="5" name="Group 4">
            <a:extLst>
              <a:ext uri="{FF2B5EF4-FFF2-40B4-BE49-F238E27FC236}">
                <a16:creationId xmlns:a16="http://schemas.microsoft.com/office/drawing/2014/main" id="{11690CB9-67B0-4271-ABF4-A5C8D3DB818C}"/>
              </a:ext>
            </a:extLst>
          </p:cNvPr>
          <p:cNvGrpSpPr/>
          <p:nvPr/>
        </p:nvGrpSpPr>
        <p:grpSpPr>
          <a:xfrm>
            <a:off x="5677077" y="526230"/>
            <a:ext cx="1937004" cy="1785636"/>
            <a:chOff x="5677077" y="526230"/>
            <a:chExt cx="1937004" cy="1785636"/>
          </a:xfrm>
        </p:grpSpPr>
        <p:sp>
          <p:nvSpPr>
            <p:cNvPr id="12" name="Shape 59184">
              <a:extLst>
                <a:ext uri="{FF2B5EF4-FFF2-40B4-BE49-F238E27FC236}">
                  <a16:creationId xmlns:a16="http://schemas.microsoft.com/office/drawing/2014/main" id="{6B238361-934B-D14C-9879-0AB631D3B759}"/>
                </a:ext>
              </a:extLst>
            </p:cNvPr>
            <p:cNvSpPr/>
            <p:nvPr/>
          </p:nvSpPr>
          <p:spPr>
            <a:xfrm rot="19991662">
              <a:off x="5677077" y="526230"/>
              <a:ext cx="1937004" cy="1785636"/>
            </a:xfrm>
            <a:custGeom>
              <a:avLst/>
              <a:gdLst/>
              <a:ahLst/>
              <a:cxnLst>
                <a:cxn ang="0">
                  <a:pos x="wd2" y="hd2"/>
                </a:cxn>
                <a:cxn ang="5400000">
                  <a:pos x="wd2" y="hd2"/>
                </a:cxn>
                <a:cxn ang="10800000">
                  <a:pos x="wd2" y="hd2"/>
                </a:cxn>
                <a:cxn ang="16200000">
                  <a:pos x="wd2" y="hd2"/>
                </a:cxn>
              </a:cxnLst>
              <a:rect l="0" t="0" r="r" b="b"/>
              <a:pathLst>
                <a:path w="20326" h="19371" extrusionOk="0">
                  <a:moveTo>
                    <a:pt x="5595" y="1743"/>
                  </a:moveTo>
                  <a:cubicBezTo>
                    <a:pt x="1897" y="4411"/>
                    <a:pt x="634" y="9341"/>
                    <a:pt x="2330" y="13467"/>
                  </a:cubicBezTo>
                  <a:lnTo>
                    <a:pt x="0" y="17591"/>
                  </a:lnTo>
                  <a:lnTo>
                    <a:pt x="4601" y="16800"/>
                  </a:lnTo>
                  <a:cubicBezTo>
                    <a:pt x="7764" y="19826"/>
                    <a:pt x="12639" y="20282"/>
                    <a:pt x="16317" y="17629"/>
                  </a:cubicBezTo>
                  <a:cubicBezTo>
                    <a:pt x="20561" y="14568"/>
                    <a:pt x="21600" y="8532"/>
                    <a:pt x="18639" y="4145"/>
                  </a:cubicBezTo>
                  <a:cubicBezTo>
                    <a:pt x="15678" y="-242"/>
                    <a:pt x="9839" y="-1318"/>
                    <a:pt x="5595" y="1743"/>
                  </a:cubicBezTo>
                  <a:close/>
                </a:path>
              </a:pathLst>
            </a:custGeom>
            <a:solidFill>
              <a:srgbClr val="C41230"/>
            </a:solidFill>
            <a:ln w="12700" cap="flat">
              <a:noFill/>
              <a:miter lim="400000"/>
            </a:ln>
            <a:effectLst/>
          </p:spPr>
          <p:txBody>
            <a:bodyPr wrap="square" lIns="0" tIns="0" rIns="0" bIns="0" numCol="1" anchor="t">
              <a:noAutofit/>
            </a:bodyPr>
            <a:lstStyle/>
            <a:p>
              <a:endParaRPr sz="2300"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3C65B3C0-F6ED-234E-9BA9-B2FFAB64D47B}"/>
                </a:ext>
              </a:extLst>
            </p:cNvPr>
            <p:cNvSpPr txBox="1"/>
            <p:nvPr/>
          </p:nvSpPr>
          <p:spPr>
            <a:xfrm>
              <a:off x="6038180" y="1018241"/>
              <a:ext cx="1360794" cy="707886"/>
            </a:xfrm>
            <a:prstGeom prst="rect">
              <a:avLst/>
            </a:prstGeom>
            <a:noFill/>
          </p:spPr>
          <p:txBody>
            <a:bodyPr wrap="square" rtlCol="0" anchor="ctr" anchorCtr="0">
              <a:spAutoFit/>
            </a:bodyPr>
            <a:lstStyle/>
            <a:p>
              <a:pPr algn="ctr"/>
              <a:r>
                <a:rPr lang="en-US" sz="2000" b="1" dirty="0">
                  <a:solidFill>
                    <a:schemeClr val="bg1"/>
                  </a:solidFill>
                  <a:latin typeface="Calibri" panose="020F0502020204030204" pitchFamily="34" charset="0"/>
                  <a:ea typeface="League Spartan" charset="0"/>
                  <a:cs typeface="Calibri" panose="020F0502020204030204" pitchFamily="34" charset="0"/>
                </a:rPr>
                <a:t>End of life planning</a:t>
              </a:r>
            </a:p>
          </p:txBody>
        </p:sp>
      </p:grpSp>
      <p:grpSp>
        <p:nvGrpSpPr>
          <p:cNvPr id="7" name="Group 6">
            <a:extLst>
              <a:ext uri="{FF2B5EF4-FFF2-40B4-BE49-F238E27FC236}">
                <a16:creationId xmlns:a16="http://schemas.microsoft.com/office/drawing/2014/main" id="{C64008FA-156E-4EE8-9065-775C1D2E5751}"/>
              </a:ext>
            </a:extLst>
          </p:cNvPr>
          <p:cNvGrpSpPr/>
          <p:nvPr/>
        </p:nvGrpSpPr>
        <p:grpSpPr>
          <a:xfrm>
            <a:off x="6672922" y="3561840"/>
            <a:ext cx="2095189" cy="1786010"/>
            <a:chOff x="6672922" y="3561840"/>
            <a:chExt cx="2095189" cy="1786010"/>
          </a:xfrm>
        </p:grpSpPr>
        <p:sp>
          <p:nvSpPr>
            <p:cNvPr id="8" name="Shape 59189">
              <a:extLst>
                <a:ext uri="{FF2B5EF4-FFF2-40B4-BE49-F238E27FC236}">
                  <a16:creationId xmlns:a16="http://schemas.microsoft.com/office/drawing/2014/main" id="{ACB623B4-F823-5D48-84EF-23CCA430FEDE}"/>
                </a:ext>
              </a:extLst>
            </p:cNvPr>
            <p:cNvSpPr/>
            <p:nvPr/>
          </p:nvSpPr>
          <p:spPr>
            <a:xfrm rot="1089944">
              <a:off x="6672922" y="3561840"/>
              <a:ext cx="2046049" cy="1786010"/>
            </a:xfrm>
            <a:custGeom>
              <a:avLst/>
              <a:gdLst/>
              <a:ahLst/>
              <a:cxnLst>
                <a:cxn ang="0">
                  <a:pos x="wd2" y="hd2"/>
                </a:cxn>
                <a:cxn ang="5400000">
                  <a:pos x="wd2" y="hd2"/>
                </a:cxn>
                <a:cxn ang="10800000">
                  <a:pos x="wd2" y="hd2"/>
                </a:cxn>
                <a:cxn ang="16200000">
                  <a:pos x="wd2" y="hd2"/>
                </a:cxn>
              </a:cxnLst>
              <a:rect l="0" t="0" r="r" b="b"/>
              <a:pathLst>
                <a:path w="20360" h="19208" extrusionOk="0">
                  <a:moveTo>
                    <a:pt x="15243" y="908"/>
                  </a:moveTo>
                  <a:cubicBezTo>
                    <a:pt x="11370" y="-1052"/>
                    <a:pt x="6855" y="270"/>
                    <a:pt x="4381" y="3821"/>
                  </a:cubicBezTo>
                  <a:lnTo>
                    <a:pt x="0" y="3797"/>
                  </a:lnTo>
                  <a:lnTo>
                    <a:pt x="2810" y="7489"/>
                  </a:lnTo>
                  <a:cubicBezTo>
                    <a:pt x="1906" y="11796"/>
                    <a:pt x="3855" y="16349"/>
                    <a:pt x="7707" y="18299"/>
                  </a:cubicBezTo>
                  <a:cubicBezTo>
                    <a:pt x="12151" y="20548"/>
                    <a:pt x="17438" y="18479"/>
                    <a:pt x="19519" y="13676"/>
                  </a:cubicBezTo>
                  <a:cubicBezTo>
                    <a:pt x="21600" y="8874"/>
                    <a:pt x="19686" y="3157"/>
                    <a:pt x="15243" y="908"/>
                  </a:cubicBezTo>
                  <a:close/>
                </a:path>
              </a:pathLst>
            </a:custGeom>
            <a:solidFill>
              <a:srgbClr val="C41230"/>
            </a:solidFill>
            <a:ln w="12700" cap="flat">
              <a:noFill/>
              <a:miter lim="400000"/>
            </a:ln>
            <a:effectLst/>
          </p:spPr>
          <p:txBody>
            <a:bodyPr wrap="square" lIns="0" tIns="0" rIns="0" bIns="0" numCol="1" anchor="t">
              <a:noAutofit/>
            </a:bodyPr>
            <a:lstStyle/>
            <a:p>
              <a:endParaRPr sz="2300" dirty="0">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F8DA6BD8-7B81-A443-9321-648461420ECE}"/>
                </a:ext>
              </a:extLst>
            </p:cNvPr>
            <p:cNvSpPr txBox="1"/>
            <p:nvPr/>
          </p:nvSpPr>
          <p:spPr>
            <a:xfrm>
              <a:off x="6882580" y="3793197"/>
              <a:ext cx="1885531" cy="1323439"/>
            </a:xfrm>
            <a:prstGeom prst="rect">
              <a:avLst/>
            </a:prstGeom>
            <a:noFill/>
          </p:spPr>
          <p:txBody>
            <a:bodyPr wrap="square" rtlCol="0" anchor="ctr" anchorCtr="0">
              <a:spAutoFit/>
            </a:bodyPr>
            <a:lstStyle/>
            <a:p>
              <a:pPr algn="ctr"/>
              <a:r>
                <a:rPr lang="en-US" sz="2000" b="1" dirty="0">
                  <a:solidFill>
                    <a:schemeClr val="bg1"/>
                  </a:solidFill>
                  <a:latin typeface="Calibri" panose="020F0502020204030204" pitchFamily="34" charset="0"/>
                  <a:ea typeface="League Spartan" charset="0"/>
                  <a:cs typeface="Calibri" panose="020F0502020204030204" pitchFamily="34" charset="0"/>
                </a:rPr>
                <a:t>Sudden withdrawal from life pattern</a:t>
              </a:r>
            </a:p>
          </p:txBody>
        </p:sp>
      </p:grpSp>
      <p:grpSp>
        <p:nvGrpSpPr>
          <p:cNvPr id="6" name="Group 5">
            <a:extLst>
              <a:ext uri="{FF2B5EF4-FFF2-40B4-BE49-F238E27FC236}">
                <a16:creationId xmlns:a16="http://schemas.microsoft.com/office/drawing/2014/main" id="{5E9B625E-3FF6-43F8-A916-B6C4150104DA}"/>
              </a:ext>
            </a:extLst>
          </p:cNvPr>
          <p:cNvGrpSpPr/>
          <p:nvPr/>
        </p:nvGrpSpPr>
        <p:grpSpPr>
          <a:xfrm>
            <a:off x="7190247" y="1745662"/>
            <a:ext cx="2046049" cy="1786010"/>
            <a:chOff x="7190247" y="1745662"/>
            <a:chExt cx="2046049" cy="1786010"/>
          </a:xfrm>
        </p:grpSpPr>
        <p:sp>
          <p:nvSpPr>
            <p:cNvPr id="36" name="Shape 59189">
              <a:extLst>
                <a:ext uri="{FF2B5EF4-FFF2-40B4-BE49-F238E27FC236}">
                  <a16:creationId xmlns:a16="http://schemas.microsoft.com/office/drawing/2014/main" id="{07A152CD-B281-46BC-93CA-0D039FD0892B}"/>
                </a:ext>
              </a:extLst>
            </p:cNvPr>
            <p:cNvSpPr/>
            <p:nvPr/>
          </p:nvSpPr>
          <p:spPr>
            <a:xfrm rot="19148681">
              <a:off x="7190247" y="1745662"/>
              <a:ext cx="2046049" cy="1786010"/>
            </a:xfrm>
            <a:custGeom>
              <a:avLst/>
              <a:gdLst/>
              <a:ahLst/>
              <a:cxnLst>
                <a:cxn ang="0">
                  <a:pos x="wd2" y="hd2"/>
                </a:cxn>
                <a:cxn ang="5400000">
                  <a:pos x="wd2" y="hd2"/>
                </a:cxn>
                <a:cxn ang="10800000">
                  <a:pos x="wd2" y="hd2"/>
                </a:cxn>
                <a:cxn ang="16200000">
                  <a:pos x="wd2" y="hd2"/>
                </a:cxn>
              </a:cxnLst>
              <a:rect l="0" t="0" r="r" b="b"/>
              <a:pathLst>
                <a:path w="20360" h="19208" extrusionOk="0">
                  <a:moveTo>
                    <a:pt x="15243" y="908"/>
                  </a:moveTo>
                  <a:cubicBezTo>
                    <a:pt x="11370" y="-1052"/>
                    <a:pt x="6855" y="270"/>
                    <a:pt x="4381" y="3821"/>
                  </a:cubicBezTo>
                  <a:lnTo>
                    <a:pt x="0" y="3797"/>
                  </a:lnTo>
                  <a:lnTo>
                    <a:pt x="2810" y="7489"/>
                  </a:lnTo>
                  <a:cubicBezTo>
                    <a:pt x="1906" y="11796"/>
                    <a:pt x="3855" y="16349"/>
                    <a:pt x="7707" y="18299"/>
                  </a:cubicBezTo>
                  <a:cubicBezTo>
                    <a:pt x="12151" y="20548"/>
                    <a:pt x="17438" y="18479"/>
                    <a:pt x="19519" y="13676"/>
                  </a:cubicBezTo>
                  <a:cubicBezTo>
                    <a:pt x="21600" y="8874"/>
                    <a:pt x="19686" y="3157"/>
                    <a:pt x="15243" y="908"/>
                  </a:cubicBezTo>
                  <a:close/>
                </a:path>
              </a:pathLst>
            </a:custGeom>
            <a:solidFill>
              <a:srgbClr val="C41230"/>
            </a:solidFill>
            <a:ln w="12700" cap="flat">
              <a:noFill/>
              <a:miter lim="400000"/>
            </a:ln>
            <a:effectLst/>
          </p:spPr>
          <p:txBody>
            <a:bodyPr wrap="square" lIns="0" tIns="0" rIns="0" bIns="0" numCol="1" anchor="t">
              <a:noAutofit/>
            </a:bodyPr>
            <a:lstStyle/>
            <a:p>
              <a:endParaRPr sz="2300"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2872771E-40B2-4A01-977E-AFFA430DE607}"/>
                </a:ext>
              </a:extLst>
            </p:cNvPr>
            <p:cNvSpPr txBox="1"/>
            <p:nvPr/>
          </p:nvSpPr>
          <p:spPr>
            <a:xfrm>
              <a:off x="7755852" y="2167405"/>
              <a:ext cx="1156315" cy="707886"/>
            </a:xfrm>
            <a:prstGeom prst="rect">
              <a:avLst/>
            </a:prstGeom>
            <a:noFill/>
          </p:spPr>
          <p:txBody>
            <a:bodyPr wrap="square" rtlCol="0" anchor="ctr" anchorCtr="0">
              <a:spAutoFit/>
            </a:bodyPr>
            <a:lstStyle/>
            <a:p>
              <a:pPr algn="ctr"/>
              <a:r>
                <a:rPr lang="en-US" sz="2000" b="1" dirty="0">
                  <a:solidFill>
                    <a:schemeClr val="bg1"/>
                  </a:solidFill>
                  <a:latin typeface="Calibri" panose="020F0502020204030204" pitchFamily="34" charset="0"/>
                  <a:ea typeface="League Spartan" charset="0"/>
                  <a:cs typeface="Calibri" panose="020F0502020204030204" pitchFamily="34" charset="0"/>
                </a:rPr>
                <a:t>Last resort</a:t>
              </a:r>
            </a:p>
          </p:txBody>
        </p:sp>
      </p:grpSp>
      <p:sp>
        <p:nvSpPr>
          <p:cNvPr id="49" name="Oval 48">
            <a:extLst>
              <a:ext uri="{FF2B5EF4-FFF2-40B4-BE49-F238E27FC236}">
                <a16:creationId xmlns:a16="http://schemas.microsoft.com/office/drawing/2014/main" id="{B0F03632-F134-455E-B64E-F7D1F3FBD845}"/>
              </a:ext>
            </a:extLst>
          </p:cNvPr>
          <p:cNvSpPr/>
          <p:nvPr/>
        </p:nvSpPr>
        <p:spPr>
          <a:xfrm>
            <a:off x="309880" y="257865"/>
            <a:ext cx="1760220" cy="1760220"/>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ooter Placeholder 5">
            <a:extLst>
              <a:ext uri="{FF2B5EF4-FFF2-40B4-BE49-F238E27FC236}">
                <a16:creationId xmlns:a16="http://schemas.microsoft.com/office/drawing/2014/main" id="{FA67C329-5F70-4C83-9807-5EEBD2DDBD5C}"/>
              </a:ext>
            </a:extLst>
          </p:cNvPr>
          <p:cNvSpPr txBox="1">
            <a:spLocks/>
          </p:cNvSpPr>
          <p:nvPr/>
        </p:nvSpPr>
        <p:spPr>
          <a:xfrm>
            <a:off x="182880" y="6459785"/>
            <a:ext cx="4822804" cy="365125"/>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M2 – Threat Assessment Model</a:t>
            </a:r>
          </a:p>
        </p:txBody>
      </p:sp>
      <p:pic>
        <p:nvPicPr>
          <p:cNvPr id="42" name="Picture 41" descr="A close up of a logo&#10;&#10;Description automatically generated">
            <a:extLst>
              <a:ext uri="{FF2B5EF4-FFF2-40B4-BE49-F238E27FC236}">
                <a16:creationId xmlns:a16="http://schemas.microsoft.com/office/drawing/2014/main" id="{AFE6FB00-2F80-4AD0-94F8-D7D9ED288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02" y="453387"/>
            <a:ext cx="1369175" cy="1369175"/>
          </a:xfrm>
          <a:prstGeom prst="rect">
            <a:avLst/>
          </a:prstGeom>
        </p:spPr>
      </p:pic>
    </p:spTree>
    <p:custDataLst>
      <p:tags r:id="rId1"/>
    </p:custDataLst>
    <p:extLst>
      <p:ext uri="{BB962C8B-B14F-4D97-AF65-F5344CB8AC3E}">
        <p14:creationId xmlns:p14="http://schemas.microsoft.com/office/powerpoint/2010/main" val="106556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78B7A79-9606-4900-8042-E8D73DE8AAE1}"/>
              </a:ext>
            </a:extLst>
          </p:cNvPr>
          <p:cNvSpPr/>
          <p:nvPr/>
        </p:nvSpPr>
        <p:spPr>
          <a:xfrm>
            <a:off x="9682231" y="1536192"/>
            <a:ext cx="2035732" cy="3992134"/>
          </a:xfrm>
          <a:prstGeom prst="roundRect">
            <a:avLst/>
          </a:prstGeom>
          <a:solidFill>
            <a:schemeClr val="bg1">
              <a:lumMod val="8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6B86E7EE-62FF-4444-8A95-9D3422F2DF70}"/>
              </a:ext>
            </a:extLst>
          </p:cNvPr>
          <p:cNvSpPr>
            <a:spLocks noGrp="1"/>
          </p:cNvSpPr>
          <p:nvPr>
            <p:ph type="sldNum" sz="quarter" idx="4294967295"/>
          </p:nvPr>
        </p:nvSpPr>
        <p:spPr>
          <a:xfrm>
            <a:off x="0" y="0"/>
            <a:ext cx="0" cy="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rPr>
              <a:t> </a:t>
            </a:r>
            <a:fld id="{F8C50B0B-705F-4E61-8AFF-CB5F49786A7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CC1C278-2CF3-4571-8CA1-16BF18F4B33D}"/>
              </a:ext>
            </a:extLst>
          </p:cNvPr>
          <p:cNvGrpSpPr/>
          <p:nvPr/>
        </p:nvGrpSpPr>
        <p:grpSpPr>
          <a:xfrm>
            <a:off x="760201" y="1776411"/>
            <a:ext cx="1552919" cy="1552919"/>
            <a:chOff x="557561" y="1590036"/>
            <a:chExt cx="1929161" cy="1929161"/>
          </a:xfrm>
        </p:grpSpPr>
        <p:sp>
          <p:nvSpPr>
            <p:cNvPr id="23" name="Oval 22">
              <a:extLst>
                <a:ext uri="{FF2B5EF4-FFF2-40B4-BE49-F238E27FC236}">
                  <a16:creationId xmlns:a16="http://schemas.microsoft.com/office/drawing/2014/main" id="{DAFA35D0-7EED-449A-AAF9-A50414FAA2E9}"/>
                </a:ext>
              </a:extLst>
            </p:cNvPr>
            <p:cNvSpPr/>
            <p:nvPr/>
          </p:nvSpPr>
          <p:spPr>
            <a:xfrm>
              <a:off x="557561" y="1590036"/>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6146A82-3C94-4CE2-ADA8-BB5CB92E7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39" y="1705914"/>
              <a:ext cx="1700784" cy="1700784"/>
            </a:xfrm>
            <a:prstGeom prst="rect">
              <a:avLst/>
            </a:prstGeom>
          </p:spPr>
        </p:pic>
      </p:grpSp>
      <p:grpSp>
        <p:nvGrpSpPr>
          <p:cNvPr id="29" name="Group 28">
            <a:extLst>
              <a:ext uri="{FF2B5EF4-FFF2-40B4-BE49-F238E27FC236}">
                <a16:creationId xmlns:a16="http://schemas.microsoft.com/office/drawing/2014/main" id="{2D8F78E9-3896-40B5-A1DF-A43FA65023E4}"/>
              </a:ext>
            </a:extLst>
          </p:cNvPr>
          <p:cNvGrpSpPr/>
          <p:nvPr/>
        </p:nvGrpSpPr>
        <p:grpSpPr>
          <a:xfrm>
            <a:off x="5330690" y="1763008"/>
            <a:ext cx="1552919" cy="1590639"/>
            <a:chOff x="5131361" y="1676992"/>
            <a:chExt cx="1929161" cy="1976020"/>
          </a:xfrm>
        </p:grpSpPr>
        <p:pic>
          <p:nvPicPr>
            <p:cNvPr id="9" name="Picture 8" descr="A close up of a logo&#10;&#10;Description automatically generated">
              <a:extLst>
                <a:ext uri="{FF2B5EF4-FFF2-40B4-BE49-F238E27FC236}">
                  <a16:creationId xmlns:a16="http://schemas.microsoft.com/office/drawing/2014/main" id="{E161514D-4BF5-43B1-AF3D-3080B7355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492" y="1676992"/>
              <a:ext cx="1700900" cy="1700900"/>
            </a:xfrm>
            <a:prstGeom prst="rect">
              <a:avLst/>
            </a:prstGeom>
          </p:spPr>
        </p:pic>
        <p:sp>
          <p:nvSpPr>
            <p:cNvPr id="25" name="Oval 24">
              <a:extLst>
                <a:ext uri="{FF2B5EF4-FFF2-40B4-BE49-F238E27FC236}">
                  <a16:creationId xmlns:a16="http://schemas.microsoft.com/office/drawing/2014/main" id="{BD8D9FDB-C502-4E00-8F70-DE882478F683}"/>
                </a:ext>
              </a:extLst>
            </p:cNvPr>
            <p:cNvSpPr/>
            <p:nvPr/>
          </p:nvSpPr>
          <p:spPr>
            <a:xfrm>
              <a:off x="5131361" y="172385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99115796-DE53-4E18-8F91-EB01EFFC7B31}"/>
              </a:ext>
            </a:extLst>
          </p:cNvPr>
          <p:cNvGrpSpPr/>
          <p:nvPr/>
        </p:nvGrpSpPr>
        <p:grpSpPr>
          <a:xfrm>
            <a:off x="7610359" y="1782689"/>
            <a:ext cx="1552919" cy="1552919"/>
            <a:chOff x="7422121" y="1562861"/>
            <a:chExt cx="1929161" cy="1929161"/>
          </a:xfrm>
        </p:grpSpPr>
        <p:pic>
          <p:nvPicPr>
            <p:cNvPr id="5" name="Picture 4" descr="A close up of a logo&#10;&#10;Description automatically generated">
              <a:extLst>
                <a:ext uri="{FF2B5EF4-FFF2-40B4-BE49-F238E27FC236}">
                  <a16:creationId xmlns:a16="http://schemas.microsoft.com/office/drawing/2014/main" id="{14BD1E12-CA83-4074-95BC-4D882CACF7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252" y="1676992"/>
              <a:ext cx="1700900" cy="1700900"/>
            </a:xfrm>
            <a:prstGeom prst="rect">
              <a:avLst/>
            </a:prstGeom>
          </p:spPr>
        </p:pic>
        <p:sp>
          <p:nvSpPr>
            <p:cNvPr id="26" name="Oval 25">
              <a:extLst>
                <a:ext uri="{FF2B5EF4-FFF2-40B4-BE49-F238E27FC236}">
                  <a16:creationId xmlns:a16="http://schemas.microsoft.com/office/drawing/2014/main" id="{CF5D7392-30B8-4B77-B48A-6830C0111A2F}"/>
                </a:ext>
              </a:extLst>
            </p:cNvPr>
            <p:cNvSpPr/>
            <p:nvPr/>
          </p:nvSpPr>
          <p:spPr>
            <a:xfrm>
              <a:off x="7422121"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58678690-4F54-4B04-8C4D-0B9DD3F572FD}"/>
              </a:ext>
            </a:extLst>
          </p:cNvPr>
          <p:cNvGrpSpPr/>
          <p:nvPr/>
        </p:nvGrpSpPr>
        <p:grpSpPr>
          <a:xfrm>
            <a:off x="9901179" y="1778099"/>
            <a:ext cx="1552919" cy="1552919"/>
            <a:chOff x="9705278" y="1558271"/>
            <a:chExt cx="1929161" cy="1929161"/>
          </a:xfrm>
        </p:grpSpPr>
        <p:pic>
          <p:nvPicPr>
            <p:cNvPr id="15" name="Picture 14" descr="A close up of a logo&#10;&#10;Description automatically generated">
              <a:extLst>
                <a:ext uri="{FF2B5EF4-FFF2-40B4-BE49-F238E27FC236}">
                  <a16:creationId xmlns:a16="http://schemas.microsoft.com/office/drawing/2014/main" id="{501EF237-2640-4D66-901F-FFB35B2A35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7012" y="1676992"/>
              <a:ext cx="1700900" cy="1700900"/>
            </a:xfrm>
            <a:prstGeom prst="rect">
              <a:avLst/>
            </a:prstGeom>
          </p:spPr>
        </p:pic>
        <p:sp>
          <p:nvSpPr>
            <p:cNvPr id="27" name="Oval 26">
              <a:extLst>
                <a:ext uri="{FF2B5EF4-FFF2-40B4-BE49-F238E27FC236}">
                  <a16:creationId xmlns:a16="http://schemas.microsoft.com/office/drawing/2014/main" id="{0D1AF395-014F-4194-82B6-1463822CF25A}"/>
                </a:ext>
              </a:extLst>
            </p:cNvPr>
            <p:cNvSpPr/>
            <p:nvPr/>
          </p:nvSpPr>
          <p:spPr>
            <a:xfrm>
              <a:off x="9705278" y="155827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E734005E-DE6F-47BC-8FD1-9A43908E292C}"/>
              </a:ext>
            </a:extLst>
          </p:cNvPr>
          <p:cNvGrpSpPr/>
          <p:nvPr/>
        </p:nvGrpSpPr>
        <p:grpSpPr>
          <a:xfrm>
            <a:off x="3039870" y="1782689"/>
            <a:ext cx="1552919" cy="1552919"/>
            <a:chOff x="2805838" y="1562861"/>
            <a:chExt cx="1929161" cy="1929161"/>
          </a:xfrm>
        </p:grpSpPr>
        <p:pic>
          <p:nvPicPr>
            <p:cNvPr id="17" name="Picture 16" descr="A close up of a logo&#10;&#10;Description automatically generated">
              <a:extLst>
                <a:ext uri="{FF2B5EF4-FFF2-40B4-BE49-F238E27FC236}">
                  <a16:creationId xmlns:a16="http://schemas.microsoft.com/office/drawing/2014/main" id="{08FE3A75-9EB7-473C-801B-ED7BD2F363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4732" y="1676992"/>
              <a:ext cx="1700900" cy="1700900"/>
            </a:xfrm>
            <a:prstGeom prst="rect">
              <a:avLst/>
            </a:prstGeom>
          </p:spPr>
        </p:pic>
        <p:sp>
          <p:nvSpPr>
            <p:cNvPr id="28" name="Oval 27">
              <a:extLst>
                <a:ext uri="{FF2B5EF4-FFF2-40B4-BE49-F238E27FC236}">
                  <a16:creationId xmlns:a16="http://schemas.microsoft.com/office/drawing/2014/main" id="{F49C5711-F2BD-4BA6-B795-6B82852BA77A}"/>
                </a:ext>
              </a:extLst>
            </p:cNvPr>
            <p:cNvSpPr/>
            <p:nvPr/>
          </p:nvSpPr>
          <p:spPr>
            <a:xfrm>
              <a:off x="2805838"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F31533A8-F53F-4C9C-BA17-B65A55AB0093}"/>
              </a:ext>
            </a:extLst>
          </p:cNvPr>
          <p:cNvGrpSpPr/>
          <p:nvPr/>
        </p:nvGrpSpPr>
        <p:grpSpPr>
          <a:xfrm>
            <a:off x="501804" y="3520438"/>
            <a:ext cx="11207323" cy="2019595"/>
            <a:chOff x="501804" y="3428998"/>
            <a:chExt cx="11207323" cy="2019595"/>
          </a:xfrm>
        </p:grpSpPr>
        <p:sp>
          <p:nvSpPr>
            <p:cNvPr id="34" name="Rectangle 33">
              <a:extLst>
                <a:ext uri="{FF2B5EF4-FFF2-40B4-BE49-F238E27FC236}">
                  <a16:creationId xmlns:a16="http://schemas.microsoft.com/office/drawing/2014/main" id="{308FA747-704F-4BEE-9B4F-EB6570BC9961}"/>
                </a:ext>
              </a:extLst>
            </p:cNvPr>
            <p:cNvSpPr/>
            <p:nvPr/>
          </p:nvSpPr>
          <p:spPr>
            <a:xfrm>
              <a:off x="501804" y="3429000"/>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Risk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Factors</a:t>
              </a:r>
            </a:p>
          </p:txBody>
        </p:sp>
        <p:sp>
          <p:nvSpPr>
            <p:cNvPr id="35" name="Rectangle 34">
              <a:extLst>
                <a:ext uri="{FF2B5EF4-FFF2-40B4-BE49-F238E27FC236}">
                  <a16:creationId xmlns:a16="http://schemas.microsoft.com/office/drawing/2014/main" id="{4C99B365-EF3F-4321-B9B8-77ECC1050818}"/>
                </a:ext>
              </a:extLst>
            </p:cNvPr>
            <p:cNvSpPr/>
            <p:nvPr/>
          </p:nvSpPr>
          <p:spPr>
            <a:xfrm>
              <a:off x="2784843" y="3428999"/>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Triggers and Stressors</a:t>
              </a:r>
            </a:p>
          </p:txBody>
        </p:sp>
        <p:sp>
          <p:nvSpPr>
            <p:cNvPr id="36" name="Rectangle 35">
              <a:extLst>
                <a:ext uri="{FF2B5EF4-FFF2-40B4-BE49-F238E27FC236}">
                  <a16:creationId xmlns:a16="http://schemas.microsoft.com/office/drawing/2014/main" id="{A9DFD259-6743-4398-AF2C-D4030226C79B}"/>
                </a:ext>
              </a:extLst>
            </p:cNvPr>
            <p:cNvSpPr/>
            <p:nvPr/>
          </p:nvSpPr>
          <p:spPr>
            <a:xfrm>
              <a:off x="5075663"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Warning Behaviors</a:t>
              </a:r>
            </a:p>
          </p:txBody>
        </p:sp>
        <p:sp>
          <p:nvSpPr>
            <p:cNvPr id="37" name="Rectangle 36">
              <a:extLst>
                <a:ext uri="{FF2B5EF4-FFF2-40B4-BE49-F238E27FC236}">
                  <a16:creationId xmlns:a16="http://schemas.microsoft.com/office/drawing/2014/main" id="{11C3C840-1A87-4A8A-BD67-01260CC0D1C1}"/>
                </a:ext>
              </a:extLst>
            </p:cNvPr>
            <p:cNvSpPr/>
            <p:nvPr/>
          </p:nvSpPr>
          <p:spPr>
            <a:xfrm>
              <a:off x="7361663" y="34289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Potential Imminence</a:t>
              </a:r>
            </a:p>
          </p:txBody>
        </p:sp>
        <p:sp>
          <p:nvSpPr>
            <p:cNvPr id="38" name="Rectangle 37">
              <a:extLst>
                <a:ext uri="{FF2B5EF4-FFF2-40B4-BE49-F238E27FC236}">
                  <a16:creationId xmlns:a16="http://schemas.microsoft.com/office/drawing/2014/main" id="{E3B5755C-6284-4912-ABBC-0D210F7FCF88}"/>
                </a:ext>
              </a:extLst>
            </p:cNvPr>
            <p:cNvSpPr/>
            <p:nvPr/>
          </p:nvSpPr>
          <p:spPr>
            <a:xfrm>
              <a:off x="9646152"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A5B5D"/>
                  </a:solidFill>
                  <a:effectLst/>
                  <a:uLnTx/>
                  <a:uFillTx/>
                  <a:latin typeface="Calibri" panose="020F0502020204030204" pitchFamily="34" charset="0"/>
                  <a:cs typeface="Calibri" panose="020F0502020204030204" pitchFamily="34" charset="0"/>
                </a:rPr>
                <a:t>Mitigators</a:t>
              </a:r>
            </a:p>
          </p:txBody>
        </p:sp>
        <p:cxnSp>
          <p:nvCxnSpPr>
            <p:cNvPr id="42" name="Straight Connector 41">
              <a:extLst>
                <a:ext uri="{FF2B5EF4-FFF2-40B4-BE49-F238E27FC236}">
                  <a16:creationId xmlns:a16="http://schemas.microsoft.com/office/drawing/2014/main" id="{A0DE98FB-2C7A-445A-93D0-2B05C99FDE6E}"/>
                </a:ext>
              </a:extLst>
            </p:cNvPr>
            <p:cNvCxnSpPr/>
            <p:nvPr/>
          </p:nvCxnSpPr>
          <p:spPr>
            <a:xfrm>
              <a:off x="2594282" y="3702205"/>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036709-73AE-4B17-8CA7-B57C99AF9607}"/>
                </a:ext>
              </a:extLst>
            </p:cNvPr>
            <p:cNvCxnSpPr/>
            <p:nvPr/>
          </p:nvCxnSpPr>
          <p:spPr>
            <a:xfrm>
              <a:off x="5005684"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779A46-6392-4C50-B826-D85ED45D06CA}"/>
                </a:ext>
              </a:extLst>
            </p:cNvPr>
            <p:cNvCxnSpPr/>
            <p:nvPr/>
          </p:nvCxnSpPr>
          <p:spPr>
            <a:xfrm>
              <a:off x="7269382"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BC7986-B840-4792-9090-547BCE21F74C}"/>
                </a:ext>
              </a:extLst>
            </p:cNvPr>
            <p:cNvCxnSpPr/>
            <p:nvPr/>
          </p:nvCxnSpPr>
          <p:spPr>
            <a:xfrm>
              <a:off x="9646152" y="3703320"/>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grpSp>
      <p:sp>
        <p:nvSpPr>
          <p:cNvPr id="33" name="Footer Placeholder 5">
            <a:extLst>
              <a:ext uri="{FF2B5EF4-FFF2-40B4-BE49-F238E27FC236}">
                <a16:creationId xmlns:a16="http://schemas.microsoft.com/office/drawing/2014/main" id="{B4D0E839-BB81-4FBF-A717-49627BB4C44E}"/>
              </a:ext>
            </a:extLst>
          </p:cNvPr>
          <p:cNvSpPr txBox="1">
            <a:spLocks/>
          </p:cNvSpPr>
          <p:nvPr/>
        </p:nvSpPr>
        <p:spPr>
          <a:xfrm>
            <a:off x="182880" y="6459785"/>
            <a:ext cx="4822804" cy="365125"/>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M2 – Threat Assessment Model</a:t>
            </a:r>
          </a:p>
        </p:txBody>
      </p:sp>
    </p:spTree>
    <p:custDataLst>
      <p:tags r:id="rId1"/>
    </p:custDataLst>
    <p:extLst>
      <p:ext uri="{BB962C8B-B14F-4D97-AF65-F5344CB8AC3E}">
        <p14:creationId xmlns:p14="http://schemas.microsoft.com/office/powerpoint/2010/main" val="314298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8622">
            <a:extLst>
              <a:ext uri="{FF2B5EF4-FFF2-40B4-BE49-F238E27FC236}">
                <a16:creationId xmlns:a16="http://schemas.microsoft.com/office/drawing/2014/main" id="{62B1A9E4-9924-AD42-AB14-B9F6F4F56684}"/>
              </a:ext>
            </a:extLst>
          </p:cNvPr>
          <p:cNvSpPr/>
          <p:nvPr/>
        </p:nvSpPr>
        <p:spPr>
          <a:xfrm>
            <a:off x="5510805" y="1435750"/>
            <a:ext cx="1169238" cy="233665"/>
          </a:xfrm>
          <a:prstGeom prst="rect">
            <a:avLst/>
          </a:prstGeom>
          <a:solidFill>
            <a:schemeClr val="accent1"/>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7" name="Shape 48623">
            <a:extLst>
              <a:ext uri="{FF2B5EF4-FFF2-40B4-BE49-F238E27FC236}">
                <a16:creationId xmlns:a16="http://schemas.microsoft.com/office/drawing/2014/main" id="{D53ED422-19EC-824E-A6D2-6C5E5FDDE0C6}"/>
              </a:ext>
            </a:extLst>
          </p:cNvPr>
          <p:cNvSpPr/>
          <p:nvPr/>
        </p:nvSpPr>
        <p:spPr>
          <a:xfrm>
            <a:off x="5510805" y="4709616"/>
            <a:ext cx="1169238" cy="233665"/>
          </a:xfrm>
          <a:prstGeom prst="rect">
            <a:avLst/>
          </a:prstGeom>
          <a:solidFill>
            <a:schemeClr val="accent3"/>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8" name="Shape 48624">
            <a:extLst>
              <a:ext uri="{FF2B5EF4-FFF2-40B4-BE49-F238E27FC236}">
                <a16:creationId xmlns:a16="http://schemas.microsoft.com/office/drawing/2014/main" id="{3792AF13-C732-A448-A628-2C8BA7533874}"/>
              </a:ext>
            </a:extLst>
          </p:cNvPr>
          <p:cNvSpPr/>
          <p:nvPr/>
        </p:nvSpPr>
        <p:spPr>
          <a:xfrm>
            <a:off x="4341660" y="2604896"/>
            <a:ext cx="233665" cy="1169239"/>
          </a:xfrm>
          <a:prstGeom prst="rect">
            <a:avLst/>
          </a:prstGeom>
          <a:solidFill>
            <a:schemeClr val="accent4">
              <a:lumMod val="75000"/>
            </a:schemeClr>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9" name="Shape 48625">
            <a:extLst>
              <a:ext uri="{FF2B5EF4-FFF2-40B4-BE49-F238E27FC236}">
                <a16:creationId xmlns:a16="http://schemas.microsoft.com/office/drawing/2014/main" id="{28069781-3EF3-B54F-925A-5CC04B0F68EF}"/>
              </a:ext>
            </a:extLst>
          </p:cNvPr>
          <p:cNvSpPr/>
          <p:nvPr/>
        </p:nvSpPr>
        <p:spPr>
          <a:xfrm>
            <a:off x="7615524" y="2604896"/>
            <a:ext cx="233665" cy="1169239"/>
          </a:xfrm>
          <a:prstGeom prst="rect">
            <a:avLst/>
          </a:prstGeom>
          <a:solidFill>
            <a:schemeClr val="accent2">
              <a:lumMod val="75000"/>
            </a:schemeClr>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10" name="Shape 48626">
            <a:extLst>
              <a:ext uri="{FF2B5EF4-FFF2-40B4-BE49-F238E27FC236}">
                <a16:creationId xmlns:a16="http://schemas.microsoft.com/office/drawing/2014/main" id="{EFBAA171-9A29-364D-A8F3-51954693D95C}"/>
              </a:ext>
            </a:extLst>
          </p:cNvPr>
          <p:cNvSpPr/>
          <p:nvPr/>
        </p:nvSpPr>
        <p:spPr>
          <a:xfrm>
            <a:off x="4441937" y="1536027"/>
            <a:ext cx="992003" cy="992004"/>
          </a:xfrm>
          <a:custGeom>
            <a:avLst/>
            <a:gdLst/>
            <a:ahLst/>
            <a:cxnLst>
              <a:cxn ang="0">
                <a:pos x="wd2" y="hd2"/>
              </a:cxn>
              <a:cxn ang="5400000">
                <a:pos x="wd2" y="hd2"/>
              </a:cxn>
              <a:cxn ang="10800000">
                <a:pos x="wd2" y="hd2"/>
              </a:cxn>
              <a:cxn ang="16200000">
                <a:pos x="wd2" y="hd2"/>
              </a:cxn>
            </a:cxnLst>
            <a:rect l="0" t="0" r="r" b="b"/>
            <a:pathLst>
              <a:path w="21600" h="21600" extrusionOk="0">
                <a:moveTo>
                  <a:pt x="0" y="18002"/>
                </a:moveTo>
                <a:lnTo>
                  <a:pt x="18002" y="0"/>
                </a:lnTo>
                <a:lnTo>
                  <a:pt x="21600" y="3598"/>
                </a:lnTo>
                <a:lnTo>
                  <a:pt x="3598" y="21600"/>
                </a:lnTo>
                <a:close/>
              </a:path>
            </a:pathLst>
          </a:custGeom>
          <a:solidFill>
            <a:schemeClr val="accent4"/>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11" name="Shape 48627">
            <a:extLst>
              <a:ext uri="{FF2B5EF4-FFF2-40B4-BE49-F238E27FC236}">
                <a16:creationId xmlns:a16="http://schemas.microsoft.com/office/drawing/2014/main" id="{9EB8CF8B-3206-6E49-936B-16003D9FC011}"/>
              </a:ext>
            </a:extLst>
          </p:cNvPr>
          <p:cNvSpPr/>
          <p:nvPr/>
        </p:nvSpPr>
        <p:spPr>
          <a:xfrm>
            <a:off x="6756910" y="3851001"/>
            <a:ext cx="992002" cy="992004"/>
          </a:xfrm>
          <a:custGeom>
            <a:avLst/>
            <a:gdLst/>
            <a:ahLst/>
            <a:cxnLst>
              <a:cxn ang="0">
                <a:pos x="wd2" y="hd2"/>
              </a:cxn>
              <a:cxn ang="5400000">
                <a:pos x="wd2" y="hd2"/>
              </a:cxn>
              <a:cxn ang="10800000">
                <a:pos x="wd2" y="hd2"/>
              </a:cxn>
              <a:cxn ang="16200000">
                <a:pos x="wd2" y="hd2"/>
              </a:cxn>
            </a:cxnLst>
            <a:rect l="0" t="0" r="r" b="b"/>
            <a:pathLst>
              <a:path w="21600" h="21600" extrusionOk="0">
                <a:moveTo>
                  <a:pt x="0" y="18002"/>
                </a:moveTo>
                <a:lnTo>
                  <a:pt x="18002" y="0"/>
                </a:lnTo>
                <a:lnTo>
                  <a:pt x="21600" y="3598"/>
                </a:lnTo>
                <a:lnTo>
                  <a:pt x="3598" y="21600"/>
                </a:lnTo>
                <a:close/>
              </a:path>
            </a:pathLst>
          </a:custGeom>
          <a:solidFill>
            <a:schemeClr val="accent2"/>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12" name="Shape 48628">
            <a:extLst>
              <a:ext uri="{FF2B5EF4-FFF2-40B4-BE49-F238E27FC236}">
                <a16:creationId xmlns:a16="http://schemas.microsoft.com/office/drawing/2014/main" id="{6905A6B0-6B86-9F47-8EB0-398A09D8547A}"/>
              </a:ext>
            </a:extLst>
          </p:cNvPr>
          <p:cNvSpPr/>
          <p:nvPr/>
        </p:nvSpPr>
        <p:spPr>
          <a:xfrm>
            <a:off x="4441937" y="3851001"/>
            <a:ext cx="992003" cy="992004"/>
          </a:xfrm>
          <a:custGeom>
            <a:avLst/>
            <a:gdLst/>
            <a:ahLst/>
            <a:cxnLst>
              <a:cxn ang="0">
                <a:pos x="wd2" y="hd2"/>
              </a:cxn>
              <a:cxn ang="5400000">
                <a:pos x="wd2" y="hd2"/>
              </a:cxn>
              <a:cxn ang="10800000">
                <a:pos x="wd2" y="hd2"/>
              </a:cxn>
              <a:cxn ang="16200000">
                <a:pos x="wd2" y="hd2"/>
              </a:cxn>
            </a:cxnLst>
            <a:rect l="0" t="0" r="r" b="b"/>
            <a:pathLst>
              <a:path w="21600" h="21600" extrusionOk="0">
                <a:moveTo>
                  <a:pt x="18002" y="21600"/>
                </a:moveTo>
                <a:lnTo>
                  <a:pt x="0" y="3598"/>
                </a:lnTo>
                <a:lnTo>
                  <a:pt x="3598" y="0"/>
                </a:lnTo>
                <a:lnTo>
                  <a:pt x="21600" y="18002"/>
                </a:lnTo>
                <a:close/>
              </a:path>
            </a:pathLst>
          </a:custGeom>
          <a:solidFill>
            <a:schemeClr val="accent3">
              <a:lumMod val="75000"/>
            </a:schemeClr>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13" name="Shape 48629">
            <a:extLst>
              <a:ext uri="{FF2B5EF4-FFF2-40B4-BE49-F238E27FC236}">
                <a16:creationId xmlns:a16="http://schemas.microsoft.com/office/drawing/2014/main" id="{4DCB2509-4177-944D-8E78-1712474C5F6E}"/>
              </a:ext>
            </a:extLst>
          </p:cNvPr>
          <p:cNvSpPr/>
          <p:nvPr/>
        </p:nvSpPr>
        <p:spPr>
          <a:xfrm>
            <a:off x="6756910" y="1536027"/>
            <a:ext cx="992002" cy="992004"/>
          </a:xfrm>
          <a:custGeom>
            <a:avLst/>
            <a:gdLst/>
            <a:ahLst/>
            <a:cxnLst>
              <a:cxn ang="0">
                <a:pos x="wd2" y="hd2"/>
              </a:cxn>
              <a:cxn ang="5400000">
                <a:pos x="wd2" y="hd2"/>
              </a:cxn>
              <a:cxn ang="10800000">
                <a:pos x="wd2" y="hd2"/>
              </a:cxn>
              <a:cxn ang="16200000">
                <a:pos x="wd2" y="hd2"/>
              </a:cxn>
            </a:cxnLst>
            <a:rect l="0" t="0" r="r" b="b"/>
            <a:pathLst>
              <a:path w="21600" h="21600" extrusionOk="0">
                <a:moveTo>
                  <a:pt x="18002" y="21600"/>
                </a:moveTo>
                <a:lnTo>
                  <a:pt x="0" y="3598"/>
                </a:lnTo>
                <a:lnTo>
                  <a:pt x="3598" y="0"/>
                </a:lnTo>
                <a:lnTo>
                  <a:pt x="21600" y="18002"/>
                </a:lnTo>
                <a:close/>
              </a:path>
            </a:pathLst>
          </a:custGeom>
          <a:solidFill>
            <a:schemeClr val="accent1">
              <a:lumMod val="75000"/>
            </a:schemeClr>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grpSp>
        <p:nvGrpSpPr>
          <p:cNvPr id="14" name="Group 13">
            <a:extLst>
              <a:ext uri="{FF2B5EF4-FFF2-40B4-BE49-F238E27FC236}">
                <a16:creationId xmlns:a16="http://schemas.microsoft.com/office/drawing/2014/main" id="{24C0113B-1F63-413D-B217-45481F4B5C7F}"/>
              </a:ext>
            </a:extLst>
          </p:cNvPr>
          <p:cNvGrpSpPr/>
          <p:nvPr/>
        </p:nvGrpSpPr>
        <p:grpSpPr>
          <a:xfrm>
            <a:off x="4232541" y="4943280"/>
            <a:ext cx="3726918" cy="829201"/>
            <a:chOff x="4232541" y="4943280"/>
            <a:chExt cx="3726918" cy="829201"/>
          </a:xfrm>
        </p:grpSpPr>
        <p:sp>
          <p:nvSpPr>
            <p:cNvPr id="21" name="Shape 48620">
              <a:extLst>
                <a:ext uri="{FF2B5EF4-FFF2-40B4-BE49-F238E27FC236}">
                  <a16:creationId xmlns:a16="http://schemas.microsoft.com/office/drawing/2014/main" id="{EE57324E-F648-7745-A9C5-3D1DFBD1FB9A}"/>
                </a:ext>
              </a:extLst>
            </p:cNvPr>
            <p:cNvSpPr/>
            <p:nvPr/>
          </p:nvSpPr>
          <p:spPr>
            <a:xfrm flipV="1">
              <a:off x="6095424" y="4943280"/>
              <a:ext cx="0" cy="322530"/>
            </a:xfrm>
            <a:prstGeom prst="line">
              <a:avLst/>
            </a:prstGeom>
            <a:noFill/>
            <a:ln w="38100" cap="flat">
              <a:solidFill>
                <a:srgbClr val="C0C2C4"/>
              </a:solidFill>
              <a:prstDash val="solid"/>
              <a:miter lim="400000"/>
            </a:ln>
            <a:effectLst/>
          </p:spPr>
          <p:txBody>
            <a:bodyPr wrap="square" lIns="35719" tIns="35719" rIns="35719" bIns="35719" numCol="1" anchor="ctr">
              <a:noAutofit/>
            </a:bodyPr>
            <a:lstStyle/>
            <a:p>
              <a:endParaRPr sz="2400" dirty="0">
                <a:latin typeface="Calibri" panose="020F050202020403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50F51696-428D-C64E-9CDD-F5CAF706DA15}"/>
                </a:ext>
              </a:extLst>
            </p:cNvPr>
            <p:cNvSpPr txBox="1"/>
            <p:nvPr/>
          </p:nvSpPr>
          <p:spPr>
            <a:xfrm>
              <a:off x="4232541" y="5310816"/>
              <a:ext cx="3726918" cy="461665"/>
            </a:xfrm>
            <a:prstGeom prst="rect">
              <a:avLst/>
            </a:prstGeom>
            <a:noFill/>
          </p:spPr>
          <p:txBody>
            <a:bodyPr wrap="none" rtlCol="0" anchor="t">
              <a:spAutoFit/>
            </a:bodyPr>
            <a:lstStyle/>
            <a:p>
              <a:pPr algn="ctr"/>
              <a:r>
                <a:rPr lang="en-US" sz="2400" b="1" dirty="0">
                  <a:solidFill>
                    <a:schemeClr val="accent3"/>
                  </a:solidFill>
                  <a:latin typeface="Calibri" panose="020F0502020204030204" pitchFamily="34" charset="0"/>
                  <a:ea typeface="Lato Light" panose="020F0502020204030203" pitchFamily="34" charset="0"/>
                  <a:cs typeface="Calibri" panose="020F0502020204030204" pitchFamily="34" charset="0"/>
                </a:rPr>
                <a:t>HEALTHY SOCIAL SUPPORTS</a:t>
              </a:r>
            </a:p>
          </p:txBody>
        </p:sp>
      </p:grpSp>
      <p:grpSp>
        <p:nvGrpSpPr>
          <p:cNvPr id="2" name="Group 1">
            <a:extLst>
              <a:ext uri="{FF2B5EF4-FFF2-40B4-BE49-F238E27FC236}">
                <a16:creationId xmlns:a16="http://schemas.microsoft.com/office/drawing/2014/main" id="{5C237D41-16FB-4B1F-B653-162E2465D313}"/>
              </a:ext>
            </a:extLst>
          </p:cNvPr>
          <p:cNvGrpSpPr/>
          <p:nvPr/>
        </p:nvGrpSpPr>
        <p:grpSpPr>
          <a:xfrm>
            <a:off x="4527340" y="671833"/>
            <a:ext cx="3137333" cy="766636"/>
            <a:chOff x="4527340" y="671833"/>
            <a:chExt cx="3137333" cy="766636"/>
          </a:xfrm>
        </p:grpSpPr>
        <p:sp>
          <p:nvSpPr>
            <p:cNvPr id="20" name="Shape 48619">
              <a:extLst>
                <a:ext uri="{FF2B5EF4-FFF2-40B4-BE49-F238E27FC236}">
                  <a16:creationId xmlns:a16="http://schemas.microsoft.com/office/drawing/2014/main" id="{F3D2DC73-E25E-D34C-BAE2-8A93F569640C}"/>
                </a:ext>
              </a:extLst>
            </p:cNvPr>
            <p:cNvSpPr/>
            <p:nvPr/>
          </p:nvSpPr>
          <p:spPr>
            <a:xfrm flipV="1">
              <a:off x="6095424" y="1115940"/>
              <a:ext cx="0" cy="322529"/>
            </a:xfrm>
            <a:prstGeom prst="line">
              <a:avLst/>
            </a:prstGeom>
            <a:noFill/>
            <a:ln w="38100" cap="flat">
              <a:solidFill>
                <a:srgbClr val="C0C2C4"/>
              </a:solidFill>
              <a:prstDash val="solid"/>
              <a:miter lim="400000"/>
            </a:ln>
            <a:effectLst/>
          </p:spPr>
          <p:txBody>
            <a:bodyPr wrap="square" lIns="35719" tIns="35719" rIns="35719" bIns="35719" numCol="1" anchor="ctr">
              <a:noAutofit/>
            </a:bodyPr>
            <a:lstStyle/>
            <a:p>
              <a:endParaRPr sz="2400" dirty="0">
                <a:latin typeface="Calibri" panose="020F0502020204030204" pitchFamily="34" charset="0"/>
                <a:cs typeface="Calibri" panose="020F0502020204030204" pitchFamily="34" charset="0"/>
              </a:endParaRPr>
            </a:p>
          </p:txBody>
        </p:sp>
        <p:sp>
          <p:nvSpPr>
            <p:cNvPr id="82" name="TextBox 81">
              <a:extLst>
                <a:ext uri="{FF2B5EF4-FFF2-40B4-BE49-F238E27FC236}">
                  <a16:creationId xmlns:a16="http://schemas.microsoft.com/office/drawing/2014/main" id="{8035D698-FF37-E443-AFC8-3730BB169D19}"/>
                </a:ext>
              </a:extLst>
            </p:cNvPr>
            <p:cNvSpPr txBox="1"/>
            <p:nvPr/>
          </p:nvSpPr>
          <p:spPr>
            <a:xfrm>
              <a:off x="4527340" y="671833"/>
              <a:ext cx="3137333" cy="461665"/>
            </a:xfrm>
            <a:prstGeom prst="rect">
              <a:avLst/>
            </a:prstGeom>
            <a:noFill/>
          </p:spPr>
          <p:txBody>
            <a:bodyPr wrap="none" rtlCol="0" anchor="t">
              <a:spAutoFit/>
            </a:bodyPr>
            <a:lstStyle/>
            <a:p>
              <a:pPr algn="ctr"/>
              <a:r>
                <a:rPr lang="en-US" sz="2400" b="1" dirty="0">
                  <a:solidFill>
                    <a:schemeClr val="accent1"/>
                  </a:solidFill>
                  <a:latin typeface="Calibri" panose="020F0502020204030204" pitchFamily="34" charset="0"/>
                  <a:ea typeface="Lato Light" panose="020F0502020204030203" pitchFamily="34" charset="0"/>
                  <a:cs typeface="Calibri" panose="020F0502020204030204" pitchFamily="34" charset="0"/>
                </a:rPr>
                <a:t>CONFLICT RESOLUTION</a:t>
              </a:r>
            </a:p>
          </p:txBody>
        </p:sp>
      </p:grpSp>
      <p:grpSp>
        <p:nvGrpSpPr>
          <p:cNvPr id="18" name="Group 17">
            <a:extLst>
              <a:ext uri="{FF2B5EF4-FFF2-40B4-BE49-F238E27FC236}">
                <a16:creationId xmlns:a16="http://schemas.microsoft.com/office/drawing/2014/main" id="{CCEC197D-BBEF-4627-BE99-6D41E34AFEF1}"/>
              </a:ext>
            </a:extLst>
          </p:cNvPr>
          <p:cNvGrpSpPr/>
          <p:nvPr/>
        </p:nvGrpSpPr>
        <p:grpSpPr>
          <a:xfrm>
            <a:off x="303429" y="1264004"/>
            <a:ext cx="4498876" cy="719021"/>
            <a:chOff x="303429" y="1264004"/>
            <a:chExt cx="4498876" cy="719021"/>
          </a:xfrm>
        </p:grpSpPr>
        <p:grpSp>
          <p:nvGrpSpPr>
            <p:cNvPr id="3" name="Group 2">
              <a:extLst>
                <a:ext uri="{FF2B5EF4-FFF2-40B4-BE49-F238E27FC236}">
                  <a16:creationId xmlns:a16="http://schemas.microsoft.com/office/drawing/2014/main" id="{159AF44C-7482-4C5F-A4C3-AF3A54F2726B}"/>
                </a:ext>
              </a:extLst>
            </p:cNvPr>
            <p:cNvGrpSpPr/>
            <p:nvPr/>
          </p:nvGrpSpPr>
          <p:grpSpPr>
            <a:xfrm>
              <a:off x="303429" y="1264004"/>
              <a:ext cx="4498876" cy="461665"/>
              <a:chOff x="303429" y="1264004"/>
              <a:chExt cx="4498876" cy="461665"/>
            </a:xfrm>
          </p:grpSpPr>
          <p:sp>
            <p:nvSpPr>
              <p:cNvPr id="60" name="TextBox 59">
                <a:extLst>
                  <a:ext uri="{FF2B5EF4-FFF2-40B4-BE49-F238E27FC236}">
                    <a16:creationId xmlns:a16="http://schemas.microsoft.com/office/drawing/2014/main" id="{3B79ADDC-D1CD-344E-864A-9509AC1BCC93}"/>
                  </a:ext>
                </a:extLst>
              </p:cNvPr>
              <p:cNvSpPr txBox="1"/>
              <p:nvPr/>
            </p:nvSpPr>
            <p:spPr>
              <a:xfrm>
                <a:off x="303429" y="1264004"/>
                <a:ext cx="3401893" cy="461665"/>
              </a:xfrm>
              <a:prstGeom prst="rect">
                <a:avLst/>
              </a:prstGeom>
              <a:noFill/>
            </p:spPr>
            <p:txBody>
              <a:bodyPr wrap="none" rtlCol="0" anchor="t">
                <a:spAutoFit/>
              </a:bodyPr>
              <a:lstStyle/>
              <a:p>
                <a:pPr algn="ctr"/>
                <a:r>
                  <a:rPr lang="en-US" sz="2400" b="1" dirty="0">
                    <a:solidFill>
                      <a:schemeClr val="accent4"/>
                    </a:solidFill>
                    <a:latin typeface="Calibri" panose="020F0502020204030204" pitchFamily="34" charset="0"/>
                    <a:ea typeface="Lato Light" panose="020F0502020204030203" pitchFamily="34" charset="0"/>
                    <a:cs typeface="Calibri" panose="020F0502020204030204" pitchFamily="34" charset="0"/>
                  </a:rPr>
                  <a:t>FLEXIBILITY OF THINKING</a:t>
                </a:r>
              </a:p>
            </p:txBody>
          </p:sp>
          <p:cxnSp>
            <p:nvCxnSpPr>
              <p:cNvPr id="84" name="Straight Connector 83">
                <a:extLst>
                  <a:ext uri="{FF2B5EF4-FFF2-40B4-BE49-F238E27FC236}">
                    <a16:creationId xmlns:a16="http://schemas.microsoft.com/office/drawing/2014/main" id="{D6223BE2-9DC2-6745-91FC-CF6BED4C5D85}"/>
                  </a:ext>
                </a:extLst>
              </p:cNvPr>
              <p:cNvCxnSpPr>
                <a:cxnSpLocks/>
              </p:cNvCxnSpPr>
              <p:nvPr/>
            </p:nvCxnSpPr>
            <p:spPr>
              <a:xfrm>
                <a:off x="3668258" y="1501322"/>
                <a:ext cx="1134047" cy="0"/>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cxnSp>
          <p:nvCxnSpPr>
            <p:cNvPr id="86" name="Straight Connector 85">
              <a:extLst>
                <a:ext uri="{FF2B5EF4-FFF2-40B4-BE49-F238E27FC236}">
                  <a16:creationId xmlns:a16="http://schemas.microsoft.com/office/drawing/2014/main" id="{108036CC-A1E1-8F4E-846F-60FDFD4570DF}"/>
                </a:ext>
              </a:extLst>
            </p:cNvPr>
            <p:cNvCxnSpPr>
              <a:cxnSpLocks/>
            </p:cNvCxnSpPr>
            <p:nvPr/>
          </p:nvCxnSpPr>
          <p:spPr>
            <a:xfrm>
              <a:off x="4802304" y="1494837"/>
              <a:ext cx="0" cy="488188"/>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EF2D1852-5C2D-4A27-BAE4-19252A12EBC2}"/>
              </a:ext>
            </a:extLst>
          </p:cNvPr>
          <p:cNvGrpSpPr/>
          <p:nvPr/>
        </p:nvGrpSpPr>
        <p:grpSpPr>
          <a:xfrm>
            <a:off x="7388544" y="1277266"/>
            <a:ext cx="3632489" cy="705759"/>
            <a:chOff x="7388544" y="1277266"/>
            <a:chExt cx="3632489" cy="705759"/>
          </a:xfrm>
        </p:grpSpPr>
        <p:grpSp>
          <p:nvGrpSpPr>
            <p:cNvPr id="17" name="Group 16">
              <a:extLst>
                <a:ext uri="{FF2B5EF4-FFF2-40B4-BE49-F238E27FC236}">
                  <a16:creationId xmlns:a16="http://schemas.microsoft.com/office/drawing/2014/main" id="{C38B20B5-5241-47A3-93EA-026D192EB111}"/>
                </a:ext>
              </a:extLst>
            </p:cNvPr>
            <p:cNvGrpSpPr/>
            <p:nvPr/>
          </p:nvGrpSpPr>
          <p:grpSpPr>
            <a:xfrm>
              <a:off x="7388544" y="1277266"/>
              <a:ext cx="3632489" cy="461665"/>
              <a:chOff x="7388544" y="1277266"/>
              <a:chExt cx="3632489" cy="461665"/>
            </a:xfrm>
          </p:grpSpPr>
          <p:sp>
            <p:nvSpPr>
              <p:cNvPr id="50" name="TextBox 49">
                <a:extLst>
                  <a:ext uri="{FF2B5EF4-FFF2-40B4-BE49-F238E27FC236}">
                    <a16:creationId xmlns:a16="http://schemas.microsoft.com/office/drawing/2014/main" id="{C283B99E-399F-0F40-B788-F6AEAF6436F3}"/>
                  </a:ext>
                </a:extLst>
              </p:cNvPr>
              <p:cNvSpPr txBox="1"/>
              <p:nvPr/>
            </p:nvSpPr>
            <p:spPr>
              <a:xfrm>
                <a:off x="8620825" y="1277266"/>
                <a:ext cx="2400208" cy="461665"/>
              </a:xfrm>
              <a:prstGeom prst="rect">
                <a:avLst/>
              </a:prstGeom>
              <a:noFill/>
            </p:spPr>
            <p:txBody>
              <a:bodyPr wrap="none" rtlCol="0" anchor="t">
                <a:spAutoFit/>
              </a:bodyPr>
              <a:lstStyle/>
              <a:p>
                <a:pPr algn="ctr"/>
                <a:r>
                  <a:rPr lang="en-US" sz="2400" b="1" dirty="0">
                    <a:solidFill>
                      <a:schemeClr val="accent1">
                        <a:lumMod val="75000"/>
                      </a:schemeClr>
                    </a:solidFill>
                    <a:latin typeface="Calibri" panose="020F0502020204030204" pitchFamily="34" charset="0"/>
                    <a:ea typeface="Lato Light" panose="020F0502020204030203" pitchFamily="34" charset="0"/>
                    <a:cs typeface="Calibri" panose="020F0502020204030204" pitchFamily="34" charset="0"/>
                  </a:rPr>
                  <a:t>“ON THE RADAR”</a:t>
                </a:r>
              </a:p>
            </p:txBody>
          </p:sp>
          <p:cxnSp>
            <p:nvCxnSpPr>
              <p:cNvPr id="91" name="Straight Connector 90">
                <a:extLst>
                  <a:ext uri="{FF2B5EF4-FFF2-40B4-BE49-F238E27FC236}">
                    <a16:creationId xmlns:a16="http://schemas.microsoft.com/office/drawing/2014/main" id="{C2BA3DDA-3A11-1C4F-8EFB-33981809A081}"/>
                  </a:ext>
                </a:extLst>
              </p:cNvPr>
              <p:cNvCxnSpPr>
                <a:cxnSpLocks/>
              </p:cNvCxnSpPr>
              <p:nvPr/>
            </p:nvCxnSpPr>
            <p:spPr>
              <a:xfrm flipH="1">
                <a:off x="7388544" y="1501322"/>
                <a:ext cx="1133856" cy="0"/>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cxnSp>
          <p:nvCxnSpPr>
            <p:cNvPr id="92" name="Straight Connector 91">
              <a:extLst>
                <a:ext uri="{FF2B5EF4-FFF2-40B4-BE49-F238E27FC236}">
                  <a16:creationId xmlns:a16="http://schemas.microsoft.com/office/drawing/2014/main" id="{7C6B3729-0CF9-A14C-8727-7AC08A36EBB9}"/>
                </a:ext>
              </a:extLst>
            </p:cNvPr>
            <p:cNvCxnSpPr>
              <a:cxnSpLocks/>
            </p:cNvCxnSpPr>
            <p:nvPr/>
          </p:nvCxnSpPr>
          <p:spPr>
            <a:xfrm flipH="1">
              <a:off x="7388544" y="1494837"/>
              <a:ext cx="0" cy="488188"/>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9E47135D-9DD8-4E90-93F5-2424182840DE}"/>
              </a:ext>
            </a:extLst>
          </p:cNvPr>
          <p:cNvGrpSpPr/>
          <p:nvPr/>
        </p:nvGrpSpPr>
        <p:grpSpPr>
          <a:xfrm>
            <a:off x="732704" y="4390536"/>
            <a:ext cx="4069601" cy="712176"/>
            <a:chOff x="732704" y="4390536"/>
            <a:chExt cx="4069601" cy="712176"/>
          </a:xfrm>
        </p:grpSpPr>
        <p:grpSp>
          <p:nvGrpSpPr>
            <p:cNvPr id="5" name="Group 4">
              <a:extLst>
                <a:ext uri="{FF2B5EF4-FFF2-40B4-BE49-F238E27FC236}">
                  <a16:creationId xmlns:a16="http://schemas.microsoft.com/office/drawing/2014/main" id="{AB2F6EF8-CFFE-412A-B5ED-8F493FD8CAFC}"/>
                </a:ext>
              </a:extLst>
            </p:cNvPr>
            <p:cNvGrpSpPr/>
            <p:nvPr/>
          </p:nvGrpSpPr>
          <p:grpSpPr>
            <a:xfrm>
              <a:off x="732704" y="4641047"/>
              <a:ext cx="4069601" cy="461665"/>
              <a:chOff x="732704" y="4641047"/>
              <a:chExt cx="4069601" cy="461665"/>
            </a:xfrm>
          </p:grpSpPr>
          <p:sp>
            <p:nvSpPr>
              <p:cNvPr id="66" name="TextBox 65">
                <a:extLst>
                  <a:ext uri="{FF2B5EF4-FFF2-40B4-BE49-F238E27FC236}">
                    <a16:creationId xmlns:a16="http://schemas.microsoft.com/office/drawing/2014/main" id="{22A4EDC4-651F-B949-86A5-A563BFB8BE4C}"/>
                  </a:ext>
                </a:extLst>
              </p:cNvPr>
              <p:cNvSpPr txBox="1"/>
              <p:nvPr/>
            </p:nvSpPr>
            <p:spPr>
              <a:xfrm>
                <a:off x="732704" y="4641047"/>
                <a:ext cx="2796535" cy="461665"/>
              </a:xfrm>
              <a:prstGeom prst="rect">
                <a:avLst/>
              </a:prstGeom>
              <a:noFill/>
            </p:spPr>
            <p:txBody>
              <a:bodyPr wrap="none" rtlCol="0" anchor="t">
                <a:spAutoFit/>
              </a:bodyPr>
              <a:lstStyle/>
              <a:p>
                <a:pPr algn="ctr"/>
                <a:r>
                  <a:rPr lang="en-US" sz="2400" b="1" dirty="0">
                    <a:solidFill>
                      <a:schemeClr val="accent3">
                        <a:lumMod val="75000"/>
                      </a:schemeClr>
                    </a:solidFill>
                    <a:latin typeface="Calibri" panose="020F0502020204030204" pitchFamily="34" charset="0"/>
                    <a:ea typeface="Lato Light" panose="020F0502020204030203" pitchFamily="34" charset="0"/>
                    <a:cs typeface="Calibri" panose="020F0502020204030204" pitchFamily="34" charset="0"/>
                  </a:rPr>
                  <a:t>SUPPORTIVE FAMILY</a:t>
                </a:r>
              </a:p>
            </p:txBody>
          </p:sp>
          <p:cxnSp>
            <p:nvCxnSpPr>
              <p:cNvPr id="94" name="Straight Connector 93">
                <a:extLst>
                  <a:ext uri="{FF2B5EF4-FFF2-40B4-BE49-F238E27FC236}">
                    <a16:creationId xmlns:a16="http://schemas.microsoft.com/office/drawing/2014/main" id="{582D2E99-457D-1647-8B5C-EF07D6321147}"/>
                  </a:ext>
                </a:extLst>
              </p:cNvPr>
              <p:cNvCxnSpPr>
                <a:cxnSpLocks/>
              </p:cNvCxnSpPr>
              <p:nvPr/>
            </p:nvCxnSpPr>
            <p:spPr>
              <a:xfrm flipV="1">
                <a:off x="3668258" y="4873242"/>
                <a:ext cx="1134047" cy="0"/>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94">
              <a:extLst>
                <a:ext uri="{FF2B5EF4-FFF2-40B4-BE49-F238E27FC236}">
                  <a16:creationId xmlns:a16="http://schemas.microsoft.com/office/drawing/2014/main" id="{556CEFDC-CF4E-8C46-93CC-33B9E6320047}"/>
                </a:ext>
              </a:extLst>
            </p:cNvPr>
            <p:cNvCxnSpPr>
              <a:cxnSpLocks/>
            </p:cNvCxnSpPr>
            <p:nvPr/>
          </p:nvCxnSpPr>
          <p:spPr>
            <a:xfrm flipV="1">
              <a:off x="4802304" y="4390536"/>
              <a:ext cx="0" cy="489204"/>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12664FCB-9261-4E01-8A36-79430B4A7D43}"/>
              </a:ext>
            </a:extLst>
          </p:cNvPr>
          <p:cNvGrpSpPr/>
          <p:nvPr/>
        </p:nvGrpSpPr>
        <p:grpSpPr>
          <a:xfrm>
            <a:off x="7388544" y="4390536"/>
            <a:ext cx="4371953" cy="968242"/>
            <a:chOff x="7388544" y="4390536"/>
            <a:chExt cx="4371953" cy="968242"/>
          </a:xfrm>
        </p:grpSpPr>
        <p:grpSp>
          <p:nvGrpSpPr>
            <p:cNvPr id="15" name="Group 14">
              <a:extLst>
                <a:ext uri="{FF2B5EF4-FFF2-40B4-BE49-F238E27FC236}">
                  <a16:creationId xmlns:a16="http://schemas.microsoft.com/office/drawing/2014/main" id="{96952E17-A9FB-41CA-BDFB-2F425654C8F4}"/>
                </a:ext>
              </a:extLst>
            </p:cNvPr>
            <p:cNvGrpSpPr/>
            <p:nvPr/>
          </p:nvGrpSpPr>
          <p:grpSpPr>
            <a:xfrm>
              <a:off x="7388544" y="4527781"/>
              <a:ext cx="4371953" cy="830997"/>
              <a:chOff x="7388544" y="4527781"/>
              <a:chExt cx="4371953" cy="830997"/>
            </a:xfrm>
          </p:grpSpPr>
          <p:sp>
            <p:nvSpPr>
              <p:cNvPr id="57" name="TextBox 56">
                <a:extLst>
                  <a:ext uri="{FF2B5EF4-FFF2-40B4-BE49-F238E27FC236}">
                    <a16:creationId xmlns:a16="http://schemas.microsoft.com/office/drawing/2014/main" id="{17E76D96-E04F-C944-85DF-1968E2026A3A}"/>
                  </a:ext>
                </a:extLst>
              </p:cNvPr>
              <p:cNvSpPr txBox="1"/>
              <p:nvPr/>
            </p:nvSpPr>
            <p:spPr>
              <a:xfrm>
                <a:off x="8657452" y="4527781"/>
                <a:ext cx="3103045" cy="830997"/>
              </a:xfrm>
              <a:prstGeom prst="rect">
                <a:avLst/>
              </a:prstGeom>
              <a:noFill/>
            </p:spPr>
            <p:txBody>
              <a:bodyPr wrap="square" rtlCol="0" anchor="t">
                <a:spAutoFit/>
              </a:bodyPr>
              <a:lstStyle/>
              <a:p>
                <a:r>
                  <a:rPr lang="en-US" sz="2400" b="1" dirty="0">
                    <a:solidFill>
                      <a:schemeClr val="accent2"/>
                    </a:solidFill>
                    <a:latin typeface="Calibri" panose="020F0502020204030204" pitchFamily="34" charset="0"/>
                    <a:ea typeface="Lato Light" panose="020F0502020204030203" pitchFamily="34" charset="0"/>
                    <a:cs typeface="Calibri" panose="020F0502020204030204" pitchFamily="34" charset="0"/>
                  </a:rPr>
                  <a:t>POSITIVE COPING MECHANISMS</a:t>
                </a:r>
              </a:p>
            </p:txBody>
          </p:sp>
          <p:cxnSp>
            <p:nvCxnSpPr>
              <p:cNvPr id="97" name="Straight Connector 96">
                <a:extLst>
                  <a:ext uri="{FF2B5EF4-FFF2-40B4-BE49-F238E27FC236}">
                    <a16:creationId xmlns:a16="http://schemas.microsoft.com/office/drawing/2014/main" id="{A3B14830-F3B7-6F47-A73E-33C1F1F02E10}"/>
                  </a:ext>
                </a:extLst>
              </p:cNvPr>
              <p:cNvCxnSpPr>
                <a:cxnSpLocks/>
              </p:cNvCxnSpPr>
              <p:nvPr/>
            </p:nvCxnSpPr>
            <p:spPr>
              <a:xfrm flipH="1" flipV="1">
                <a:off x="7388544" y="4873242"/>
                <a:ext cx="1133856" cy="0"/>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1274FA9D-F631-854A-85BE-2C321E72EFC3}"/>
                </a:ext>
              </a:extLst>
            </p:cNvPr>
            <p:cNvCxnSpPr>
              <a:cxnSpLocks/>
            </p:cNvCxnSpPr>
            <p:nvPr/>
          </p:nvCxnSpPr>
          <p:spPr>
            <a:xfrm flipH="1" flipV="1">
              <a:off x="7388544" y="4390536"/>
              <a:ext cx="0" cy="489204"/>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A4B8132D-6D0A-48F9-8D39-18009A23D12B}"/>
              </a:ext>
            </a:extLst>
          </p:cNvPr>
          <p:cNvGrpSpPr/>
          <p:nvPr/>
        </p:nvGrpSpPr>
        <p:grpSpPr>
          <a:xfrm>
            <a:off x="543302" y="2781257"/>
            <a:ext cx="3749435" cy="830997"/>
            <a:chOff x="543302" y="2781257"/>
            <a:chExt cx="3749435" cy="830997"/>
          </a:xfrm>
        </p:grpSpPr>
        <p:sp>
          <p:nvSpPr>
            <p:cNvPr id="63" name="TextBox 62">
              <a:extLst>
                <a:ext uri="{FF2B5EF4-FFF2-40B4-BE49-F238E27FC236}">
                  <a16:creationId xmlns:a16="http://schemas.microsoft.com/office/drawing/2014/main" id="{68D6235D-B259-A04F-A6BF-43586BFD8226}"/>
                </a:ext>
              </a:extLst>
            </p:cNvPr>
            <p:cNvSpPr txBox="1"/>
            <p:nvPr/>
          </p:nvSpPr>
          <p:spPr>
            <a:xfrm>
              <a:off x="543302" y="2781257"/>
              <a:ext cx="3021981" cy="830997"/>
            </a:xfrm>
            <a:prstGeom prst="rect">
              <a:avLst/>
            </a:prstGeom>
            <a:noFill/>
          </p:spPr>
          <p:txBody>
            <a:bodyPr wrap="square" rtlCol="0" anchor="t">
              <a:spAutoFit/>
            </a:bodyPr>
            <a:lstStyle/>
            <a:p>
              <a:pPr algn="r"/>
              <a:r>
                <a:rPr lang="en-US" sz="2400" b="1" dirty="0">
                  <a:solidFill>
                    <a:schemeClr val="accent4">
                      <a:lumMod val="75000"/>
                    </a:schemeClr>
                  </a:solidFill>
                  <a:latin typeface="Calibri" panose="020F0502020204030204" pitchFamily="34" charset="0"/>
                  <a:ea typeface="Lato Light" panose="020F0502020204030203" pitchFamily="34" charset="0"/>
                  <a:cs typeface="Calibri" panose="020F0502020204030204" pitchFamily="34" charset="0"/>
                </a:rPr>
                <a:t>POSITIVE, REALISTIC GOALS</a:t>
              </a:r>
            </a:p>
          </p:txBody>
        </p:sp>
        <p:cxnSp>
          <p:nvCxnSpPr>
            <p:cNvPr id="101" name="Straight Connector 100">
              <a:extLst>
                <a:ext uri="{FF2B5EF4-FFF2-40B4-BE49-F238E27FC236}">
                  <a16:creationId xmlns:a16="http://schemas.microsoft.com/office/drawing/2014/main" id="{FAA7B3E6-417F-764C-BFA2-2D96466C3E0C}"/>
                </a:ext>
              </a:extLst>
            </p:cNvPr>
            <p:cNvCxnSpPr/>
            <p:nvPr/>
          </p:nvCxnSpPr>
          <p:spPr>
            <a:xfrm>
              <a:off x="3668258" y="3190875"/>
              <a:ext cx="624479" cy="0"/>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C94227D-740E-4103-A7EE-825DDA5DD2D3}"/>
              </a:ext>
            </a:extLst>
          </p:cNvPr>
          <p:cNvGrpSpPr/>
          <p:nvPr/>
        </p:nvGrpSpPr>
        <p:grpSpPr>
          <a:xfrm>
            <a:off x="7878327" y="2613448"/>
            <a:ext cx="4172502" cy="1200329"/>
            <a:chOff x="7878327" y="2786449"/>
            <a:chExt cx="4172502" cy="853096"/>
          </a:xfrm>
        </p:grpSpPr>
        <p:sp>
          <p:nvSpPr>
            <p:cNvPr id="54" name="TextBox 53">
              <a:extLst>
                <a:ext uri="{FF2B5EF4-FFF2-40B4-BE49-F238E27FC236}">
                  <a16:creationId xmlns:a16="http://schemas.microsoft.com/office/drawing/2014/main" id="{5EFA15C2-1B9B-764F-9DF2-D43B3FA70C08}"/>
                </a:ext>
              </a:extLst>
            </p:cNvPr>
            <p:cNvSpPr txBox="1"/>
            <p:nvPr/>
          </p:nvSpPr>
          <p:spPr>
            <a:xfrm>
              <a:off x="8605781" y="2786449"/>
              <a:ext cx="3445048" cy="853096"/>
            </a:xfrm>
            <a:prstGeom prst="rect">
              <a:avLst/>
            </a:prstGeom>
            <a:noFill/>
          </p:spPr>
          <p:txBody>
            <a:bodyPr wrap="square" rtlCol="0" anchor="t">
              <a:spAutoFit/>
            </a:bodyPr>
            <a:lstStyle/>
            <a:p>
              <a:r>
                <a:rPr lang="en-US" sz="2400" b="1" dirty="0">
                  <a:solidFill>
                    <a:schemeClr val="accent2">
                      <a:lumMod val="75000"/>
                    </a:schemeClr>
                  </a:solidFill>
                  <a:latin typeface="Calibri" panose="020F0502020204030204" pitchFamily="34" charset="0"/>
                  <a:ea typeface="Lato Light" panose="020F0502020204030203" pitchFamily="34" charset="0"/>
                  <a:cs typeface="Calibri" panose="020F0502020204030204" pitchFamily="34" charset="0"/>
                </a:rPr>
                <a:t>ACCESS AND RECEPTIVENESS TO ASSISTANCE</a:t>
              </a:r>
            </a:p>
          </p:txBody>
        </p:sp>
        <p:cxnSp>
          <p:nvCxnSpPr>
            <p:cNvPr id="102" name="Straight Connector 101">
              <a:extLst>
                <a:ext uri="{FF2B5EF4-FFF2-40B4-BE49-F238E27FC236}">
                  <a16:creationId xmlns:a16="http://schemas.microsoft.com/office/drawing/2014/main" id="{5C50DE15-1CB7-3B42-BE9E-244A33CED72E}"/>
                </a:ext>
              </a:extLst>
            </p:cNvPr>
            <p:cNvCxnSpPr/>
            <p:nvPr/>
          </p:nvCxnSpPr>
          <p:spPr>
            <a:xfrm>
              <a:off x="7878327" y="3190875"/>
              <a:ext cx="624479" cy="0"/>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7B2F987-9E97-499F-BD18-DB8B41A56C88}"/>
              </a:ext>
            </a:extLst>
          </p:cNvPr>
          <p:cNvGrpSpPr/>
          <p:nvPr/>
        </p:nvGrpSpPr>
        <p:grpSpPr>
          <a:xfrm>
            <a:off x="5306012" y="2391422"/>
            <a:ext cx="1552919" cy="1552919"/>
            <a:chOff x="9705278" y="1558271"/>
            <a:chExt cx="1929161" cy="1929161"/>
          </a:xfrm>
        </p:grpSpPr>
        <p:pic>
          <p:nvPicPr>
            <p:cNvPr id="40" name="Picture 39" descr="A close up of a logo&#10;&#10;Description automatically generated">
              <a:extLst>
                <a:ext uri="{FF2B5EF4-FFF2-40B4-BE49-F238E27FC236}">
                  <a16:creationId xmlns:a16="http://schemas.microsoft.com/office/drawing/2014/main" id="{E8FD30F0-59E8-4697-B130-6FFDA1423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7012" y="1676992"/>
              <a:ext cx="1700900" cy="1700900"/>
            </a:xfrm>
            <a:prstGeom prst="rect">
              <a:avLst/>
            </a:prstGeom>
          </p:spPr>
        </p:pic>
        <p:sp>
          <p:nvSpPr>
            <p:cNvPr id="41" name="Oval 40">
              <a:extLst>
                <a:ext uri="{FF2B5EF4-FFF2-40B4-BE49-F238E27FC236}">
                  <a16:creationId xmlns:a16="http://schemas.microsoft.com/office/drawing/2014/main" id="{67511588-00C9-4740-A6E3-6720D1AA3540}"/>
                </a:ext>
              </a:extLst>
            </p:cNvPr>
            <p:cNvSpPr/>
            <p:nvPr/>
          </p:nvSpPr>
          <p:spPr>
            <a:xfrm>
              <a:off x="9705278" y="155827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ooter Placeholder 5">
            <a:extLst>
              <a:ext uri="{FF2B5EF4-FFF2-40B4-BE49-F238E27FC236}">
                <a16:creationId xmlns:a16="http://schemas.microsoft.com/office/drawing/2014/main" id="{95EDC638-49EA-4972-A445-DD1AE8F391E5}"/>
              </a:ext>
            </a:extLst>
          </p:cNvPr>
          <p:cNvSpPr txBox="1">
            <a:spLocks/>
          </p:cNvSpPr>
          <p:nvPr/>
        </p:nvSpPr>
        <p:spPr>
          <a:xfrm>
            <a:off x="182880" y="6459785"/>
            <a:ext cx="4822804" cy="365125"/>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M2 – Threat Assessment Model</a:t>
            </a:r>
          </a:p>
        </p:txBody>
      </p:sp>
      <p:sp>
        <p:nvSpPr>
          <p:cNvPr id="24" name="Slide Number Placeholder 23">
            <a:extLst>
              <a:ext uri="{FF2B5EF4-FFF2-40B4-BE49-F238E27FC236}">
                <a16:creationId xmlns:a16="http://schemas.microsoft.com/office/drawing/2014/main" id="{982EC8B7-B522-4826-84A8-0D2C5D770207}"/>
              </a:ext>
            </a:extLst>
          </p:cNvPr>
          <p:cNvSpPr>
            <a:spLocks noGrp="1"/>
          </p:cNvSpPr>
          <p:nvPr>
            <p:ph type="sldNum" sz="quarter" idx="4294967295"/>
          </p:nvPr>
        </p:nvSpPr>
        <p:spPr>
          <a:xfrm>
            <a:off x="0" y="0"/>
            <a:ext cx="0" cy="0"/>
          </a:xfrm>
        </p:spPr>
        <p:txBody>
          <a:bodyPr/>
          <a:lstStyle/>
          <a:p>
            <a:r>
              <a:rPr lang="en-US" dirty="0"/>
              <a:t> </a:t>
            </a:r>
          </a:p>
        </p:txBody>
      </p:sp>
    </p:spTree>
    <p:custDataLst>
      <p:tags r:id="rId1"/>
    </p:custDataLst>
    <p:extLst>
      <p:ext uri="{BB962C8B-B14F-4D97-AF65-F5344CB8AC3E}">
        <p14:creationId xmlns:p14="http://schemas.microsoft.com/office/powerpoint/2010/main" val="226678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Effect transition="in" filter="fade">
                                      <p:cBhvr>
                                        <p:cTn id="9" dur="10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F5B82-8DFB-C014-BFF8-6CD5EA63D96E}"/>
              </a:ext>
            </a:extLst>
          </p:cNvPr>
          <p:cNvSpPr>
            <a:spLocks noGrp="1"/>
          </p:cNvSpPr>
          <p:nvPr>
            <p:ph type="title"/>
          </p:nvPr>
        </p:nvSpPr>
        <p:spPr/>
        <p:txBody>
          <a:bodyPr/>
          <a:lstStyle/>
          <a:p>
            <a:r>
              <a:rPr lang="en-US" dirty="0">
                <a:solidFill>
                  <a:srgbClr val="ED7D31"/>
                </a:solidFill>
                <a:ea typeface="Calibri Light"/>
                <a:cs typeface="Calibri Light"/>
              </a:rPr>
              <a:t>VAST – tele-counseling</a:t>
            </a:r>
          </a:p>
        </p:txBody>
      </p:sp>
      <p:sp>
        <p:nvSpPr>
          <p:cNvPr id="5" name="TextBox 4">
            <a:extLst>
              <a:ext uri="{FF2B5EF4-FFF2-40B4-BE49-F238E27FC236}">
                <a16:creationId xmlns:a16="http://schemas.microsoft.com/office/drawing/2014/main" id="{F60CCCDD-0322-88BC-2243-1193809435B9}"/>
              </a:ext>
            </a:extLst>
          </p:cNvPr>
          <p:cNvSpPr txBox="1"/>
          <p:nvPr/>
        </p:nvSpPr>
        <p:spPr>
          <a:xfrm>
            <a:off x="1077386" y="1803996"/>
            <a:ext cx="79425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833C0B"/>
                </a:solidFill>
                <a:ea typeface="Calibri"/>
                <a:cs typeface="Calibri"/>
              </a:rPr>
              <a:t>MSSC partners with Counseling, Social Work and School Psychology programs at UM and Carroll College</a:t>
            </a:r>
            <a:endParaRPr lang="en-US" dirty="0">
              <a:solidFill>
                <a:srgbClr val="833C0B"/>
              </a:solidFill>
            </a:endParaRPr>
          </a:p>
        </p:txBody>
      </p:sp>
      <p:sp>
        <p:nvSpPr>
          <p:cNvPr id="6" name="TextBox 5">
            <a:extLst>
              <a:ext uri="{FF2B5EF4-FFF2-40B4-BE49-F238E27FC236}">
                <a16:creationId xmlns:a16="http://schemas.microsoft.com/office/drawing/2014/main" id="{AB1F7988-B811-E571-DD85-7A97D1DE829B}"/>
              </a:ext>
            </a:extLst>
          </p:cNvPr>
          <p:cNvSpPr txBox="1"/>
          <p:nvPr/>
        </p:nvSpPr>
        <p:spPr>
          <a:xfrm>
            <a:off x="1075065" y="2670043"/>
            <a:ext cx="93081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833C0B"/>
                </a:solidFill>
                <a:ea typeface="Calibri"/>
                <a:cs typeface="Calibri"/>
              </a:rPr>
              <a:t>The mission of VAST is to provide high-quality, accessible tele-mental health services to youth in rural and tribal communities across Montana </a:t>
            </a:r>
          </a:p>
        </p:txBody>
      </p:sp>
      <p:sp>
        <p:nvSpPr>
          <p:cNvPr id="7" name="TextBox 6">
            <a:extLst>
              <a:ext uri="{FF2B5EF4-FFF2-40B4-BE49-F238E27FC236}">
                <a16:creationId xmlns:a16="http://schemas.microsoft.com/office/drawing/2014/main" id="{B15AA20E-D126-CA71-6AF8-2A1E90403F4F}"/>
              </a:ext>
            </a:extLst>
          </p:cNvPr>
          <p:cNvSpPr txBox="1"/>
          <p:nvPr/>
        </p:nvSpPr>
        <p:spPr>
          <a:xfrm rot="600000">
            <a:off x="6708754" y="4153607"/>
            <a:ext cx="2322205" cy="666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accent2"/>
                </a:solidFill>
                <a:ea typeface="Calibri"/>
                <a:cs typeface="Calibri"/>
              </a:rPr>
              <a:t>Expanding </a:t>
            </a:r>
            <a:endParaRPr lang="en-US" sz="3600" dirty="0">
              <a:solidFill>
                <a:schemeClr val="accent2"/>
              </a:solidFill>
            </a:endParaRPr>
          </a:p>
        </p:txBody>
      </p:sp>
      <p:sp>
        <p:nvSpPr>
          <p:cNvPr id="8" name="Oval 7">
            <a:extLst>
              <a:ext uri="{FF2B5EF4-FFF2-40B4-BE49-F238E27FC236}">
                <a16:creationId xmlns:a16="http://schemas.microsoft.com/office/drawing/2014/main" id="{54F264AE-3C01-0D67-0A9D-8823241BE226}"/>
              </a:ext>
            </a:extLst>
          </p:cNvPr>
          <p:cNvSpPr/>
          <p:nvPr/>
        </p:nvSpPr>
        <p:spPr>
          <a:xfrm>
            <a:off x="1803995" y="3896130"/>
            <a:ext cx="3298657" cy="12131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ea typeface="Calibri"/>
                <a:cs typeface="Calibri"/>
              </a:rPr>
              <a:t>25</a:t>
            </a:r>
            <a:endParaRPr lang="en-US" sz="4400" dirty="0"/>
          </a:p>
        </p:txBody>
      </p:sp>
      <p:pic>
        <p:nvPicPr>
          <p:cNvPr id="11" name="Picture 10" descr="A logo with text on it&#10;&#10;Description automatically generated">
            <a:extLst>
              <a:ext uri="{FF2B5EF4-FFF2-40B4-BE49-F238E27FC236}">
                <a16:creationId xmlns:a16="http://schemas.microsoft.com/office/drawing/2014/main" id="{2CDF4E19-7DBF-80EF-2FF6-D2289C716194}"/>
              </a:ext>
            </a:extLst>
          </p:cNvPr>
          <p:cNvPicPr>
            <a:picLocks noChangeAspect="1"/>
          </p:cNvPicPr>
          <p:nvPr/>
        </p:nvPicPr>
        <p:blipFill>
          <a:blip r:embed="rId2"/>
          <a:stretch>
            <a:fillRect/>
          </a:stretch>
        </p:blipFill>
        <p:spPr>
          <a:xfrm>
            <a:off x="-200526" y="5915526"/>
            <a:ext cx="1894974" cy="942474"/>
          </a:xfrm>
          <a:prstGeom prst="rect">
            <a:avLst/>
          </a:prstGeom>
        </p:spPr>
      </p:pic>
    </p:spTree>
    <p:extLst>
      <p:ext uri="{BB962C8B-B14F-4D97-AF65-F5344CB8AC3E}">
        <p14:creationId xmlns:p14="http://schemas.microsoft.com/office/powerpoint/2010/main" val="296426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Three-Step Process: Step 3</a:t>
            </a:r>
            <a:endParaRPr/>
          </a:p>
        </p:txBody>
      </p:sp>
      <p:sp>
        <p:nvSpPr>
          <p:cNvPr id="279" name="Google Shape;279;p44"/>
          <p:cNvSpPr txBox="1">
            <a:spLocks noGrp="1"/>
          </p:cNvSpPr>
          <p:nvPr>
            <p:ph type="body" idx="1"/>
          </p:nvPr>
        </p:nvSpPr>
        <p:spPr>
          <a:xfrm>
            <a:off x="256574" y="1203000"/>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000"/>
              <a:t>Group Activity</a:t>
            </a:r>
            <a:endParaRPr lang="en-US" sz="2000" dirty="0"/>
          </a:p>
        </p:txBody>
      </p:sp>
      <p:sp>
        <p:nvSpPr>
          <p:cNvPr id="3" name="Title 1">
            <a:extLst>
              <a:ext uri="{FF2B5EF4-FFF2-40B4-BE49-F238E27FC236}">
                <a16:creationId xmlns:a16="http://schemas.microsoft.com/office/drawing/2014/main" id="{8DD26E4A-020C-C85C-E7DF-3D8A3A355E6A}"/>
              </a:ext>
            </a:extLst>
          </p:cNvPr>
          <p:cNvSpPr txBox="1">
            <a:spLocks/>
          </p:cNvSpPr>
          <p:nvPr/>
        </p:nvSpPr>
        <p:spPr>
          <a:xfrm>
            <a:off x="10026" y="-50132"/>
            <a:ext cx="12179248" cy="1046376"/>
          </a:xfrm>
          <a:prstGeom prst="rect">
            <a:avLst/>
          </a:prstGeom>
          <a:solidFill>
            <a:schemeClr val="tx1">
              <a:lumMod val="75000"/>
              <a:lumOff val="25000"/>
            </a:schemeClr>
          </a:solidFill>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lgn="ctr"/>
            <a:r>
              <a:rPr lang="en-US" dirty="0">
                <a:solidFill>
                  <a:schemeClr val="bg1"/>
                </a:solidFill>
                <a:ea typeface="Calibri Light"/>
                <a:cs typeface="Calibri Light"/>
              </a:rPr>
              <a:t>Assessing Allison</a:t>
            </a:r>
          </a:p>
        </p:txBody>
      </p:sp>
    </p:spTree>
    <p:extLst>
      <p:ext uri="{BB962C8B-B14F-4D97-AF65-F5344CB8AC3E}">
        <p14:creationId xmlns:p14="http://schemas.microsoft.com/office/powerpoint/2010/main" val="505324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A0D62-CDDA-4CE3-A166-39C70353BC2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B6FA5BA-44F0-4C88-AD1F-FF941303DAA3}"/>
              </a:ext>
            </a:extLst>
          </p:cNvPr>
          <p:cNvPicPr>
            <a:picLocks noChangeAspect="1"/>
          </p:cNvPicPr>
          <p:nvPr/>
        </p:nvPicPr>
        <p:blipFill>
          <a:blip r:embed="rId3"/>
          <a:stretch>
            <a:fillRect/>
          </a:stretch>
        </p:blipFill>
        <p:spPr>
          <a:xfrm>
            <a:off x="0" y="-228600"/>
            <a:ext cx="12192000" cy="7315200"/>
          </a:xfrm>
          <a:prstGeom prst="rect">
            <a:avLst/>
          </a:prstGeom>
        </p:spPr>
      </p:pic>
      <p:sp>
        <p:nvSpPr>
          <p:cNvPr id="3" name="Text Placeholder 2">
            <a:extLst>
              <a:ext uri="{FF2B5EF4-FFF2-40B4-BE49-F238E27FC236}">
                <a16:creationId xmlns:a16="http://schemas.microsoft.com/office/drawing/2014/main" id="{EDD6EC1F-47F0-43D2-84EF-2C08803C4F2F}"/>
              </a:ext>
            </a:extLst>
          </p:cNvPr>
          <p:cNvSpPr>
            <a:spLocks noGrp="1"/>
          </p:cNvSpPr>
          <p:nvPr>
            <p:ph type="body" idx="1"/>
          </p:nvPr>
        </p:nvSpPr>
        <p:spPr>
          <a:xfrm>
            <a:off x="2800992" y="6036241"/>
            <a:ext cx="7098384" cy="1050359"/>
          </a:xfrm>
        </p:spPr>
        <p:txBody>
          <a:bodyPr>
            <a:normAutofit/>
          </a:bodyPr>
          <a:lstStyle/>
          <a:p>
            <a:pPr marL="152396" indent="0" algn="ctr">
              <a:buNone/>
            </a:pPr>
            <a:r>
              <a:rPr lang="en-US" sz="5400" b="1" dirty="0">
                <a:solidFill>
                  <a:schemeClr val="bg1"/>
                </a:solidFill>
              </a:rPr>
              <a:t>For More Practice</a:t>
            </a:r>
          </a:p>
        </p:txBody>
      </p:sp>
    </p:spTree>
    <p:extLst>
      <p:ext uri="{BB962C8B-B14F-4D97-AF65-F5344CB8AC3E}">
        <p14:creationId xmlns:p14="http://schemas.microsoft.com/office/powerpoint/2010/main" val="38117544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Three-Step Process: Step 3</a:t>
            </a:r>
            <a:endParaRPr/>
          </a:p>
        </p:txBody>
      </p:sp>
      <p:sp>
        <p:nvSpPr>
          <p:cNvPr id="279" name="Google Shape;279;p44"/>
          <p:cNvSpPr txBox="1">
            <a:spLocks noGrp="1"/>
          </p:cNvSpPr>
          <p:nvPr>
            <p:ph type="body" idx="1"/>
          </p:nvPr>
        </p:nvSpPr>
        <p:spPr>
          <a:xfrm>
            <a:off x="415600" y="16398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2800" b="1" dirty="0"/>
              <a:t>Make sure to…</a:t>
            </a:r>
            <a:endParaRPr sz="2800" b="1" dirty="0"/>
          </a:p>
          <a:p>
            <a:pPr marL="609585" lvl="0" indent="-457189" algn="l" rtl="0">
              <a:spcBef>
                <a:spcPts val="1600"/>
              </a:spcBef>
              <a:spcAft>
                <a:spcPts val="0"/>
              </a:spcAft>
              <a:buSzPts val="1800"/>
              <a:buChar char="●"/>
            </a:pPr>
            <a:r>
              <a:rPr lang="en" sz="2800" b="1" dirty="0"/>
              <a:t>Utilize district-adopted documentation throughout</a:t>
            </a:r>
            <a:endParaRPr sz="2800" b="1" dirty="0"/>
          </a:p>
          <a:p>
            <a:pPr marL="609585" lvl="0" indent="-457189" algn="l" rtl="0">
              <a:spcBef>
                <a:spcPts val="1333"/>
              </a:spcBef>
              <a:spcAft>
                <a:spcPts val="0"/>
              </a:spcAft>
              <a:buSzPts val="1800"/>
              <a:buChar char="●"/>
            </a:pPr>
            <a:r>
              <a:rPr lang="en" sz="2800" b="1" dirty="0"/>
              <a:t>Include the threat assessment team</a:t>
            </a:r>
            <a:endParaRPr sz="2800" b="1" dirty="0"/>
          </a:p>
          <a:p>
            <a:pPr marL="609585" lvl="0" indent="-457189" algn="l" rtl="0">
              <a:spcBef>
                <a:spcPts val="1333"/>
              </a:spcBef>
              <a:spcAft>
                <a:spcPts val="0"/>
              </a:spcAft>
              <a:buSzPts val="1800"/>
              <a:buChar char="●"/>
            </a:pPr>
            <a:r>
              <a:rPr lang="en" sz="2800" b="1" dirty="0"/>
              <a:t>Communicate findings and plan to the subject (student) and family</a:t>
            </a:r>
            <a:endParaRPr sz="2800" b="1" dirty="0"/>
          </a:p>
          <a:p>
            <a:pPr marL="0" lvl="0" indent="0" algn="l" rtl="0">
              <a:spcBef>
                <a:spcPts val="1333"/>
              </a:spcBef>
              <a:spcAft>
                <a:spcPts val="1600"/>
              </a:spcAft>
              <a:buNone/>
            </a:pPr>
            <a:endParaRPr dirty="0"/>
          </a:p>
        </p:txBody>
      </p:sp>
      <p:sp>
        <p:nvSpPr>
          <p:cNvPr id="3" name="Title 1">
            <a:extLst>
              <a:ext uri="{FF2B5EF4-FFF2-40B4-BE49-F238E27FC236}">
                <a16:creationId xmlns:a16="http://schemas.microsoft.com/office/drawing/2014/main" id="{8DD26E4A-020C-C85C-E7DF-3D8A3A355E6A}"/>
              </a:ext>
            </a:extLst>
          </p:cNvPr>
          <p:cNvSpPr txBox="1">
            <a:spLocks/>
          </p:cNvSpPr>
          <p:nvPr/>
        </p:nvSpPr>
        <p:spPr>
          <a:xfrm>
            <a:off x="10026" y="-50132"/>
            <a:ext cx="12179248" cy="1046376"/>
          </a:xfrm>
          <a:prstGeom prst="rect">
            <a:avLst/>
          </a:prstGeom>
          <a:solidFill>
            <a:schemeClr val="tx1">
              <a:lumMod val="75000"/>
              <a:lumOff val="25000"/>
            </a:schemeClr>
          </a:solidFill>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lgn="ctr"/>
            <a:r>
              <a:rPr lang="en-US" dirty="0">
                <a:solidFill>
                  <a:schemeClr val="bg1"/>
                </a:solidFill>
                <a:ea typeface="Calibri Light"/>
                <a:cs typeface="Calibri Light"/>
              </a:rPr>
              <a:t>As You Prepare Findings</a:t>
            </a:r>
          </a:p>
        </p:txBody>
      </p:sp>
    </p:spTree>
    <p:extLst>
      <p:ext uri="{BB962C8B-B14F-4D97-AF65-F5344CB8AC3E}">
        <p14:creationId xmlns:p14="http://schemas.microsoft.com/office/powerpoint/2010/main" val="8686678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0" y="0"/>
            <a:ext cx="12179248" cy="1046376"/>
          </a:xfrm>
          <a:solidFill>
            <a:schemeClr val="tx1">
              <a:lumMod val="75000"/>
              <a:lumOff val="25000"/>
            </a:schemeClr>
          </a:solidFill>
        </p:spPr>
        <p:txBody>
          <a:bodyPr>
            <a:normAutofit/>
          </a:bodyPr>
          <a:lstStyle/>
          <a:p>
            <a:pPr algn="ctr"/>
            <a:r>
              <a:rPr lang="en-US" dirty="0">
                <a:solidFill>
                  <a:schemeClr val="bg1"/>
                </a:solidFill>
              </a:rPr>
              <a:t>Threat Assessment Model:   Manage</a:t>
            </a:r>
          </a:p>
        </p:txBody>
      </p:sp>
      <p:pic>
        <p:nvPicPr>
          <p:cNvPr id="7" name="Content Placeholder 6">
            <a:extLst>
              <a:ext uri="{FF2B5EF4-FFF2-40B4-BE49-F238E27FC236}">
                <a16:creationId xmlns:a16="http://schemas.microsoft.com/office/drawing/2014/main" id="{9A5B019D-A20C-4F6B-8957-0A6E86169FFC}"/>
              </a:ext>
            </a:extLst>
          </p:cNvPr>
          <p:cNvPicPr>
            <a:picLocks noGrp="1" noChangeAspect="1"/>
          </p:cNvPicPr>
          <p:nvPr>
            <p:ph idx="1"/>
          </p:nvPr>
        </p:nvPicPr>
        <p:blipFill>
          <a:blip r:embed="rId3"/>
          <a:stretch>
            <a:fillRect/>
          </a:stretch>
        </p:blipFill>
        <p:spPr>
          <a:xfrm>
            <a:off x="4587109" y="2560989"/>
            <a:ext cx="3017782" cy="2880610"/>
          </a:xfrm>
        </p:spPr>
      </p:pic>
    </p:spTree>
    <p:extLst>
      <p:ext uri="{BB962C8B-B14F-4D97-AF65-F5344CB8AC3E}">
        <p14:creationId xmlns:p14="http://schemas.microsoft.com/office/powerpoint/2010/main" val="39117200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A15-8358-447C-B5B1-BC3385655C49}"/>
              </a:ext>
            </a:extLst>
          </p:cNvPr>
          <p:cNvSpPr>
            <a:spLocks noGrp="1"/>
          </p:cNvSpPr>
          <p:nvPr>
            <p:ph type="title"/>
          </p:nvPr>
        </p:nvSpPr>
        <p:spPr>
          <a:xfrm>
            <a:off x="-86498" y="0"/>
            <a:ext cx="12179248" cy="1046376"/>
          </a:xfrm>
          <a:solidFill>
            <a:schemeClr val="tx1">
              <a:lumMod val="75000"/>
              <a:lumOff val="25000"/>
            </a:schemeClr>
          </a:solidFill>
        </p:spPr>
        <p:txBody>
          <a:bodyPr>
            <a:normAutofit/>
          </a:bodyPr>
          <a:lstStyle/>
          <a:p>
            <a:pPr algn="ctr"/>
            <a:r>
              <a:rPr lang="en-US" dirty="0">
                <a:solidFill>
                  <a:schemeClr val="bg1"/>
                </a:solidFill>
              </a:rPr>
              <a:t>Manage</a:t>
            </a:r>
          </a:p>
        </p:txBody>
      </p:sp>
      <p:pic>
        <p:nvPicPr>
          <p:cNvPr id="2050" name="Picture 2" descr="Behavioral Threat Assessment and Management for Educators and  Administrators | Texas School Safety Center">
            <a:extLst>
              <a:ext uri="{FF2B5EF4-FFF2-40B4-BE49-F238E27FC236}">
                <a16:creationId xmlns:a16="http://schemas.microsoft.com/office/drawing/2014/main" id="{2869C36E-9CE0-4D59-A9D3-57A79DB3BC1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39098" y="1825625"/>
            <a:ext cx="971380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8035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D3161-9C02-B6CE-D0F4-288FA5FD6864}"/>
              </a:ext>
            </a:extLst>
          </p:cNvPr>
          <p:cNvSpPr>
            <a:spLocks noGrp="1"/>
          </p:cNvSpPr>
          <p:nvPr>
            <p:ph type="ctrTitle"/>
          </p:nvPr>
        </p:nvSpPr>
        <p:spPr>
          <a:xfrm>
            <a:off x="1" y="2983288"/>
            <a:ext cx="5802167" cy="1096259"/>
          </a:xfrm>
        </p:spPr>
        <p:txBody>
          <a:bodyPr/>
          <a:lstStyle/>
          <a:p>
            <a:pPr algn="l"/>
            <a:r>
              <a:rPr lang="en-US" dirty="0"/>
              <a:t>Threat Management</a:t>
            </a:r>
          </a:p>
        </p:txBody>
      </p:sp>
      <p:sp>
        <p:nvSpPr>
          <p:cNvPr id="3" name="Subtitle 2">
            <a:extLst>
              <a:ext uri="{FF2B5EF4-FFF2-40B4-BE49-F238E27FC236}">
                <a16:creationId xmlns:a16="http://schemas.microsoft.com/office/drawing/2014/main" id="{BEB91701-ED0F-0421-CF66-DD4547FE6BC8}"/>
              </a:ext>
            </a:extLst>
          </p:cNvPr>
          <p:cNvSpPr>
            <a:spLocks noGrp="1"/>
          </p:cNvSpPr>
          <p:nvPr>
            <p:ph type="subTitle" idx="1"/>
          </p:nvPr>
        </p:nvSpPr>
        <p:spPr>
          <a:xfrm>
            <a:off x="105495" y="4520312"/>
            <a:ext cx="5696673" cy="1932848"/>
          </a:xfrm>
        </p:spPr>
        <p:txBody>
          <a:bodyPr/>
          <a:lstStyle/>
          <a:p>
            <a:pPr algn="l"/>
            <a:r>
              <a:rPr lang="en-US" sz="1800" dirty="0"/>
              <a:t>“Threat management is about diverting direction of interest, diminishing dangerous and concerning behaviors, and altering a trajectory toward targeted violence.”</a:t>
            </a:r>
          </a:p>
          <a:p>
            <a:pPr algn="l"/>
            <a:r>
              <a:rPr lang="en-US" sz="1200" i="1" dirty="0"/>
              <a:t>- Making Prevention a Reality: Identifying, Assessing, and Managing the Threat of Targeted Attacks</a:t>
            </a:r>
          </a:p>
        </p:txBody>
      </p:sp>
      <p:sp>
        <p:nvSpPr>
          <p:cNvPr id="4" name="Text Placeholder 3">
            <a:extLst>
              <a:ext uri="{FF2B5EF4-FFF2-40B4-BE49-F238E27FC236}">
                <a16:creationId xmlns:a16="http://schemas.microsoft.com/office/drawing/2014/main" id="{66F2938A-90B6-F4F2-3621-3BCB1FB78D3D}"/>
              </a:ext>
            </a:extLst>
          </p:cNvPr>
          <p:cNvSpPr>
            <a:spLocks noGrp="1"/>
          </p:cNvSpPr>
          <p:nvPr>
            <p:ph type="body" sz="quarter" idx="10"/>
          </p:nvPr>
        </p:nvSpPr>
        <p:spPr>
          <a:xfrm>
            <a:off x="6553141" y="6294918"/>
            <a:ext cx="4419025" cy="307691"/>
          </a:xfrm>
        </p:spPr>
        <p:txBody>
          <a:bodyPr/>
          <a:lstStyle/>
          <a:p>
            <a:r>
              <a:rPr lang="en-US" dirty="0"/>
              <a:t>August 2024</a:t>
            </a:r>
          </a:p>
        </p:txBody>
      </p:sp>
    </p:spTree>
    <p:extLst>
      <p:ext uri="{BB962C8B-B14F-4D97-AF65-F5344CB8AC3E}">
        <p14:creationId xmlns:p14="http://schemas.microsoft.com/office/powerpoint/2010/main" val="12204795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69"/>
          <p:cNvSpPr txBox="1">
            <a:spLocks noGrp="1"/>
          </p:cNvSpPr>
          <p:nvPr>
            <p:ph type="body" sz="quarter" idx="13"/>
          </p:nvPr>
        </p:nvSpPr>
        <p:spPr>
          <a:xfrm>
            <a:off x="252714" y="1268679"/>
            <a:ext cx="11571817" cy="4026695"/>
          </a:xfrm>
          <a:prstGeom prst="rect">
            <a:avLst/>
          </a:prstGeom>
        </p:spPr>
        <p:txBody>
          <a:bodyPr spcFirstLastPara="1" vert="horz" wrap="square" lIns="121900" tIns="121900" rIns="121900" bIns="121900" rtlCol="0" anchor="t" anchorCtr="0">
            <a:normAutofit/>
          </a:bodyPr>
          <a:lstStyle/>
          <a:p>
            <a:pPr indent="-440256">
              <a:buSzPts val="1600"/>
              <a:buChar char="-"/>
            </a:pPr>
            <a:r>
              <a:rPr lang="en" sz="2133" dirty="0"/>
              <a:t>Trauma Aware Schools (</a:t>
            </a:r>
            <a:r>
              <a:rPr lang="en" sz="2133" u="sng" dirty="0">
                <a:solidFill>
                  <a:schemeClr val="hlink"/>
                </a:solidFill>
                <a:hlinkClick r:id="rId3"/>
              </a:rPr>
              <a:t>https://traumaawareschools.org</a:t>
            </a:r>
            <a:r>
              <a:rPr lang="en" sz="2133" dirty="0"/>
              <a:t>) </a:t>
            </a:r>
            <a:endParaRPr sz="2133" dirty="0"/>
          </a:p>
          <a:p>
            <a:pPr indent="-440256">
              <a:spcBef>
                <a:spcPts val="1333"/>
              </a:spcBef>
              <a:buSzPts val="1600"/>
              <a:buChar char="-"/>
            </a:pPr>
            <a:r>
              <a:rPr lang="en" sz="2133" dirty="0"/>
              <a:t>The National Child Traumatic Stress Network (NCTSN; </a:t>
            </a:r>
            <a:r>
              <a:rPr lang="en" sz="2133" u="sng" dirty="0">
                <a:solidFill>
                  <a:schemeClr val="hlink"/>
                </a:solidFill>
                <a:hlinkClick r:id="rId4"/>
              </a:rPr>
              <a:t>https://www.nctsn.org</a:t>
            </a:r>
            <a:r>
              <a:rPr lang="en" sz="2133" dirty="0"/>
              <a:t>)</a:t>
            </a:r>
            <a:endParaRPr sz="2133" dirty="0"/>
          </a:p>
          <a:p>
            <a:pPr indent="-440256">
              <a:spcBef>
                <a:spcPts val="1333"/>
              </a:spcBef>
              <a:buSzPts val="1600"/>
              <a:buChar char="-"/>
            </a:pPr>
            <a:r>
              <a:rPr lang="en" sz="2133" dirty="0"/>
              <a:t>National Threat Evaluation and Reporting Program (NTER; DHS; </a:t>
            </a:r>
            <a:r>
              <a:rPr lang="en" sz="2133" u="sng" dirty="0">
                <a:solidFill>
                  <a:schemeClr val="hlink"/>
                </a:solidFill>
                <a:hlinkClick r:id="rId5"/>
              </a:rPr>
              <a:t>https://www.dhs.gov/national-threat-evaluation-and-reporting-program</a:t>
            </a:r>
            <a:r>
              <a:rPr lang="en" sz="2133" dirty="0"/>
              <a:t>)</a:t>
            </a:r>
            <a:endParaRPr sz="2133" dirty="0"/>
          </a:p>
          <a:p>
            <a:pPr indent="-440256">
              <a:spcBef>
                <a:spcPts val="1333"/>
              </a:spcBef>
              <a:buSzPts val="1600"/>
              <a:buChar char="-"/>
            </a:pPr>
            <a:r>
              <a:rPr lang="en" sz="2133" dirty="0"/>
              <a:t>National Association for Behavioral Intervention and Threat Assessment (NABITA; </a:t>
            </a:r>
            <a:r>
              <a:rPr lang="en" sz="2133" u="sng" dirty="0">
                <a:solidFill>
                  <a:schemeClr val="hlink"/>
                </a:solidFill>
                <a:hlinkClick r:id="rId6"/>
              </a:rPr>
              <a:t>https://www.nabita.org</a:t>
            </a:r>
            <a:r>
              <a:rPr lang="en" sz="2133" dirty="0"/>
              <a:t>)</a:t>
            </a:r>
            <a:endParaRPr sz="2133" dirty="0"/>
          </a:p>
          <a:p>
            <a:pPr indent="-440256">
              <a:spcBef>
                <a:spcPts val="1333"/>
              </a:spcBef>
              <a:spcAft>
                <a:spcPts val="1333"/>
              </a:spcAft>
              <a:buSzPts val="1600"/>
              <a:buChar char="-"/>
            </a:pPr>
            <a:r>
              <a:rPr lang="en" sz="2133" dirty="0"/>
              <a:t>OPI Teacher Learning Hub (</a:t>
            </a:r>
            <a:r>
              <a:rPr lang="en" sz="2133" u="sng" dirty="0">
                <a:solidFill>
                  <a:schemeClr val="hlink"/>
                </a:solidFill>
                <a:hlinkClick r:id="rId7"/>
              </a:rPr>
              <a:t>https://opi.mt.gov/Educators/Teaching-Learning/Teacher-Learning-Hub</a:t>
            </a:r>
            <a:r>
              <a:rPr lang="en" sz="2133" dirty="0"/>
              <a:t>) </a:t>
            </a:r>
          </a:p>
          <a:p>
            <a:pPr indent="-440055">
              <a:spcBef>
                <a:spcPts val="1333"/>
              </a:spcBef>
              <a:spcAft>
                <a:spcPts val="1333"/>
              </a:spcAft>
              <a:buSzPts val="1600"/>
              <a:buFont typeface="Arial" panose="020B0604020202020204" pitchFamily="34" charset="0"/>
              <a:buChar char="-"/>
            </a:pPr>
            <a:endParaRPr lang="en-US" sz="2100" dirty="0"/>
          </a:p>
          <a:p>
            <a:pPr indent="-440256">
              <a:spcBef>
                <a:spcPts val="1333"/>
              </a:spcBef>
              <a:spcAft>
                <a:spcPts val="1333"/>
              </a:spcAft>
              <a:buSzPts val="1600"/>
              <a:buChar char="-"/>
            </a:pPr>
            <a:endParaRPr sz="2133" dirty="0"/>
          </a:p>
        </p:txBody>
      </p:sp>
      <p:sp>
        <p:nvSpPr>
          <p:cNvPr id="426" name="Google Shape;426;p69"/>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
              <a:t>Resources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C891-CDCC-74C3-7566-1C0CB4975E6D}"/>
              </a:ext>
            </a:extLst>
          </p:cNvPr>
          <p:cNvSpPr>
            <a:spLocks noGrp="1"/>
          </p:cNvSpPr>
          <p:nvPr>
            <p:ph type="title"/>
          </p:nvPr>
        </p:nvSpPr>
        <p:spPr>
          <a:xfrm>
            <a:off x="513217" y="370115"/>
            <a:ext cx="4258808" cy="1687285"/>
          </a:xfrm>
        </p:spPr>
        <p:txBody>
          <a:bodyPr>
            <a:normAutofit fontScale="90000"/>
          </a:bodyPr>
          <a:lstStyle/>
          <a:p>
            <a:pPr algn="ctr"/>
            <a:r>
              <a:rPr lang="en-US" sz="4400" dirty="0">
                <a:ea typeface="Calibri Light"/>
                <a:cs typeface="Calibri Light"/>
              </a:rPr>
              <a:t>Your feedback is appreciated</a:t>
            </a:r>
            <a:br>
              <a:rPr lang="en-US" sz="4400" dirty="0">
                <a:ea typeface="Calibri Light"/>
                <a:cs typeface="Calibri Light"/>
              </a:rPr>
            </a:br>
            <a:endParaRPr lang="en-US" sz="4400" dirty="0">
              <a:ea typeface="Calibri Light"/>
              <a:cs typeface="Calibri Light"/>
            </a:endParaRPr>
          </a:p>
        </p:txBody>
      </p:sp>
      <p:sp>
        <p:nvSpPr>
          <p:cNvPr id="4" name="Text Placeholder 3">
            <a:extLst>
              <a:ext uri="{FF2B5EF4-FFF2-40B4-BE49-F238E27FC236}">
                <a16:creationId xmlns:a16="http://schemas.microsoft.com/office/drawing/2014/main" id="{C8632D21-140F-03D1-1C5C-BFD736FD41C7}"/>
              </a:ext>
            </a:extLst>
          </p:cNvPr>
          <p:cNvSpPr>
            <a:spLocks noGrp="1"/>
          </p:cNvSpPr>
          <p:nvPr>
            <p:ph type="body" sz="half" idx="2"/>
          </p:nvPr>
        </p:nvSpPr>
        <p:spPr>
          <a:xfrm>
            <a:off x="197532" y="1817914"/>
            <a:ext cx="4759551" cy="3963988"/>
          </a:xfrm>
        </p:spPr>
        <p:txBody>
          <a:bodyPr vert="horz" lIns="91440" tIns="45720" rIns="91440" bIns="45720" rtlCol="0" anchor="t">
            <a:noAutofit/>
          </a:bodyPr>
          <a:lstStyle/>
          <a:p>
            <a:r>
              <a:rPr lang="en-US" sz="2400" dirty="0">
                <a:ea typeface="Calibri"/>
                <a:cs typeface="Calibri"/>
              </a:rPr>
              <a:t>Please contact us at:</a:t>
            </a:r>
          </a:p>
          <a:p>
            <a:endParaRPr lang="en-US" sz="2400" dirty="0">
              <a:ea typeface="Calibri"/>
              <a:cs typeface="Calibri"/>
            </a:endParaRPr>
          </a:p>
          <a:p>
            <a:r>
              <a:rPr lang="en-US" sz="2400" dirty="0">
                <a:ea typeface="Calibri"/>
                <a:cs typeface="Calibri"/>
              </a:rPr>
              <a:t>Tina Eblen</a:t>
            </a:r>
          </a:p>
          <a:p>
            <a:r>
              <a:rPr lang="en-US" sz="2400" dirty="0">
                <a:ea typeface="Calibri"/>
                <a:cs typeface="Calibri"/>
                <a:hlinkClick r:id="rId3"/>
              </a:rPr>
              <a:t>Christina.eblen@mso.umt.edu</a:t>
            </a:r>
            <a:endParaRPr lang="en-US" sz="2400" dirty="0">
              <a:ea typeface="Calibri"/>
              <a:cs typeface="Calibri"/>
            </a:endParaRPr>
          </a:p>
          <a:p>
            <a:r>
              <a:rPr lang="en-US" sz="2400" dirty="0">
                <a:ea typeface="Calibri"/>
                <a:cs typeface="Calibri"/>
              </a:rPr>
              <a:t>406.243.4976</a:t>
            </a:r>
          </a:p>
          <a:p>
            <a:endParaRPr lang="en-US" sz="2400" dirty="0">
              <a:ea typeface="Calibri"/>
              <a:cs typeface="Calibri"/>
            </a:endParaRPr>
          </a:p>
          <a:p>
            <a:endParaRPr lang="en-US" sz="2400" dirty="0">
              <a:ea typeface="Calibri"/>
              <a:cs typeface="Calibri"/>
            </a:endParaRPr>
          </a:p>
          <a:p>
            <a:r>
              <a:rPr lang="en-US" sz="2400" dirty="0">
                <a:ea typeface="Calibri"/>
                <a:cs typeface="Calibri"/>
              </a:rPr>
              <a:t>Tammy Tolleson Knee</a:t>
            </a:r>
          </a:p>
          <a:p>
            <a:r>
              <a:rPr lang="en-US" sz="2400" dirty="0">
                <a:ea typeface="Calibri"/>
                <a:cs typeface="Calibri"/>
                <a:hlinkClick r:id="rId4"/>
              </a:rPr>
              <a:t>Tamara.tollesonknee@mso.umt.edu</a:t>
            </a:r>
            <a:endParaRPr lang="en-US" sz="2400" dirty="0">
              <a:ea typeface="Calibri"/>
              <a:cs typeface="Calibri"/>
            </a:endParaRPr>
          </a:p>
          <a:p>
            <a:r>
              <a:rPr lang="en-US" sz="2400" dirty="0">
                <a:ea typeface="Calibri"/>
                <a:cs typeface="Calibri"/>
              </a:rPr>
              <a:t>406.243.9479</a:t>
            </a:r>
          </a:p>
        </p:txBody>
      </p:sp>
      <p:pic>
        <p:nvPicPr>
          <p:cNvPr id="8" name="Content Placeholder 7">
            <a:extLst>
              <a:ext uri="{FF2B5EF4-FFF2-40B4-BE49-F238E27FC236}">
                <a16:creationId xmlns:a16="http://schemas.microsoft.com/office/drawing/2014/main" id="{EA62BFE5-4084-4E75-8F45-FD2D1B1C9A0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305978" y="654464"/>
            <a:ext cx="5733083" cy="5733083"/>
          </a:xfrm>
        </p:spPr>
      </p:pic>
    </p:spTree>
    <p:extLst>
      <p:ext uri="{BB962C8B-B14F-4D97-AF65-F5344CB8AC3E}">
        <p14:creationId xmlns:p14="http://schemas.microsoft.com/office/powerpoint/2010/main" val="6981630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C2B34-7709-435D-9319-F0ED3B934C48}"/>
              </a:ext>
            </a:extLst>
          </p:cNvPr>
          <p:cNvSpPr>
            <a:spLocks noGrp="1"/>
          </p:cNvSpPr>
          <p:nvPr>
            <p:ph type="title"/>
          </p:nvPr>
        </p:nvSpPr>
        <p:spPr/>
        <p:txBody>
          <a:bodyPr/>
          <a:lstStyle/>
          <a:p>
            <a:r>
              <a:rPr lang="en-US" dirty="0"/>
              <a:t>Jeremy Bullock</a:t>
            </a:r>
          </a:p>
        </p:txBody>
      </p:sp>
      <p:pic>
        <p:nvPicPr>
          <p:cNvPr id="6" name="Content Placeholder 5">
            <a:extLst>
              <a:ext uri="{FF2B5EF4-FFF2-40B4-BE49-F238E27FC236}">
                <a16:creationId xmlns:a16="http://schemas.microsoft.com/office/drawing/2014/main" id="{9BA5F44D-B8C5-4F21-8551-C5478C9226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5524" y="168275"/>
            <a:ext cx="6689725" cy="6689725"/>
          </a:xfrm>
        </p:spPr>
      </p:pic>
      <p:sp>
        <p:nvSpPr>
          <p:cNvPr id="4" name="Text Placeholder 3">
            <a:extLst>
              <a:ext uri="{FF2B5EF4-FFF2-40B4-BE49-F238E27FC236}">
                <a16:creationId xmlns:a16="http://schemas.microsoft.com/office/drawing/2014/main" id="{3108A176-2A8E-41B1-B9EA-72EB33FD5944}"/>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109294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B986E-259F-4264-8223-D12BF78C11BD}"/>
              </a:ext>
            </a:extLst>
          </p:cNvPr>
          <p:cNvSpPr>
            <a:spLocks noGrp="1"/>
          </p:cNvSpPr>
          <p:nvPr>
            <p:ph type="title"/>
          </p:nvPr>
        </p:nvSpPr>
        <p:spPr/>
        <p:txBody>
          <a:bodyPr/>
          <a:lstStyle/>
          <a:p>
            <a:r>
              <a:rPr lang="en-US" sz="4400" b="1" i="0" kern="1200" dirty="0">
                <a:solidFill>
                  <a:srgbClr val="DB7C27"/>
                </a:solidFill>
                <a:latin typeface="Arial" panose="020B0604020202020204" pitchFamily="34" charset="0"/>
                <a:ea typeface="+mj-ea"/>
                <a:cs typeface="Arial" panose="020B0604020202020204" pitchFamily="34" charset="0"/>
              </a:rPr>
              <a:t>Training Overview</a:t>
            </a:r>
            <a:endParaRPr lang="en-US" dirty="0"/>
          </a:p>
        </p:txBody>
      </p:sp>
      <p:sp>
        <p:nvSpPr>
          <p:cNvPr id="7" name="Content Placeholder 6">
            <a:extLst>
              <a:ext uri="{FF2B5EF4-FFF2-40B4-BE49-F238E27FC236}">
                <a16:creationId xmlns:a16="http://schemas.microsoft.com/office/drawing/2014/main" id="{6ED3B823-F474-4E25-A78C-FD6CA87A285C}"/>
              </a:ext>
            </a:extLst>
          </p:cNvPr>
          <p:cNvSpPr>
            <a:spLocks noGrp="1"/>
          </p:cNvSpPr>
          <p:nvPr>
            <p:ph idx="1"/>
          </p:nvPr>
        </p:nvSpPr>
        <p:spPr>
          <a:xfrm>
            <a:off x="838200" y="1690688"/>
            <a:ext cx="10515600" cy="4351338"/>
          </a:xfrm>
        </p:spPr>
        <p:txBody>
          <a:bodyPr vert="horz" lIns="91440" tIns="45720" rIns="91440" bIns="45720" rtlCol="0" anchor="t">
            <a:noAutofit/>
          </a:bodyPr>
          <a:lstStyle/>
          <a:p>
            <a:pPr marL="456565" indent="-456565">
              <a:lnSpc>
                <a:spcPct val="100000"/>
              </a:lnSpc>
              <a:spcBef>
                <a:spcPct val="20000"/>
              </a:spcBef>
              <a:buFont typeface="Arial,Sans-Serif" panose="020B0604020202020204" pitchFamily="34" charset="0"/>
            </a:pPr>
            <a:r>
              <a:rPr lang="en-US" sz="3200" b="1" dirty="0">
                <a:solidFill>
                  <a:schemeClr val="accent1">
                    <a:lumMod val="75000"/>
                  </a:schemeClr>
                </a:solidFill>
                <a:latin typeface="Arial"/>
                <a:cs typeface="Arial"/>
              </a:rPr>
              <a:t>What is a threat?</a:t>
            </a:r>
            <a:endParaRPr lang="en-US" sz="3200" dirty="0">
              <a:solidFill>
                <a:schemeClr val="accent1">
                  <a:lumMod val="75000"/>
                </a:schemeClr>
              </a:solidFill>
              <a:latin typeface="Arial"/>
              <a:cs typeface="Arial"/>
            </a:endParaRPr>
          </a:p>
          <a:p>
            <a:pPr marL="456565" indent="-456565">
              <a:lnSpc>
                <a:spcPct val="100000"/>
              </a:lnSpc>
              <a:spcBef>
                <a:spcPct val="20000"/>
              </a:spcBef>
              <a:buFont typeface="Arial,Sans-Serif" panose="020B0604020202020204" pitchFamily="34" charset="0"/>
            </a:pPr>
            <a:r>
              <a:rPr lang="en-US" sz="3200" b="1" dirty="0">
                <a:solidFill>
                  <a:schemeClr val="accent1">
                    <a:lumMod val="75000"/>
                  </a:schemeClr>
                </a:solidFill>
                <a:latin typeface="Arial"/>
                <a:cs typeface="Arial"/>
              </a:rPr>
              <a:t>Why should we do Behavioral Threat Assessment and Management?</a:t>
            </a:r>
          </a:p>
          <a:p>
            <a:pPr marL="456565" indent="-456565">
              <a:lnSpc>
                <a:spcPct val="100000"/>
              </a:lnSpc>
              <a:spcBef>
                <a:spcPct val="20000"/>
              </a:spcBef>
              <a:buFont typeface="Arial,Sans-Serif" panose="020B0604020202020204" pitchFamily="34" charset="0"/>
            </a:pPr>
            <a:r>
              <a:rPr lang="en-US" sz="3200" b="1" dirty="0">
                <a:solidFill>
                  <a:schemeClr val="accent1">
                    <a:lumMod val="75000"/>
                  </a:schemeClr>
                </a:solidFill>
                <a:latin typeface="Arial"/>
                <a:cs typeface="Arial"/>
              </a:rPr>
              <a:t>Overview of the BTAM process</a:t>
            </a:r>
            <a:endParaRPr lang="en-US" sz="3200" dirty="0">
              <a:solidFill>
                <a:schemeClr val="accent1">
                  <a:lumMod val="75000"/>
                </a:schemeClr>
              </a:solidFill>
              <a:latin typeface="Arial"/>
              <a:cs typeface="Arial"/>
            </a:endParaRPr>
          </a:p>
          <a:p>
            <a:pPr marL="456565" indent="-456565">
              <a:lnSpc>
                <a:spcPct val="100000"/>
              </a:lnSpc>
              <a:spcBef>
                <a:spcPct val="20000"/>
              </a:spcBef>
              <a:buFont typeface="Arial,Sans-Serif" panose="020B0604020202020204" pitchFamily="34" charset="0"/>
            </a:pPr>
            <a:r>
              <a:rPr lang="en-US" sz="3200" b="1" dirty="0">
                <a:solidFill>
                  <a:schemeClr val="accent1">
                    <a:lumMod val="75000"/>
                  </a:schemeClr>
                </a:solidFill>
                <a:latin typeface="Arial"/>
                <a:cs typeface="Arial"/>
              </a:rPr>
              <a:t>Impact of trauma and stress on the developing brain and why it relates to threat assessment</a:t>
            </a:r>
            <a:endParaRPr lang="en-US" sz="3200" dirty="0">
              <a:solidFill>
                <a:schemeClr val="accent1">
                  <a:lumMod val="75000"/>
                </a:schemeClr>
              </a:solidFill>
              <a:latin typeface="Arial"/>
              <a:cs typeface="Arial"/>
            </a:endParaRPr>
          </a:p>
          <a:p>
            <a:pPr marL="456565" indent="-456565">
              <a:lnSpc>
                <a:spcPct val="100000"/>
              </a:lnSpc>
              <a:spcBef>
                <a:spcPct val="20000"/>
              </a:spcBef>
              <a:buFont typeface="Arial,Sans-Serif" panose="020B0604020202020204" pitchFamily="34" charset="0"/>
            </a:pPr>
            <a:r>
              <a:rPr lang="en-US" sz="3200" b="1" dirty="0">
                <a:solidFill>
                  <a:schemeClr val="accent1">
                    <a:lumMod val="75000"/>
                  </a:schemeClr>
                </a:solidFill>
                <a:latin typeface="Arial"/>
                <a:cs typeface="Arial"/>
              </a:rPr>
              <a:t>Creating a Threat Assessment Team</a:t>
            </a:r>
            <a:endParaRPr lang="en-US" sz="3200" dirty="0">
              <a:solidFill>
                <a:schemeClr val="accent1">
                  <a:lumMod val="75000"/>
                </a:schemeClr>
              </a:solidFill>
              <a:latin typeface="Arial"/>
              <a:cs typeface="Arial"/>
            </a:endParaRPr>
          </a:p>
          <a:p>
            <a:pPr marL="456565" indent="-456565">
              <a:lnSpc>
                <a:spcPct val="100000"/>
              </a:lnSpc>
              <a:spcBef>
                <a:spcPct val="20000"/>
              </a:spcBef>
              <a:buFont typeface="Arial,Sans-Serif" panose="020B0604020202020204" pitchFamily="34" charset="0"/>
            </a:pPr>
            <a:endParaRPr lang="en-US" sz="3200" b="1" dirty="0">
              <a:solidFill>
                <a:schemeClr val="accent1">
                  <a:lumMod val="75000"/>
                </a:schemeClr>
              </a:solidFill>
              <a:latin typeface="Arial"/>
              <a:ea typeface="Calibri"/>
              <a:cs typeface="Arial"/>
            </a:endParaRPr>
          </a:p>
        </p:txBody>
      </p:sp>
    </p:spTree>
    <p:extLst>
      <p:ext uri="{BB962C8B-B14F-4D97-AF65-F5344CB8AC3E}">
        <p14:creationId xmlns:p14="http://schemas.microsoft.com/office/powerpoint/2010/main" val="355385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C6EEDFC-D0CF-4980-95E5-174AA0AFB7AF}"/>
              </a:ext>
            </a:extLst>
          </p:cNvPr>
          <p:cNvSpPr>
            <a:spLocks noGrp="1"/>
          </p:cNvSpPr>
          <p:nvPr>
            <p:ph type="body" sz="quarter" idx="13"/>
          </p:nvPr>
        </p:nvSpPr>
        <p:spPr/>
        <p:txBody>
          <a:bodyPr/>
          <a:lstStyle/>
          <a:p>
            <a:r>
              <a:rPr lang="en-US" sz="3600" dirty="0"/>
              <a:t>Prevent future acts of targeted violence.</a:t>
            </a:r>
          </a:p>
          <a:p>
            <a:r>
              <a:rPr lang="en-US" sz="3600" dirty="0"/>
              <a:t>Support and enhance the health, safety, and well-being of the school community.</a:t>
            </a:r>
          </a:p>
        </p:txBody>
      </p:sp>
      <p:sp>
        <p:nvSpPr>
          <p:cNvPr id="6" name="Title 5">
            <a:extLst>
              <a:ext uri="{FF2B5EF4-FFF2-40B4-BE49-F238E27FC236}">
                <a16:creationId xmlns:a16="http://schemas.microsoft.com/office/drawing/2014/main" id="{18AFD6A4-08ED-4FF3-8B72-3CE9087B3BDB}"/>
              </a:ext>
            </a:extLst>
          </p:cNvPr>
          <p:cNvSpPr>
            <a:spLocks noGrp="1"/>
          </p:cNvSpPr>
          <p:nvPr>
            <p:ph type="title"/>
          </p:nvPr>
        </p:nvSpPr>
        <p:spPr/>
        <p:txBody>
          <a:bodyPr>
            <a:normAutofit/>
          </a:bodyPr>
          <a:lstStyle/>
          <a:p>
            <a:r>
              <a:rPr lang="en-US" sz="4000" dirty="0"/>
              <a:t>Goal of BTAM</a:t>
            </a:r>
          </a:p>
        </p:txBody>
      </p:sp>
      <p:sp>
        <p:nvSpPr>
          <p:cNvPr id="7" name="TextBox 6">
            <a:extLst>
              <a:ext uri="{FF2B5EF4-FFF2-40B4-BE49-F238E27FC236}">
                <a16:creationId xmlns:a16="http://schemas.microsoft.com/office/drawing/2014/main" id="{527AC9DF-690E-4ACC-BE4C-C84BBC53EF8A}"/>
              </a:ext>
            </a:extLst>
          </p:cNvPr>
          <p:cNvSpPr txBox="1"/>
          <p:nvPr/>
        </p:nvSpPr>
        <p:spPr>
          <a:xfrm>
            <a:off x="3046445" y="3230338"/>
            <a:ext cx="6092890"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dirty="0"/>
          </a:p>
        </p:txBody>
      </p:sp>
      <p:pic>
        <p:nvPicPr>
          <p:cNvPr id="1026" name="Picture 2" descr="A close up of a basketball game&#10;&#10;Description automatically generated">
            <a:extLst>
              <a:ext uri="{FF2B5EF4-FFF2-40B4-BE49-F238E27FC236}">
                <a16:creationId xmlns:a16="http://schemas.microsoft.com/office/drawing/2014/main" id="{0256D3F3-CAF8-497E-903F-AE38A760F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175" y="697441"/>
            <a:ext cx="4107024" cy="54631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7E8829-45E4-4706-BB13-DE0E36EF34A2}"/>
              </a:ext>
            </a:extLst>
          </p:cNvPr>
          <p:cNvSpPr txBox="1"/>
          <p:nvPr/>
        </p:nvSpPr>
        <p:spPr>
          <a:xfrm>
            <a:off x="3046445" y="3230338"/>
            <a:ext cx="6092890"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Tree>
    <p:extLst>
      <p:ext uri="{BB962C8B-B14F-4D97-AF65-F5344CB8AC3E}">
        <p14:creationId xmlns:p14="http://schemas.microsoft.com/office/powerpoint/2010/main" val="213765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PRC Title and Closing Slides">
  <a:themeElements>
    <a:clrScheme name="JPRC">
      <a:dk1>
        <a:srgbClr val="003D48"/>
      </a:dk1>
      <a:lt1>
        <a:srgbClr val="188696"/>
      </a:lt1>
      <a:dk2>
        <a:srgbClr val="10485B"/>
      </a:dk2>
      <a:lt2>
        <a:srgbClr val="95C9C4"/>
      </a:lt2>
      <a:accent1>
        <a:srgbClr val="0D7886"/>
      </a:accent1>
      <a:accent2>
        <a:srgbClr val="A75F48"/>
      </a:accent2>
      <a:accent3>
        <a:srgbClr val="95C9C4"/>
      </a:accent3>
      <a:accent4>
        <a:srgbClr val="02667E"/>
      </a:accent4>
      <a:accent5>
        <a:srgbClr val="95C9C4"/>
      </a:accent5>
      <a:accent6>
        <a:srgbClr val="10485B"/>
      </a:accent6>
      <a:hlink>
        <a:srgbClr val="0D7886"/>
      </a:hlink>
      <a:folHlink>
        <a:srgbClr val="A75F48"/>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2002</TotalTime>
  <Words>2880</Words>
  <Application>Microsoft Office PowerPoint</Application>
  <PresentationFormat>Widescreen</PresentationFormat>
  <Paragraphs>438</Paragraphs>
  <Slides>78</Slides>
  <Notes>54</Notes>
  <HiddenSlides>6</HiddenSlides>
  <MMClips>3</MMClips>
  <ScaleCrop>false</ScaleCrop>
  <HeadingPairs>
    <vt:vector size="4" baseType="variant">
      <vt:variant>
        <vt:lpstr>Theme</vt:lpstr>
      </vt:variant>
      <vt:variant>
        <vt:i4>2</vt:i4>
      </vt:variant>
      <vt:variant>
        <vt:lpstr>Slide Titles</vt:lpstr>
      </vt:variant>
      <vt:variant>
        <vt:i4>78</vt:i4>
      </vt:variant>
    </vt:vector>
  </HeadingPairs>
  <TitlesOfParts>
    <vt:vector size="80" baseType="lpstr">
      <vt:lpstr>Office Theme</vt:lpstr>
      <vt:lpstr>JPRC Title and Closing Slides</vt:lpstr>
      <vt:lpstr>Behavioral Threat Assessment and Management (BTAM) Level 1 </vt:lpstr>
      <vt:lpstr>Who we are</vt:lpstr>
      <vt:lpstr>About us</vt:lpstr>
      <vt:lpstr>Services we provide</vt:lpstr>
      <vt:lpstr>Just a few of the trainings we provide:</vt:lpstr>
      <vt:lpstr>Anonymous Tip Line</vt:lpstr>
      <vt:lpstr>VAST – tele-counseling</vt:lpstr>
      <vt:lpstr>Training Overview</vt:lpstr>
      <vt:lpstr>Goal of BTAM</vt:lpstr>
      <vt:lpstr> What constitutes a threat?</vt:lpstr>
      <vt:lpstr>PowerPoint Presentation</vt:lpstr>
      <vt:lpstr>A threat may be…</vt:lpstr>
      <vt:lpstr>Targeted or Reactive?</vt:lpstr>
      <vt:lpstr>Targeted or Reactive?</vt:lpstr>
      <vt:lpstr>Making</vt:lpstr>
      <vt:lpstr>I'm going to beat you up after school!</vt:lpstr>
      <vt:lpstr>Discuss:   What is a scenario where the student would not pose a threat?  What is a scenario where the student would pose a threat? </vt:lpstr>
      <vt:lpstr>Is BTAM Punitive or Preventative?</vt:lpstr>
      <vt:lpstr>The Safe Schools Initiative (SSI)</vt:lpstr>
      <vt:lpstr>PowerPoint Presentation</vt:lpstr>
      <vt:lpstr>         Why is BTAM important?</vt:lpstr>
      <vt:lpstr>It’s the law!</vt:lpstr>
      <vt:lpstr>PowerPoint Presentation</vt:lpstr>
      <vt:lpstr>PowerPoint Presentation</vt:lpstr>
      <vt:lpstr>PowerPoint Presentation</vt:lpstr>
      <vt:lpstr>Behavioral Threat Assessment and Management Team</vt:lpstr>
      <vt:lpstr>Building a BTAM Team</vt:lpstr>
      <vt:lpstr>Role of the Threat Assessment Team</vt:lpstr>
      <vt:lpstr>When Does a Threat Assessment Team Meet?</vt:lpstr>
      <vt:lpstr> What is the process of BTAM?</vt:lpstr>
      <vt:lpstr>BTAM is the process of distinguishing transient or reactive threats from serious or targeted ones in a systematic, data-informed way.</vt:lpstr>
      <vt:lpstr>PowerPoint Presentation</vt:lpstr>
      <vt:lpstr>Threat Assessment Model</vt:lpstr>
      <vt:lpstr>Threat Assessment Model:   Identify</vt:lpstr>
      <vt:lpstr>Identify:  Potential Referral Sources</vt:lpstr>
      <vt:lpstr>Identify:  Receive</vt:lpstr>
      <vt:lpstr>Triage Reported Communications</vt:lpstr>
      <vt:lpstr>Identify:  Screen</vt:lpstr>
      <vt:lpstr>PowerPoint Presentation</vt:lpstr>
      <vt:lpstr>IMPORTANT</vt:lpstr>
      <vt:lpstr>Threat Assessment Model:   Investigate</vt:lpstr>
      <vt:lpstr>Investigate:  Gathering information</vt:lpstr>
      <vt:lpstr>Investigate:  Gathering Information</vt:lpstr>
      <vt:lpstr>Investigate:  Data Sources</vt:lpstr>
      <vt:lpstr>Let’s Pause for some Practice!</vt:lpstr>
      <vt:lpstr>And more Practice!</vt:lpstr>
      <vt:lpstr> Impact of trauma and stress on the developing brain and why it relates to BTAM</vt:lpstr>
      <vt:lpstr>PowerPoint Presentation</vt:lpstr>
      <vt:lpstr>PowerPoint Presentation</vt:lpstr>
      <vt:lpstr>PowerPoint Presentation</vt:lpstr>
      <vt:lpstr>PowerPoint Presentation</vt:lpstr>
      <vt:lpstr>FERPA</vt:lpstr>
      <vt:lpstr>HIPPA Privacy Rules Exemptions</vt:lpstr>
      <vt:lpstr>Sharing Any Private Information</vt:lpstr>
      <vt:lpstr>Threat Assessment Model:   Assess</vt:lpstr>
      <vt:lpstr>Assessment:  Avoiding bias</vt:lpstr>
      <vt:lpstr>Types of Unconscious Bias</vt:lpstr>
      <vt:lpstr>Assess</vt:lpstr>
      <vt:lpstr>Enhancers and Mitigators</vt:lpstr>
      <vt:lpstr>PowerPoint Presentation</vt:lpstr>
      <vt:lpstr>PowerPoint Presentation</vt:lpstr>
      <vt:lpstr>PowerPoint Presentation</vt:lpstr>
      <vt:lpstr>Life Stressors</vt:lpstr>
      <vt:lpstr>PowerPoint Presentation</vt:lpstr>
      <vt:lpstr>PowerPoint Presentation</vt:lpstr>
      <vt:lpstr>PowerPoint Presentation</vt:lpstr>
      <vt:lpstr>PowerPoint Presentation</vt:lpstr>
      <vt:lpstr>PowerPoint Presentation</vt:lpstr>
      <vt:lpstr>PowerPoint Presentation</vt:lpstr>
      <vt:lpstr>Three-Step Process: Step 3</vt:lpstr>
      <vt:lpstr>PowerPoint Presentation</vt:lpstr>
      <vt:lpstr>Three-Step Process: Step 3</vt:lpstr>
      <vt:lpstr>Threat Assessment Model:   Manage</vt:lpstr>
      <vt:lpstr>Manage</vt:lpstr>
      <vt:lpstr>Threat Management</vt:lpstr>
      <vt:lpstr>Resources</vt:lpstr>
      <vt:lpstr>Your feedback is appreciated </vt:lpstr>
      <vt:lpstr>Jeremy Bullock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Tolleson Knee, Tamara</dc:creator>
  <cp:lastModifiedBy>Tolleson Knee, Tamara</cp:lastModifiedBy>
  <cp:revision>1541</cp:revision>
  <dcterms:created xsi:type="dcterms:W3CDTF">2023-12-06T19:33:33Z</dcterms:created>
  <dcterms:modified xsi:type="dcterms:W3CDTF">2024-08-06T14:54:30Z</dcterms:modified>
</cp:coreProperties>
</file>