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81" r:id="rId3"/>
  </p:sldMasterIdLst>
  <p:notesMasterIdLst>
    <p:notesMasterId r:id="rId54"/>
  </p:notesMasterIdLst>
  <p:sldIdLst>
    <p:sldId id="781" r:id="rId4"/>
    <p:sldId id="808" r:id="rId5"/>
    <p:sldId id="818" r:id="rId6"/>
    <p:sldId id="897" r:id="rId7"/>
    <p:sldId id="898" r:id="rId8"/>
    <p:sldId id="851" r:id="rId9"/>
    <p:sldId id="855" r:id="rId10"/>
    <p:sldId id="856" r:id="rId11"/>
    <p:sldId id="868" r:id="rId12"/>
    <p:sldId id="869" r:id="rId13"/>
    <p:sldId id="879" r:id="rId14"/>
    <p:sldId id="889" r:id="rId15"/>
    <p:sldId id="900" r:id="rId16"/>
    <p:sldId id="890" r:id="rId17"/>
    <p:sldId id="891" r:id="rId18"/>
    <p:sldId id="892" r:id="rId19"/>
    <p:sldId id="893" r:id="rId20"/>
    <p:sldId id="873" r:id="rId21"/>
    <p:sldId id="881" r:id="rId22"/>
    <p:sldId id="903" r:id="rId23"/>
    <p:sldId id="885" r:id="rId24"/>
    <p:sldId id="883" r:id="rId25"/>
    <p:sldId id="905" r:id="rId26"/>
    <p:sldId id="886" r:id="rId27"/>
    <p:sldId id="874" r:id="rId28"/>
    <p:sldId id="887" r:id="rId29"/>
    <p:sldId id="894" r:id="rId30"/>
    <p:sldId id="896" r:id="rId31"/>
    <p:sldId id="895" r:id="rId32"/>
    <p:sldId id="831" r:id="rId33"/>
    <p:sldId id="860" r:id="rId34"/>
    <p:sldId id="858" r:id="rId35"/>
    <p:sldId id="859" r:id="rId36"/>
    <p:sldId id="832" r:id="rId37"/>
    <p:sldId id="833" r:id="rId38"/>
    <p:sldId id="834" r:id="rId39"/>
    <p:sldId id="836" r:id="rId40"/>
    <p:sldId id="861" r:id="rId41"/>
    <p:sldId id="863" r:id="rId42"/>
    <p:sldId id="864" r:id="rId43"/>
    <p:sldId id="865" r:id="rId44"/>
    <p:sldId id="866" r:id="rId45"/>
    <p:sldId id="845" r:id="rId46"/>
    <p:sldId id="846" r:id="rId47"/>
    <p:sldId id="848" r:id="rId48"/>
    <p:sldId id="875" r:id="rId49"/>
    <p:sldId id="841" r:id="rId50"/>
    <p:sldId id="876" r:id="rId51"/>
    <p:sldId id="877" r:id="rId52"/>
    <p:sldId id="803"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57A4"/>
    <a:srgbClr val="AACFFF"/>
    <a:srgbClr val="067EA8"/>
    <a:srgbClr val="A3C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77487" autoAdjust="0"/>
  </p:normalViewPr>
  <p:slideViewPr>
    <p:cSldViewPr snapToGrid="0">
      <p:cViewPr varScale="1">
        <p:scale>
          <a:sx n="53" d="100"/>
          <a:sy n="53" d="100"/>
        </p:scale>
        <p:origin x="117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CD359C-5AA6-4EFA-8C70-E5FA03D99113}" type="datetimeFigureOut">
              <a:rPr lang="en-US" smtClean="0"/>
              <a:t>8/16/2021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1E6D7A-79E0-4EBC-B404-F4BCF9D7C7C4}" type="slidenum">
              <a:rPr lang="en-US" smtClean="0"/>
              <a:t>‹#›</a:t>
            </a:fld>
            <a:endParaRPr lang="en-US"/>
          </a:p>
        </p:txBody>
      </p:sp>
    </p:spTree>
    <p:extLst>
      <p:ext uri="{BB962C8B-B14F-4D97-AF65-F5344CB8AC3E}">
        <p14:creationId xmlns:p14="http://schemas.microsoft.com/office/powerpoint/2010/main" val="768577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431800"/>
            <a:ext cx="4613275" cy="2595563"/>
          </a:xfrm>
        </p:spPr>
      </p:sp>
      <p:sp>
        <p:nvSpPr>
          <p:cNvPr id="3" name="Notes Placeholder 2"/>
          <p:cNvSpPr>
            <a:spLocks noGrp="1"/>
          </p:cNvSpPr>
          <p:nvPr>
            <p:ph type="body" idx="1"/>
          </p:nvPr>
        </p:nvSpPr>
        <p:spPr>
          <a:xfrm>
            <a:off x="422695" y="3200400"/>
            <a:ext cx="5917720" cy="5848709"/>
          </a:xfrm>
        </p:spPr>
        <p:txBody>
          <a:bodyPr/>
          <a:lstStyle/>
          <a:p>
            <a:pPr marL="0" indent="0">
              <a:spcBef>
                <a:spcPts val="600"/>
              </a:spcBef>
              <a:spcAft>
                <a:spcPts val="600"/>
              </a:spcAft>
              <a:buFont typeface="Arial" panose="020B0604020202020204" pitchFamily="34" charset="0"/>
              <a:buNone/>
            </a:pPr>
            <a:endParaRPr lang="en-US" sz="1100" b="0" dirty="0">
              <a:latin typeface="Franklin Gothic Book" panose="020B05030201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B749BE-6B4A-4E3F-90AA-1B9DB685CB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645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C08741-7C54-4399-9344-DD244F5D650D}" type="slidenum">
              <a:rPr lang="en-US" smtClean="0"/>
              <a:pPr/>
              <a:t>44</a:t>
            </a:fld>
            <a:endParaRPr lang="en-US"/>
          </a:p>
        </p:txBody>
      </p:sp>
    </p:spTree>
    <p:extLst>
      <p:ext uri="{BB962C8B-B14F-4D97-AF65-F5344CB8AC3E}">
        <p14:creationId xmlns:p14="http://schemas.microsoft.com/office/powerpoint/2010/main" val="2700632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 awareness, </a:t>
            </a:r>
            <a:r>
              <a:rPr lang="en-US" err="1"/>
              <a:t>balance,and</a:t>
            </a:r>
            <a:r>
              <a:rPr lang="en-US"/>
              <a:t> connection </a:t>
            </a:r>
            <a:r>
              <a:rPr lang="en-US" u="sng"/>
              <a:t>briefly</a:t>
            </a:r>
            <a:r>
              <a:rPr lang="en-US"/>
              <a:t> before they go into the small groups. </a:t>
            </a:r>
          </a:p>
        </p:txBody>
      </p:sp>
      <p:sp>
        <p:nvSpPr>
          <p:cNvPr id="4" name="Slide Number Placeholder 3"/>
          <p:cNvSpPr>
            <a:spLocks noGrp="1"/>
          </p:cNvSpPr>
          <p:nvPr>
            <p:ph type="sldNum" sz="quarter" idx="5"/>
          </p:nvPr>
        </p:nvSpPr>
        <p:spPr/>
        <p:txBody>
          <a:bodyPr/>
          <a:lstStyle/>
          <a:p>
            <a:fld id="{47C08741-7C54-4399-9344-DD244F5D650D}" type="slidenum">
              <a:rPr lang="en-US" smtClean="0"/>
              <a:pPr/>
              <a:t>45</a:t>
            </a:fld>
            <a:endParaRPr lang="en-US"/>
          </a:p>
        </p:txBody>
      </p:sp>
    </p:spTree>
    <p:extLst>
      <p:ext uri="{BB962C8B-B14F-4D97-AF65-F5344CB8AC3E}">
        <p14:creationId xmlns:p14="http://schemas.microsoft.com/office/powerpoint/2010/main" val="483798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pPr eaLnBrk="1" hangingPunct="1"/>
            <a:r>
              <a:rPr lang="en-US" dirty="0" smtClean="0">
                <a:latin typeface="Arial" pitchFamily="34" charset="0"/>
              </a:rPr>
              <a:t>Looks jumbled</a:t>
            </a:r>
            <a:r>
              <a:rPr lang="en-US" baseline="0" dirty="0" smtClean="0">
                <a:latin typeface="Arial" pitchFamily="34" charset="0"/>
              </a:rPr>
              <a:t> because of your PFA core actions click</a:t>
            </a:r>
          </a:p>
          <a:p>
            <a:pPr eaLnBrk="1" hangingPunct="1"/>
            <a:endParaRPr lang="en-US" baseline="0" dirty="0" smtClean="0">
              <a:latin typeface="Arial" pitchFamily="34" charset="0"/>
            </a:endParaRPr>
          </a:p>
          <a:p>
            <a:pPr marL="171450" indent="-171450" eaLnBrk="1" hangingPunct="1">
              <a:buFont typeface="Arial" panose="020B0604020202020204" pitchFamily="34" charset="0"/>
              <a:buChar char="•"/>
            </a:pPr>
            <a:r>
              <a:rPr lang="en-US" baseline="0" dirty="0" smtClean="0">
                <a:latin typeface="Arial" pitchFamily="34" charset="0"/>
              </a:rPr>
              <a:t>PFA-S</a:t>
            </a:r>
          </a:p>
          <a:p>
            <a:pPr marL="171450" indent="-171450" eaLnBrk="1" hangingPunct="1">
              <a:buFont typeface="Arial" panose="020B0604020202020204" pitchFamily="34" charset="0"/>
              <a:buChar char="•"/>
            </a:pPr>
            <a:r>
              <a:rPr lang="en-US" baseline="0" dirty="0" smtClean="0">
                <a:latin typeface="Arial" pitchFamily="34" charset="0"/>
              </a:rPr>
              <a:t>SPR</a:t>
            </a:r>
          </a:p>
          <a:p>
            <a:pPr marL="171450" indent="-171450" eaLnBrk="1" hangingPunct="1">
              <a:buFont typeface="Arial" panose="020B0604020202020204" pitchFamily="34" charset="0"/>
              <a:buChar char="•"/>
            </a:pPr>
            <a:r>
              <a:rPr lang="en-US" baseline="0" dirty="0" smtClean="0">
                <a:latin typeface="Arial" pitchFamily="34" charset="0"/>
              </a:rPr>
              <a:t>Child Trauma Toolkit for Educators</a:t>
            </a:r>
          </a:p>
          <a:p>
            <a:pPr marL="171450" indent="-171450" eaLnBrk="1" hangingPunct="1">
              <a:buFont typeface="Arial" panose="020B0604020202020204" pitchFamily="34" charset="0"/>
              <a:buChar char="•"/>
            </a:pPr>
            <a:r>
              <a:rPr lang="en-US" baseline="0" dirty="0" smtClean="0">
                <a:latin typeface="Arial" pitchFamily="34" charset="0"/>
              </a:rPr>
              <a:t>Child Clinicians and the Media</a:t>
            </a:r>
          </a:p>
          <a:p>
            <a:pPr marL="171450" indent="-171450" eaLnBrk="1" hangingPunct="1">
              <a:buFont typeface="Arial" panose="020B0604020202020204" pitchFamily="34" charset="0"/>
              <a:buChar char="•"/>
            </a:pPr>
            <a:r>
              <a:rPr lang="en-US" baseline="0" dirty="0" smtClean="0">
                <a:latin typeface="Arial" pitchFamily="34" charset="0"/>
              </a:rPr>
              <a:t>Pediatric Toolkit</a:t>
            </a:r>
            <a:endParaRPr lang="en-US" dirty="0" smtClean="0">
              <a:latin typeface="Arial" pitchFamily="34" charset="0"/>
            </a:endParaRPr>
          </a:p>
        </p:txBody>
      </p:sp>
    </p:spTree>
    <p:extLst>
      <p:ext uri="{BB962C8B-B14F-4D97-AF65-F5344CB8AC3E}">
        <p14:creationId xmlns:p14="http://schemas.microsoft.com/office/powerpoint/2010/main" val="4165499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7386B7-EF80-4AD2-B116-8178147BF29D}" type="slidenum">
              <a:rPr lang="en-US" smtClean="0"/>
              <a:t>10</a:t>
            </a:fld>
            <a:endParaRPr lang="en-US"/>
          </a:p>
        </p:txBody>
      </p:sp>
    </p:spTree>
    <p:extLst>
      <p:ext uri="{BB962C8B-B14F-4D97-AF65-F5344CB8AC3E}">
        <p14:creationId xmlns:p14="http://schemas.microsoft.com/office/powerpoint/2010/main" val="2917927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anose="020B0600070205080204" pitchFamily="34" charset="-128"/>
            </a:endParaRPr>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954818D-C997-4DAA-88B8-0F982AAC1701}" type="slidenum">
              <a:rPr lang="en-US" altLang="en-US" sz="1200"/>
              <a:pPr eaLnBrk="1" hangingPunct="1"/>
              <a:t>12</a:t>
            </a:fld>
            <a:endParaRPr lang="en-US" altLang="en-US" sz="1200"/>
          </a:p>
        </p:txBody>
      </p:sp>
    </p:spTree>
    <p:extLst>
      <p:ext uri="{BB962C8B-B14F-4D97-AF65-F5344CB8AC3E}">
        <p14:creationId xmlns:p14="http://schemas.microsoft.com/office/powerpoint/2010/main" val="2468096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a:xfrm>
            <a:off x="685800" y="3967701"/>
            <a:ext cx="5486400" cy="4399922"/>
          </a:xfrm>
        </p:spPr>
        <p:txBody>
          <a:bodyPr/>
          <a:lstStyle/>
          <a:p>
            <a:pPr marL="0" indent="0">
              <a:spcBef>
                <a:spcPts val="600"/>
              </a:spcBef>
              <a:spcAft>
                <a:spcPts val="600"/>
              </a:spcAft>
              <a:buFont typeface="Arial" panose="020B0604020202020204" pitchFamily="34" charset="0"/>
              <a:buNone/>
            </a:pPr>
            <a:r>
              <a:rPr lang="en-US" sz="1100" b="0" dirty="0">
                <a:latin typeface="Franklin Gothic Book" panose="020B0503020102020204" pitchFamily="34" charset="0"/>
              </a:rPr>
              <a:t>Kate:</a:t>
            </a:r>
          </a:p>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100" b="0" dirty="0">
                <a:latin typeface="Franklin Gothic Book" panose="020B0503020102020204" pitchFamily="34" charset="0"/>
              </a:rPr>
              <a:t>Why and how has COVID impacted relational trust within learning communities &amp; how can we address trust building moving forward?  And how we frame “learning loss” may be integral to our process of trust building? </a:t>
            </a:r>
          </a:p>
          <a:p>
            <a:pPr marL="171450" indent="-171450">
              <a:buFont typeface="Arial" panose="020B0604020202020204" pitchFamily="34" charset="0"/>
              <a:buChar char="•"/>
            </a:pPr>
            <a:r>
              <a:rPr lang="en-US" sz="1100" dirty="0">
                <a:latin typeface="Franklin Gothic Book" panose="020B0503020102020204" pitchFamily="34" charset="0"/>
              </a:rPr>
              <a:t>Schools were in the position of responding to information, misinformation, and partial information- as we all learned about the potential impact of COVID.  Along the way, schools necessarily made decisions that conflicted with some educator, student and family perspectives about what was most needed at the time.  These decisions created conflict and broke some essential aspects of trust.  How do we rebuild?  </a:t>
            </a:r>
          </a:p>
          <a:p>
            <a:pPr marL="171450" indent="-171450">
              <a:buFont typeface="Arial" panose="020B0604020202020204" pitchFamily="34" charset="0"/>
              <a:buChar char="•"/>
            </a:pPr>
            <a:endParaRPr lang="en-US" sz="1100" dirty="0">
              <a:latin typeface="Franklin Gothic Book" panose="020B0503020102020204" pitchFamily="34" charset="0"/>
            </a:endParaRPr>
          </a:p>
          <a:p>
            <a:pPr marL="171450" indent="-171450">
              <a:buFont typeface="Arial" panose="020B0604020202020204" pitchFamily="34" charset="0"/>
              <a:buChar char="•"/>
            </a:pPr>
            <a:r>
              <a:rPr lang="en-US" sz="1100" dirty="0">
                <a:latin typeface="Franklin Gothic Book" panose="020B0503020102020204" pitchFamily="34" charset="0"/>
              </a:rPr>
              <a:t>We can apply these lessons learned from educational research, across the nation and across the globe: Admit our mistakes, help folks feel seen, valued and heard, share in the experience, offer trust. </a:t>
            </a:r>
          </a:p>
          <a:p>
            <a:pPr marL="0" indent="0">
              <a:spcBef>
                <a:spcPts val="600"/>
              </a:spcBef>
              <a:spcAft>
                <a:spcPts val="600"/>
              </a:spcAft>
              <a:buFont typeface="Arial" panose="020B0604020202020204" pitchFamily="34" charset="0"/>
              <a:buNone/>
            </a:pPr>
            <a:endParaRPr lang="en-US" sz="1100" b="0" dirty="0">
              <a:latin typeface="Franklin Gothic Book" panose="020B0503020102020204" pitchFamily="34" charset="0"/>
            </a:endParaRPr>
          </a:p>
          <a:p>
            <a:pPr marL="0" indent="0">
              <a:spcBef>
                <a:spcPts val="600"/>
              </a:spcBef>
              <a:spcAft>
                <a:spcPts val="600"/>
              </a:spcAft>
              <a:buFont typeface="Arial" panose="020B0604020202020204" pitchFamily="34" charset="0"/>
              <a:buNone/>
            </a:pPr>
            <a:r>
              <a:rPr lang="en-US" sz="1100" b="0" dirty="0">
                <a:latin typeface="Franklin Gothic Book" panose="020B0503020102020204" pitchFamily="34" charset="0"/>
              </a:rPr>
              <a:t>CHAT PROMPT: What are some ways schools can rebuild some of the trust that was broken due to decision-making?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B749BE-6B4A-4E3F-90AA-1B9DB685CB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614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400" dirty="0" smtClean="0"/>
              <a:t>What happened to you?</a:t>
            </a:r>
          </a:p>
          <a:p>
            <a:endParaRPr lang="en-US" dirty="0" smtClean="0"/>
          </a:p>
          <a:p>
            <a:endParaRPr lang="en-US" dirty="0" smtClean="0"/>
          </a:p>
          <a:p>
            <a:pPr marL="2743200" lvl="6" indent="0">
              <a:buNone/>
            </a:pPr>
            <a:r>
              <a:rPr lang="en-US" dirty="0" smtClean="0"/>
              <a:t>	</a:t>
            </a:r>
            <a:r>
              <a:rPr lang="en-US" sz="4400" u="sng" dirty="0" smtClean="0"/>
              <a:t>NOT</a:t>
            </a:r>
          </a:p>
          <a:p>
            <a:pPr marL="800100" indent="-685800"/>
            <a:r>
              <a:rPr lang="en-US" sz="4800" dirty="0" smtClean="0"/>
              <a:t>What is wrong with you</a:t>
            </a:r>
            <a:endParaRPr lang="en-US" dirty="0"/>
          </a:p>
        </p:txBody>
      </p:sp>
      <p:sp>
        <p:nvSpPr>
          <p:cNvPr id="4" name="Slide Number Placeholder 3"/>
          <p:cNvSpPr>
            <a:spLocks noGrp="1"/>
          </p:cNvSpPr>
          <p:nvPr>
            <p:ph type="sldNum" sz="quarter" idx="10"/>
          </p:nvPr>
        </p:nvSpPr>
        <p:spPr/>
        <p:txBody>
          <a:bodyPr/>
          <a:lstStyle/>
          <a:p>
            <a:fld id="{B11E6D7A-79E0-4EBC-B404-F4BCF9D7C7C4}" type="slidenum">
              <a:rPr lang="en-US" smtClean="0"/>
              <a:t>21</a:t>
            </a:fld>
            <a:endParaRPr lang="en-US"/>
          </a:p>
        </p:txBody>
      </p:sp>
    </p:spTree>
    <p:extLst>
      <p:ext uri="{BB962C8B-B14F-4D97-AF65-F5344CB8AC3E}">
        <p14:creationId xmlns:p14="http://schemas.microsoft.com/office/powerpoint/2010/main" val="4110950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Reflect, validate, normalize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1CFF1C-DB47-4590-B1F2-32A5FBE99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5175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406400" y="698500"/>
            <a:ext cx="6197600" cy="3486150"/>
          </a:xfrm>
          <a:ln/>
        </p:spPr>
      </p:sp>
      <p:sp>
        <p:nvSpPr>
          <p:cNvPr id="30723" name="Notes Placeholder 2"/>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3072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ヒラギノ角ゴ Pro W3" pitchFamily="4" charset="-128"/>
              </a:defRPr>
            </a:lvl1pPr>
            <a:lvl2pPr marL="742950" indent="-285750">
              <a:spcBef>
                <a:spcPct val="30000"/>
              </a:spcBef>
              <a:defRPr sz="1200">
                <a:solidFill>
                  <a:schemeClr val="tx1"/>
                </a:solidFill>
                <a:latin typeface="Arial" panose="020B0604020202020204" pitchFamily="34" charset="0"/>
                <a:ea typeface="ヒラギノ角ゴ Pro W3" pitchFamily="4" charset="-128"/>
              </a:defRPr>
            </a:lvl2pPr>
            <a:lvl3pPr marL="1143000" indent="-228600">
              <a:spcBef>
                <a:spcPct val="30000"/>
              </a:spcBef>
              <a:defRPr sz="1200">
                <a:solidFill>
                  <a:schemeClr val="tx1"/>
                </a:solidFill>
                <a:latin typeface="Arial" panose="020B0604020202020204" pitchFamily="34" charset="0"/>
                <a:ea typeface="ヒラギノ角ゴ Pro W3" pitchFamily="4" charset="-128"/>
              </a:defRPr>
            </a:lvl3pPr>
            <a:lvl4pPr marL="1600200" indent="-228600">
              <a:spcBef>
                <a:spcPct val="30000"/>
              </a:spcBef>
              <a:defRPr sz="1200">
                <a:solidFill>
                  <a:schemeClr val="tx1"/>
                </a:solidFill>
                <a:latin typeface="Arial" panose="020B0604020202020204" pitchFamily="34" charset="0"/>
                <a:ea typeface="ヒラギノ角ゴ Pro W3" pitchFamily="4" charset="-128"/>
              </a:defRPr>
            </a:lvl4pPr>
            <a:lvl5pPr marL="2057400" indent="-228600">
              <a:spcBef>
                <a:spcPct val="30000"/>
              </a:spcBef>
              <a:defRPr sz="1200">
                <a:solidFill>
                  <a:schemeClr val="tx1"/>
                </a:solidFill>
                <a:latin typeface="Arial" panose="020B0604020202020204" pitchFamily="34" charset="0"/>
                <a:ea typeface="ヒラギノ角ゴ Pro W3" pitchFamily="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ヒラギノ角ゴ Pro W3" pitchFamily="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ヒラギノ角ゴ Pro W3" pitchFamily="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ヒラギノ角ゴ Pro W3" pitchFamily="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ヒラギノ角ゴ Pro W3" pitchFamily="4" charset="-128"/>
              </a:defRPr>
            </a:lvl9pPr>
          </a:lstStyle>
          <a:p>
            <a:pPr algn="r" eaLnBrk="1" hangingPunct="1">
              <a:spcBef>
                <a:spcPct val="0"/>
              </a:spcBef>
            </a:pPr>
            <a:fld id="{6B62CA93-3023-4A45-9155-D404EC7090A9}" type="slidenum">
              <a:rPr lang="en-US" altLang="en-US">
                <a:ea typeface="ＭＳ Ｐゴシック" panose="020B0600070205080204" pitchFamily="34" charset="-128"/>
              </a:rPr>
              <a:pPr algn="r" eaLnBrk="1" hangingPunct="1">
                <a:spcBef>
                  <a:spcPct val="0"/>
                </a:spcBef>
              </a:pPr>
              <a:t>26</a:t>
            </a:fld>
            <a:endParaRPr lang="en-US" altLang="en-US">
              <a:ea typeface="ＭＳ Ｐゴシック" panose="020B0600070205080204" pitchFamily="34" charset="-128"/>
            </a:endParaRPr>
          </a:p>
        </p:txBody>
      </p:sp>
    </p:spTree>
    <p:extLst>
      <p:ext uri="{BB962C8B-B14F-4D97-AF65-F5344CB8AC3E}">
        <p14:creationId xmlns:p14="http://schemas.microsoft.com/office/powerpoint/2010/main" val="25384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We’re going to look at another framework to reduce compassion fatigue today.  PRN:  National Center Traumatic Stress Network, 2020.  As we talked about in the last session, we are all under tremendous stress from the </a:t>
            </a:r>
            <a:r>
              <a:rPr lang="en-US" err="1"/>
              <a:t>Covid</a:t>
            </a:r>
            <a:r>
              <a:rPr lang="en-US"/>
              <a:t> pandemic, the racism pandemic, and the unsettled political situation.  We may be dealing with additional responsibilities at work and new challenges with schooling or parenting.  PRN practices can help to reset and rebalance your nervous system, and can help to prevent compassion fatigue.  These can be done frequently throughout each day in just a few minutes.  Let’s talk about the three steps of PRN: pause, reset, and nourish.</a:t>
            </a:r>
          </a:p>
        </p:txBody>
      </p:sp>
      <p:sp>
        <p:nvSpPr>
          <p:cNvPr id="4" name="Slide Number Placeholder 3"/>
          <p:cNvSpPr>
            <a:spLocks noGrp="1"/>
          </p:cNvSpPr>
          <p:nvPr>
            <p:ph type="sldNum" sz="quarter" idx="5"/>
          </p:nvPr>
        </p:nvSpPr>
        <p:spPr/>
        <p:txBody>
          <a:bodyPr/>
          <a:lstStyle/>
          <a:p>
            <a:fld id="{47C08741-7C54-4399-9344-DD244F5D650D}" type="slidenum">
              <a:rPr lang="en-US" smtClean="0"/>
              <a:pPr/>
              <a:t>42</a:t>
            </a:fld>
            <a:endParaRPr lang="en-US"/>
          </a:p>
        </p:txBody>
      </p:sp>
    </p:spTree>
    <p:extLst>
      <p:ext uri="{BB962C8B-B14F-4D97-AF65-F5344CB8AC3E}">
        <p14:creationId xmlns:p14="http://schemas.microsoft.com/office/powerpoint/2010/main" val="3988238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Slowing your breathing down and taking deep, conscious breaths can help you to do a physical and internal check at how you are feeling at the present moment.</a:t>
            </a:r>
          </a:p>
        </p:txBody>
      </p:sp>
      <p:sp>
        <p:nvSpPr>
          <p:cNvPr id="4" name="Slide Number Placeholder 3"/>
          <p:cNvSpPr>
            <a:spLocks noGrp="1"/>
          </p:cNvSpPr>
          <p:nvPr>
            <p:ph type="sldNum" sz="quarter" idx="5"/>
          </p:nvPr>
        </p:nvSpPr>
        <p:spPr/>
        <p:txBody>
          <a:bodyPr/>
          <a:lstStyle/>
          <a:p>
            <a:fld id="{47C08741-7C54-4399-9344-DD244F5D650D}" type="slidenum">
              <a:rPr lang="en-US" smtClean="0"/>
              <a:pPr/>
              <a:t>43</a:t>
            </a:fld>
            <a:endParaRPr lang="en-US"/>
          </a:p>
        </p:txBody>
      </p:sp>
    </p:spTree>
    <p:extLst>
      <p:ext uri="{BB962C8B-B14F-4D97-AF65-F5344CB8AC3E}">
        <p14:creationId xmlns:p14="http://schemas.microsoft.com/office/powerpoint/2010/main" val="2519451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9146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67215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347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248653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85192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3599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09000" y="152400"/>
            <a:ext cx="24638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7600" y="152400"/>
            <a:ext cx="71882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9478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Getting Involve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203D6D7-2618-EC47-B0D8-6B0232F0DF5B}"/>
              </a:ext>
            </a:extLst>
          </p:cNvPr>
          <p:cNvSpPr>
            <a:spLocks noGrp="1"/>
          </p:cNvSpPr>
          <p:nvPr>
            <p:ph idx="1"/>
          </p:nvPr>
        </p:nvSpPr>
        <p:spPr>
          <a:xfrm>
            <a:off x="381000" y="1622425"/>
            <a:ext cx="11430000" cy="4554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7935363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_NCEH-ATSDR_1">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230368" y="451104"/>
            <a:ext cx="6778752" cy="1155779"/>
          </a:xfrm>
          <a:prstGeom prst="rect">
            <a:avLst/>
          </a:prstGeom>
        </p:spPr>
        <p:txBody>
          <a:bodyPr anchor="ctr" anchorCtr="0"/>
          <a:lstStyle>
            <a:lvl1pPr algn="l">
              <a:lnSpc>
                <a:spcPts val="4000"/>
              </a:lnSpc>
              <a:defRPr sz="4267" b="1" baseline="0">
                <a:solidFill>
                  <a:srgbClr val="005DAA"/>
                </a:solidFill>
                <a:effectLst/>
                <a:latin typeface="Calibri" pitchFamily="34" charset="0"/>
              </a:defRPr>
            </a:lvl1pPr>
          </a:lstStyle>
          <a:p>
            <a:endParaRPr lang="en-US"/>
          </a:p>
        </p:txBody>
      </p:sp>
      <p:sp>
        <p:nvSpPr>
          <p:cNvPr id="10" name="Subtitle 2"/>
          <p:cNvSpPr>
            <a:spLocks noGrp="1"/>
          </p:cNvSpPr>
          <p:nvPr>
            <p:ph type="subTitle" idx="1"/>
          </p:nvPr>
        </p:nvSpPr>
        <p:spPr>
          <a:xfrm>
            <a:off x="5230368" y="1950720"/>
            <a:ext cx="6778752" cy="877824"/>
          </a:xfrm>
          <a:prstGeom prst="rect">
            <a:avLst/>
          </a:prstGeom>
        </p:spPr>
        <p:txBody>
          <a:bodyPr/>
          <a:lstStyle>
            <a:lvl1pPr marL="0" indent="0" algn="l">
              <a:spcBef>
                <a:spcPts val="0"/>
              </a:spcBef>
              <a:buNone/>
              <a:defRPr sz="3200" b="1" baseline="0">
                <a:solidFill>
                  <a:srgbClr val="005DAA"/>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3" name="Text Placeholder 8"/>
          <p:cNvSpPr>
            <a:spLocks noGrp="1"/>
          </p:cNvSpPr>
          <p:nvPr>
            <p:ph type="body" sz="quarter" idx="10"/>
          </p:nvPr>
        </p:nvSpPr>
        <p:spPr>
          <a:xfrm>
            <a:off x="5230368" y="3291840"/>
            <a:ext cx="6778752" cy="1295400"/>
          </a:xfrm>
          <a:prstGeom prst="rect">
            <a:avLst/>
          </a:prstGeom>
        </p:spPr>
        <p:txBody>
          <a:bodyPr/>
          <a:lstStyle>
            <a:lvl1pPr marL="0" indent="0" algn="l">
              <a:lnSpc>
                <a:spcPct val="100000"/>
              </a:lnSpc>
              <a:buNone/>
              <a:defRPr sz="2667" baseline="0">
                <a:solidFill>
                  <a:srgbClr val="005DAA"/>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5" name="TextBox 4"/>
          <p:cNvSpPr txBox="1"/>
          <p:nvPr userDrawn="1"/>
        </p:nvSpPr>
        <p:spPr>
          <a:xfrm>
            <a:off x="324534" y="5908805"/>
            <a:ext cx="8734121" cy="748795"/>
          </a:xfrm>
          <a:prstGeom prst="rect">
            <a:avLst/>
          </a:prstGeom>
          <a:noFill/>
        </p:spPr>
        <p:txBody>
          <a:bodyPr wrap="square" rtlCol="0">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2133" b="1" i="0" u="none" strike="noStrike" kern="1200" cap="none" spc="0" normalizeH="0" baseline="0" noProof="0">
                <a:ln>
                  <a:noFill/>
                </a:ln>
                <a:solidFill>
                  <a:srgbClr val="FFFFFF"/>
                </a:solidFill>
                <a:effectLst/>
                <a:uLnTx/>
                <a:uFillTx/>
                <a:latin typeface="Calibri" panose="020F0502020204030204" pitchFamily="34" charset="0"/>
                <a:ea typeface="+mn-ea"/>
                <a:cs typeface="+mn-cs"/>
              </a:rPr>
              <a:t>National Center for Environmental Health</a:t>
            </a:r>
          </a:p>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2133" b="1" i="0" u="none" strike="noStrike" kern="1200" cap="none" spc="0" normalizeH="0" baseline="0" noProof="0">
                <a:ln>
                  <a:noFill/>
                </a:ln>
                <a:solidFill>
                  <a:srgbClr val="FFFFFF"/>
                </a:solidFill>
                <a:effectLst/>
                <a:uLnTx/>
                <a:uFillTx/>
                <a:latin typeface="Calibri" panose="020F0502020204030204" pitchFamily="34" charset="0"/>
                <a:ea typeface="+mn-ea"/>
                <a:cs typeface="+mn-cs"/>
              </a:rPr>
              <a:t>Agency for Toxic Substances and Disease Registry</a:t>
            </a:r>
          </a:p>
        </p:txBody>
      </p:sp>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5902" t="20907" b="9401"/>
          <a:stretch/>
        </p:blipFill>
        <p:spPr>
          <a:xfrm>
            <a:off x="-1" y="250240"/>
            <a:ext cx="4950044" cy="5498592"/>
          </a:xfrm>
          <a:prstGeom prst="rect">
            <a:avLst/>
          </a:prstGeom>
        </p:spPr>
      </p:pic>
    </p:spTree>
    <p:extLst>
      <p:ext uri="{BB962C8B-B14F-4D97-AF65-F5344CB8AC3E}">
        <p14:creationId xmlns:p14="http://schemas.microsoft.com/office/powerpoint/2010/main" val="137548289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_ATSDR_1">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5230368" y="451104"/>
            <a:ext cx="6778752" cy="1155779"/>
          </a:xfrm>
          <a:prstGeom prst="rect">
            <a:avLst/>
          </a:prstGeom>
        </p:spPr>
        <p:txBody>
          <a:bodyPr anchor="ctr" anchorCtr="0"/>
          <a:lstStyle>
            <a:lvl1pPr algn="l">
              <a:lnSpc>
                <a:spcPts val="4000"/>
              </a:lnSpc>
              <a:defRPr sz="4267" b="1" baseline="0">
                <a:solidFill>
                  <a:srgbClr val="76AE99"/>
                </a:solidFill>
                <a:effectLst/>
                <a:latin typeface="Calibri" pitchFamily="34" charset="0"/>
              </a:defRPr>
            </a:lvl1pPr>
          </a:lstStyle>
          <a:p>
            <a:endParaRPr lang="en-US"/>
          </a:p>
        </p:txBody>
      </p:sp>
      <p:sp>
        <p:nvSpPr>
          <p:cNvPr id="5" name="Subtitle 2"/>
          <p:cNvSpPr>
            <a:spLocks noGrp="1"/>
          </p:cNvSpPr>
          <p:nvPr>
            <p:ph type="subTitle" idx="1"/>
          </p:nvPr>
        </p:nvSpPr>
        <p:spPr>
          <a:xfrm>
            <a:off x="5230368" y="1950720"/>
            <a:ext cx="6778752" cy="877824"/>
          </a:xfrm>
          <a:prstGeom prst="rect">
            <a:avLst/>
          </a:prstGeom>
        </p:spPr>
        <p:txBody>
          <a:bodyPr/>
          <a:lstStyle>
            <a:lvl1pPr marL="0" indent="0" algn="l">
              <a:spcBef>
                <a:spcPts val="0"/>
              </a:spcBef>
              <a:buNone/>
              <a:defRPr sz="3200" b="1" baseline="0">
                <a:solidFill>
                  <a:srgbClr val="76AE99"/>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p:ph type="body" sz="quarter" idx="10"/>
          </p:nvPr>
        </p:nvSpPr>
        <p:spPr>
          <a:xfrm>
            <a:off x="5230368" y="3291840"/>
            <a:ext cx="6778752" cy="1292352"/>
          </a:xfrm>
          <a:prstGeom prst="rect">
            <a:avLst/>
          </a:prstGeom>
        </p:spPr>
        <p:txBody>
          <a:bodyPr/>
          <a:lstStyle>
            <a:lvl1pPr marL="0" indent="0" algn="l">
              <a:lnSpc>
                <a:spcPct val="100000"/>
              </a:lnSpc>
              <a:buNone/>
              <a:defRPr sz="2667" baseline="0">
                <a:solidFill>
                  <a:srgbClr val="76AE99"/>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6" name="TextBox 5"/>
          <p:cNvSpPr txBox="1"/>
          <p:nvPr userDrawn="1"/>
        </p:nvSpPr>
        <p:spPr>
          <a:xfrm>
            <a:off x="219280" y="6061199"/>
            <a:ext cx="8839376" cy="420564"/>
          </a:xfrm>
          <a:prstGeom prst="rect">
            <a:avLst/>
          </a:prstGeom>
          <a:noFill/>
        </p:spPr>
        <p:txBody>
          <a:bodyPr wrap="square" rtlCol="0">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2133" b="1" i="0" u="none" strike="noStrike" kern="1200" cap="none" spc="0" normalizeH="0" baseline="0" noProof="0">
                <a:ln>
                  <a:noFill/>
                </a:ln>
                <a:solidFill>
                  <a:srgbClr val="FFFFFF"/>
                </a:solidFill>
                <a:effectLst/>
                <a:uLnTx/>
                <a:uFillTx/>
                <a:latin typeface="Calibri" panose="020F0502020204030204" pitchFamily="34" charset="0"/>
                <a:ea typeface="+mn-ea"/>
                <a:cs typeface="+mn-cs"/>
              </a:rPr>
              <a:t>Agency for Toxic Substances and Disease Registry</a:t>
            </a:r>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l="5902" t="20907" b="9401"/>
          <a:stretch/>
        </p:blipFill>
        <p:spPr>
          <a:xfrm>
            <a:off x="-1" y="250240"/>
            <a:ext cx="4950044" cy="5498592"/>
          </a:xfrm>
          <a:prstGeom prst="rect">
            <a:avLst/>
          </a:prstGeom>
        </p:spPr>
      </p:pic>
    </p:spTree>
    <p:extLst>
      <p:ext uri="{BB962C8B-B14F-4D97-AF65-F5344CB8AC3E}">
        <p14:creationId xmlns:p14="http://schemas.microsoft.com/office/powerpoint/2010/main" val="78623337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_NCEH_1">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230368" y="451104"/>
            <a:ext cx="6778752" cy="1155779"/>
          </a:xfrm>
          <a:prstGeom prst="rect">
            <a:avLst/>
          </a:prstGeom>
        </p:spPr>
        <p:txBody>
          <a:bodyPr anchor="ctr" anchorCtr="0"/>
          <a:lstStyle>
            <a:lvl1pPr algn="l">
              <a:lnSpc>
                <a:spcPts val="4000"/>
              </a:lnSpc>
              <a:defRPr sz="4267" b="1" baseline="0">
                <a:solidFill>
                  <a:srgbClr val="008265"/>
                </a:solidFill>
                <a:effectLst/>
                <a:latin typeface="Calibri" pitchFamily="34" charset="0"/>
              </a:defRPr>
            </a:lvl1pPr>
          </a:lstStyle>
          <a:p>
            <a:endParaRPr lang="en-US"/>
          </a:p>
        </p:txBody>
      </p:sp>
      <p:sp>
        <p:nvSpPr>
          <p:cNvPr id="8" name="Subtitle 2"/>
          <p:cNvSpPr>
            <a:spLocks noGrp="1"/>
          </p:cNvSpPr>
          <p:nvPr>
            <p:ph type="subTitle" idx="1"/>
          </p:nvPr>
        </p:nvSpPr>
        <p:spPr>
          <a:xfrm>
            <a:off x="5230368" y="1950720"/>
            <a:ext cx="6778752" cy="877824"/>
          </a:xfrm>
          <a:prstGeom prst="rect">
            <a:avLst/>
          </a:prstGeom>
        </p:spPr>
        <p:txBody>
          <a:bodyPr/>
          <a:lstStyle>
            <a:lvl1pPr marL="0" indent="0" algn="l">
              <a:spcBef>
                <a:spcPts val="0"/>
              </a:spcBef>
              <a:buNone/>
              <a:defRPr sz="3200" b="1" baseline="0">
                <a:solidFill>
                  <a:srgbClr val="008265"/>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0" name="Text Placeholder 8"/>
          <p:cNvSpPr>
            <a:spLocks noGrp="1"/>
          </p:cNvSpPr>
          <p:nvPr>
            <p:ph type="body" sz="quarter" idx="10"/>
          </p:nvPr>
        </p:nvSpPr>
        <p:spPr>
          <a:xfrm>
            <a:off x="5230368" y="3291840"/>
            <a:ext cx="6778752" cy="1295400"/>
          </a:xfrm>
          <a:prstGeom prst="rect">
            <a:avLst/>
          </a:prstGeom>
        </p:spPr>
        <p:txBody>
          <a:bodyPr/>
          <a:lstStyle>
            <a:lvl1pPr marL="0" indent="0" algn="l">
              <a:lnSpc>
                <a:spcPct val="100000"/>
              </a:lnSpc>
              <a:buNone/>
              <a:defRPr sz="2667" baseline="0">
                <a:solidFill>
                  <a:srgbClr val="008265"/>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5" name="TextBox 4"/>
          <p:cNvSpPr txBox="1"/>
          <p:nvPr userDrawn="1"/>
        </p:nvSpPr>
        <p:spPr>
          <a:xfrm>
            <a:off x="280678" y="6059424"/>
            <a:ext cx="8777977" cy="420564"/>
          </a:xfrm>
          <a:prstGeom prst="rect">
            <a:avLst/>
          </a:prstGeom>
          <a:noFill/>
        </p:spPr>
        <p:txBody>
          <a:bodyPr wrap="square" rtlCol="0">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2133" b="1" i="0" u="none" strike="noStrike" kern="1200" cap="none" spc="0" normalizeH="0" baseline="0" noProof="0">
                <a:ln>
                  <a:noFill/>
                </a:ln>
                <a:solidFill>
                  <a:srgbClr val="FFFFFF"/>
                </a:solidFill>
                <a:effectLst/>
                <a:uLnTx/>
                <a:uFillTx/>
                <a:latin typeface="Calibri" panose="020F0502020204030204" pitchFamily="34" charset="0"/>
                <a:ea typeface="+mn-ea"/>
                <a:cs typeface="+mn-cs"/>
              </a:rPr>
              <a:t>National Center for Environmental Health</a:t>
            </a:r>
          </a:p>
        </p:txBody>
      </p:sp>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l="5902" t="20907" b="9401"/>
          <a:stretch/>
        </p:blipFill>
        <p:spPr>
          <a:xfrm>
            <a:off x="-1" y="250240"/>
            <a:ext cx="4950044" cy="5498592"/>
          </a:xfrm>
          <a:prstGeom prst="rect">
            <a:avLst/>
          </a:prstGeom>
        </p:spPr>
      </p:pic>
    </p:spTree>
    <p:extLst>
      <p:ext uri="{BB962C8B-B14F-4D97-AF65-F5344CB8AC3E}">
        <p14:creationId xmlns:p14="http://schemas.microsoft.com/office/powerpoint/2010/main" val="423083959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4" name="Rectangle 3"/>
          <p:cNvSpPr/>
          <p:nvPr userDrawn="1"/>
        </p:nvSpPr>
        <p:spPr>
          <a:xfrm>
            <a:off x="0" y="-76200"/>
            <a:ext cx="12192000" cy="647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p:nvPr>
        </p:nvSpPr>
        <p:spPr>
          <a:xfrm>
            <a:off x="717551" y="152400"/>
            <a:ext cx="10830983" cy="595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2898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_NCEH-ATSDR_2">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609600" y="458791"/>
            <a:ext cx="10972800" cy="1155779"/>
          </a:xfrm>
          <a:prstGeom prst="rect">
            <a:avLst/>
          </a:prstGeom>
        </p:spPr>
        <p:txBody>
          <a:bodyPr/>
          <a:lstStyle>
            <a:lvl1pPr algn="l">
              <a:lnSpc>
                <a:spcPts val="4000"/>
              </a:lnSpc>
              <a:defRPr sz="4267" b="1" baseline="0">
                <a:solidFill>
                  <a:srgbClr val="005DAA"/>
                </a:solidFill>
                <a:effectLst/>
                <a:latin typeface="Calibri" pitchFamily="34" charset="0"/>
              </a:defRPr>
            </a:lvl1pPr>
          </a:lstStyle>
          <a:p>
            <a:endParaRPr lang="en-US"/>
          </a:p>
        </p:txBody>
      </p:sp>
      <p:sp>
        <p:nvSpPr>
          <p:cNvPr id="10" name="Subtitle 2"/>
          <p:cNvSpPr>
            <a:spLocks noGrp="1"/>
          </p:cNvSpPr>
          <p:nvPr>
            <p:ph type="subTitle" idx="1"/>
          </p:nvPr>
        </p:nvSpPr>
        <p:spPr>
          <a:xfrm>
            <a:off x="609600" y="1932069"/>
            <a:ext cx="8534400" cy="877824"/>
          </a:xfrm>
          <a:prstGeom prst="rect">
            <a:avLst/>
          </a:prstGeom>
        </p:spPr>
        <p:txBody>
          <a:bodyPr/>
          <a:lstStyle>
            <a:lvl1pPr marL="0" indent="0" algn="l">
              <a:spcBef>
                <a:spcPts val="0"/>
              </a:spcBef>
              <a:buNone/>
              <a:defRPr sz="3200" b="1" baseline="0">
                <a:solidFill>
                  <a:srgbClr val="005DAA"/>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3" name="Text Placeholder 8"/>
          <p:cNvSpPr>
            <a:spLocks noGrp="1"/>
          </p:cNvSpPr>
          <p:nvPr>
            <p:ph type="body" sz="quarter" idx="10"/>
          </p:nvPr>
        </p:nvSpPr>
        <p:spPr>
          <a:xfrm>
            <a:off x="609600" y="3291840"/>
            <a:ext cx="8534400" cy="1295400"/>
          </a:xfrm>
          <a:prstGeom prst="rect">
            <a:avLst/>
          </a:prstGeom>
        </p:spPr>
        <p:txBody>
          <a:bodyPr/>
          <a:lstStyle>
            <a:lvl1pPr marL="0" indent="0" algn="l">
              <a:lnSpc>
                <a:spcPct val="100000"/>
              </a:lnSpc>
              <a:buNone/>
              <a:defRPr sz="2667" baseline="0">
                <a:solidFill>
                  <a:srgbClr val="005DAA"/>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5" name="TextBox 4"/>
          <p:cNvSpPr txBox="1"/>
          <p:nvPr userDrawn="1"/>
        </p:nvSpPr>
        <p:spPr>
          <a:xfrm>
            <a:off x="289451" y="5908805"/>
            <a:ext cx="8769205" cy="748795"/>
          </a:xfrm>
          <a:prstGeom prst="rect">
            <a:avLst/>
          </a:prstGeom>
          <a:noFill/>
        </p:spPr>
        <p:txBody>
          <a:bodyPr wrap="square" rtlCol="0">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2133" b="1" i="0" u="none" strike="noStrike" kern="1200" cap="none" spc="0" normalizeH="0" baseline="0" noProof="0">
                <a:ln>
                  <a:noFill/>
                </a:ln>
                <a:solidFill>
                  <a:srgbClr val="FFFFFF"/>
                </a:solidFill>
                <a:effectLst/>
                <a:uLnTx/>
                <a:uFillTx/>
                <a:latin typeface="Calibri" panose="020F0502020204030204" pitchFamily="34" charset="0"/>
                <a:ea typeface="+mn-ea"/>
                <a:cs typeface="+mn-cs"/>
              </a:rPr>
              <a:t>National Center for Environmental Health</a:t>
            </a:r>
          </a:p>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2133" b="1" i="0" u="none" strike="noStrike" kern="1200" cap="none" spc="0" normalizeH="0" baseline="0" noProof="0">
                <a:ln>
                  <a:noFill/>
                </a:ln>
                <a:solidFill>
                  <a:srgbClr val="FFFFFF"/>
                </a:solidFill>
                <a:effectLst/>
                <a:uLnTx/>
                <a:uFillTx/>
                <a:latin typeface="Calibri" panose="020F0502020204030204" pitchFamily="34" charset="0"/>
                <a:ea typeface="+mn-ea"/>
                <a:cs typeface="+mn-cs"/>
              </a:rPr>
              <a:t>Agency for Toxic Substances and Disease Registry</a:t>
            </a:r>
          </a:p>
        </p:txBody>
      </p:sp>
    </p:spTree>
    <p:extLst>
      <p:ext uri="{BB962C8B-B14F-4D97-AF65-F5344CB8AC3E}">
        <p14:creationId xmlns:p14="http://schemas.microsoft.com/office/powerpoint/2010/main" val="344684799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_ATSDR_2">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609600" y="458791"/>
            <a:ext cx="10972800" cy="1155779"/>
          </a:xfrm>
          <a:prstGeom prst="rect">
            <a:avLst/>
          </a:prstGeom>
        </p:spPr>
        <p:txBody>
          <a:bodyPr/>
          <a:lstStyle>
            <a:lvl1pPr algn="l">
              <a:lnSpc>
                <a:spcPts val="4000"/>
              </a:lnSpc>
              <a:defRPr sz="4267" b="1" baseline="0">
                <a:solidFill>
                  <a:srgbClr val="76AE99"/>
                </a:solidFill>
                <a:effectLst/>
                <a:latin typeface="Calibri" pitchFamily="34" charset="0"/>
              </a:defRPr>
            </a:lvl1pPr>
          </a:lstStyle>
          <a:p>
            <a:endParaRPr lang="en-US"/>
          </a:p>
        </p:txBody>
      </p:sp>
      <p:sp>
        <p:nvSpPr>
          <p:cNvPr id="5" name="Subtitle 2"/>
          <p:cNvSpPr>
            <a:spLocks noGrp="1"/>
          </p:cNvSpPr>
          <p:nvPr>
            <p:ph type="subTitle" idx="1"/>
          </p:nvPr>
        </p:nvSpPr>
        <p:spPr>
          <a:xfrm>
            <a:off x="609600" y="1932069"/>
            <a:ext cx="8534400" cy="877824"/>
          </a:xfrm>
          <a:prstGeom prst="rect">
            <a:avLst/>
          </a:prstGeom>
        </p:spPr>
        <p:txBody>
          <a:bodyPr/>
          <a:lstStyle>
            <a:lvl1pPr marL="0" indent="0" algn="l">
              <a:spcBef>
                <a:spcPts val="0"/>
              </a:spcBef>
              <a:buNone/>
              <a:defRPr sz="3200" b="1" baseline="0">
                <a:solidFill>
                  <a:srgbClr val="76AE99"/>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p:ph type="body" sz="quarter" idx="10"/>
          </p:nvPr>
        </p:nvSpPr>
        <p:spPr>
          <a:xfrm>
            <a:off x="609600" y="3291840"/>
            <a:ext cx="8534400" cy="1295400"/>
          </a:xfrm>
          <a:prstGeom prst="rect">
            <a:avLst/>
          </a:prstGeom>
        </p:spPr>
        <p:txBody>
          <a:bodyPr/>
          <a:lstStyle>
            <a:lvl1pPr marL="0" indent="0" algn="l">
              <a:lnSpc>
                <a:spcPct val="100000"/>
              </a:lnSpc>
              <a:buNone/>
              <a:defRPr sz="2667" baseline="0">
                <a:solidFill>
                  <a:srgbClr val="76AE99"/>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6" name="TextBox 5"/>
          <p:cNvSpPr txBox="1"/>
          <p:nvPr userDrawn="1"/>
        </p:nvSpPr>
        <p:spPr>
          <a:xfrm>
            <a:off x="347472" y="6069969"/>
            <a:ext cx="9058656" cy="420564"/>
          </a:xfrm>
          <a:prstGeom prst="rect">
            <a:avLst/>
          </a:prstGeom>
          <a:noFill/>
        </p:spPr>
        <p:txBody>
          <a:bodyPr wrap="square" rtlCol="0">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2133" b="1" i="0" u="none" strike="noStrike" kern="1200" cap="none" spc="0" normalizeH="0" baseline="0" noProof="0">
                <a:ln>
                  <a:noFill/>
                </a:ln>
                <a:solidFill>
                  <a:srgbClr val="FFFFFF"/>
                </a:solidFill>
                <a:effectLst/>
                <a:uLnTx/>
                <a:uFillTx/>
                <a:latin typeface="Calibri" panose="020F0502020204030204" pitchFamily="34" charset="0"/>
                <a:ea typeface="+mn-ea"/>
                <a:cs typeface="+mn-cs"/>
              </a:rPr>
              <a:t>Agency for Toxic Substances and Disease Registry</a:t>
            </a:r>
          </a:p>
        </p:txBody>
      </p:sp>
    </p:spTree>
    <p:extLst>
      <p:ext uri="{BB962C8B-B14F-4D97-AF65-F5344CB8AC3E}">
        <p14:creationId xmlns:p14="http://schemas.microsoft.com/office/powerpoint/2010/main" val="41816669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_NCEH_2">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609600" y="458791"/>
            <a:ext cx="10972800" cy="1155779"/>
          </a:xfrm>
          <a:prstGeom prst="rect">
            <a:avLst/>
          </a:prstGeom>
        </p:spPr>
        <p:txBody>
          <a:bodyPr/>
          <a:lstStyle>
            <a:lvl1pPr algn="l">
              <a:lnSpc>
                <a:spcPts val="4000"/>
              </a:lnSpc>
              <a:defRPr sz="4267" b="1" baseline="0">
                <a:solidFill>
                  <a:srgbClr val="008265"/>
                </a:solidFill>
                <a:effectLst/>
                <a:latin typeface="Calibri" pitchFamily="34" charset="0"/>
              </a:defRPr>
            </a:lvl1pPr>
          </a:lstStyle>
          <a:p>
            <a:endParaRPr lang="en-US"/>
          </a:p>
        </p:txBody>
      </p:sp>
      <p:sp>
        <p:nvSpPr>
          <p:cNvPr id="8" name="Subtitle 2"/>
          <p:cNvSpPr>
            <a:spLocks noGrp="1"/>
          </p:cNvSpPr>
          <p:nvPr>
            <p:ph type="subTitle" idx="1"/>
          </p:nvPr>
        </p:nvSpPr>
        <p:spPr>
          <a:xfrm>
            <a:off x="609600" y="1932069"/>
            <a:ext cx="8534400" cy="877824"/>
          </a:xfrm>
          <a:prstGeom prst="rect">
            <a:avLst/>
          </a:prstGeom>
        </p:spPr>
        <p:txBody>
          <a:bodyPr/>
          <a:lstStyle>
            <a:lvl1pPr marL="0" indent="0" algn="l">
              <a:spcBef>
                <a:spcPts val="0"/>
              </a:spcBef>
              <a:buNone/>
              <a:defRPr sz="3200" b="1" baseline="0">
                <a:solidFill>
                  <a:srgbClr val="008265"/>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0" name="Text Placeholder 8"/>
          <p:cNvSpPr>
            <a:spLocks noGrp="1"/>
          </p:cNvSpPr>
          <p:nvPr>
            <p:ph type="body" sz="quarter" idx="10"/>
          </p:nvPr>
        </p:nvSpPr>
        <p:spPr>
          <a:xfrm>
            <a:off x="609600" y="3291840"/>
            <a:ext cx="8534400" cy="1295400"/>
          </a:xfrm>
          <a:prstGeom prst="rect">
            <a:avLst/>
          </a:prstGeom>
        </p:spPr>
        <p:txBody>
          <a:bodyPr/>
          <a:lstStyle>
            <a:lvl1pPr marL="0" indent="0" algn="l">
              <a:lnSpc>
                <a:spcPct val="100000"/>
              </a:lnSpc>
              <a:buNone/>
              <a:defRPr sz="2667" baseline="0">
                <a:solidFill>
                  <a:srgbClr val="008265"/>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5" name="TextBox 4"/>
          <p:cNvSpPr txBox="1"/>
          <p:nvPr userDrawn="1"/>
        </p:nvSpPr>
        <p:spPr>
          <a:xfrm>
            <a:off x="333307" y="6059424"/>
            <a:ext cx="8725349" cy="420564"/>
          </a:xfrm>
          <a:prstGeom prst="rect">
            <a:avLst/>
          </a:prstGeom>
          <a:noFill/>
        </p:spPr>
        <p:txBody>
          <a:bodyPr wrap="square" rtlCol="0">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2133" b="1" i="0" u="none" strike="noStrike" kern="1200" cap="none" spc="0" normalizeH="0" baseline="0" noProof="0">
                <a:ln>
                  <a:noFill/>
                </a:ln>
                <a:solidFill>
                  <a:srgbClr val="FFFFFF"/>
                </a:solidFill>
                <a:effectLst/>
                <a:uLnTx/>
                <a:uFillTx/>
                <a:latin typeface="Calibri" panose="020F0502020204030204" pitchFamily="34" charset="0"/>
                <a:ea typeface="+mn-ea"/>
                <a:cs typeface="+mn-cs"/>
              </a:rPr>
              <a:t>National Center for Environmental Health</a:t>
            </a:r>
          </a:p>
        </p:txBody>
      </p:sp>
    </p:spTree>
    <p:extLst>
      <p:ext uri="{BB962C8B-B14F-4D97-AF65-F5344CB8AC3E}">
        <p14:creationId xmlns:p14="http://schemas.microsoft.com/office/powerpoint/2010/main" val="209512081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ctr" anchorCtr="0"/>
          <a:lstStyle>
            <a:lvl1pPr algn="l">
              <a:lnSpc>
                <a:spcPct val="100000"/>
              </a:lnSpc>
              <a:defRPr sz="3733" b="1" baseline="0">
                <a:solidFill>
                  <a:srgbClr val="005DAA"/>
                </a:solidFill>
                <a:effectLst/>
                <a:latin typeface="Calibri" pitchFamily="34" charset="0"/>
              </a:defRPr>
            </a:lvl1pPr>
          </a:lstStyle>
          <a:p>
            <a:endParaRPr lang="en-US"/>
          </a:p>
        </p:txBody>
      </p:sp>
      <p:sp>
        <p:nvSpPr>
          <p:cNvPr id="3" name="Content Placeholder 2"/>
          <p:cNvSpPr>
            <a:spLocks noGrp="1"/>
          </p:cNvSpPr>
          <p:nvPr>
            <p:ph idx="1"/>
          </p:nvPr>
        </p:nvSpPr>
        <p:spPr>
          <a:xfrm>
            <a:off x="609600" y="1600201"/>
            <a:ext cx="10972800" cy="4191000"/>
          </a:xfrm>
          <a:prstGeom prst="rect">
            <a:avLst/>
          </a:prstGeom>
        </p:spPr>
        <p:txBody>
          <a:bodyPr/>
          <a:lstStyle>
            <a:lvl1pPr marL="304792" indent="-304792">
              <a:buClr>
                <a:srgbClr val="008265"/>
              </a:buClr>
              <a:buSzPct val="75000"/>
              <a:buFont typeface="Wingdings" panose="05000000000000000000" pitchFamily="2" charset="2"/>
              <a:buChar char="§"/>
              <a:defRPr sz="3200" b="1" baseline="0">
                <a:solidFill>
                  <a:srgbClr val="000000"/>
                </a:solidFill>
                <a:latin typeface="Calibri" pitchFamily="34" charset="0"/>
              </a:defRPr>
            </a:lvl1pPr>
            <a:lvl2pPr marL="853419" indent="-304792">
              <a:buClr>
                <a:srgbClr val="008265"/>
              </a:buClr>
              <a:buSzPct val="75000"/>
              <a:buFont typeface="Arial" panose="020B0604020202020204" pitchFamily="34" charset="0"/>
              <a:buChar char="•"/>
              <a:defRPr sz="2667">
                <a:solidFill>
                  <a:srgbClr val="000000"/>
                </a:solidFill>
              </a:defRPr>
            </a:lvl2pPr>
            <a:lvl3pPr marL="1295368" indent="0">
              <a:buClr>
                <a:srgbClr val="008265"/>
              </a:buClr>
              <a:buSzPct val="75000"/>
              <a:buFont typeface="Wingdings" panose="05000000000000000000" pitchFamily="2" charset="2"/>
              <a:buNone/>
              <a:defRPr sz="2400">
                <a:solidFill>
                  <a:srgbClr val="000000"/>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0"/>
            <a:endParaRPr lang="en-US"/>
          </a:p>
          <a:p>
            <a:pPr lvl="1"/>
            <a:endParaRPr lang="en-US"/>
          </a:p>
          <a:p>
            <a:pPr lvl="2"/>
            <a:endParaRPr lang="en-US"/>
          </a:p>
          <a:p>
            <a:pPr lvl="1"/>
            <a:endParaRPr lang="en-US"/>
          </a:p>
          <a:p>
            <a:pPr lvl="1"/>
            <a:endParaRPr lang="en-US"/>
          </a:p>
          <a:p>
            <a:pPr lvl="1"/>
            <a:endParaRPr lang="en-US"/>
          </a:p>
        </p:txBody>
      </p:sp>
      <p:grpSp>
        <p:nvGrpSpPr>
          <p:cNvPr id="13" name="Group 12"/>
          <p:cNvGrpSpPr/>
          <p:nvPr userDrawn="1"/>
        </p:nvGrpSpPr>
        <p:grpSpPr>
          <a:xfrm>
            <a:off x="-9063" y="6810361"/>
            <a:ext cx="12201832" cy="0"/>
            <a:chOff x="-6797" y="5107771"/>
            <a:chExt cx="9151374" cy="0"/>
          </a:xfrm>
        </p:grpSpPr>
        <p:cxnSp>
          <p:nvCxnSpPr>
            <p:cNvPr id="14" name="Straight Connector 13"/>
            <p:cNvCxnSpPr/>
            <p:nvPr/>
          </p:nvCxnSpPr>
          <p:spPr>
            <a:xfrm>
              <a:off x="-6797" y="5107771"/>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440406" y="5107771"/>
              <a:ext cx="704171" cy="0"/>
            </a:xfrm>
            <a:prstGeom prst="line">
              <a:avLst/>
            </a:prstGeom>
            <a:ln w="95250">
              <a:solidFill>
                <a:srgbClr val="76AE9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35456" y="5107771"/>
              <a:ext cx="704171" cy="0"/>
            </a:xfrm>
            <a:prstGeom prst="line">
              <a:avLst/>
            </a:prstGeom>
            <a:ln w="95250">
              <a:solidFill>
                <a:srgbClr val="00826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32981" y="5107771"/>
              <a:ext cx="704171" cy="0"/>
            </a:xfrm>
            <a:prstGeom prst="line">
              <a:avLst/>
            </a:prstGeom>
            <a:ln w="95250">
              <a:solidFill>
                <a:srgbClr val="5419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737930" y="5107771"/>
              <a:ext cx="704171" cy="0"/>
            </a:xfrm>
            <a:prstGeom prst="line">
              <a:avLst/>
            </a:prstGeom>
            <a:ln w="95250">
              <a:solidFill>
                <a:srgbClr val="B0B579"/>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630507" y="5107771"/>
              <a:ext cx="704171" cy="0"/>
            </a:xfrm>
            <a:prstGeom prst="line">
              <a:avLst/>
            </a:prstGeom>
            <a:ln w="95250">
              <a:solidFill>
                <a:srgbClr val="EEB11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6553016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de-by-Side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ctr" anchorCtr="0"/>
          <a:lstStyle>
            <a:lvl1pPr algn="l">
              <a:lnSpc>
                <a:spcPct val="100000"/>
              </a:lnSpc>
              <a:defRPr sz="3733" b="1" baseline="0">
                <a:solidFill>
                  <a:srgbClr val="005DAA"/>
                </a:solidFill>
                <a:effectLst/>
                <a:latin typeface="Calibri" pitchFamily="34" charset="0"/>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304792" indent="-304792">
              <a:buClr>
                <a:srgbClr val="008265"/>
              </a:buClr>
              <a:buSzPct val="75000"/>
              <a:buFont typeface="Wingdings" panose="05000000000000000000" pitchFamily="2" charset="2"/>
              <a:buChar char="§"/>
              <a:defRPr sz="3200" b="1" baseline="0">
                <a:solidFill>
                  <a:srgbClr val="000000"/>
                </a:solidFill>
                <a:latin typeface="Calibri" pitchFamily="34" charset="0"/>
              </a:defRPr>
            </a:lvl1pPr>
            <a:lvl2pPr marL="853419" indent="-304792">
              <a:buClr>
                <a:srgbClr val="008265"/>
              </a:buClr>
              <a:buSzPct val="75000"/>
              <a:buFont typeface="Arial" panose="020B0604020202020204" pitchFamily="34" charset="0"/>
              <a:buChar char="•"/>
              <a:defRPr sz="2667">
                <a:solidFill>
                  <a:srgbClr val="000000"/>
                </a:solidFill>
              </a:defRPr>
            </a:lvl2pPr>
            <a:lvl3pPr marL="1219170" indent="0">
              <a:buClr>
                <a:srgbClr val="008265"/>
              </a:buClr>
              <a:buSzPct val="75000"/>
              <a:buFont typeface="Arial" pitchFamily="34" charset="0"/>
              <a:buNone/>
              <a:defRPr sz="2400">
                <a:solidFill>
                  <a:srgbClr val="000000"/>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0"/>
            <a:endParaRPr lang="en-US"/>
          </a:p>
          <a:p>
            <a:pPr lvl="1"/>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304792" indent="-304792">
              <a:buClr>
                <a:srgbClr val="008265"/>
              </a:buClr>
              <a:buSzPct val="75000"/>
              <a:buFont typeface="Wingdings" panose="05000000000000000000" pitchFamily="2" charset="2"/>
              <a:buChar char="§"/>
              <a:defRPr sz="3200" b="1" baseline="0">
                <a:solidFill>
                  <a:srgbClr val="000000"/>
                </a:solidFill>
                <a:latin typeface="Calibri" pitchFamily="34" charset="0"/>
              </a:defRPr>
            </a:lvl1pPr>
            <a:lvl2pPr marL="853419" indent="-304792">
              <a:buClr>
                <a:srgbClr val="008265"/>
              </a:buClr>
              <a:buSzPct val="75000"/>
              <a:buFont typeface="Arial" panose="020B0604020202020204" pitchFamily="34" charset="0"/>
              <a:buChar char="•"/>
              <a:defRPr sz="2667">
                <a:solidFill>
                  <a:srgbClr val="000000"/>
                </a:solidFill>
              </a:defRPr>
            </a:lvl2pPr>
            <a:lvl3pPr>
              <a:buClr>
                <a:srgbClr val="008265"/>
              </a:buClr>
              <a:buSzPct val="75000"/>
              <a:buFont typeface="Arial" pitchFamily="34" charset="0"/>
              <a:buChar char="•"/>
              <a:defRPr sz="2400">
                <a:solidFill>
                  <a:srgbClr val="000000"/>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0"/>
            <a:endParaRPr lang="en-US"/>
          </a:p>
          <a:p>
            <a:pPr lvl="1"/>
            <a:endParaRPr lang="en-US"/>
          </a:p>
          <a:p>
            <a:pPr lvl="2"/>
            <a:endParaRPr lang="en-US"/>
          </a:p>
          <a:p>
            <a:pPr lvl="1"/>
            <a:endParaRPr lang="en-US"/>
          </a:p>
          <a:p>
            <a:pPr lvl="1"/>
            <a:endParaRPr lang="en-US"/>
          </a:p>
          <a:p>
            <a:pPr lvl="1"/>
            <a:endParaRPr lang="en-US"/>
          </a:p>
        </p:txBody>
      </p:sp>
      <p:cxnSp>
        <p:nvCxnSpPr>
          <p:cNvPr id="15" name="Straight Connector 14"/>
          <p:cNvCxnSpPr/>
          <p:nvPr/>
        </p:nvCxnSpPr>
        <p:spPr>
          <a:xfrm>
            <a:off x="-9062" y="6815328"/>
            <a:ext cx="7518668"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1253875" y="6815328"/>
            <a:ext cx="938895" cy="0"/>
          </a:xfrm>
          <a:prstGeom prst="line">
            <a:avLst/>
          </a:prstGeom>
          <a:ln w="95250">
            <a:solidFill>
              <a:srgbClr val="76AE9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380609" y="6815328"/>
            <a:ext cx="938895" cy="0"/>
          </a:xfrm>
          <a:prstGeom prst="line">
            <a:avLst/>
          </a:prstGeom>
          <a:ln w="95250">
            <a:solidFill>
              <a:srgbClr val="00826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443975" y="6815328"/>
            <a:ext cx="938895" cy="0"/>
          </a:xfrm>
          <a:prstGeom prst="line">
            <a:avLst/>
          </a:prstGeom>
          <a:ln w="95250">
            <a:solidFill>
              <a:srgbClr val="5419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317241" y="6815328"/>
            <a:ext cx="938895" cy="0"/>
          </a:xfrm>
          <a:prstGeom prst="line">
            <a:avLst/>
          </a:prstGeom>
          <a:ln w="95250">
            <a:solidFill>
              <a:srgbClr val="B0B57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507343" y="6815328"/>
            <a:ext cx="938895" cy="0"/>
          </a:xfrm>
          <a:prstGeom prst="line">
            <a:avLst/>
          </a:prstGeom>
          <a:ln w="95250">
            <a:solidFill>
              <a:srgbClr val="EEB11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607736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_1">
    <p:bg>
      <p:bgPr>
        <a:solidFill>
          <a:schemeClr val="bg2">
            <a:alpha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4467097"/>
            <a:ext cx="11059884" cy="1162051"/>
          </a:xfrm>
          <a:prstGeom prst="rect">
            <a:avLst/>
          </a:prstGeom>
        </p:spPr>
        <p:txBody>
          <a:bodyPr anchor="b"/>
          <a:lstStyle>
            <a:lvl1pPr algn="l">
              <a:defRPr sz="4267" b="1" cap="all" baseline="0">
                <a:solidFill>
                  <a:srgbClr val="005DAA"/>
                </a:solidFill>
                <a:effectLst/>
                <a:latin typeface="Calibri" pitchFamily="34" charset="0"/>
              </a:defRPr>
            </a:lvl1pPr>
          </a:lstStyle>
          <a:p>
            <a:r>
              <a:rPr lang="en-US"/>
              <a:t>Click to add title</a:t>
            </a:r>
          </a:p>
        </p:txBody>
      </p:sp>
      <p:sp>
        <p:nvSpPr>
          <p:cNvPr id="5" name="Text Placeholder 2"/>
          <p:cNvSpPr>
            <a:spLocks noGrp="1"/>
          </p:cNvSpPr>
          <p:nvPr>
            <p:ph type="body" idx="1" hasCustomPrompt="1"/>
          </p:nvPr>
        </p:nvSpPr>
        <p:spPr>
          <a:xfrm>
            <a:off x="609601" y="5900928"/>
            <a:ext cx="10363200" cy="568325"/>
          </a:xfrm>
          <a:prstGeom prst="rect">
            <a:avLst/>
          </a:prstGeom>
        </p:spPr>
        <p:txBody>
          <a:bodyPr anchor="b"/>
          <a:lstStyle>
            <a:lvl1pPr marL="0" indent="0" algn="l">
              <a:lnSpc>
                <a:spcPts val="2933"/>
              </a:lnSpc>
              <a:buNone/>
              <a:defRPr sz="3200" baseline="0">
                <a:solidFill>
                  <a:srgbClr val="005DAA"/>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add sub-title</a:t>
            </a:r>
          </a:p>
        </p:txBody>
      </p:sp>
      <p:grpSp>
        <p:nvGrpSpPr>
          <p:cNvPr id="4" name="Group 3"/>
          <p:cNvGrpSpPr/>
          <p:nvPr userDrawn="1"/>
        </p:nvGrpSpPr>
        <p:grpSpPr>
          <a:xfrm>
            <a:off x="-9063" y="6810361"/>
            <a:ext cx="12201832" cy="0"/>
            <a:chOff x="-6797" y="5107771"/>
            <a:chExt cx="9151374" cy="0"/>
          </a:xfrm>
        </p:grpSpPr>
        <p:cxnSp>
          <p:nvCxnSpPr>
            <p:cNvPr id="6" name="Straight Connector 5"/>
            <p:cNvCxnSpPr/>
            <p:nvPr/>
          </p:nvCxnSpPr>
          <p:spPr>
            <a:xfrm>
              <a:off x="-6797" y="5107771"/>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440406" y="5107771"/>
              <a:ext cx="704171" cy="0"/>
            </a:xfrm>
            <a:prstGeom prst="line">
              <a:avLst/>
            </a:prstGeom>
            <a:ln w="95250">
              <a:solidFill>
                <a:srgbClr val="76AE9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035456" y="5107771"/>
              <a:ext cx="704171" cy="0"/>
            </a:xfrm>
            <a:prstGeom prst="line">
              <a:avLst/>
            </a:prstGeom>
            <a:ln w="95250">
              <a:solidFill>
                <a:srgbClr val="008265"/>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332981" y="5107771"/>
              <a:ext cx="704171" cy="0"/>
            </a:xfrm>
            <a:prstGeom prst="line">
              <a:avLst/>
            </a:prstGeom>
            <a:ln w="95250">
              <a:solidFill>
                <a:srgbClr val="5419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737930" y="5107771"/>
              <a:ext cx="704171" cy="0"/>
            </a:xfrm>
            <a:prstGeom prst="line">
              <a:avLst/>
            </a:prstGeom>
            <a:ln w="95250">
              <a:solidFill>
                <a:srgbClr val="B0B579"/>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630507" y="5107771"/>
              <a:ext cx="704171" cy="0"/>
            </a:xfrm>
            <a:prstGeom prst="line">
              <a:avLst/>
            </a:prstGeom>
            <a:ln w="95250">
              <a:solidFill>
                <a:srgbClr val="EEB11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420046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_2">
    <p:bg>
      <p:bgPr>
        <a:solidFill>
          <a:srgbClr val="005DAA">
            <a:alpha val="7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4467097"/>
            <a:ext cx="11059884" cy="1162051"/>
          </a:xfrm>
          <a:prstGeom prst="rect">
            <a:avLst/>
          </a:prstGeom>
        </p:spPr>
        <p:txBody>
          <a:bodyPr anchor="b"/>
          <a:lstStyle>
            <a:lvl1pPr algn="l">
              <a:defRPr sz="4267" b="1" cap="all" baseline="0">
                <a:solidFill>
                  <a:schemeClr val="bg2"/>
                </a:solidFill>
                <a:effectLst/>
                <a:latin typeface="Calibri" pitchFamily="34" charset="0"/>
              </a:defRPr>
            </a:lvl1pPr>
          </a:lstStyle>
          <a:p>
            <a:r>
              <a:rPr lang="en-US"/>
              <a:t>Click to add title</a:t>
            </a:r>
          </a:p>
        </p:txBody>
      </p:sp>
      <p:sp>
        <p:nvSpPr>
          <p:cNvPr id="5" name="Text Placeholder 2"/>
          <p:cNvSpPr>
            <a:spLocks noGrp="1"/>
          </p:cNvSpPr>
          <p:nvPr>
            <p:ph type="body" idx="1" hasCustomPrompt="1"/>
          </p:nvPr>
        </p:nvSpPr>
        <p:spPr>
          <a:xfrm>
            <a:off x="609601" y="5900928"/>
            <a:ext cx="10363200" cy="568325"/>
          </a:xfrm>
          <a:prstGeom prst="rect">
            <a:avLst/>
          </a:prstGeom>
        </p:spPr>
        <p:txBody>
          <a:bodyPr anchor="b"/>
          <a:lstStyle>
            <a:lvl1pPr marL="0" indent="0" algn="l">
              <a:lnSpc>
                <a:spcPts val="2933"/>
              </a:lnSpc>
              <a:buNone/>
              <a:defRPr sz="3200"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add sub-title</a:t>
            </a:r>
          </a:p>
        </p:txBody>
      </p:sp>
    </p:spTree>
    <p:extLst>
      <p:ext uri="{BB962C8B-B14F-4D97-AF65-F5344CB8AC3E}">
        <p14:creationId xmlns:p14="http://schemas.microsoft.com/office/powerpoint/2010/main" val="408505397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Slide_1">
    <p:spTree>
      <p:nvGrpSpPr>
        <p:cNvPr id="1" name=""/>
        <p:cNvGrpSpPr/>
        <p:nvPr/>
      </p:nvGrpSpPr>
      <p:grpSpPr>
        <a:xfrm>
          <a:off x="0" y="0"/>
          <a:ext cx="0" cy="0"/>
          <a:chOff x="0" y="0"/>
          <a:chExt cx="0" cy="0"/>
        </a:xfrm>
      </p:grpSpPr>
      <p:grpSp>
        <p:nvGrpSpPr>
          <p:cNvPr id="7" name="Group 6"/>
          <p:cNvGrpSpPr/>
          <p:nvPr userDrawn="1"/>
        </p:nvGrpSpPr>
        <p:grpSpPr>
          <a:xfrm>
            <a:off x="-9063" y="6810361"/>
            <a:ext cx="12201832" cy="0"/>
            <a:chOff x="-6797" y="5107771"/>
            <a:chExt cx="9151374" cy="0"/>
          </a:xfrm>
        </p:grpSpPr>
        <p:cxnSp>
          <p:nvCxnSpPr>
            <p:cNvPr id="8" name="Straight Connector 7"/>
            <p:cNvCxnSpPr/>
            <p:nvPr/>
          </p:nvCxnSpPr>
          <p:spPr>
            <a:xfrm>
              <a:off x="-6797" y="5107771"/>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440406" y="5107771"/>
              <a:ext cx="704171" cy="0"/>
            </a:xfrm>
            <a:prstGeom prst="line">
              <a:avLst/>
            </a:prstGeom>
            <a:ln w="95250">
              <a:solidFill>
                <a:srgbClr val="76AE99"/>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35456" y="5107771"/>
              <a:ext cx="704171" cy="0"/>
            </a:xfrm>
            <a:prstGeom prst="line">
              <a:avLst/>
            </a:prstGeom>
            <a:ln w="95250">
              <a:solidFill>
                <a:srgbClr val="00826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332981" y="5107771"/>
              <a:ext cx="704171" cy="0"/>
            </a:xfrm>
            <a:prstGeom prst="line">
              <a:avLst/>
            </a:prstGeom>
            <a:ln w="95250">
              <a:solidFill>
                <a:srgbClr val="5419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737930" y="5107771"/>
              <a:ext cx="704171" cy="0"/>
            </a:xfrm>
            <a:prstGeom prst="line">
              <a:avLst/>
            </a:prstGeom>
            <a:ln w="95250">
              <a:solidFill>
                <a:srgbClr val="B0B57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630507" y="5107771"/>
              <a:ext cx="704171" cy="0"/>
            </a:xfrm>
            <a:prstGeom prst="line">
              <a:avLst/>
            </a:prstGeom>
            <a:ln w="95250">
              <a:solidFill>
                <a:srgbClr val="EEB11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7653995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Slide_2">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38449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Slide_3">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990778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1BE49196-C07E-4ECF-8D53-4D87846E92B5}"/>
              </a:ext>
            </a:extLst>
          </p:cNvPr>
          <p:cNvGrpSpPr>
            <a:grpSpLocks/>
          </p:cNvGrpSpPr>
          <p:nvPr/>
        </p:nvGrpSpPr>
        <p:grpSpPr bwMode="auto">
          <a:xfrm>
            <a:off x="0" y="1"/>
            <a:ext cx="12192000" cy="6856413"/>
            <a:chOff x="0" y="0"/>
            <a:chExt cx="5760" cy="4319"/>
          </a:xfrm>
        </p:grpSpPr>
        <p:sp>
          <p:nvSpPr>
            <p:cNvPr id="5" name="Freeform 3">
              <a:extLst>
                <a:ext uri="{FF2B5EF4-FFF2-40B4-BE49-F238E27FC236}">
                  <a16:creationId xmlns:a16="http://schemas.microsoft.com/office/drawing/2014/main" id="{B3F8B787-02AB-4737-904D-7CC3B010CBA3}"/>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latin typeface="Arial" charset="0"/>
              </a:endParaRPr>
            </a:p>
          </p:txBody>
        </p:sp>
        <p:sp>
          <p:nvSpPr>
            <p:cNvPr id="6" name="Freeform 4">
              <a:extLst>
                <a:ext uri="{FF2B5EF4-FFF2-40B4-BE49-F238E27FC236}">
                  <a16:creationId xmlns:a16="http://schemas.microsoft.com/office/drawing/2014/main" id="{2E81C113-930E-417C-8C75-7D3AE2AFD283}"/>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latin typeface="Arial" charset="0"/>
              </a:endParaRPr>
            </a:p>
          </p:txBody>
        </p:sp>
        <p:sp>
          <p:nvSpPr>
            <p:cNvPr id="7" name="Freeform 5">
              <a:extLst>
                <a:ext uri="{FF2B5EF4-FFF2-40B4-BE49-F238E27FC236}">
                  <a16:creationId xmlns:a16="http://schemas.microsoft.com/office/drawing/2014/main" id="{93089B8C-FA99-4A3F-BB89-5A89EE4BB65C}"/>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latin typeface="Arial" charset="0"/>
              </a:endParaRPr>
            </a:p>
          </p:txBody>
        </p:sp>
        <p:sp>
          <p:nvSpPr>
            <p:cNvPr id="8" name="Freeform 6">
              <a:extLst>
                <a:ext uri="{FF2B5EF4-FFF2-40B4-BE49-F238E27FC236}">
                  <a16:creationId xmlns:a16="http://schemas.microsoft.com/office/drawing/2014/main" id="{5619845D-585C-4967-8060-7CC61720534F}"/>
                </a:ext>
              </a:extLst>
            </p:cNvPr>
            <p:cNvSpPr>
              <a:spLocks/>
            </p:cNvSpPr>
            <p:nvPr/>
          </p:nvSpPr>
          <p:spPr bwMode="hidden">
            <a:xfrm>
              <a:off x="4038" y="3577"/>
              <a:ext cx="1720" cy="65"/>
            </a:xfrm>
            <a:custGeom>
              <a:avLst/>
              <a:gdLst>
                <a:gd name="T0" fmla="*/ 1688 w 1722"/>
                <a:gd name="T1" fmla="*/ 49 h 66"/>
                <a:gd name="T2" fmla="*/ 1688 w 1722"/>
                <a:gd name="T3" fmla="*/ 43 h 66"/>
                <a:gd name="T4" fmla="*/ 0 w 1722"/>
                <a:gd name="T5" fmla="*/ 0 h 66"/>
                <a:gd name="T6" fmla="*/ 0 w 1722"/>
                <a:gd name="T7" fmla="*/ 33 h 66"/>
                <a:gd name="T8" fmla="*/ 1688 w 1722"/>
                <a:gd name="T9" fmla="*/ 49 h 66"/>
                <a:gd name="T10" fmla="*/ 1688 w 1722"/>
                <a:gd name="T11" fmla="*/ 4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 name="Freeform 7">
              <a:extLst>
                <a:ext uri="{FF2B5EF4-FFF2-40B4-BE49-F238E27FC236}">
                  <a16:creationId xmlns:a16="http://schemas.microsoft.com/office/drawing/2014/main" id="{54BB40F6-9E7B-49CC-A684-5F00B6607114}"/>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latin typeface="Arial" charset="0"/>
              </a:endParaRPr>
            </a:p>
          </p:txBody>
        </p:sp>
        <p:sp>
          <p:nvSpPr>
            <p:cNvPr id="10" name="Freeform 8">
              <a:extLst>
                <a:ext uri="{FF2B5EF4-FFF2-40B4-BE49-F238E27FC236}">
                  <a16:creationId xmlns:a16="http://schemas.microsoft.com/office/drawing/2014/main" id="{1A3AA2C6-CEF2-4DB9-A1AB-DBDF8B7A6940}"/>
                </a:ext>
              </a:extLst>
            </p:cNvPr>
            <p:cNvSpPr>
              <a:spLocks/>
            </p:cNvSpPr>
            <p:nvPr/>
          </p:nvSpPr>
          <p:spPr bwMode="hidden">
            <a:xfrm>
              <a:off x="4784" y="3702"/>
              <a:ext cx="974" cy="101"/>
            </a:xfrm>
            <a:custGeom>
              <a:avLst/>
              <a:gdLst>
                <a:gd name="T0" fmla="*/ 958 w 975"/>
                <a:gd name="T1" fmla="*/ 48 h 101"/>
                <a:gd name="T2" fmla="*/ 958 w 975"/>
                <a:gd name="T3" fmla="*/ 0 h 101"/>
                <a:gd name="T4" fmla="*/ 0 w 975"/>
                <a:gd name="T5" fmla="*/ 24 h 101"/>
                <a:gd name="T6" fmla="*/ 0 w 975"/>
                <a:gd name="T7" fmla="*/ 101 h 101"/>
                <a:gd name="T8" fmla="*/ 958 w 975"/>
                <a:gd name="T9" fmla="*/ 48 h 101"/>
                <a:gd name="T10" fmla="*/ 95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 name="Freeform 9">
              <a:extLst>
                <a:ext uri="{FF2B5EF4-FFF2-40B4-BE49-F238E27FC236}">
                  <a16:creationId xmlns:a16="http://schemas.microsoft.com/office/drawing/2014/main" id="{D31B4F6D-E3F8-44E2-98BF-CBBF0CDB3D0F}"/>
                </a:ext>
              </a:extLst>
            </p:cNvPr>
            <p:cNvSpPr>
              <a:spLocks/>
            </p:cNvSpPr>
            <p:nvPr/>
          </p:nvSpPr>
          <p:spPr bwMode="hidden">
            <a:xfrm>
              <a:off x="3619" y="3815"/>
              <a:ext cx="2139" cy="198"/>
            </a:xfrm>
            <a:custGeom>
              <a:avLst/>
              <a:gdLst>
                <a:gd name="T0" fmla="*/ 2107 w 2141"/>
                <a:gd name="T1" fmla="*/ 0 h 198"/>
                <a:gd name="T2" fmla="*/ 0 w 2141"/>
                <a:gd name="T3" fmla="*/ 156 h 198"/>
                <a:gd name="T4" fmla="*/ 0 w 2141"/>
                <a:gd name="T5" fmla="*/ 198 h 198"/>
                <a:gd name="T6" fmla="*/ 2107 w 2141"/>
                <a:gd name="T7" fmla="*/ 0 h 198"/>
                <a:gd name="T8" fmla="*/ 210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 name="Freeform 10">
              <a:extLst>
                <a:ext uri="{FF2B5EF4-FFF2-40B4-BE49-F238E27FC236}">
                  <a16:creationId xmlns:a16="http://schemas.microsoft.com/office/drawing/2014/main" id="{C549C4AE-C100-472D-A6A0-0AAD527AFC7A}"/>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latin typeface="Arial" charset="0"/>
              </a:endParaRPr>
            </a:p>
          </p:txBody>
        </p:sp>
        <p:sp>
          <p:nvSpPr>
            <p:cNvPr id="13" name="Freeform 11">
              <a:extLst>
                <a:ext uri="{FF2B5EF4-FFF2-40B4-BE49-F238E27FC236}">
                  <a16:creationId xmlns:a16="http://schemas.microsoft.com/office/drawing/2014/main" id="{AD7508AC-DEF2-4E65-8685-65B9E7397125}"/>
                </a:ext>
              </a:extLst>
            </p:cNvPr>
            <p:cNvSpPr>
              <a:spLocks/>
            </p:cNvSpPr>
            <p:nvPr/>
          </p:nvSpPr>
          <p:spPr bwMode="hidden">
            <a:xfrm>
              <a:off x="2097" y="4043"/>
              <a:ext cx="2514" cy="276"/>
            </a:xfrm>
            <a:custGeom>
              <a:avLst/>
              <a:gdLst>
                <a:gd name="T0" fmla="*/ 2131 w 2517"/>
                <a:gd name="T1" fmla="*/ 276 h 276"/>
                <a:gd name="T2" fmla="*/ 2466 w 2517"/>
                <a:gd name="T3" fmla="*/ 204 h 276"/>
                <a:gd name="T4" fmla="*/ 2209 w 2517"/>
                <a:gd name="T5" fmla="*/ 0 h 276"/>
                <a:gd name="T6" fmla="*/ 0 w 2517"/>
                <a:gd name="T7" fmla="*/ 276 h 276"/>
                <a:gd name="T8" fmla="*/ 2131 w 2517"/>
                <a:gd name="T9" fmla="*/ 276 h 276"/>
                <a:gd name="T10" fmla="*/ 213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 name="Freeform 12">
              <a:extLst>
                <a:ext uri="{FF2B5EF4-FFF2-40B4-BE49-F238E27FC236}">
                  <a16:creationId xmlns:a16="http://schemas.microsoft.com/office/drawing/2014/main" id="{2C3B8F6C-5F70-407D-9AC8-F09A86D1E41F}"/>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latin typeface="Arial" charset="0"/>
              </a:endParaRPr>
            </a:p>
          </p:txBody>
        </p:sp>
        <p:sp>
          <p:nvSpPr>
            <p:cNvPr id="15" name="Freeform 13">
              <a:extLst>
                <a:ext uri="{FF2B5EF4-FFF2-40B4-BE49-F238E27FC236}">
                  <a16:creationId xmlns:a16="http://schemas.microsoft.com/office/drawing/2014/main" id="{9BFFAEAF-3F34-4DC6-A36F-BE586012E739}"/>
                </a:ext>
              </a:extLst>
            </p:cNvPr>
            <p:cNvSpPr>
              <a:spLocks/>
            </p:cNvSpPr>
            <p:nvPr/>
          </p:nvSpPr>
          <p:spPr bwMode="hidden">
            <a:xfrm>
              <a:off x="5030" y="3151"/>
              <a:ext cx="728" cy="240"/>
            </a:xfrm>
            <a:custGeom>
              <a:avLst/>
              <a:gdLst>
                <a:gd name="T0" fmla="*/ 712 w 729"/>
                <a:gd name="T1" fmla="*/ 240 h 240"/>
                <a:gd name="T2" fmla="*/ 0 w 729"/>
                <a:gd name="T3" fmla="*/ 0 h 240"/>
                <a:gd name="T4" fmla="*/ 0 w 729"/>
                <a:gd name="T5" fmla="*/ 6 h 240"/>
                <a:gd name="T6" fmla="*/ 712 w 729"/>
                <a:gd name="T7" fmla="*/ 240 h 240"/>
                <a:gd name="T8" fmla="*/ 71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6" name="Freeform 14">
              <a:extLst>
                <a:ext uri="{FF2B5EF4-FFF2-40B4-BE49-F238E27FC236}">
                  <a16:creationId xmlns:a16="http://schemas.microsoft.com/office/drawing/2014/main" id="{1B2D05C1-C253-4330-8B5D-67D88EDC4216}"/>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latin typeface="Arial" charset="0"/>
              </a:endParaRPr>
            </a:p>
          </p:txBody>
        </p:sp>
        <p:sp>
          <p:nvSpPr>
            <p:cNvPr id="17" name="Freeform 15">
              <a:extLst>
                <a:ext uri="{FF2B5EF4-FFF2-40B4-BE49-F238E27FC236}">
                  <a16:creationId xmlns:a16="http://schemas.microsoft.com/office/drawing/2014/main" id="{8392C198-FE1D-4144-AEEE-B9B4765818DE}"/>
                </a:ext>
              </a:extLst>
            </p:cNvPr>
            <p:cNvSpPr>
              <a:spLocks/>
            </p:cNvSpPr>
            <p:nvPr/>
          </p:nvSpPr>
          <p:spPr bwMode="hidden">
            <a:xfrm>
              <a:off x="5030" y="3049"/>
              <a:ext cx="728" cy="318"/>
            </a:xfrm>
            <a:custGeom>
              <a:avLst/>
              <a:gdLst>
                <a:gd name="T0" fmla="*/ 712 w 729"/>
                <a:gd name="T1" fmla="*/ 318 h 318"/>
                <a:gd name="T2" fmla="*/ 712 w 729"/>
                <a:gd name="T3" fmla="*/ 312 h 318"/>
                <a:gd name="T4" fmla="*/ 0 w 729"/>
                <a:gd name="T5" fmla="*/ 0 h 318"/>
                <a:gd name="T6" fmla="*/ 0 w 729"/>
                <a:gd name="T7" fmla="*/ 54 h 318"/>
                <a:gd name="T8" fmla="*/ 712 w 729"/>
                <a:gd name="T9" fmla="*/ 318 h 318"/>
                <a:gd name="T10" fmla="*/ 71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8" name="Freeform 16">
              <a:extLst>
                <a:ext uri="{FF2B5EF4-FFF2-40B4-BE49-F238E27FC236}">
                  <a16:creationId xmlns:a16="http://schemas.microsoft.com/office/drawing/2014/main" id="{39FE8ECC-3B8A-4CBF-9C13-77F963D42DFC}"/>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latin typeface="Arial" charset="0"/>
              </a:endParaRPr>
            </a:p>
          </p:txBody>
        </p:sp>
        <p:sp>
          <p:nvSpPr>
            <p:cNvPr id="19" name="Freeform 17">
              <a:extLst>
                <a:ext uri="{FF2B5EF4-FFF2-40B4-BE49-F238E27FC236}">
                  <a16:creationId xmlns:a16="http://schemas.microsoft.com/office/drawing/2014/main" id="{916BC178-1904-4D6F-9209-CD1F705D8B79}"/>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latin typeface="Arial" charset="0"/>
              </a:endParaRPr>
            </a:p>
          </p:txBody>
        </p:sp>
        <p:sp>
          <p:nvSpPr>
            <p:cNvPr id="20" name="Freeform 18">
              <a:extLst>
                <a:ext uri="{FF2B5EF4-FFF2-40B4-BE49-F238E27FC236}">
                  <a16:creationId xmlns:a16="http://schemas.microsoft.com/office/drawing/2014/main" id="{953668F6-F746-4BEB-9719-35CE6B62F43F}"/>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latin typeface="Arial" charset="0"/>
              </a:endParaRPr>
            </a:p>
          </p:txBody>
        </p:sp>
        <p:sp>
          <p:nvSpPr>
            <p:cNvPr id="21" name="Freeform 19">
              <a:extLst>
                <a:ext uri="{FF2B5EF4-FFF2-40B4-BE49-F238E27FC236}">
                  <a16:creationId xmlns:a16="http://schemas.microsoft.com/office/drawing/2014/main" id="{C5007476-43EF-45FC-8B78-49F2D86AE12F}"/>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2" name="Freeform 20">
              <a:extLst>
                <a:ext uri="{FF2B5EF4-FFF2-40B4-BE49-F238E27FC236}">
                  <a16:creationId xmlns:a16="http://schemas.microsoft.com/office/drawing/2014/main" id="{052C9EE5-C137-4AA1-AB73-1A7B2265F165}"/>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latin typeface="Arial" charset="0"/>
              </a:endParaRPr>
            </a:p>
          </p:txBody>
        </p:sp>
        <p:sp>
          <p:nvSpPr>
            <p:cNvPr id="23" name="Freeform 21">
              <a:extLst>
                <a:ext uri="{FF2B5EF4-FFF2-40B4-BE49-F238E27FC236}">
                  <a16:creationId xmlns:a16="http://schemas.microsoft.com/office/drawing/2014/main" id="{6BDE6617-E060-41FE-8853-13D32907BE96}"/>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4" name="Freeform 22">
              <a:extLst>
                <a:ext uri="{FF2B5EF4-FFF2-40B4-BE49-F238E27FC236}">
                  <a16:creationId xmlns:a16="http://schemas.microsoft.com/office/drawing/2014/main" id="{44E8A613-B3D1-45A8-B629-1499BCC55F97}"/>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latin typeface="Arial" charset="0"/>
              </a:endParaRPr>
            </a:p>
          </p:txBody>
        </p:sp>
        <p:sp>
          <p:nvSpPr>
            <p:cNvPr id="25" name="Freeform 23">
              <a:extLst>
                <a:ext uri="{FF2B5EF4-FFF2-40B4-BE49-F238E27FC236}">
                  <a16:creationId xmlns:a16="http://schemas.microsoft.com/office/drawing/2014/main" id="{C9E3CB8B-0290-4F9D-A64C-7B8898CB9A2C}"/>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latin typeface="Arial" charset="0"/>
              </a:endParaRPr>
            </a:p>
          </p:txBody>
        </p:sp>
        <p:sp>
          <p:nvSpPr>
            <p:cNvPr id="26" name="Freeform 24">
              <a:extLst>
                <a:ext uri="{FF2B5EF4-FFF2-40B4-BE49-F238E27FC236}">
                  <a16:creationId xmlns:a16="http://schemas.microsoft.com/office/drawing/2014/main" id="{306697A5-9873-4B9D-801F-B4AB0429BC71}"/>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latin typeface="Arial" charset="0"/>
              </a:endParaRPr>
            </a:p>
          </p:txBody>
        </p:sp>
        <p:sp>
          <p:nvSpPr>
            <p:cNvPr id="27" name="Freeform 25">
              <a:extLst>
                <a:ext uri="{FF2B5EF4-FFF2-40B4-BE49-F238E27FC236}">
                  <a16:creationId xmlns:a16="http://schemas.microsoft.com/office/drawing/2014/main" id="{EBD37228-A51F-468E-A481-B87E63CBC232}"/>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 name="Freeform 26">
              <a:extLst>
                <a:ext uri="{FF2B5EF4-FFF2-40B4-BE49-F238E27FC236}">
                  <a16:creationId xmlns:a16="http://schemas.microsoft.com/office/drawing/2014/main" id="{33E68FD2-5749-4CAC-BF6E-6C642D6F5DDB}"/>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latin typeface="Arial" charset="0"/>
              </a:endParaRPr>
            </a:p>
          </p:txBody>
        </p:sp>
        <p:sp>
          <p:nvSpPr>
            <p:cNvPr id="29" name="Freeform 27">
              <a:extLst>
                <a:ext uri="{FF2B5EF4-FFF2-40B4-BE49-F238E27FC236}">
                  <a16:creationId xmlns:a16="http://schemas.microsoft.com/office/drawing/2014/main" id="{8160A2C3-5F6D-4DF4-ADB8-61A53E3F6767}"/>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latin typeface="Arial" charset="0"/>
              </a:endParaRPr>
            </a:p>
          </p:txBody>
        </p:sp>
        <p:sp>
          <p:nvSpPr>
            <p:cNvPr id="30" name="Freeform 28">
              <a:extLst>
                <a:ext uri="{FF2B5EF4-FFF2-40B4-BE49-F238E27FC236}">
                  <a16:creationId xmlns:a16="http://schemas.microsoft.com/office/drawing/2014/main" id="{6175EDCD-48EA-434E-ABA8-E5DC171CCDAF}"/>
                </a:ext>
              </a:extLst>
            </p:cNvPr>
            <p:cNvSpPr>
              <a:spLocks/>
            </p:cNvSpPr>
            <p:nvPr/>
          </p:nvSpPr>
          <p:spPr bwMode="hidden">
            <a:xfrm>
              <a:off x="5698" y="653"/>
              <a:ext cx="60" cy="311"/>
            </a:xfrm>
            <a:custGeom>
              <a:avLst/>
              <a:gdLst>
                <a:gd name="T0" fmla="*/ 0 w 60"/>
                <a:gd name="T1" fmla="*/ 144 h 312"/>
                <a:gd name="T2" fmla="*/ 60 w 60"/>
                <a:gd name="T3" fmla="*/ 29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1" name="Freeform 29">
              <a:extLst>
                <a:ext uri="{FF2B5EF4-FFF2-40B4-BE49-F238E27FC236}">
                  <a16:creationId xmlns:a16="http://schemas.microsoft.com/office/drawing/2014/main" id="{CBF7B7C5-6D2D-490D-9DEA-4A7033EEA562}"/>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latin typeface="Arial" charset="0"/>
              </a:endParaRPr>
            </a:p>
          </p:txBody>
        </p:sp>
        <p:sp>
          <p:nvSpPr>
            <p:cNvPr id="32" name="Freeform 30">
              <a:extLst>
                <a:ext uri="{FF2B5EF4-FFF2-40B4-BE49-F238E27FC236}">
                  <a16:creationId xmlns:a16="http://schemas.microsoft.com/office/drawing/2014/main" id="{42538DAD-7F02-494F-BFBC-A7B9579DDE98}"/>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3" name="Freeform 31">
              <a:extLst>
                <a:ext uri="{FF2B5EF4-FFF2-40B4-BE49-F238E27FC236}">
                  <a16:creationId xmlns:a16="http://schemas.microsoft.com/office/drawing/2014/main" id="{72CCD31D-73F7-495A-BADE-791E47E6EB96}"/>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latin typeface="Arial" charset="0"/>
              </a:endParaRPr>
            </a:p>
          </p:txBody>
        </p:sp>
        <p:sp>
          <p:nvSpPr>
            <p:cNvPr id="34" name="Freeform 32">
              <a:extLst>
                <a:ext uri="{FF2B5EF4-FFF2-40B4-BE49-F238E27FC236}">
                  <a16:creationId xmlns:a16="http://schemas.microsoft.com/office/drawing/2014/main" id="{4250402B-DACD-40C7-8C92-EFF7797A30F5}"/>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latin typeface="Arial" charset="0"/>
              </a:endParaRPr>
            </a:p>
          </p:txBody>
        </p:sp>
        <p:sp>
          <p:nvSpPr>
            <p:cNvPr id="35" name="Freeform 33">
              <a:extLst>
                <a:ext uri="{FF2B5EF4-FFF2-40B4-BE49-F238E27FC236}">
                  <a16:creationId xmlns:a16="http://schemas.microsoft.com/office/drawing/2014/main" id="{CF17AC41-AEF6-4F02-AAD7-DFD330C1CC29}"/>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latin typeface="Arial" charset="0"/>
              </a:endParaRPr>
            </a:p>
          </p:txBody>
        </p:sp>
        <p:sp>
          <p:nvSpPr>
            <p:cNvPr id="36" name="Freeform 34">
              <a:extLst>
                <a:ext uri="{FF2B5EF4-FFF2-40B4-BE49-F238E27FC236}">
                  <a16:creationId xmlns:a16="http://schemas.microsoft.com/office/drawing/2014/main" id="{6B632C5C-C08E-45FD-8391-F92924DFB39D}"/>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latin typeface="Arial" charset="0"/>
              </a:endParaRPr>
            </a:p>
          </p:txBody>
        </p:sp>
        <p:sp>
          <p:nvSpPr>
            <p:cNvPr id="37" name="Freeform 35">
              <a:extLst>
                <a:ext uri="{FF2B5EF4-FFF2-40B4-BE49-F238E27FC236}">
                  <a16:creationId xmlns:a16="http://schemas.microsoft.com/office/drawing/2014/main" id="{D1F90E1D-CA74-41E4-8C2F-8A872A4DB766}"/>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latin typeface="Arial" charset="0"/>
              </a:endParaRPr>
            </a:p>
          </p:txBody>
        </p:sp>
        <p:sp>
          <p:nvSpPr>
            <p:cNvPr id="38" name="Freeform 36">
              <a:extLst>
                <a:ext uri="{FF2B5EF4-FFF2-40B4-BE49-F238E27FC236}">
                  <a16:creationId xmlns:a16="http://schemas.microsoft.com/office/drawing/2014/main" id="{3412C6DD-CDD4-454C-AF36-B02A2F4A0F78}"/>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latin typeface="Arial" charset="0"/>
              </a:endParaRPr>
            </a:p>
          </p:txBody>
        </p:sp>
        <p:sp>
          <p:nvSpPr>
            <p:cNvPr id="39" name="Freeform 37">
              <a:extLst>
                <a:ext uri="{FF2B5EF4-FFF2-40B4-BE49-F238E27FC236}">
                  <a16:creationId xmlns:a16="http://schemas.microsoft.com/office/drawing/2014/main" id="{B54696CA-8882-4164-B3DF-1CBBE10BB3B9}"/>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latin typeface="Arial" charset="0"/>
              </a:endParaRPr>
            </a:p>
          </p:txBody>
        </p:sp>
        <p:sp>
          <p:nvSpPr>
            <p:cNvPr id="40" name="Freeform 38">
              <a:extLst>
                <a:ext uri="{FF2B5EF4-FFF2-40B4-BE49-F238E27FC236}">
                  <a16:creationId xmlns:a16="http://schemas.microsoft.com/office/drawing/2014/main" id="{7647BF42-A4C4-423E-AB65-AD925412B16D}"/>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latin typeface="Arial" charset="0"/>
              </a:endParaRPr>
            </a:p>
          </p:txBody>
        </p:sp>
        <p:grpSp>
          <p:nvGrpSpPr>
            <p:cNvPr id="41" name="Group 39">
              <a:extLst>
                <a:ext uri="{FF2B5EF4-FFF2-40B4-BE49-F238E27FC236}">
                  <a16:creationId xmlns:a16="http://schemas.microsoft.com/office/drawing/2014/main" id="{8BF9F1A0-7CEF-485B-8B1F-A56130B2CC47}"/>
                </a:ext>
              </a:extLst>
            </p:cNvPr>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1EFD950B-15CB-4286-A415-C750830780D3}"/>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latin typeface="Arial" charset="0"/>
                </a:endParaRPr>
              </a:p>
            </p:txBody>
          </p:sp>
          <p:sp>
            <p:nvSpPr>
              <p:cNvPr id="43" name="Freeform 41">
                <a:extLst>
                  <a:ext uri="{FF2B5EF4-FFF2-40B4-BE49-F238E27FC236}">
                    <a16:creationId xmlns:a16="http://schemas.microsoft.com/office/drawing/2014/main" id="{668A2C12-16BA-4031-BD52-E0FC508CCB5E}"/>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latin typeface="Arial" charset="0"/>
                </a:endParaRPr>
              </a:p>
            </p:txBody>
          </p:sp>
        </p:grpSp>
      </p:grpSp>
      <p:sp>
        <p:nvSpPr>
          <p:cNvPr id="5162" name="Rectangle 42"/>
          <p:cNvSpPr>
            <a:spLocks noGrp="1" noChangeArrowheads="1"/>
          </p:cNvSpPr>
          <p:nvPr>
            <p:ph type="ctrTitle" sz="quarter"/>
          </p:nvPr>
        </p:nvSpPr>
        <p:spPr>
          <a:xfrm>
            <a:off x="609600" y="1600200"/>
            <a:ext cx="109728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a:extLst>
              <a:ext uri="{FF2B5EF4-FFF2-40B4-BE49-F238E27FC236}">
                <a16:creationId xmlns:a16="http://schemas.microsoft.com/office/drawing/2014/main" id="{32AD971F-C326-48A3-9E0C-7ABCBF824AF5}"/>
              </a:ext>
            </a:extLst>
          </p:cNvPr>
          <p:cNvSpPr>
            <a:spLocks noGrp="1" noChangeArrowheads="1"/>
          </p:cNvSpPr>
          <p:nvPr>
            <p:ph type="dt" sz="quarter" idx="10"/>
          </p:nvPr>
        </p:nvSpPr>
        <p:spPr/>
        <p:txBody>
          <a:bodyPr/>
          <a:lstStyle>
            <a:lvl1pPr>
              <a:defRPr/>
            </a:lvl1pPr>
          </a:lstStyle>
          <a:p>
            <a:pPr>
              <a:defRPr/>
            </a:pPr>
            <a:endParaRPr lang="en-US"/>
          </a:p>
        </p:txBody>
      </p:sp>
      <p:sp>
        <p:nvSpPr>
          <p:cNvPr id="45" name="Rectangle 45">
            <a:extLst>
              <a:ext uri="{FF2B5EF4-FFF2-40B4-BE49-F238E27FC236}">
                <a16:creationId xmlns:a16="http://schemas.microsoft.com/office/drawing/2014/main" id="{DFB300EC-0E52-4612-B6A6-328A49D580C3}"/>
              </a:ext>
            </a:extLst>
          </p:cNvPr>
          <p:cNvSpPr>
            <a:spLocks noGrp="1" noChangeArrowheads="1"/>
          </p:cNvSpPr>
          <p:nvPr>
            <p:ph type="ftr" sz="quarter" idx="11"/>
          </p:nvPr>
        </p:nvSpPr>
        <p:spPr/>
        <p:txBody>
          <a:bodyPr/>
          <a:lstStyle>
            <a:lvl1pPr>
              <a:defRPr/>
            </a:lvl1pPr>
          </a:lstStyle>
          <a:p>
            <a:pPr>
              <a:defRPr/>
            </a:pPr>
            <a:endParaRPr lang="en-US"/>
          </a:p>
        </p:txBody>
      </p:sp>
      <p:sp>
        <p:nvSpPr>
          <p:cNvPr id="46" name="Rectangle 46">
            <a:extLst>
              <a:ext uri="{FF2B5EF4-FFF2-40B4-BE49-F238E27FC236}">
                <a16:creationId xmlns:a16="http://schemas.microsoft.com/office/drawing/2014/main" id="{1283FFFF-098D-4569-BB56-EA631B6C0DBC}"/>
              </a:ext>
            </a:extLst>
          </p:cNvPr>
          <p:cNvSpPr>
            <a:spLocks noGrp="1" noChangeArrowheads="1"/>
          </p:cNvSpPr>
          <p:nvPr>
            <p:ph type="sldNum" sz="quarter" idx="12"/>
          </p:nvPr>
        </p:nvSpPr>
        <p:spPr/>
        <p:txBody>
          <a:bodyPr/>
          <a:lstStyle>
            <a:lvl1pPr>
              <a:defRPr/>
            </a:lvl1pPr>
          </a:lstStyle>
          <a:p>
            <a:pPr>
              <a:defRPr/>
            </a:pPr>
            <a:fld id="{FF67E277-2A50-4354-B6EB-FA530C9D3842}" type="slidenum">
              <a:rPr lang="en-US" altLang="en-US"/>
              <a:pPr>
                <a:defRPr/>
              </a:pPr>
              <a:t>‹#›</a:t>
            </a:fld>
            <a:endParaRPr lang="en-US" altLang="en-US"/>
          </a:p>
        </p:txBody>
      </p:sp>
    </p:spTree>
    <p:extLst>
      <p:ext uri="{BB962C8B-B14F-4D97-AF65-F5344CB8AC3E}">
        <p14:creationId xmlns:p14="http://schemas.microsoft.com/office/powerpoint/2010/main" val="42813426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osing Slide_NCEH-ATSDR">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69625" y="4516332"/>
            <a:ext cx="8852455" cy="2062103"/>
          </a:xfrm>
          <a:prstGeom prst="rect">
            <a:avLst/>
          </a:prstGeom>
          <a:noFill/>
        </p:spPr>
        <p:txBody>
          <a:bodyPr wrap="square" rtlCol="0">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For more information, contact NCEH/ATSDR</a:t>
            </a:r>
            <a:b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br>
            <a: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1-800-CDC-INFO (232-4636)</a:t>
            </a:r>
            <a:b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br>
            <a: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TTY:  1-888-232-6348           www.atsdr.cdc.gov          www.cdc.gov</a:t>
            </a:r>
            <a:b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br>
            <a: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Follow us on Twitter   @</a:t>
            </a:r>
            <a:r>
              <a:rPr kumimoji="0" lang="en-US" sz="1600" b="0" i="0" u="none" strike="noStrike" kern="1200" cap="none" spc="0" normalizeH="0" baseline="0" noProof="0" err="1">
                <a:ln>
                  <a:noFill/>
                </a:ln>
                <a:solidFill>
                  <a:srgbClr val="FFFFFF"/>
                </a:solidFill>
                <a:effectLst/>
                <a:uLnTx/>
                <a:uFillTx/>
                <a:latin typeface="Calibri" panose="020F0502020204030204" pitchFamily="34" charset="0"/>
                <a:ea typeface="+mn-ea"/>
                <a:cs typeface="+mn-cs"/>
              </a:rPr>
              <a:t>CDCEnvironment</a:t>
            </a:r>
            <a: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
            </a:r>
            <a:b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br>
            <a: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
            </a:r>
            <a:b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br>
            <a: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The findings and conclusions in this report are those of the authors and do not necessarily represent the official position of the Centers for Disease Control and Prevention and the Agency for Toxic Substances and Disease Registry.</a:t>
            </a:r>
          </a:p>
        </p:txBody>
      </p:sp>
      <p:sp>
        <p:nvSpPr>
          <p:cNvPr id="9" name="Text Placeholder 2"/>
          <p:cNvSpPr>
            <a:spLocks noGrp="1"/>
          </p:cNvSpPr>
          <p:nvPr>
            <p:ph type="body" idx="1" hasCustomPrompt="1"/>
          </p:nvPr>
        </p:nvSpPr>
        <p:spPr>
          <a:xfrm>
            <a:off x="609601" y="280413"/>
            <a:ext cx="10363200" cy="1219200"/>
          </a:xfrm>
          <a:prstGeom prst="rect">
            <a:avLst/>
          </a:prstGeom>
        </p:spPr>
        <p:txBody>
          <a:bodyPr anchor="ctr" anchorCtr="0"/>
          <a:lstStyle>
            <a:lvl1pPr marL="0" indent="0" algn="l">
              <a:lnSpc>
                <a:spcPts val="2933"/>
              </a:lnSpc>
              <a:buNone/>
              <a:defRPr sz="3733" b="1" baseline="0">
                <a:solidFill>
                  <a:srgbClr val="005DAA"/>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add text</a:t>
            </a:r>
          </a:p>
        </p:txBody>
      </p:sp>
    </p:spTree>
    <p:extLst>
      <p:ext uri="{BB962C8B-B14F-4D97-AF65-F5344CB8AC3E}">
        <p14:creationId xmlns:p14="http://schemas.microsoft.com/office/powerpoint/2010/main" val="393197050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 Slide_ATSDR">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TextBox 2"/>
          <p:cNvSpPr txBox="1"/>
          <p:nvPr userDrawn="1"/>
        </p:nvSpPr>
        <p:spPr>
          <a:xfrm>
            <a:off x="167509" y="4516372"/>
            <a:ext cx="8852455" cy="2062103"/>
          </a:xfrm>
          <a:prstGeom prst="rect">
            <a:avLst/>
          </a:prstGeom>
          <a:noFill/>
        </p:spPr>
        <p:txBody>
          <a:bodyPr wrap="square" rtlCol="0">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For more information, contact ATSDR</a:t>
            </a:r>
            <a:b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br>
            <a: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1-800-CDC-INFO (232-4636)</a:t>
            </a:r>
            <a:b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br>
            <a: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TTY:  1-888-232-6348           www.atsdr.cdc.gov</a:t>
            </a:r>
            <a:b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br>
            <a: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Follow us on Twitter   @</a:t>
            </a:r>
            <a:r>
              <a:rPr kumimoji="0" lang="en-US" sz="1600" b="0" i="0" u="none" strike="noStrike" kern="1200" cap="none" spc="0" normalizeH="0" baseline="0" noProof="0" err="1">
                <a:ln>
                  <a:noFill/>
                </a:ln>
                <a:solidFill>
                  <a:srgbClr val="FFFFFF"/>
                </a:solidFill>
                <a:effectLst/>
                <a:uLnTx/>
                <a:uFillTx/>
                <a:latin typeface="Calibri" panose="020F0502020204030204" pitchFamily="34" charset="0"/>
                <a:ea typeface="+mn-ea"/>
                <a:cs typeface="+mn-cs"/>
              </a:rPr>
              <a:t>CDCEnvironment</a:t>
            </a:r>
            <a: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
            </a:r>
            <a:b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br>
            <a: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
            </a:r>
            <a:b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br>
            <a: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The findings and conclusions in this report are those of the authors and do not necessarily represent the official position of the Centers for Disease Control and Prevention and the Agency for Toxic Substances and Disease Registry.</a:t>
            </a:r>
          </a:p>
        </p:txBody>
      </p:sp>
      <p:sp>
        <p:nvSpPr>
          <p:cNvPr id="4" name="Text Placeholder 2"/>
          <p:cNvSpPr>
            <a:spLocks noGrp="1"/>
          </p:cNvSpPr>
          <p:nvPr>
            <p:ph type="body" idx="1" hasCustomPrompt="1"/>
          </p:nvPr>
        </p:nvSpPr>
        <p:spPr>
          <a:xfrm>
            <a:off x="609601" y="280413"/>
            <a:ext cx="10363200" cy="1219200"/>
          </a:xfrm>
          <a:prstGeom prst="rect">
            <a:avLst/>
          </a:prstGeom>
        </p:spPr>
        <p:txBody>
          <a:bodyPr anchor="ctr" anchorCtr="0"/>
          <a:lstStyle>
            <a:lvl1pPr marL="0" indent="0" algn="l">
              <a:lnSpc>
                <a:spcPts val="2933"/>
              </a:lnSpc>
              <a:buNone/>
              <a:defRPr sz="3733" b="1" baseline="0">
                <a:solidFill>
                  <a:srgbClr val="76AE99"/>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add text</a:t>
            </a:r>
          </a:p>
        </p:txBody>
      </p:sp>
    </p:spTree>
    <p:extLst>
      <p:ext uri="{BB962C8B-B14F-4D97-AF65-F5344CB8AC3E}">
        <p14:creationId xmlns:p14="http://schemas.microsoft.com/office/powerpoint/2010/main" val="1826609468"/>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losing Slide_NCEH">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TextBox 2"/>
          <p:cNvSpPr txBox="1"/>
          <p:nvPr userDrawn="1"/>
        </p:nvSpPr>
        <p:spPr>
          <a:xfrm>
            <a:off x="169625" y="4516333"/>
            <a:ext cx="8852455" cy="1815882"/>
          </a:xfrm>
          <a:prstGeom prst="rect">
            <a:avLst/>
          </a:prstGeom>
          <a:noFill/>
        </p:spPr>
        <p:txBody>
          <a:bodyPr wrap="square" rtlCol="0">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For more information, contact NCEH</a:t>
            </a:r>
            <a:b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br>
            <a: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1-800-CDC-INFO (232-4636)</a:t>
            </a:r>
            <a:b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br>
            <a: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TTY:  1-888-232-6348           www.cdc.gov</a:t>
            </a:r>
            <a:b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br>
            <a: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Follow us on Twitter   @</a:t>
            </a:r>
            <a:r>
              <a:rPr kumimoji="0" lang="en-US" sz="1600" b="0" i="0" u="none" strike="noStrike" kern="1200" cap="none" spc="0" normalizeH="0" baseline="0" noProof="0" err="1">
                <a:ln>
                  <a:noFill/>
                </a:ln>
                <a:solidFill>
                  <a:srgbClr val="FFFFFF"/>
                </a:solidFill>
                <a:effectLst/>
                <a:uLnTx/>
                <a:uFillTx/>
                <a:latin typeface="Calibri" panose="020F0502020204030204" pitchFamily="34" charset="0"/>
                <a:ea typeface="+mn-ea"/>
                <a:cs typeface="+mn-cs"/>
              </a:rPr>
              <a:t>CDCEnvironment</a:t>
            </a:r>
            <a: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
            </a:r>
            <a:b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br>
            <a: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
            </a:r>
            <a:b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br>
            <a: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The findings and conclusions in this report are those of the authors and do not necessarily represent the official position of the Centers for Disease Control and Prevention.</a:t>
            </a:r>
          </a:p>
        </p:txBody>
      </p:sp>
      <p:sp>
        <p:nvSpPr>
          <p:cNvPr id="4" name="Text Placeholder 2"/>
          <p:cNvSpPr>
            <a:spLocks noGrp="1"/>
          </p:cNvSpPr>
          <p:nvPr>
            <p:ph type="body" idx="1" hasCustomPrompt="1"/>
          </p:nvPr>
        </p:nvSpPr>
        <p:spPr>
          <a:xfrm>
            <a:off x="609601" y="280413"/>
            <a:ext cx="10363200" cy="1219200"/>
          </a:xfrm>
          <a:prstGeom prst="rect">
            <a:avLst/>
          </a:prstGeom>
        </p:spPr>
        <p:txBody>
          <a:bodyPr anchor="ctr" anchorCtr="0"/>
          <a:lstStyle>
            <a:lvl1pPr marL="0" indent="0" algn="l">
              <a:lnSpc>
                <a:spcPts val="2933"/>
              </a:lnSpc>
              <a:buNone/>
              <a:defRPr sz="3733" b="1" baseline="0">
                <a:solidFill>
                  <a:srgbClr val="008265"/>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add text</a:t>
            </a:r>
          </a:p>
        </p:txBody>
      </p:sp>
    </p:spTree>
    <p:extLst>
      <p:ext uri="{BB962C8B-B14F-4D97-AF65-F5344CB8AC3E}">
        <p14:creationId xmlns:p14="http://schemas.microsoft.com/office/powerpoint/2010/main" val="212726298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A5F56BFF-DFFB-4533-B61A-5C3531E4B1B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C2D064A1-FD8F-4D1D-95B1-6A404F5FB8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1B673A0F-AF17-4357-BA97-7662A600F831}"/>
              </a:ext>
            </a:extLst>
          </p:cNvPr>
          <p:cNvSpPr>
            <a:spLocks noGrp="1" noChangeArrowheads="1"/>
          </p:cNvSpPr>
          <p:nvPr>
            <p:ph type="sldNum" sz="quarter" idx="12"/>
          </p:nvPr>
        </p:nvSpPr>
        <p:spPr>
          <a:ln/>
        </p:spPr>
        <p:txBody>
          <a:bodyPr/>
          <a:lstStyle>
            <a:lvl1pPr>
              <a:defRPr/>
            </a:lvl1pPr>
          </a:lstStyle>
          <a:p>
            <a:pPr>
              <a:defRPr/>
            </a:pPr>
            <a:fld id="{69B6F3C1-11DA-4C79-84A3-E997770DFB94}" type="slidenum">
              <a:rPr lang="en-US" altLang="en-US"/>
              <a:pPr>
                <a:defRPr/>
              </a:pPr>
              <a:t>‹#›</a:t>
            </a:fld>
            <a:endParaRPr lang="en-US" altLang="en-US"/>
          </a:p>
        </p:txBody>
      </p:sp>
    </p:spTree>
    <p:extLst>
      <p:ext uri="{BB962C8B-B14F-4D97-AF65-F5344CB8AC3E}">
        <p14:creationId xmlns:p14="http://schemas.microsoft.com/office/powerpoint/2010/main" val="2303044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29628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2243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36754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1524000"/>
            <a:ext cx="4826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524000"/>
            <a:ext cx="4826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0128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75136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3"/>
          <p:cNvSpPr>
            <a:spLocks noChangeArrowheads="1"/>
          </p:cNvSpPr>
          <p:nvPr/>
        </p:nvSpPr>
        <p:spPr bwMode="auto">
          <a:xfrm>
            <a:off x="0" y="960438"/>
            <a:ext cx="12192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sz="1800">
              <a:latin typeface="Arial" pitchFamily="-108" charset="0"/>
              <a:ea typeface="ＭＳ Ｐゴシック" pitchFamily="-108" charset="-128"/>
              <a:cs typeface="ＭＳ Ｐゴシック" pitchFamily="-108" charset="-128"/>
            </a:endParaRPr>
          </a:p>
        </p:txBody>
      </p:sp>
      <p:sp>
        <p:nvSpPr>
          <p:cNvPr id="11" name="Rectangle 22"/>
          <p:cNvSpPr>
            <a:spLocks noChangeArrowheads="1"/>
          </p:cNvSpPr>
          <p:nvPr/>
        </p:nvSpPr>
        <p:spPr bwMode="auto">
          <a:xfrm>
            <a:off x="0" y="-7938"/>
            <a:ext cx="12192000" cy="1163638"/>
          </a:xfrm>
          <a:prstGeom prst="rect">
            <a:avLst/>
          </a:prstGeom>
          <a:solidFill>
            <a:schemeClr val="accent6"/>
          </a:solidFill>
          <a:ln w="9525">
            <a:noFill/>
            <a:miter lim="800000"/>
            <a:headEnd/>
            <a:tailEnd/>
          </a:ln>
          <a:effectLst/>
        </p:spPr>
        <p:txBody>
          <a:bodyPr wrap="none" anchor="ctr"/>
          <a:lstStyle/>
          <a:p>
            <a:pPr>
              <a:defRPr/>
            </a:pPr>
            <a:endParaRPr lang="en-US" sz="1800">
              <a:latin typeface="Arial" charset="0"/>
              <a:ea typeface="MS PGothic" pitchFamily="34" charset="-128"/>
            </a:endParaRPr>
          </a:p>
        </p:txBody>
      </p:sp>
      <p:sp>
        <p:nvSpPr>
          <p:cNvPr id="1028" name="Rectangle 4"/>
          <p:cNvSpPr>
            <a:spLocks noGrp="1" noChangeArrowheads="1"/>
          </p:cNvSpPr>
          <p:nvPr>
            <p:ph type="title"/>
          </p:nvPr>
        </p:nvSpPr>
        <p:spPr bwMode="auto">
          <a:xfrm>
            <a:off x="717551" y="152400"/>
            <a:ext cx="10847916"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a:t>Slide title goes here even if it goes longer than a line</a:t>
            </a:r>
            <a:endParaRPr lang="ko-KR" altLang="en-US"/>
          </a:p>
        </p:txBody>
      </p:sp>
      <p:sp>
        <p:nvSpPr>
          <p:cNvPr id="1029" name="Rectangle 6"/>
          <p:cNvSpPr>
            <a:spLocks noGrp="1" noChangeArrowheads="1"/>
          </p:cNvSpPr>
          <p:nvPr>
            <p:ph type="body" idx="1"/>
          </p:nvPr>
        </p:nvSpPr>
        <p:spPr bwMode="auto">
          <a:xfrm>
            <a:off x="717551" y="1447800"/>
            <a:ext cx="10830983" cy="4660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en-US" altLang="ko-KR" dirty="0"/>
          </a:p>
        </p:txBody>
      </p:sp>
      <p:sp>
        <p:nvSpPr>
          <p:cNvPr id="4103" name="Text Box 7"/>
          <p:cNvSpPr txBox="1">
            <a:spLocks noChangeArrowheads="1"/>
          </p:cNvSpPr>
          <p:nvPr/>
        </p:nvSpPr>
        <p:spPr bwMode="auto">
          <a:xfrm>
            <a:off x="10272184" y="6584951"/>
            <a:ext cx="1727200" cy="214313"/>
          </a:xfrm>
          <a:prstGeom prst="rect">
            <a:avLst/>
          </a:prstGeom>
          <a:noFill/>
          <a:ln w="9525" algn="ctr">
            <a:noFill/>
            <a:miter lim="800000"/>
            <a:headEnd/>
            <a:tailEnd/>
          </a:ln>
          <a:effectLst/>
        </p:spPr>
        <p:txBody>
          <a:bodyPr>
            <a:spAutoFit/>
          </a:bodyPr>
          <a:lstStyle/>
          <a:p>
            <a:pPr algn="r">
              <a:spcBef>
                <a:spcPct val="50000"/>
              </a:spcBef>
            </a:pPr>
            <a:r>
              <a:rPr lang="en-US" altLang="ko-KR" sz="800" b="1" dirty="0">
                <a:solidFill>
                  <a:schemeClr val="tx2"/>
                </a:solidFill>
                <a:latin typeface="Georgia" pitchFamily="18" charset="0"/>
                <a:ea typeface="Gulim" pitchFamily="34" charset="-127"/>
              </a:rPr>
              <a:t>S L I D E  </a:t>
            </a:r>
            <a:fld id="{B6E65EB1-8770-4D6F-9BAC-B5A9D136F4D3}" type="slidenum">
              <a:rPr lang="en-US" altLang="ko-KR" sz="800" b="1">
                <a:solidFill>
                  <a:schemeClr val="tx2"/>
                </a:solidFill>
                <a:latin typeface="Georgia" pitchFamily="18" charset="0"/>
                <a:ea typeface="Gulim" pitchFamily="34" charset="-127"/>
              </a:rPr>
              <a:pPr algn="r">
                <a:spcBef>
                  <a:spcPct val="50000"/>
                </a:spcBef>
              </a:pPr>
              <a:t>‹#›</a:t>
            </a:fld>
            <a:endParaRPr lang="en-US" altLang="ko-KR" sz="800" b="1" dirty="0">
              <a:solidFill>
                <a:schemeClr val="tx2"/>
              </a:solidFill>
              <a:latin typeface="Georgia" pitchFamily="18" charset="0"/>
              <a:ea typeface="Gulim" pitchFamily="34" charset="-127"/>
            </a:endParaRPr>
          </a:p>
        </p:txBody>
      </p:sp>
      <p:sp>
        <p:nvSpPr>
          <p:cNvPr id="4118" name="Rectangle 22"/>
          <p:cNvSpPr>
            <a:spLocks noChangeArrowheads="1"/>
          </p:cNvSpPr>
          <p:nvPr/>
        </p:nvSpPr>
        <p:spPr bwMode="auto">
          <a:xfrm>
            <a:off x="0" y="6451600"/>
            <a:ext cx="12192000" cy="58738"/>
          </a:xfrm>
          <a:prstGeom prst="rect">
            <a:avLst/>
          </a:prstGeom>
          <a:solidFill>
            <a:schemeClr val="bg2">
              <a:lumMod val="60000"/>
              <a:lumOff val="40000"/>
            </a:schemeClr>
          </a:solidFill>
          <a:ln w="9525">
            <a:noFill/>
            <a:miter lim="800000"/>
            <a:headEnd/>
            <a:tailEnd/>
          </a:ln>
          <a:effectLst/>
        </p:spPr>
        <p:txBody>
          <a:bodyPr wrap="none" anchor="ctr"/>
          <a:lstStyle/>
          <a:p>
            <a:pPr>
              <a:defRPr/>
            </a:pPr>
            <a:endParaRPr lang="en-US" sz="1800">
              <a:latin typeface="Arial" charset="0"/>
              <a:ea typeface="MS PGothic" pitchFamily="34" charset="-128"/>
            </a:endParaRPr>
          </a:p>
        </p:txBody>
      </p:sp>
      <p:pic>
        <p:nvPicPr>
          <p:cNvPr id="1032" name="Picture 9" descr="YSM_Black_80%.eps"/>
          <p:cNvPicPr>
            <a:picLocks noChangeAspect="1"/>
          </p:cNvPicPr>
          <p:nvPr/>
        </p:nvPicPr>
        <p:blipFill>
          <a:blip r:embed="rId6" cstate="print"/>
          <a:srcRect/>
          <a:stretch>
            <a:fillRect/>
          </a:stretch>
        </p:blipFill>
        <p:spPr bwMode="auto">
          <a:xfrm>
            <a:off x="717551" y="6591300"/>
            <a:ext cx="2872316" cy="160338"/>
          </a:xfrm>
          <a:prstGeom prst="rect">
            <a:avLst/>
          </a:prstGeom>
          <a:noFill/>
          <a:ln w="9525">
            <a:noFill/>
            <a:miter lim="800000"/>
            <a:headEnd/>
            <a:tailEnd/>
          </a:ln>
        </p:spPr>
      </p:pic>
    </p:spTree>
    <p:extLst>
      <p:ext uri="{BB962C8B-B14F-4D97-AF65-F5344CB8AC3E}">
        <p14:creationId xmlns:p14="http://schemas.microsoft.com/office/powerpoint/2010/main" val="275665856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7" r:id="rId4"/>
  </p:sldLayoutIdLst>
  <p:txStyles>
    <p:titleStyle>
      <a:lvl1pPr algn="l" rtl="0" eaLnBrk="1" fontAlgn="base" hangingPunct="1">
        <a:spcBef>
          <a:spcPct val="0"/>
        </a:spcBef>
        <a:spcAft>
          <a:spcPct val="0"/>
        </a:spcAft>
        <a:defRPr sz="26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p:titleStyle>
    <p:bodyStyle>
      <a:lvl1pPr marL="342900" indent="-342900" algn="l" rtl="0" eaLnBrk="1" fontAlgn="base" hangingPunct="1">
        <a:lnSpc>
          <a:spcPct val="90000"/>
        </a:lnSpc>
        <a:spcBef>
          <a:spcPct val="30000"/>
        </a:spcBef>
        <a:spcAft>
          <a:spcPct val="0"/>
        </a:spcAft>
        <a:buChar char="•"/>
        <a:defRPr sz="2000">
          <a:solidFill>
            <a:schemeClr val="tx2"/>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8BB0295-ADF1-472E-9F3F-D791527C1270}"/>
              </a:ext>
            </a:extLst>
          </p:cNvPr>
          <p:cNvSpPr>
            <a:spLocks noGrp="1" noChangeArrowheads="1"/>
          </p:cNvSpPr>
          <p:nvPr>
            <p:ph type="title"/>
          </p:nvPr>
        </p:nvSpPr>
        <p:spPr bwMode="auto">
          <a:xfrm>
            <a:off x="1320800" y="152400"/>
            <a:ext cx="965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ES"/>
              <a:t>Click to edit Master title style</a:t>
            </a:r>
          </a:p>
        </p:txBody>
      </p:sp>
      <p:sp>
        <p:nvSpPr>
          <p:cNvPr id="1027" name="Rectangle 3">
            <a:extLst>
              <a:ext uri="{FF2B5EF4-FFF2-40B4-BE49-F238E27FC236}">
                <a16:creationId xmlns:a16="http://schemas.microsoft.com/office/drawing/2014/main" id="{88CF2A28-E567-4A5B-AB62-21203053342F}"/>
              </a:ext>
            </a:extLst>
          </p:cNvPr>
          <p:cNvSpPr>
            <a:spLocks noGrp="1" noChangeArrowheads="1"/>
          </p:cNvSpPr>
          <p:nvPr>
            <p:ph type="body" idx="1"/>
          </p:nvPr>
        </p:nvSpPr>
        <p:spPr bwMode="auto">
          <a:xfrm>
            <a:off x="1117600" y="1524000"/>
            <a:ext cx="9855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ES"/>
              <a:t>Click to edit Master text styles</a:t>
            </a:r>
          </a:p>
          <a:p>
            <a:pPr lvl="1"/>
            <a:r>
              <a:rPr lang="en-US" altLang="es-ES"/>
              <a:t>Second level</a:t>
            </a:r>
          </a:p>
          <a:p>
            <a:pPr lvl="2"/>
            <a:r>
              <a:rPr lang="en-US" altLang="es-ES"/>
              <a:t>Third level</a:t>
            </a:r>
          </a:p>
        </p:txBody>
      </p:sp>
      <p:sp>
        <p:nvSpPr>
          <p:cNvPr id="1028" name="Rectangle 7">
            <a:extLst>
              <a:ext uri="{FF2B5EF4-FFF2-40B4-BE49-F238E27FC236}">
                <a16:creationId xmlns:a16="http://schemas.microsoft.com/office/drawing/2014/main" id="{DD1DC0FD-9D2B-4159-9424-386E2B37D091}"/>
              </a:ext>
            </a:extLst>
          </p:cNvPr>
          <p:cNvSpPr>
            <a:spLocks noChangeArrowheads="1"/>
          </p:cNvSpPr>
          <p:nvPr/>
        </p:nvSpPr>
        <p:spPr bwMode="auto">
          <a:xfrm>
            <a:off x="4876800" y="6096000"/>
            <a:ext cx="7315200" cy="381000"/>
          </a:xfrm>
          <a:prstGeom prst="rect">
            <a:avLst/>
          </a:prstGeom>
          <a:gradFill rotWithShape="1">
            <a:gsLst>
              <a:gs pos="0">
                <a:srgbClr val="FFFFFF"/>
              </a:gs>
              <a:gs pos="100000">
                <a:srgbClr val="F8E82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defRPr/>
            </a:pPr>
            <a:endParaRPr lang="es-ES" altLang="es-ES" dirty="0"/>
          </a:p>
        </p:txBody>
      </p:sp>
      <p:sp>
        <p:nvSpPr>
          <p:cNvPr id="1029" name="Rectangle 10">
            <a:extLst>
              <a:ext uri="{FF2B5EF4-FFF2-40B4-BE49-F238E27FC236}">
                <a16:creationId xmlns:a16="http://schemas.microsoft.com/office/drawing/2014/main" id="{E69F998C-E74E-4592-85AB-C3D6F181C440}"/>
              </a:ext>
            </a:extLst>
          </p:cNvPr>
          <p:cNvSpPr>
            <a:spLocks noChangeArrowheads="1"/>
          </p:cNvSpPr>
          <p:nvPr/>
        </p:nvSpPr>
        <p:spPr bwMode="auto">
          <a:xfrm>
            <a:off x="4876800" y="6477000"/>
            <a:ext cx="7315200" cy="381000"/>
          </a:xfrm>
          <a:prstGeom prst="rect">
            <a:avLst/>
          </a:prstGeom>
          <a:gradFill rotWithShape="1">
            <a:gsLst>
              <a:gs pos="0">
                <a:srgbClr val="FFFFFF"/>
              </a:gs>
              <a:gs pos="100000">
                <a:srgbClr val="0A57A4"/>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defRPr/>
            </a:pPr>
            <a:endParaRPr lang="es-ES" altLang="es-ES" dirty="0"/>
          </a:p>
        </p:txBody>
      </p:sp>
      <p:pic>
        <p:nvPicPr>
          <p:cNvPr id="1030" name="Picture 11" descr="NCTSN_high">
            <a:extLst>
              <a:ext uri="{FF2B5EF4-FFF2-40B4-BE49-F238E27FC236}">
                <a16:creationId xmlns:a16="http://schemas.microsoft.com/office/drawing/2014/main" id="{20863427-9800-45C7-86C8-0A30BD17C10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5333" t="11046" r="5333" b="16653"/>
          <a:stretch>
            <a:fillRect/>
          </a:stretch>
        </p:blipFill>
        <p:spPr bwMode="auto">
          <a:xfrm>
            <a:off x="203200" y="6019800"/>
            <a:ext cx="4673600"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837593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98" r:id="rId12"/>
  </p:sldLayoutIdLst>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Franklin Gothic Book" pitchFamily="34" charset="0"/>
        </a:defRPr>
      </a:lvl2pPr>
      <a:lvl3pPr algn="ctr" rtl="0" eaLnBrk="0" fontAlgn="base" hangingPunct="0">
        <a:spcBef>
          <a:spcPct val="0"/>
        </a:spcBef>
        <a:spcAft>
          <a:spcPct val="0"/>
        </a:spcAft>
        <a:defRPr sz="2800" b="1">
          <a:solidFill>
            <a:schemeClr val="tx2"/>
          </a:solidFill>
          <a:latin typeface="Franklin Gothic Book" pitchFamily="34" charset="0"/>
        </a:defRPr>
      </a:lvl3pPr>
      <a:lvl4pPr algn="ctr" rtl="0" eaLnBrk="0" fontAlgn="base" hangingPunct="0">
        <a:spcBef>
          <a:spcPct val="0"/>
        </a:spcBef>
        <a:spcAft>
          <a:spcPct val="0"/>
        </a:spcAft>
        <a:defRPr sz="2800" b="1">
          <a:solidFill>
            <a:schemeClr val="tx2"/>
          </a:solidFill>
          <a:latin typeface="Franklin Gothic Book" pitchFamily="34" charset="0"/>
        </a:defRPr>
      </a:lvl4pPr>
      <a:lvl5pPr algn="ctr" rtl="0" eaLnBrk="0" fontAlgn="base" hangingPunct="0">
        <a:spcBef>
          <a:spcPct val="0"/>
        </a:spcBef>
        <a:spcAft>
          <a:spcPct val="0"/>
        </a:spcAft>
        <a:defRPr sz="2800" b="1">
          <a:solidFill>
            <a:schemeClr val="tx2"/>
          </a:solidFill>
          <a:latin typeface="Franklin Gothic Book" pitchFamily="34" charset="0"/>
        </a:defRPr>
      </a:lvl5pPr>
      <a:lvl6pPr marL="457200" algn="ctr" rtl="0" fontAlgn="base">
        <a:spcBef>
          <a:spcPct val="0"/>
        </a:spcBef>
        <a:spcAft>
          <a:spcPct val="0"/>
        </a:spcAft>
        <a:defRPr sz="2800" b="1">
          <a:solidFill>
            <a:schemeClr val="tx2"/>
          </a:solidFill>
          <a:latin typeface="Franklin Gothic Book" pitchFamily="34" charset="0"/>
        </a:defRPr>
      </a:lvl6pPr>
      <a:lvl7pPr marL="914400" algn="ctr" rtl="0" fontAlgn="base">
        <a:spcBef>
          <a:spcPct val="0"/>
        </a:spcBef>
        <a:spcAft>
          <a:spcPct val="0"/>
        </a:spcAft>
        <a:defRPr sz="2800" b="1">
          <a:solidFill>
            <a:schemeClr val="tx2"/>
          </a:solidFill>
          <a:latin typeface="Franklin Gothic Book" pitchFamily="34" charset="0"/>
        </a:defRPr>
      </a:lvl7pPr>
      <a:lvl8pPr marL="1371600" algn="ctr" rtl="0" fontAlgn="base">
        <a:spcBef>
          <a:spcPct val="0"/>
        </a:spcBef>
        <a:spcAft>
          <a:spcPct val="0"/>
        </a:spcAft>
        <a:defRPr sz="2800" b="1">
          <a:solidFill>
            <a:schemeClr val="tx2"/>
          </a:solidFill>
          <a:latin typeface="Franklin Gothic Book" pitchFamily="34" charset="0"/>
        </a:defRPr>
      </a:lvl8pPr>
      <a:lvl9pPr marL="1828800" algn="ctr" rtl="0" fontAlgn="base">
        <a:spcBef>
          <a:spcPct val="0"/>
        </a:spcBef>
        <a:spcAft>
          <a:spcPct val="0"/>
        </a:spcAft>
        <a:defRPr sz="2800" b="1">
          <a:solidFill>
            <a:schemeClr val="tx2"/>
          </a:solidFill>
          <a:latin typeface="Franklin Gothic Book" pitchFamily="34"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254000"/>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C000"/>
              </a:solidFill>
              <a:effectLst/>
              <a:uLnTx/>
              <a:uFillTx/>
              <a:latin typeface="Myriad Web Pro"/>
              <a:ea typeface="+mn-ea"/>
              <a:cs typeface="+mn-cs"/>
            </a:endParaRPr>
          </a:p>
        </p:txBody>
      </p:sp>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0087811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Lst>
  <p:transition>
    <p:fade/>
  </p:transition>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xml"/><Relationship Id="rId1" Type="http://schemas.openxmlformats.org/officeDocument/2006/relationships/tags" Target="../tags/tag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6.xml"/><Relationship Id="rId1" Type="http://schemas.openxmlformats.org/officeDocument/2006/relationships/tags" Target="../tags/tag4.xml"/><Relationship Id="rId5" Type="http://schemas.openxmlformats.org/officeDocument/2006/relationships/image" Target="../media/image45.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61.png"/><Relationship Id="rId2" Type="http://schemas.openxmlformats.org/officeDocument/2006/relationships/slideLayout" Target="../slideLayouts/slideLayout11.xml"/><Relationship Id="rId1" Type="http://schemas.openxmlformats.org/officeDocument/2006/relationships/tags" Target="../tags/tag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3" Type="http://schemas.openxmlformats.org/officeDocument/2006/relationships/hyperlink" Target="http://www.schoolmentalhealth.org/" TargetMode="External"/><Relationship Id="rId2" Type="http://schemas.openxmlformats.org/officeDocument/2006/relationships/hyperlink" Target="https://www.ncs3.org/" TargetMode="External"/><Relationship Id="rId1" Type="http://schemas.openxmlformats.org/officeDocument/2006/relationships/slideLayout" Target="../slideLayouts/slideLayout6.xml"/><Relationship Id="rId4" Type="http://schemas.openxmlformats.org/officeDocument/2006/relationships/hyperlink" Target="https://rems.ed.gov/"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6.xml"/><Relationship Id="rId1" Type="http://schemas.openxmlformats.org/officeDocument/2006/relationships/tags" Target="../tags/tag2.xml"/><Relationship Id="rId4" Type="http://schemas.openxmlformats.org/officeDocument/2006/relationships/image" Target="../media/image13.jpg"/></Relationships>
</file>

<file path=ppt/slides/_rels/slide5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08113"/>
            <a:ext cx="10813774" cy="2504661"/>
          </a:xfrm>
        </p:spPr>
        <p:txBody>
          <a:bodyPr/>
          <a:lstStyle/>
          <a:p>
            <a:r>
              <a:rPr lang="en-US" sz="3600" dirty="0" smtClean="0">
                <a:solidFill>
                  <a:srgbClr val="0A57A4"/>
                </a:solidFill>
                <a:effectLst>
                  <a:outerShdw blurRad="38100" dist="38100" dir="2700000" algn="tl">
                    <a:srgbClr val="000000">
                      <a:alpha val="43137"/>
                    </a:srgbClr>
                  </a:outerShdw>
                </a:effectLst>
              </a:rPr>
              <a:t>Supporting Your Students and Yourself </a:t>
            </a:r>
            <a:br>
              <a:rPr lang="en-US" sz="3600" dirty="0" smtClean="0">
                <a:solidFill>
                  <a:srgbClr val="0A57A4"/>
                </a:solidFill>
                <a:effectLst>
                  <a:outerShdw blurRad="38100" dist="38100" dir="2700000" algn="tl">
                    <a:srgbClr val="000000">
                      <a:alpha val="43137"/>
                    </a:srgbClr>
                  </a:outerShdw>
                </a:effectLst>
              </a:rPr>
            </a:br>
            <a:r>
              <a:rPr lang="en-US" sz="3600" dirty="0" smtClean="0">
                <a:solidFill>
                  <a:srgbClr val="0A57A4"/>
                </a:solidFill>
                <a:effectLst>
                  <a:outerShdw blurRad="38100" dist="38100" dir="2700000" algn="tl">
                    <a:srgbClr val="000000">
                      <a:alpha val="43137"/>
                    </a:srgbClr>
                  </a:outerShdw>
                </a:effectLst>
              </a:rPr>
              <a:t>During these Stressful Times</a:t>
            </a:r>
            <a:endParaRPr lang="en-US" sz="3600" dirty="0">
              <a:solidFill>
                <a:srgbClr val="0A57A4"/>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5874026" y="3081130"/>
            <a:ext cx="5555974" cy="3269973"/>
          </a:xfrm>
        </p:spPr>
        <p:txBody>
          <a:bodyPr/>
          <a:lstStyle/>
          <a:p>
            <a:r>
              <a:rPr lang="en-US" b="1" dirty="0" smtClean="0">
                <a:solidFill>
                  <a:srgbClr val="0A57A4"/>
                </a:solidFill>
                <a:effectLst>
                  <a:outerShdw blurRad="38100" dist="38100" dir="2700000" algn="tl">
                    <a:srgbClr val="000000">
                      <a:alpha val="43137"/>
                    </a:srgbClr>
                  </a:outerShdw>
                </a:effectLst>
              </a:rPr>
              <a:t>Melissa Brymer, Ph.D., </a:t>
            </a:r>
            <a:r>
              <a:rPr lang="en-US" b="1" dirty="0" err="1" smtClean="0">
                <a:solidFill>
                  <a:srgbClr val="0A57A4"/>
                </a:solidFill>
                <a:effectLst>
                  <a:outerShdw blurRad="38100" dist="38100" dir="2700000" algn="tl">
                    <a:srgbClr val="000000">
                      <a:alpha val="43137"/>
                    </a:srgbClr>
                  </a:outerShdw>
                </a:effectLst>
              </a:rPr>
              <a:t>Psy.D</a:t>
            </a:r>
            <a:r>
              <a:rPr lang="en-US" b="1" dirty="0" smtClean="0">
                <a:solidFill>
                  <a:srgbClr val="0A57A4"/>
                </a:solidFill>
                <a:effectLst>
                  <a:outerShdw blurRad="38100" dist="38100" dir="2700000" algn="tl">
                    <a:srgbClr val="000000">
                      <a:alpha val="43137"/>
                    </a:srgbClr>
                  </a:outerShdw>
                </a:effectLst>
              </a:rPr>
              <a:t>.</a:t>
            </a:r>
          </a:p>
          <a:p>
            <a:r>
              <a:rPr lang="en-US" dirty="0" smtClean="0"/>
              <a:t>Director, Terrorism &amp; Disaster Program</a:t>
            </a:r>
          </a:p>
          <a:p>
            <a:r>
              <a:rPr lang="en-US" dirty="0" smtClean="0"/>
              <a:t>UCLA/Duke University National Center for Child Traumatic Stress</a:t>
            </a:r>
          </a:p>
          <a:p>
            <a:r>
              <a:rPr lang="en-US" dirty="0" smtClean="0"/>
              <a:t>mbrymer@mednet.ucla.edu</a:t>
            </a:r>
          </a:p>
        </p:txBody>
      </p:sp>
      <p:pic>
        <p:nvPicPr>
          <p:cNvPr id="4" name="Picture 2" descr="Graphic of earth wearing a protective mask with coronavirus particulates floating in the ai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514600"/>
            <a:ext cx="4046026" cy="2701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08328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B86BD-49C9-7B42-A238-6A06D09B714C}"/>
              </a:ext>
            </a:extLst>
          </p:cNvPr>
          <p:cNvSpPr>
            <a:spLocks noGrp="1"/>
          </p:cNvSpPr>
          <p:nvPr>
            <p:ph type="title"/>
          </p:nvPr>
        </p:nvSpPr>
        <p:spPr>
          <a:xfrm>
            <a:off x="407504" y="844826"/>
            <a:ext cx="10893287" cy="450574"/>
          </a:xfrm>
        </p:spPr>
        <p:txBody>
          <a:bodyPr anchor="ctr">
            <a:normAutofit fontScale="90000"/>
          </a:bodyPr>
          <a:lstStyle/>
          <a:p>
            <a:r>
              <a:rPr lang="en-US" sz="3600" dirty="0" smtClean="0">
                <a:solidFill>
                  <a:srgbClr val="0A57A4"/>
                </a:solidFill>
                <a:effectLst>
                  <a:outerShdw blurRad="38100" dist="38100" dir="2700000" algn="tl">
                    <a:srgbClr val="000000">
                      <a:alpha val="43137"/>
                    </a:srgbClr>
                  </a:outerShdw>
                </a:effectLst>
              </a:rPr>
              <a:t>Children </a:t>
            </a:r>
            <a:r>
              <a:rPr lang="en-US" sz="3600" dirty="0">
                <a:solidFill>
                  <a:srgbClr val="0A57A4"/>
                </a:solidFill>
                <a:effectLst>
                  <a:outerShdw blurRad="38100" dist="38100" dir="2700000" algn="tl">
                    <a:srgbClr val="000000">
                      <a:alpha val="43137"/>
                    </a:srgbClr>
                  </a:outerShdw>
                </a:effectLst>
              </a:rPr>
              <a:t>at Increased Health and Mental Health Risk </a:t>
            </a:r>
            <a:r>
              <a:rPr lang="en-US" sz="3100" dirty="0">
                <a:solidFill>
                  <a:srgbClr val="0A57A4"/>
                </a:solidFill>
              </a:rPr>
              <a:t/>
            </a:r>
            <a:br>
              <a:rPr lang="en-US" sz="3100" dirty="0">
                <a:solidFill>
                  <a:srgbClr val="0A57A4"/>
                </a:solidFill>
              </a:rPr>
            </a:br>
            <a:r>
              <a:rPr lang="en-US" sz="4300" dirty="0" smtClean="0">
                <a:solidFill>
                  <a:srgbClr val="FFFFFF"/>
                </a:solidFill>
              </a:rPr>
              <a:t>9Health </a:t>
            </a:r>
            <a:r>
              <a:rPr lang="en-US" sz="4300" dirty="0">
                <a:solidFill>
                  <a:srgbClr val="FFFFFF"/>
                </a:solidFill>
              </a:rPr>
              <a:t>Risk </a:t>
            </a:r>
            <a:br>
              <a:rPr lang="en-US" sz="4300" dirty="0">
                <a:solidFill>
                  <a:srgbClr val="FFFFFF"/>
                </a:solidFill>
              </a:rPr>
            </a:br>
            <a:r>
              <a:rPr lang="en-US" sz="4300" dirty="0">
                <a:solidFill>
                  <a:srgbClr val="FFFFFF"/>
                </a:solidFill>
              </a:rPr>
              <a:t>During COVID19</a:t>
            </a:r>
          </a:p>
        </p:txBody>
      </p:sp>
      <p:sp>
        <p:nvSpPr>
          <p:cNvPr id="3" name="Content Placeholder 2">
            <a:extLst>
              <a:ext uri="{FF2B5EF4-FFF2-40B4-BE49-F238E27FC236}">
                <a16:creationId xmlns:a16="http://schemas.microsoft.com/office/drawing/2014/main" id="{B412C8A7-C065-2049-A410-E44907BA1F73}"/>
              </a:ext>
            </a:extLst>
          </p:cNvPr>
          <p:cNvSpPr>
            <a:spLocks noGrp="1"/>
          </p:cNvSpPr>
          <p:nvPr>
            <p:ph idx="1"/>
          </p:nvPr>
        </p:nvSpPr>
        <p:spPr>
          <a:xfrm>
            <a:off x="536713" y="934278"/>
            <a:ext cx="10436087" cy="4780722"/>
          </a:xfrm>
        </p:spPr>
        <p:txBody>
          <a:bodyPr anchor="ctr">
            <a:normAutofit/>
          </a:bodyPr>
          <a:lstStyle/>
          <a:p>
            <a:r>
              <a:rPr lang="en-US" sz="2000" dirty="0">
                <a:solidFill>
                  <a:schemeClr val="tx1">
                    <a:alpha val="80000"/>
                  </a:schemeClr>
                </a:solidFill>
                <a:latin typeface="Chronicle Text G1 A"/>
              </a:rPr>
              <a:t>Children with pre-existing mental health concerns</a:t>
            </a:r>
          </a:p>
          <a:p>
            <a:pPr>
              <a:buFont typeface="Arial" panose="020B0604020202020204" pitchFamily="34" charset="0"/>
              <a:buChar char="•"/>
            </a:pPr>
            <a:r>
              <a:rPr lang="en-US" sz="2000" dirty="0">
                <a:solidFill>
                  <a:schemeClr val="tx1">
                    <a:alpha val="80000"/>
                  </a:schemeClr>
                </a:solidFill>
                <a:latin typeface="Chronicle Text G1 A"/>
              </a:rPr>
              <a:t>Children with pre-existing developmental/learning challenges</a:t>
            </a:r>
          </a:p>
          <a:p>
            <a:pPr>
              <a:buFont typeface="Arial" panose="020B0604020202020204" pitchFamily="34" charset="0"/>
              <a:buChar char="•"/>
            </a:pPr>
            <a:r>
              <a:rPr lang="en-US" sz="2000" dirty="0">
                <a:solidFill>
                  <a:schemeClr val="tx1">
                    <a:alpha val="80000"/>
                  </a:schemeClr>
                </a:solidFill>
                <a:latin typeface="Chronicle Text G1 A"/>
              </a:rPr>
              <a:t>Children whose families are without access to </a:t>
            </a:r>
            <a:r>
              <a:rPr lang="en-US" sz="2000" dirty="0" smtClean="0">
                <a:solidFill>
                  <a:schemeClr val="tx1">
                    <a:alpha val="80000"/>
                  </a:schemeClr>
                </a:solidFill>
                <a:latin typeface="Chronicle Text G1 A"/>
              </a:rPr>
              <a:t>technology or missed school year</a:t>
            </a:r>
            <a:endParaRPr lang="en-US" sz="2000" dirty="0">
              <a:solidFill>
                <a:schemeClr val="tx1">
                  <a:alpha val="80000"/>
                </a:schemeClr>
              </a:solidFill>
              <a:latin typeface="Chronicle Text G1 A"/>
            </a:endParaRPr>
          </a:p>
          <a:p>
            <a:pPr>
              <a:buFont typeface="Arial" panose="020B0604020202020204" pitchFamily="34" charset="0"/>
              <a:buChar char="•"/>
            </a:pPr>
            <a:r>
              <a:rPr lang="en-US" sz="2000" dirty="0">
                <a:solidFill>
                  <a:schemeClr val="tx1">
                    <a:alpha val="80000"/>
                  </a:schemeClr>
                </a:solidFill>
                <a:latin typeface="Chronicle Text G1 A"/>
              </a:rPr>
              <a:t>Children who had or now have economic hardships and food insecurities</a:t>
            </a:r>
          </a:p>
          <a:p>
            <a:pPr>
              <a:buFont typeface="Arial" panose="020B0604020202020204" pitchFamily="34" charset="0"/>
              <a:buChar char="•"/>
            </a:pPr>
            <a:r>
              <a:rPr lang="en-US" sz="2000" dirty="0">
                <a:solidFill>
                  <a:schemeClr val="tx1">
                    <a:alpha val="80000"/>
                  </a:schemeClr>
                </a:solidFill>
                <a:latin typeface="Chronicle Text G1 A"/>
              </a:rPr>
              <a:t>Children with underlying health conditions</a:t>
            </a:r>
          </a:p>
          <a:p>
            <a:pPr>
              <a:buFont typeface="Arial" panose="020B0604020202020204" pitchFamily="34" charset="0"/>
              <a:buChar char="•"/>
            </a:pPr>
            <a:r>
              <a:rPr lang="en-US" sz="2000" dirty="0">
                <a:solidFill>
                  <a:schemeClr val="tx1">
                    <a:alpha val="80000"/>
                  </a:schemeClr>
                </a:solidFill>
                <a:latin typeface="Chronicle Text G1 A"/>
              </a:rPr>
              <a:t>Children with family members who have underlying health conditions</a:t>
            </a:r>
          </a:p>
          <a:p>
            <a:pPr>
              <a:buFont typeface="Arial" panose="020B0604020202020204" pitchFamily="34" charset="0"/>
              <a:buChar char="•"/>
            </a:pPr>
            <a:r>
              <a:rPr lang="en-US" sz="2000" dirty="0">
                <a:solidFill>
                  <a:schemeClr val="tx1">
                    <a:alpha val="80000"/>
                  </a:schemeClr>
                </a:solidFill>
                <a:latin typeface="Chronicle Text G1 A"/>
              </a:rPr>
              <a:t>Children who have family members who are sick with </a:t>
            </a:r>
            <a:r>
              <a:rPr lang="en-US" sz="2000" dirty="0" smtClean="0">
                <a:solidFill>
                  <a:schemeClr val="tx1">
                    <a:alpha val="80000"/>
                  </a:schemeClr>
                </a:solidFill>
                <a:latin typeface="Chronicle Text G1 A"/>
              </a:rPr>
              <a:t>COVID-19 </a:t>
            </a:r>
            <a:r>
              <a:rPr lang="en-US" sz="2000" dirty="0">
                <a:solidFill>
                  <a:schemeClr val="tx1">
                    <a:alpha val="80000"/>
                  </a:schemeClr>
                </a:solidFill>
                <a:latin typeface="Chronicle Text G1 A"/>
              </a:rPr>
              <a:t>or who have died due to </a:t>
            </a:r>
            <a:r>
              <a:rPr lang="en-US" sz="2000" dirty="0" smtClean="0">
                <a:solidFill>
                  <a:schemeClr val="tx1">
                    <a:alpha val="80000"/>
                  </a:schemeClr>
                </a:solidFill>
                <a:latin typeface="Chronicle Text G1 A"/>
              </a:rPr>
              <a:t>COVID-19</a:t>
            </a:r>
            <a:endParaRPr lang="en-US" sz="2000" dirty="0">
              <a:solidFill>
                <a:schemeClr val="tx1">
                  <a:alpha val="80000"/>
                </a:schemeClr>
              </a:solidFill>
              <a:latin typeface="Chronicle Text G1 A"/>
            </a:endParaRPr>
          </a:p>
          <a:p>
            <a:pPr marL="0" indent="0">
              <a:buNone/>
            </a:pPr>
            <a:r>
              <a:rPr lang="en-US" sz="1700" dirty="0">
                <a:solidFill>
                  <a:schemeClr val="tx1">
                    <a:alpha val="80000"/>
                  </a:schemeClr>
                </a:solidFill>
                <a:latin typeface="Chronicle Text G1 A"/>
              </a:rPr>
              <a:t>		</a:t>
            </a:r>
            <a:endParaRPr lang="en-US" sz="1600" dirty="0">
              <a:solidFill>
                <a:schemeClr val="tx1">
                  <a:alpha val="80000"/>
                </a:schemeClr>
              </a:solidFill>
              <a:latin typeface="Chronicle Text G1 A"/>
            </a:endParaRPr>
          </a:p>
        </p:txBody>
      </p:sp>
    </p:spTree>
    <p:extLst>
      <p:ext uri="{BB962C8B-B14F-4D97-AF65-F5344CB8AC3E}">
        <p14:creationId xmlns:p14="http://schemas.microsoft.com/office/powerpoint/2010/main" val="38176200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0A57A4"/>
                </a:solidFill>
                <a:effectLst>
                  <a:outerShdw blurRad="38100" dist="38100" dir="2700000" algn="tl">
                    <a:srgbClr val="000000">
                      <a:alpha val="43137"/>
                    </a:srgbClr>
                  </a:outerShdw>
                </a:effectLst>
              </a:rPr>
              <a:t>Traumatic Stress Reactions Seen At School</a:t>
            </a:r>
            <a:endParaRPr lang="en-US" sz="3200" dirty="0">
              <a:solidFill>
                <a:srgbClr val="0A57A4"/>
              </a:solidFill>
              <a:effectLst>
                <a:outerShdw blurRad="38100" dist="38100" dir="2700000" algn="tl">
                  <a:srgbClr val="000000">
                    <a:alpha val="43137"/>
                  </a:srgbClr>
                </a:outerShdw>
              </a:effectLst>
            </a:endParaRPr>
          </a:p>
        </p:txBody>
      </p:sp>
      <p:sp>
        <p:nvSpPr>
          <p:cNvPr id="4" name="Rectangle 3"/>
          <p:cNvSpPr/>
          <p:nvPr/>
        </p:nvSpPr>
        <p:spPr bwMode="auto">
          <a:xfrm>
            <a:off x="1113184" y="2653748"/>
            <a:ext cx="2902226" cy="2673625"/>
          </a:xfrm>
          <a:prstGeom prst="rect">
            <a:avLst/>
          </a:prstGeom>
          <a:solidFill>
            <a:srgbClr val="0A57A4"/>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solidFill>
                <a:effectLst/>
                <a:latin typeface="Arial" charset="0"/>
              </a:rPr>
              <a:t>Fear</a:t>
            </a: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bg1"/>
                </a:solidFill>
                <a:latin typeface="Arial" charset="0"/>
              </a:rPr>
              <a:t>Anxiety</a:t>
            </a: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bg1"/>
                </a:solidFill>
                <a:latin typeface="Arial" charset="0"/>
              </a:rPr>
              <a:t>Anger</a:t>
            </a: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bg1"/>
                </a:solidFill>
                <a:latin typeface="Arial" charset="0"/>
              </a:rPr>
              <a:t>Depression</a:t>
            </a: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bg1"/>
                </a:solidFill>
                <a:latin typeface="Arial" charset="0"/>
              </a:rPr>
              <a:t>Grief</a:t>
            </a: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bg1"/>
                </a:solidFill>
                <a:latin typeface="Arial" charset="0"/>
              </a:rPr>
              <a:t>Trauma</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5" name="Rounded Rectangle 4"/>
          <p:cNvSpPr/>
          <p:nvPr/>
        </p:nvSpPr>
        <p:spPr bwMode="auto">
          <a:xfrm>
            <a:off x="7126357" y="2176671"/>
            <a:ext cx="4025347" cy="3429000"/>
          </a:xfrm>
          <a:prstGeom prst="roundRect">
            <a:avLst/>
          </a:prstGeom>
          <a:solidFill>
            <a:schemeClr val="tx1"/>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dirty="0" smtClean="0">
                <a:ln>
                  <a:noFill/>
                </a:ln>
                <a:solidFill>
                  <a:schemeClr val="bg1"/>
                </a:solidFill>
                <a:effectLst/>
                <a:latin typeface="Arial" charset="0"/>
              </a:rPr>
              <a:t>Memory Problems</a:t>
            </a: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bg1"/>
                </a:solidFill>
                <a:latin typeface="Arial" charset="0"/>
              </a:rPr>
              <a:t>Poor Attention/Concentration</a:t>
            </a: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bg1"/>
                </a:solidFill>
                <a:latin typeface="Arial" charset="0"/>
              </a:rPr>
              <a:t>Poor Decision-Making</a:t>
            </a: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bg1"/>
                </a:solidFill>
                <a:latin typeface="Arial" charset="0"/>
              </a:rPr>
              <a:t>Irritability</a:t>
            </a: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bg1"/>
                </a:solidFill>
                <a:latin typeface="Arial" charset="0"/>
              </a:rPr>
              <a:t>Change in Alertness</a:t>
            </a: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bg1"/>
                </a:solidFill>
                <a:latin typeface="Arial" charset="0"/>
              </a:rPr>
              <a:t>Lack of Trust</a:t>
            </a: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bg1"/>
                </a:solidFill>
                <a:latin typeface="Arial" charset="0"/>
              </a:rPr>
              <a:t>Rejecting Supports</a:t>
            </a: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bg1"/>
                </a:solidFill>
                <a:latin typeface="Arial" charset="0"/>
              </a:rPr>
              <a:t>Problems with Transitions/Change</a:t>
            </a: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bg1"/>
                </a:solidFill>
                <a:latin typeface="Arial" charset="0"/>
              </a:rPr>
              <a:t>Difficulty Calming Down</a:t>
            </a: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bg1"/>
                </a:solidFill>
                <a:latin typeface="Arial" charset="0"/>
              </a:rPr>
              <a:t>Negativity</a:t>
            </a:r>
          </a:p>
          <a:p>
            <a:pPr marL="0" marR="0" indent="0" algn="ctr" defTabSz="914400" rtl="0" eaLnBrk="1" fontAlgn="base" latinLnBrk="0" hangingPunct="1">
              <a:lnSpc>
                <a:spcPct val="100000"/>
              </a:lnSpc>
              <a:spcBef>
                <a:spcPct val="0"/>
              </a:spcBef>
              <a:spcAft>
                <a:spcPct val="0"/>
              </a:spcAft>
              <a:buClrTx/>
              <a:buSzTx/>
              <a:buFontTx/>
              <a:buNone/>
              <a:tabLst/>
            </a:pPr>
            <a:endParaRPr lang="en-US" dirty="0" smtClean="0">
              <a:solidFill>
                <a:schemeClr val="bg1"/>
              </a:solidFill>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en-US" dirty="0" smtClean="0">
              <a:solidFill>
                <a:schemeClr val="bg1"/>
              </a:solidFill>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en-US" dirty="0" smtClean="0">
              <a:solidFill>
                <a:schemeClr val="bg1"/>
              </a:solidFill>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dirty="0" smtClean="0">
              <a:ln>
                <a:noFill/>
              </a:ln>
              <a:solidFill>
                <a:schemeClr val="bg1"/>
              </a:solidFill>
              <a:effectLst/>
              <a:latin typeface="Arial" charset="0"/>
            </a:endParaRPr>
          </a:p>
        </p:txBody>
      </p:sp>
      <p:pic>
        <p:nvPicPr>
          <p:cNvPr id="4098" name="Picture 2" descr="Free Outline Of Person For Kids, Download Free Outline Of Person For Kids  png images, Free ClipArts on Clipart Librar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30927" y="1600202"/>
            <a:ext cx="3279914" cy="4403034"/>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bwMode="auto">
          <a:xfrm>
            <a:off x="4728542" y="3160644"/>
            <a:ext cx="1977887" cy="934278"/>
          </a:xfrm>
          <a:prstGeom prst="rightArrow">
            <a:avLst/>
          </a:prstGeom>
          <a:solidFill>
            <a:srgbClr val="0A57A4"/>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41067429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p:cNvSpPr>
          <p:nvPr>
            <p:ph type="title" idx="4294967295"/>
          </p:nvPr>
        </p:nvSpPr>
        <p:spPr>
          <a:xfrm>
            <a:off x="324853" y="173038"/>
            <a:ext cx="11333747" cy="1143000"/>
          </a:xfrm>
        </p:spPr>
        <p:txBody>
          <a:bodyPr/>
          <a:lstStyle/>
          <a:p>
            <a:pPr>
              <a:defRPr/>
            </a:pPr>
            <a:r>
              <a:rPr lang="en-US" sz="3200" b="1" dirty="0" smtClean="0">
                <a:solidFill>
                  <a:srgbClr val="0A57A4"/>
                </a:solidFill>
                <a:effectLst>
                  <a:outerShdw blurRad="38100" dist="38100" dir="2700000" algn="tl">
                    <a:srgbClr val="000000">
                      <a:alpha val="43137"/>
                    </a:srgbClr>
                  </a:outerShdw>
                </a:effectLst>
                <a:latin typeface="Franklin Gothic Book" pitchFamily="34" charset="0"/>
              </a:rPr>
              <a:t>Safety: Intervention Strategies</a:t>
            </a:r>
          </a:p>
        </p:txBody>
      </p:sp>
      <p:sp>
        <p:nvSpPr>
          <p:cNvPr id="12291" name="Rectangle 3"/>
          <p:cNvSpPr>
            <a:spLocks noGrp="1"/>
          </p:cNvSpPr>
          <p:nvPr>
            <p:ph type="body" idx="4294967295"/>
          </p:nvPr>
        </p:nvSpPr>
        <p:spPr>
          <a:xfrm>
            <a:off x="990600" y="1301750"/>
            <a:ext cx="9906000" cy="4191000"/>
          </a:xfrm>
        </p:spPr>
        <p:txBody>
          <a:bodyPr/>
          <a:lstStyle/>
          <a:p>
            <a:pPr>
              <a:lnSpc>
                <a:spcPct val="114000"/>
              </a:lnSpc>
              <a:buFont typeface="Arial" charset="0"/>
              <a:buChar char="•"/>
              <a:defRPr/>
            </a:pPr>
            <a:r>
              <a:rPr lang="en-US" sz="2400" dirty="0">
                <a:latin typeface="Franklin Gothic Book" pitchFamily="34" charset="0"/>
              </a:rPr>
              <a:t>Address current safety concerns and additional adversities</a:t>
            </a:r>
          </a:p>
          <a:p>
            <a:pPr>
              <a:lnSpc>
                <a:spcPct val="114000"/>
              </a:lnSpc>
              <a:buFont typeface="Arial" charset="0"/>
              <a:buChar char="•"/>
              <a:defRPr/>
            </a:pPr>
            <a:r>
              <a:rPr lang="en-US" sz="2400" dirty="0">
                <a:latin typeface="Franklin Gothic Book" pitchFamily="34" charset="0"/>
              </a:rPr>
              <a:t>Communicate what steps are being done to </a:t>
            </a:r>
            <a:r>
              <a:rPr lang="en-US" sz="2400" dirty="0" smtClean="0">
                <a:latin typeface="Franklin Gothic Book" pitchFamily="34" charset="0"/>
              </a:rPr>
              <a:t>address safety concerns</a:t>
            </a:r>
            <a:endParaRPr lang="en-US" sz="2400" dirty="0">
              <a:latin typeface="Franklin Gothic Book" pitchFamily="34" charset="0"/>
            </a:endParaRPr>
          </a:p>
          <a:p>
            <a:pPr>
              <a:lnSpc>
                <a:spcPct val="114000"/>
              </a:lnSpc>
              <a:buFont typeface="Arial" charset="0"/>
              <a:buChar char="•"/>
              <a:defRPr/>
            </a:pPr>
            <a:r>
              <a:rPr lang="en-US" dirty="0" smtClean="0">
                <a:latin typeface="Franklin Gothic Book" pitchFamily="34" charset="0"/>
              </a:rPr>
              <a:t>Encourage teachers and counselors to provide space and encourage students to talk about their safety concerns</a:t>
            </a:r>
            <a:endParaRPr lang="en-US" sz="2400" dirty="0" smtClean="0">
              <a:latin typeface="Franklin Gothic Book" pitchFamily="34" charset="0"/>
            </a:endParaRPr>
          </a:p>
          <a:p>
            <a:pPr>
              <a:lnSpc>
                <a:spcPct val="114000"/>
              </a:lnSpc>
              <a:buFont typeface="Arial" charset="0"/>
              <a:buChar char="•"/>
              <a:defRPr/>
            </a:pPr>
            <a:r>
              <a:rPr lang="en-US" dirty="0" smtClean="0">
                <a:latin typeface="Franklin Gothic Book" pitchFamily="34" charset="0"/>
              </a:rPr>
              <a:t>Address issues of mistrust</a:t>
            </a:r>
            <a:endParaRPr lang="en-US" sz="2400" dirty="0">
              <a:effectLst>
                <a:outerShdw blurRad="38100" dist="38100" dir="2700000" algn="tl">
                  <a:srgbClr val="000000">
                    <a:alpha val="43137"/>
                  </a:srgbClr>
                </a:outerShdw>
              </a:effectLst>
              <a:latin typeface="Franklin Gothic Book" pitchFamily="34"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3962400"/>
            <a:ext cx="3733800" cy="2493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91506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A71C9387-230D-4A8A-9539-1A3BA152EC5C}"/>
              </a:ext>
            </a:extLst>
          </p:cNvPr>
          <p:cNvSpPr txBox="1"/>
          <p:nvPr/>
        </p:nvSpPr>
        <p:spPr>
          <a:xfrm>
            <a:off x="198689" y="1366329"/>
            <a:ext cx="6151867" cy="4455264"/>
          </a:xfrm>
          <a:prstGeom prst="rect">
            <a:avLst/>
          </a:prstGeom>
        </p:spPr>
        <p:txBody>
          <a:bodyPr vert="horz" lIns="91440" tIns="45720" rIns="91440" bIns="45720" rtlCol="0" anchor="t">
            <a:noAutofit/>
          </a:bodyPr>
          <a:lstStyle/>
          <a:p>
            <a:pPr marL="288925" indent="-228600">
              <a:lnSpc>
                <a:spcPct val="101000"/>
              </a:lnSpc>
              <a:spcBef>
                <a:spcPts val="1200"/>
              </a:spcBef>
              <a:spcAft>
                <a:spcPts val="600"/>
              </a:spcAft>
              <a:buClr>
                <a:srgbClr val="0A57A3"/>
              </a:buClr>
              <a:buFont typeface="Arial" panose="020B0604020202020204" pitchFamily="34" charset="0"/>
              <a:buChar char="•"/>
            </a:pPr>
            <a:r>
              <a:rPr lang="en-US" dirty="0"/>
              <a:t>Schools were responding to information, misinformation, and partial information as we all learned about the potential impact of COVID.  </a:t>
            </a:r>
          </a:p>
          <a:p>
            <a:pPr marL="288925" indent="-228600">
              <a:lnSpc>
                <a:spcPct val="101000"/>
              </a:lnSpc>
              <a:spcBef>
                <a:spcPts val="1200"/>
              </a:spcBef>
              <a:spcAft>
                <a:spcPts val="600"/>
              </a:spcAft>
              <a:buClr>
                <a:srgbClr val="0A57A3"/>
              </a:buClr>
              <a:buFont typeface="Arial" panose="020B0604020202020204" pitchFamily="34" charset="0"/>
              <a:buChar char="•"/>
            </a:pPr>
            <a:r>
              <a:rPr lang="en-US" dirty="0"/>
              <a:t>Along the way, schools necessarily made decisions that conflicted with some educator, student and family perspectives about what was most needed at the time.  These decisions created conflict and broke some essential aspects of trust. </a:t>
            </a:r>
          </a:p>
          <a:p>
            <a:pPr marL="288925" indent="-228600">
              <a:lnSpc>
                <a:spcPct val="101000"/>
              </a:lnSpc>
              <a:spcBef>
                <a:spcPts val="1200"/>
              </a:spcBef>
              <a:spcAft>
                <a:spcPts val="600"/>
              </a:spcAft>
              <a:buClr>
                <a:srgbClr val="0A57A3"/>
              </a:buClr>
              <a:buFont typeface="Arial" panose="020B0604020202020204" pitchFamily="34" charset="0"/>
              <a:buChar char="•"/>
            </a:pPr>
            <a:r>
              <a:rPr lang="en-US" dirty="0" smtClean="0"/>
              <a:t>We </a:t>
            </a:r>
            <a:r>
              <a:rPr lang="en-US" dirty="0"/>
              <a:t>can also admit our mistakes, help folks feel seen, valued and heard, share in the experience, and offer trust. </a:t>
            </a:r>
            <a:endParaRPr lang="en-US" dirty="0" smtClean="0"/>
          </a:p>
          <a:p>
            <a:pPr marL="288925" indent="-228600">
              <a:lnSpc>
                <a:spcPct val="101000"/>
              </a:lnSpc>
              <a:spcBef>
                <a:spcPts val="1200"/>
              </a:spcBef>
              <a:spcAft>
                <a:spcPts val="600"/>
              </a:spcAft>
              <a:buClr>
                <a:srgbClr val="0A57A3"/>
              </a:buClr>
              <a:buFont typeface="Arial" panose="020B0604020202020204" pitchFamily="34" charset="0"/>
              <a:buChar char="•"/>
            </a:pPr>
            <a:r>
              <a:rPr lang="en-US" dirty="0"/>
              <a:t>To encourage trust, we need more experience with each other, sharing our stories – our hopes and fears – so we can develop understanding, empathy, connections and the probability of mutual support. </a:t>
            </a:r>
          </a:p>
          <a:p>
            <a:pPr marL="288925" indent="-228600">
              <a:lnSpc>
                <a:spcPct val="101000"/>
              </a:lnSpc>
              <a:spcBef>
                <a:spcPts val="1200"/>
              </a:spcBef>
              <a:spcAft>
                <a:spcPts val="600"/>
              </a:spcAft>
              <a:buClr>
                <a:srgbClr val="0A57A3"/>
              </a:buClr>
              <a:buFont typeface="Arial" panose="020B0604020202020204" pitchFamily="34" charset="0"/>
              <a:buChar char="•"/>
            </a:pPr>
            <a:endParaRPr lang="en-US" dirty="0"/>
          </a:p>
          <a:p>
            <a:pPr marL="400050" indent="-228600">
              <a:lnSpc>
                <a:spcPct val="101000"/>
              </a:lnSpc>
              <a:spcBef>
                <a:spcPts val="600"/>
              </a:spcBef>
              <a:spcAft>
                <a:spcPts val="600"/>
              </a:spcAft>
              <a:buClr>
                <a:srgbClr val="0A57A3"/>
              </a:buClr>
              <a:buFont typeface="Arial" panose="020B0604020202020204" pitchFamily="34" charset="0"/>
              <a:buChar char="•"/>
            </a:pPr>
            <a:endParaRPr lang="en-US" sz="1400" dirty="0"/>
          </a:p>
          <a:p>
            <a:pPr marL="114300" indent="-228600">
              <a:lnSpc>
                <a:spcPct val="101000"/>
              </a:lnSpc>
              <a:spcBef>
                <a:spcPts val="300"/>
              </a:spcBef>
              <a:spcAft>
                <a:spcPts val="300"/>
              </a:spcAft>
              <a:buClr>
                <a:srgbClr val="0A57A3"/>
              </a:buClr>
              <a:buFont typeface="Arial" panose="020B0604020202020204" pitchFamily="34" charset="0"/>
              <a:buChar char="•"/>
            </a:pPr>
            <a:endParaRPr lang="en-US" sz="1400" dirty="0"/>
          </a:p>
        </p:txBody>
      </p:sp>
      <p:pic>
        <p:nvPicPr>
          <p:cNvPr id="12" name="Picture 11">
            <a:extLst>
              <a:ext uri="{FF2B5EF4-FFF2-40B4-BE49-F238E27FC236}">
                <a16:creationId xmlns:a16="http://schemas.microsoft.com/office/drawing/2014/main" id="{FB118612-0ED6-4C4C-A5D7-D83AB10C40AF}"/>
              </a:ext>
            </a:extLst>
          </p:cNvPr>
          <p:cNvPicPr>
            <a:picLocks noChangeAspect="1"/>
          </p:cNvPicPr>
          <p:nvPr/>
        </p:nvPicPr>
        <p:blipFill rotWithShape="1">
          <a:blip r:embed="rId4">
            <a:extLst>
              <a:ext uri="{28A0092B-C50C-407E-A947-70E740481C1C}">
                <a14:useLocalDpi xmlns:a14="http://schemas.microsoft.com/office/drawing/2010/main" val="0"/>
              </a:ext>
            </a:extLst>
          </a:blip>
          <a:srcRect l="13709" r="34979"/>
          <a:stretch/>
        </p:blipFill>
        <p:spPr>
          <a:xfrm>
            <a:off x="6254986" y="1587"/>
            <a:ext cx="5937014" cy="6856413"/>
          </a:xfrm>
          <a:custGeom>
            <a:avLst/>
            <a:gdLst/>
            <a:ahLst/>
            <a:cxnLst/>
            <a:rect l="l" t="t" r="r" b="b"/>
            <a:pathLst>
              <a:path w="4760702" h="6856413">
                <a:moveTo>
                  <a:pt x="0" y="0"/>
                </a:moveTo>
                <a:lnTo>
                  <a:pt x="4760702" y="0"/>
                </a:lnTo>
                <a:lnTo>
                  <a:pt x="4760702" y="6856413"/>
                </a:lnTo>
                <a:lnTo>
                  <a:pt x="168269" y="6856413"/>
                </a:lnTo>
                <a:lnTo>
                  <a:pt x="228520" y="6494592"/>
                </a:lnTo>
                <a:cubicBezTo>
                  <a:pt x="521784" y="4449343"/>
                  <a:pt x="126947" y="2404092"/>
                  <a:pt x="14408" y="358842"/>
                </a:cubicBezTo>
                <a:close/>
              </a:path>
            </a:pathLst>
          </a:custGeom>
        </p:spPr>
      </p:pic>
      <p:sp>
        <p:nvSpPr>
          <p:cNvPr id="5" name="TextBox 4">
            <a:extLst>
              <a:ext uri="{FF2B5EF4-FFF2-40B4-BE49-F238E27FC236}">
                <a16:creationId xmlns:a16="http://schemas.microsoft.com/office/drawing/2014/main" id="{DE26D739-401E-436B-B2DE-B010AE8001FC}"/>
              </a:ext>
            </a:extLst>
          </p:cNvPr>
          <p:cNvSpPr txBox="1"/>
          <p:nvPr/>
        </p:nvSpPr>
        <p:spPr>
          <a:xfrm>
            <a:off x="198690" y="794290"/>
            <a:ext cx="6151867" cy="572039"/>
          </a:xfrm>
          <a:prstGeom prst="rect">
            <a:avLst/>
          </a:prstGeom>
        </p:spPr>
        <p:txBody>
          <a:bodyPr vert="horz" lIns="91440" tIns="45720" rIns="91440" bIns="45720" rtlCol="0" anchor="b">
            <a:noAutofit/>
          </a:bodyPr>
          <a:lstStyle/>
          <a:p>
            <a:pPr>
              <a:lnSpc>
                <a:spcPct val="90000"/>
              </a:lnSpc>
              <a:spcBef>
                <a:spcPct val="0"/>
              </a:spcBef>
              <a:spcAft>
                <a:spcPts val="600"/>
              </a:spcAft>
              <a:defRPr/>
            </a:pPr>
            <a:r>
              <a:rPr lang="en-US" sz="3200" b="1" dirty="0">
                <a:solidFill>
                  <a:srgbClr val="0A57A3"/>
                </a:solidFill>
                <a:effectLst>
                  <a:outerShdw blurRad="38100" dist="38100" dir="2700000" algn="tl">
                    <a:srgbClr val="000000">
                      <a:alpha val="43137"/>
                    </a:srgbClr>
                  </a:outerShdw>
                </a:effectLst>
                <a:latin typeface="+mj-lt"/>
                <a:ea typeface="+mj-ea"/>
                <a:cs typeface="+mj-cs"/>
              </a:rPr>
              <a:t>Relational Trust in Learning Communities </a:t>
            </a:r>
            <a:endParaRPr kumimoji="0" lang="en-US" sz="3200" b="1" i="0" u="none" strike="noStrike" cap="none" spc="0" normalizeH="0" baseline="0" noProof="0" dirty="0">
              <a:ln>
                <a:noFill/>
              </a:ln>
              <a:solidFill>
                <a:srgbClr val="0A57A3"/>
              </a:solidFill>
              <a:effectLst>
                <a:outerShdw blurRad="38100" dist="38100" dir="2700000" algn="tl">
                  <a:srgbClr val="000000">
                    <a:alpha val="43137"/>
                  </a:srgbClr>
                </a:outerShdw>
              </a:effectLst>
              <a:uLnTx/>
              <a:uFillTx/>
              <a:latin typeface="+mj-lt"/>
              <a:ea typeface="+mj-ea"/>
              <a:cs typeface="+mj-cs"/>
            </a:endParaRPr>
          </a:p>
        </p:txBody>
      </p:sp>
    </p:spTree>
    <p:custDataLst>
      <p:tags r:id="rId1"/>
    </p:custDataLst>
    <p:extLst>
      <p:ext uri="{BB962C8B-B14F-4D97-AF65-F5344CB8AC3E}">
        <p14:creationId xmlns:p14="http://schemas.microsoft.com/office/powerpoint/2010/main" val="3195543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316" y="152400"/>
            <a:ext cx="11157284" cy="1143000"/>
          </a:xfrm>
        </p:spPr>
        <p:txBody>
          <a:bodyPr/>
          <a:lstStyle/>
          <a:p>
            <a:r>
              <a:rPr lang="en-US" sz="3200" b="1" dirty="0">
                <a:solidFill>
                  <a:srgbClr val="0A57A4"/>
                </a:solidFill>
                <a:effectLst>
                  <a:outerShdw blurRad="38100" dist="38100" dir="2700000" algn="tl">
                    <a:srgbClr val="000000">
                      <a:alpha val="43137"/>
                    </a:srgbClr>
                  </a:outerShdw>
                </a:effectLst>
                <a:latin typeface="Franklin Gothic Book" pitchFamily="34" charset="0"/>
              </a:rPr>
              <a:t>Calming: Intervention Strategies</a:t>
            </a:r>
            <a:endParaRPr lang="en-US" sz="3200" dirty="0">
              <a:solidFill>
                <a:srgbClr val="0A57A4"/>
              </a:solidFill>
            </a:endParaRPr>
          </a:p>
        </p:txBody>
      </p:sp>
      <p:sp>
        <p:nvSpPr>
          <p:cNvPr id="3" name="Content Placeholder 2"/>
          <p:cNvSpPr>
            <a:spLocks noGrp="1"/>
          </p:cNvSpPr>
          <p:nvPr>
            <p:ph idx="1"/>
          </p:nvPr>
        </p:nvSpPr>
        <p:spPr>
          <a:xfrm>
            <a:off x="609600" y="1143000"/>
            <a:ext cx="11277600" cy="4983165"/>
          </a:xfrm>
        </p:spPr>
        <p:txBody>
          <a:bodyPr/>
          <a:lstStyle/>
          <a:p>
            <a:pPr>
              <a:buFont typeface="Arial" charset="0"/>
              <a:buChar char="•"/>
              <a:defRPr/>
            </a:pPr>
            <a:r>
              <a:rPr lang="en-US" dirty="0" smtClean="0"/>
              <a:t>Addressing </a:t>
            </a:r>
            <a:r>
              <a:rPr lang="en-US" dirty="0"/>
              <a:t>the impacts of stress and trauma on the mental health and social-emotional well-being of students can create increased opportunity for academic </a:t>
            </a:r>
            <a:r>
              <a:rPr lang="en-US" dirty="0" smtClean="0"/>
              <a:t>achievement </a:t>
            </a:r>
            <a:r>
              <a:rPr lang="en-US" dirty="0"/>
              <a:t> </a:t>
            </a:r>
            <a:endParaRPr lang="en-US" dirty="0" smtClean="0"/>
          </a:p>
          <a:p>
            <a:pPr>
              <a:buFont typeface="Arial" charset="0"/>
              <a:buChar char="•"/>
              <a:defRPr/>
            </a:pPr>
            <a:r>
              <a:rPr lang="en-US" dirty="0" smtClean="0"/>
              <a:t>Model </a:t>
            </a:r>
            <a:r>
              <a:rPr lang="en-US" dirty="0"/>
              <a:t>being calm and using calming actions. Not only is it great self-care, but it also teaches those skills to </a:t>
            </a:r>
            <a:r>
              <a:rPr lang="en-US" dirty="0" smtClean="0"/>
              <a:t>students</a:t>
            </a:r>
            <a:endParaRPr lang="en-US" sz="2400" dirty="0" smtClean="0">
              <a:latin typeface="Franklin Gothic Book" pitchFamily="34" charset="0"/>
            </a:endParaRPr>
          </a:p>
          <a:p>
            <a:pPr>
              <a:buFont typeface="Arial" charset="0"/>
              <a:buChar char="•"/>
              <a:defRPr/>
            </a:pPr>
            <a:r>
              <a:rPr lang="en-US" sz="2400" dirty="0" smtClean="0">
                <a:latin typeface="Franklin Gothic Book" pitchFamily="34" charset="0"/>
              </a:rPr>
              <a:t>Give tools </a:t>
            </a:r>
            <a:r>
              <a:rPr lang="en-US" sz="2400" dirty="0">
                <a:latin typeface="Franklin Gothic Book" pitchFamily="34" charset="0"/>
              </a:rPr>
              <a:t>to </a:t>
            </a:r>
            <a:r>
              <a:rPr lang="en-US" sz="2400" dirty="0" smtClean="0">
                <a:latin typeface="Franklin Gothic Book" pitchFamily="34" charset="0"/>
              </a:rPr>
              <a:t>educators </a:t>
            </a:r>
            <a:r>
              <a:rPr lang="en-US" sz="2400" dirty="0">
                <a:latin typeface="Franklin Gothic Book" pitchFamily="34" charset="0"/>
              </a:rPr>
              <a:t>and </a:t>
            </a:r>
            <a:r>
              <a:rPr lang="en-US" sz="2400" dirty="0" smtClean="0">
                <a:latin typeface="Franklin Gothic Book" pitchFamily="34" charset="0"/>
              </a:rPr>
              <a:t>parents </a:t>
            </a:r>
            <a:r>
              <a:rPr lang="en-US" sz="2400" dirty="0">
                <a:latin typeface="Franklin Gothic Book" pitchFamily="34" charset="0"/>
              </a:rPr>
              <a:t>on </a:t>
            </a:r>
            <a:r>
              <a:rPr lang="en-US" sz="2400" dirty="0" smtClean="0">
                <a:latin typeface="Franklin Gothic Book" pitchFamily="34" charset="0"/>
              </a:rPr>
              <a:t>how </a:t>
            </a:r>
            <a:r>
              <a:rPr lang="en-US" sz="2400" dirty="0">
                <a:latin typeface="Franklin Gothic Book" pitchFamily="34" charset="0"/>
              </a:rPr>
              <a:t>they can support the children and each other</a:t>
            </a:r>
          </a:p>
          <a:p>
            <a:pPr>
              <a:buFont typeface="Arial" charset="0"/>
              <a:buChar char="•"/>
              <a:defRPr/>
            </a:pPr>
            <a:r>
              <a:rPr lang="en-US" sz="2400" dirty="0">
                <a:latin typeface="Franklin Gothic Book" pitchFamily="34" charset="0"/>
              </a:rPr>
              <a:t>Large-scale education about:</a:t>
            </a:r>
          </a:p>
          <a:p>
            <a:pPr lvl="1">
              <a:buFont typeface="Arial" charset="0"/>
              <a:buChar char="–"/>
              <a:defRPr/>
            </a:pPr>
            <a:r>
              <a:rPr lang="en-US" sz="2400" dirty="0" smtClean="0">
                <a:latin typeface="Franklin Gothic Book" pitchFamily="34" charset="0"/>
                <a:cs typeface="Franklin Gothic Book" pitchFamily="34" charset="0"/>
              </a:rPr>
              <a:t>Stress and </a:t>
            </a:r>
            <a:r>
              <a:rPr lang="en-US" sz="2400" dirty="0">
                <a:latin typeface="Franklin Gothic Book" pitchFamily="34" charset="0"/>
                <a:cs typeface="Franklin Gothic Book" pitchFamily="34" charset="0"/>
              </a:rPr>
              <a:t>grief reactions</a:t>
            </a:r>
          </a:p>
          <a:p>
            <a:pPr lvl="1">
              <a:buFont typeface="Arial" charset="0"/>
              <a:buChar char="–"/>
              <a:defRPr/>
            </a:pPr>
            <a:r>
              <a:rPr lang="en-US" sz="2400" dirty="0">
                <a:latin typeface="Franklin Gothic Book" pitchFamily="34" charset="0"/>
                <a:cs typeface="Franklin Gothic Book" pitchFamily="34" charset="0"/>
              </a:rPr>
              <a:t>Anxiety management techniques </a:t>
            </a:r>
          </a:p>
          <a:p>
            <a:pPr lvl="1">
              <a:buFont typeface="Arial" charset="0"/>
              <a:buChar char="–"/>
              <a:defRPr/>
            </a:pPr>
            <a:r>
              <a:rPr lang="en-US" sz="2400" dirty="0">
                <a:latin typeface="Franklin Gothic Book" pitchFamily="34" charset="0"/>
                <a:cs typeface="Franklin Gothic Book" pitchFamily="34" charset="0"/>
              </a:rPr>
              <a:t>Signs of more severe problems</a:t>
            </a:r>
          </a:p>
          <a:p>
            <a:pPr lvl="1">
              <a:buFont typeface="Arial" charset="0"/>
              <a:buChar char="–"/>
              <a:defRPr/>
            </a:pPr>
            <a:r>
              <a:rPr lang="en-US" sz="2400" dirty="0">
                <a:latin typeface="Franklin Gothic Book" pitchFamily="34" charset="0"/>
                <a:cs typeface="Franklin Gothic Book" pitchFamily="34" charset="0"/>
              </a:rPr>
              <a:t>When and how to seek help</a:t>
            </a:r>
          </a:p>
          <a:p>
            <a:endParaRPr lang="en-US" dirty="0"/>
          </a:p>
        </p:txBody>
      </p:sp>
      <p:sp>
        <p:nvSpPr>
          <p:cNvPr id="9" name="AutoShape 6" descr="Body Scan Meditation Techniques for Kids - Detroit and Ann Arbor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4" descr="Body Scan Meditation Techniques for Kids - Detroit and Ann Arbor ..."/>
          <p:cNvPicPr>
            <a:picLocks noChangeAspect="1" noChangeArrowheads="1"/>
          </p:cNvPicPr>
          <p:nvPr/>
        </p:nvPicPr>
        <p:blipFill rotWithShape="1">
          <a:blip r:embed="rId2">
            <a:extLst>
              <a:ext uri="{28A0092B-C50C-407E-A947-70E740481C1C}">
                <a14:useLocalDpi xmlns:a14="http://schemas.microsoft.com/office/drawing/2010/main" val="0"/>
              </a:ext>
            </a:extLst>
          </a:blip>
          <a:srcRect l="26177" t="6250" r="19599"/>
          <a:stretch/>
        </p:blipFill>
        <p:spPr bwMode="auto">
          <a:xfrm>
            <a:off x="9176084" y="4023603"/>
            <a:ext cx="3015916" cy="309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07216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p:cNvSpPr>
          <p:nvPr>
            <p:ph type="title" idx="4294967295"/>
          </p:nvPr>
        </p:nvSpPr>
        <p:spPr>
          <a:xfrm>
            <a:off x="541421" y="152400"/>
            <a:ext cx="11117179" cy="1143000"/>
          </a:xfrm>
        </p:spPr>
        <p:txBody>
          <a:bodyPr/>
          <a:lstStyle/>
          <a:p>
            <a:pPr>
              <a:defRPr/>
            </a:pPr>
            <a:r>
              <a:rPr lang="en-US" sz="3200" b="1" dirty="0" smtClean="0">
                <a:solidFill>
                  <a:srgbClr val="0A57A4"/>
                </a:solidFill>
                <a:effectLst>
                  <a:outerShdw blurRad="38100" dist="38100" dir="2700000" algn="tl">
                    <a:srgbClr val="000000">
                      <a:alpha val="43137"/>
                    </a:srgbClr>
                  </a:outerShdw>
                </a:effectLst>
                <a:latin typeface="Franklin Gothic Book" pitchFamily="34" charset="0"/>
              </a:rPr>
              <a:t>Self-Efficacy: Intervention Strategies </a:t>
            </a:r>
          </a:p>
        </p:txBody>
      </p:sp>
      <p:sp>
        <p:nvSpPr>
          <p:cNvPr id="14339" name="Rectangle 3"/>
          <p:cNvSpPr>
            <a:spLocks noGrp="1"/>
          </p:cNvSpPr>
          <p:nvPr>
            <p:ph type="body" idx="4294967295"/>
          </p:nvPr>
        </p:nvSpPr>
        <p:spPr>
          <a:xfrm>
            <a:off x="541421" y="1119355"/>
            <a:ext cx="10812379" cy="3492333"/>
          </a:xfrm>
        </p:spPr>
        <p:txBody>
          <a:bodyPr/>
          <a:lstStyle/>
          <a:p>
            <a:pPr>
              <a:buFont typeface="Arial" charset="0"/>
              <a:buChar char="•"/>
              <a:defRPr/>
            </a:pPr>
            <a:r>
              <a:rPr lang="en-US" dirty="0"/>
              <a:t>Everyone learned new things about school and themselves and we can capitalize on this </a:t>
            </a:r>
            <a:r>
              <a:rPr lang="en-US" dirty="0" smtClean="0"/>
              <a:t>strength </a:t>
            </a:r>
          </a:p>
          <a:p>
            <a:pPr>
              <a:buFont typeface="Arial" charset="0"/>
              <a:buChar char="•"/>
              <a:defRPr/>
            </a:pPr>
            <a:r>
              <a:rPr lang="en-US" dirty="0" smtClean="0"/>
              <a:t>Should </a:t>
            </a:r>
            <a:r>
              <a:rPr lang="en-US" dirty="0"/>
              <a:t>acknowledge the flexibility, openness, and hard work of students to adapt to the challenges of the last year regardless of grades or performance on </a:t>
            </a:r>
            <a:r>
              <a:rPr lang="en-US" dirty="0" smtClean="0"/>
              <a:t>paper</a:t>
            </a:r>
            <a:endParaRPr lang="en-US" sz="2400" dirty="0" smtClean="0">
              <a:latin typeface="Franklin Gothic Book" pitchFamily="34" charset="0"/>
            </a:endParaRPr>
          </a:p>
          <a:p>
            <a:pPr>
              <a:buFont typeface="Arial" charset="0"/>
              <a:buChar char="•"/>
              <a:defRPr/>
            </a:pPr>
            <a:r>
              <a:rPr lang="en-US" sz="2400" dirty="0" smtClean="0">
                <a:latin typeface="Franklin Gothic Book" pitchFamily="34" charset="0"/>
              </a:rPr>
              <a:t>As much as possible involve parents/educators in decision-making policy and efforts</a:t>
            </a:r>
          </a:p>
          <a:p>
            <a:pPr>
              <a:buFont typeface="Arial" charset="0"/>
              <a:buChar char="•"/>
              <a:defRPr/>
            </a:pPr>
            <a:r>
              <a:rPr lang="en-US" sz="2400" dirty="0" smtClean="0">
                <a:latin typeface="Franklin Gothic Book" pitchFamily="34" charset="0"/>
              </a:rPr>
              <a:t>Connect families to community resources</a:t>
            </a:r>
          </a:p>
          <a:p>
            <a:pPr>
              <a:buFont typeface="Arial" charset="0"/>
              <a:buChar char="•"/>
              <a:defRPr/>
            </a:pPr>
            <a:r>
              <a:rPr lang="en-US" dirty="0" smtClean="0"/>
              <a:t>Caregivers partnered in their child’s learning like never </a:t>
            </a:r>
          </a:p>
          <a:p>
            <a:pPr marL="0" indent="0">
              <a:buNone/>
              <a:defRPr/>
            </a:pPr>
            <a:r>
              <a:rPr lang="en-US" dirty="0" smtClean="0"/>
              <a:t>     before – we need to acknowledge this incredible effort</a:t>
            </a:r>
          </a:p>
          <a:p>
            <a:pPr>
              <a:buFont typeface="Arial" charset="0"/>
              <a:buChar char="•"/>
              <a:defRPr/>
            </a:pPr>
            <a:endParaRPr lang="en-US" sz="2400" dirty="0">
              <a:latin typeface="Franklin Gothic Book" pitchFamily="34" charset="0"/>
              <a:cs typeface="Franklin Gothic Book" pitchFamily="34" charset="0"/>
            </a:endParaRPr>
          </a:p>
        </p:txBody>
      </p:sp>
      <p:pic>
        <p:nvPicPr>
          <p:cNvPr id="6" name="Picture 6" descr="Mobile School Pantries – Utah Food Ban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839201" y="4267200"/>
            <a:ext cx="3352799"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4728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011" y="152400"/>
            <a:ext cx="11197389" cy="1143000"/>
          </a:xfrm>
        </p:spPr>
        <p:txBody>
          <a:bodyPr/>
          <a:lstStyle/>
          <a:p>
            <a:r>
              <a:rPr lang="en-US" sz="3200" b="1" dirty="0">
                <a:solidFill>
                  <a:srgbClr val="0A57A4"/>
                </a:solidFill>
                <a:effectLst>
                  <a:outerShdw blurRad="38100" dist="38100" dir="2700000" algn="tl">
                    <a:srgbClr val="000000">
                      <a:alpha val="43137"/>
                    </a:srgbClr>
                  </a:outerShdw>
                </a:effectLst>
                <a:latin typeface="Franklin Gothic Book" pitchFamily="34" charset="0"/>
              </a:rPr>
              <a:t>Connectedness: Intervention Strategies </a:t>
            </a:r>
            <a:endParaRPr lang="en-US" sz="3200" dirty="0">
              <a:solidFill>
                <a:srgbClr val="0A57A4"/>
              </a:solidFill>
            </a:endParaRPr>
          </a:p>
        </p:txBody>
      </p:sp>
      <p:sp>
        <p:nvSpPr>
          <p:cNvPr id="3" name="Content Placeholder 2"/>
          <p:cNvSpPr>
            <a:spLocks noGrp="1"/>
          </p:cNvSpPr>
          <p:nvPr>
            <p:ph idx="1"/>
          </p:nvPr>
        </p:nvSpPr>
        <p:spPr>
          <a:xfrm>
            <a:off x="596348" y="1295401"/>
            <a:ext cx="7709452" cy="4830764"/>
          </a:xfrm>
        </p:spPr>
        <p:txBody>
          <a:bodyPr/>
          <a:lstStyle/>
          <a:p>
            <a:pPr>
              <a:lnSpc>
                <a:spcPct val="90000"/>
              </a:lnSpc>
              <a:buFont typeface="Arial" charset="0"/>
              <a:buChar char="•"/>
              <a:defRPr/>
            </a:pPr>
            <a:r>
              <a:rPr lang="en-US" dirty="0" smtClean="0"/>
              <a:t>Helping </a:t>
            </a:r>
            <a:r>
              <a:rPr lang="en-US" dirty="0"/>
              <a:t>students and families reconnect with schools and build relationships that allow them to feel safe and seen by school staff is more important than </a:t>
            </a:r>
            <a:r>
              <a:rPr lang="en-US" dirty="0" smtClean="0"/>
              <a:t>ever</a:t>
            </a:r>
          </a:p>
          <a:p>
            <a:pPr>
              <a:lnSpc>
                <a:spcPct val="90000"/>
              </a:lnSpc>
              <a:defRPr/>
            </a:pPr>
            <a:r>
              <a:rPr lang="en-US" dirty="0" smtClean="0"/>
              <a:t>Although we have been impacted differently, we are not alone</a:t>
            </a:r>
            <a:endParaRPr lang="en-US" dirty="0"/>
          </a:p>
          <a:p>
            <a:pPr>
              <a:lnSpc>
                <a:spcPct val="90000"/>
              </a:lnSpc>
              <a:buFont typeface="Arial" charset="0"/>
              <a:buChar char="•"/>
              <a:defRPr/>
            </a:pPr>
            <a:r>
              <a:rPr lang="en-US" sz="2400" dirty="0" smtClean="0">
                <a:latin typeface="Franklin Gothic Book" pitchFamily="34" charset="0"/>
              </a:rPr>
              <a:t>Identify </a:t>
            </a:r>
            <a:r>
              <a:rPr lang="en-US" sz="2400" dirty="0">
                <a:latin typeface="Franklin Gothic Book" pitchFamily="34" charset="0"/>
              </a:rPr>
              <a:t>those who:</a:t>
            </a:r>
          </a:p>
          <a:p>
            <a:pPr lvl="1">
              <a:lnSpc>
                <a:spcPct val="90000"/>
              </a:lnSpc>
              <a:buFont typeface="Arial" charset="0"/>
              <a:buChar char="–"/>
              <a:defRPr/>
            </a:pPr>
            <a:r>
              <a:rPr lang="en-US" sz="2400" dirty="0">
                <a:latin typeface="Franklin Gothic Book" pitchFamily="34" charset="0"/>
                <a:cs typeface="Franklin Gothic Book" pitchFamily="34" charset="0"/>
              </a:rPr>
              <a:t>Lack strong support </a:t>
            </a:r>
          </a:p>
          <a:p>
            <a:pPr lvl="1">
              <a:lnSpc>
                <a:spcPct val="90000"/>
              </a:lnSpc>
              <a:buFont typeface="Arial" charset="0"/>
              <a:buChar char="–"/>
              <a:defRPr/>
            </a:pPr>
            <a:r>
              <a:rPr lang="en-US" sz="2400" dirty="0">
                <a:latin typeface="Franklin Gothic Book" pitchFamily="34" charset="0"/>
                <a:cs typeface="Franklin Gothic Book" pitchFamily="34" charset="0"/>
              </a:rPr>
              <a:t>Are likely to be more socially isolated</a:t>
            </a:r>
          </a:p>
          <a:p>
            <a:pPr lvl="1">
              <a:lnSpc>
                <a:spcPct val="90000"/>
              </a:lnSpc>
              <a:buFont typeface="Arial" charset="0"/>
              <a:buChar char="–"/>
              <a:defRPr/>
            </a:pPr>
            <a:r>
              <a:rPr lang="en-US" sz="2400" dirty="0">
                <a:latin typeface="Franklin Gothic Book" pitchFamily="34" charset="0"/>
                <a:cs typeface="Franklin Gothic Book" pitchFamily="34" charset="0"/>
              </a:rPr>
              <a:t>May need different types of supports</a:t>
            </a:r>
          </a:p>
          <a:p>
            <a:pPr>
              <a:lnSpc>
                <a:spcPct val="90000"/>
              </a:lnSpc>
              <a:buFont typeface="Arial" charset="0"/>
              <a:buChar char="•"/>
              <a:defRPr/>
            </a:pPr>
            <a:r>
              <a:rPr lang="en-US" sz="2400" dirty="0" smtClean="0">
                <a:latin typeface="Franklin Gothic Book" pitchFamily="34" charset="0"/>
              </a:rPr>
              <a:t>Increase </a:t>
            </a:r>
            <a:r>
              <a:rPr lang="en-US" sz="2400" dirty="0">
                <a:latin typeface="Franklin Gothic Book" pitchFamily="34" charset="0"/>
              </a:rPr>
              <a:t>the quantity, quality, and frequency of supportive transactions </a:t>
            </a:r>
            <a:r>
              <a:rPr lang="en-US" sz="2400" dirty="0" smtClean="0">
                <a:latin typeface="Franklin Gothic Book" pitchFamily="34" charset="0"/>
              </a:rPr>
              <a:t>(Monitor engagement)</a:t>
            </a:r>
            <a:endParaRPr lang="en-US" sz="2400" dirty="0">
              <a:latin typeface="Franklin Gothic Book" pitchFamily="34" charset="0"/>
            </a:endParaRPr>
          </a:p>
          <a:p>
            <a:pPr>
              <a:lnSpc>
                <a:spcPct val="90000"/>
              </a:lnSpc>
              <a:buFont typeface="Arial" charset="0"/>
              <a:buChar char="•"/>
              <a:defRPr/>
            </a:pPr>
            <a:r>
              <a:rPr lang="en-US" sz="2400" dirty="0">
                <a:latin typeface="Franklin Gothic Book" pitchFamily="34" charset="0"/>
              </a:rPr>
              <a:t>Address potential negative social </a:t>
            </a:r>
            <a:r>
              <a:rPr lang="en-US" sz="2400" dirty="0" smtClean="0">
                <a:latin typeface="Franklin Gothic Book" pitchFamily="34" charset="0"/>
              </a:rPr>
              <a:t>influences</a:t>
            </a:r>
          </a:p>
          <a:p>
            <a:pPr>
              <a:lnSpc>
                <a:spcPct val="90000"/>
              </a:lnSpc>
              <a:buFont typeface="Arial" charset="0"/>
              <a:buChar char="•"/>
              <a:defRPr/>
            </a:pPr>
            <a:endParaRPr lang="en-US" dirty="0">
              <a:latin typeface="Franklin Gothic Book" pitchFamily="34" charset="0"/>
            </a:endParaRPr>
          </a:p>
          <a:p>
            <a:pPr marL="0" indent="0">
              <a:lnSpc>
                <a:spcPct val="90000"/>
              </a:lnSpc>
              <a:buNone/>
              <a:defRPr/>
            </a:pPr>
            <a:endParaRPr lang="en-US" sz="2400" dirty="0">
              <a:latin typeface="Franklin Gothic Book" pitchFamily="34" charset="0"/>
            </a:endParaRPr>
          </a:p>
          <a:p>
            <a:endParaRPr lang="en-US" dirty="0"/>
          </a:p>
        </p:txBody>
      </p:sp>
      <p:pic>
        <p:nvPicPr>
          <p:cNvPr id="6" name="Picture 20" descr="kids using virtual playdate app "/>
          <p:cNvPicPr>
            <a:picLocks noChangeAspect="1" noChangeArrowheads="1"/>
          </p:cNvPicPr>
          <p:nvPr/>
        </p:nvPicPr>
        <p:blipFill rotWithShape="1">
          <a:blip r:embed="rId2">
            <a:extLst>
              <a:ext uri="{28A0092B-C50C-407E-A947-70E740481C1C}">
                <a14:useLocalDpi xmlns:a14="http://schemas.microsoft.com/office/drawing/2010/main" val="0"/>
              </a:ext>
            </a:extLst>
          </a:blip>
          <a:srcRect l="18977"/>
          <a:stretch/>
        </p:blipFill>
        <p:spPr bwMode="auto">
          <a:xfrm>
            <a:off x="8205537" y="2945549"/>
            <a:ext cx="3898226" cy="3180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05318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7989" y="152400"/>
            <a:ext cx="10748211" cy="1143000"/>
          </a:xfrm>
        </p:spPr>
        <p:txBody>
          <a:bodyPr/>
          <a:lstStyle/>
          <a:p>
            <a:r>
              <a:rPr lang="en-US" sz="3200" b="1" dirty="0">
                <a:solidFill>
                  <a:srgbClr val="0A57A4"/>
                </a:solidFill>
                <a:effectLst>
                  <a:outerShdw blurRad="38100" dist="38100" dir="2700000" algn="tl">
                    <a:srgbClr val="000000">
                      <a:alpha val="43137"/>
                    </a:srgbClr>
                  </a:outerShdw>
                </a:effectLst>
                <a:latin typeface="Franklin Gothic Book" pitchFamily="34" charset="0"/>
              </a:rPr>
              <a:t>Hope: Intervention Strategies</a:t>
            </a:r>
            <a:endParaRPr lang="en-US" sz="3200" b="1" dirty="0">
              <a:solidFill>
                <a:srgbClr val="0A57A4"/>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914400" y="1295400"/>
            <a:ext cx="10058400" cy="4419600"/>
          </a:xfrm>
        </p:spPr>
        <p:txBody>
          <a:bodyPr/>
          <a:lstStyle/>
          <a:p>
            <a:pPr>
              <a:buFont typeface="Arial" charset="0"/>
              <a:buChar char="•"/>
              <a:defRPr/>
            </a:pPr>
            <a:r>
              <a:rPr lang="en-US" sz="2400" dirty="0">
                <a:latin typeface="Franklin Gothic Book" pitchFamily="34" charset="0"/>
              </a:rPr>
              <a:t>Support rebuilding of local economies </a:t>
            </a:r>
            <a:r>
              <a:rPr lang="en-US" sz="2400" dirty="0" smtClean="0">
                <a:latin typeface="Franklin Gothic Book" pitchFamily="34" charset="0"/>
              </a:rPr>
              <a:t>and resources</a:t>
            </a:r>
          </a:p>
          <a:p>
            <a:pPr>
              <a:buFont typeface="Arial" charset="0"/>
              <a:buChar char="•"/>
              <a:defRPr/>
            </a:pPr>
            <a:r>
              <a:rPr lang="en-US" dirty="0" smtClean="0">
                <a:latin typeface="Franklin Gothic Book" pitchFamily="34" charset="0"/>
              </a:rPr>
              <a:t>Make sure youth hear that their futures matter</a:t>
            </a:r>
          </a:p>
          <a:p>
            <a:pPr>
              <a:buFont typeface="Arial" charset="0"/>
              <a:buChar char="•"/>
              <a:defRPr/>
            </a:pPr>
            <a:r>
              <a:rPr lang="en-US" dirty="0"/>
              <a:t>Have students ask people who they </a:t>
            </a:r>
            <a:r>
              <a:rPr lang="en-US" dirty="0" smtClean="0"/>
              <a:t>respect how </a:t>
            </a:r>
            <a:r>
              <a:rPr lang="en-US" dirty="0"/>
              <a:t>they stayed hopeful in troubled </a:t>
            </a:r>
            <a:r>
              <a:rPr lang="en-US" dirty="0" smtClean="0"/>
              <a:t>times</a:t>
            </a:r>
            <a:endParaRPr lang="en-US" sz="2400" dirty="0" smtClean="0">
              <a:latin typeface="Franklin Gothic Book" pitchFamily="34" charset="0"/>
            </a:endParaRPr>
          </a:p>
          <a:p>
            <a:pPr>
              <a:buFont typeface="Arial" charset="0"/>
              <a:buChar char="•"/>
              <a:defRPr/>
            </a:pPr>
            <a:r>
              <a:rPr lang="en-US" dirty="0"/>
              <a:t>Share a </a:t>
            </a:r>
            <a:r>
              <a:rPr lang="en-US" dirty="0" smtClean="0"/>
              <a:t>positive </a:t>
            </a:r>
            <a:r>
              <a:rPr lang="en-US" dirty="0"/>
              <a:t>affirmation or a strength of a </a:t>
            </a:r>
            <a:r>
              <a:rPr lang="en-US" dirty="0" smtClean="0"/>
              <a:t>student or a colleague–it </a:t>
            </a:r>
            <a:r>
              <a:rPr lang="en-US" dirty="0"/>
              <a:t>can go a long </a:t>
            </a:r>
            <a:r>
              <a:rPr lang="en-US" dirty="0" smtClean="0"/>
              <a:t>way</a:t>
            </a:r>
          </a:p>
          <a:p>
            <a:pPr>
              <a:buFont typeface="Arial" charset="0"/>
              <a:buChar char="•"/>
              <a:defRPr/>
            </a:pPr>
            <a:r>
              <a:rPr lang="en-US" dirty="0" smtClean="0"/>
              <a:t>Highlight that these changes are temporary. Mention other times your community or another community rebounded after other hard times</a:t>
            </a:r>
            <a:endParaRPr lang="en-US" sz="2400" dirty="0">
              <a:latin typeface="Franklin Gothic Book" pitchFamily="34" charset="0"/>
            </a:endParaRPr>
          </a:p>
        </p:txBody>
      </p:sp>
      <p:pic>
        <p:nvPicPr>
          <p:cNvPr id="7170" name="Picture 2" descr="Snyder's Hope Theory definition and explanation - toolshe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2225" y="4800600"/>
            <a:ext cx="3279775"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1515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0A57A4"/>
                </a:solidFill>
                <a:effectLst>
                  <a:outerShdw blurRad="38100" dist="38100" dir="2700000" algn="tl">
                    <a:srgbClr val="000000">
                      <a:alpha val="43137"/>
                    </a:srgbClr>
                  </a:outerShdw>
                </a:effectLst>
              </a:rPr>
              <a:t>Creating a Trauma-Informed Learning Environment</a:t>
            </a:r>
            <a:endParaRPr lang="en-US" sz="3200" dirty="0">
              <a:solidFill>
                <a:srgbClr val="0A57A4"/>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25643" y="1070811"/>
            <a:ext cx="11309684" cy="4644189"/>
          </a:xfrm>
        </p:spPr>
        <p:txBody>
          <a:bodyPr/>
          <a:lstStyle/>
          <a:p>
            <a:r>
              <a:rPr lang="en-US" sz="2000" dirty="0"/>
              <a:t>Trust, relationships, and connection are key elements of recovery and are critical for promoting an effective learning environment in schools </a:t>
            </a:r>
            <a:endParaRPr lang="en-US" sz="2000" dirty="0" smtClean="0"/>
          </a:p>
          <a:p>
            <a:r>
              <a:rPr lang="en-US" sz="2000" dirty="0" smtClean="0"/>
              <a:t>Establish </a:t>
            </a:r>
            <a:r>
              <a:rPr lang="en-US" sz="2000" dirty="0"/>
              <a:t>a routine and </a:t>
            </a:r>
            <a:r>
              <a:rPr lang="en-US" sz="2000" dirty="0" smtClean="0"/>
              <a:t>clearly define transitions</a:t>
            </a:r>
          </a:p>
          <a:p>
            <a:r>
              <a:rPr lang="en-US" sz="2000" dirty="0" smtClean="0"/>
              <a:t>Make information digestible</a:t>
            </a:r>
          </a:p>
          <a:p>
            <a:r>
              <a:rPr lang="en-US" sz="2000" dirty="0" smtClean="0">
                <a:solidFill>
                  <a:srgbClr val="282828"/>
                </a:solidFill>
                <a:latin typeface="+mj-lt"/>
              </a:rPr>
              <a:t>Build </a:t>
            </a:r>
            <a:r>
              <a:rPr lang="en-US" sz="2000" dirty="0">
                <a:solidFill>
                  <a:srgbClr val="282828"/>
                </a:solidFill>
                <a:latin typeface="+mj-lt"/>
              </a:rPr>
              <a:t>in time each “class” to share</a:t>
            </a:r>
          </a:p>
          <a:p>
            <a:pPr lvl="2">
              <a:buFont typeface="Arial" panose="020B0604020202020204" pitchFamily="34" charset="0"/>
              <a:buChar char="•"/>
            </a:pPr>
            <a:r>
              <a:rPr lang="en-US" dirty="0">
                <a:solidFill>
                  <a:srgbClr val="282828"/>
                </a:solidFill>
                <a:latin typeface="+mj-lt"/>
              </a:rPr>
              <a:t>Success</a:t>
            </a:r>
          </a:p>
          <a:p>
            <a:pPr lvl="2">
              <a:buFont typeface="Arial" panose="020B0604020202020204" pitchFamily="34" charset="0"/>
              <a:buChar char="•"/>
            </a:pPr>
            <a:r>
              <a:rPr lang="en-US" dirty="0">
                <a:solidFill>
                  <a:srgbClr val="282828"/>
                </a:solidFill>
                <a:latin typeface="+mj-lt"/>
              </a:rPr>
              <a:t>Positive activities</a:t>
            </a:r>
          </a:p>
          <a:p>
            <a:pPr lvl="2">
              <a:buFont typeface="Arial" panose="020B0604020202020204" pitchFamily="34" charset="0"/>
              <a:buChar char="•"/>
            </a:pPr>
            <a:r>
              <a:rPr lang="en-US" dirty="0">
                <a:solidFill>
                  <a:srgbClr val="282828"/>
                </a:solidFill>
                <a:latin typeface="+mj-lt"/>
              </a:rPr>
              <a:t>Kindness/helping others</a:t>
            </a:r>
          </a:p>
          <a:p>
            <a:pPr lvl="2">
              <a:buFont typeface="Arial" panose="020B0604020202020204" pitchFamily="34" charset="0"/>
              <a:buChar char="•"/>
            </a:pPr>
            <a:r>
              <a:rPr lang="en-US" dirty="0">
                <a:solidFill>
                  <a:srgbClr val="282828"/>
                </a:solidFill>
                <a:latin typeface="+mj-lt"/>
              </a:rPr>
              <a:t>Gratitude</a:t>
            </a:r>
          </a:p>
          <a:p>
            <a:pPr lvl="2">
              <a:buFont typeface="Arial" panose="020B0604020202020204" pitchFamily="34" charset="0"/>
              <a:buChar char="•"/>
            </a:pPr>
            <a:r>
              <a:rPr lang="en-US" dirty="0">
                <a:solidFill>
                  <a:srgbClr val="282828"/>
                </a:solidFill>
                <a:latin typeface="+mj-lt"/>
              </a:rPr>
              <a:t>Growth</a:t>
            </a:r>
          </a:p>
          <a:p>
            <a:pPr lvl="2">
              <a:buFont typeface="Arial" panose="020B0604020202020204" pitchFamily="34" charset="0"/>
              <a:buChar char="•"/>
            </a:pPr>
            <a:r>
              <a:rPr lang="en-US" dirty="0">
                <a:solidFill>
                  <a:srgbClr val="282828"/>
                </a:solidFill>
                <a:latin typeface="+mj-lt"/>
              </a:rPr>
              <a:t>A little bit of fun!</a:t>
            </a:r>
          </a:p>
          <a:p>
            <a:r>
              <a:rPr lang="en-US" sz="2000" dirty="0">
                <a:solidFill>
                  <a:srgbClr val="282828"/>
                </a:solidFill>
                <a:latin typeface="Chronicle Text G1 A"/>
              </a:rPr>
              <a:t>Create opportunities for students to work in small groups on projects (academic or for fun) </a:t>
            </a:r>
            <a:endParaRPr lang="en-US" sz="2000" dirty="0" smtClean="0"/>
          </a:p>
          <a:p>
            <a:r>
              <a:rPr lang="en-US" sz="2000" dirty="0" smtClean="0"/>
              <a:t>Empower students with choice</a:t>
            </a:r>
          </a:p>
          <a:p>
            <a:r>
              <a:rPr lang="en-US" sz="2000" dirty="0" smtClean="0"/>
              <a:t>Promote self-regulation strategies</a:t>
            </a:r>
          </a:p>
        </p:txBody>
      </p:sp>
      <p:pic>
        <p:nvPicPr>
          <p:cNvPr id="4" name="Content Placeholder 3">
            <a:extLst>
              <a:ext uri="{FF2B5EF4-FFF2-40B4-BE49-F238E27FC236}">
                <a16:creationId xmlns:a16="http://schemas.microsoft.com/office/drawing/2014/main" id="{A0DAA18B-4077-AD44-B91D-B2D41A65EA4E}"/>
              </a:ext>
            </a:extLst>
          </p:cNvPr>
          <p:cNvPicPr>
            <a:picLocks noChangeAspect="1"/>
          </p:cNvPicPr>
          <p:nvPr/>
        </p:nvPicPr>
        <p:blipFill>
          <a:blip r:embed="rId2"/>
          <a:stretch>
            <a:fillRect/>
          </a:stretch>
        </p:blipFill>
        <p:spPr>
          <a:xfrm>
            <a:off x="8123989" y="2206487"/>
            <a:ext cx="3434080" cy="2280533"/>
          </a:xfrm>
          <a:prstGeom prst="rect">
            <a:avLst/>
          </a:prstGeom>
        </p:spPr>
      </p:pic>
    </p:spTree>
    <p:extLst>
      <p:ext uri="{BB962C8B-B14F-4D97-AF65-F5344CB8AC3E}">
        <p14:creationId xmlns:p14="http://schemas.microsoft.com/office/powerpoint/2010/main" val="41849524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809" y="152400"/>
            <a:ext cx="10614991" cy="1143000"/>
          </a:xfrm>
        </p:spPr>
        <p:txBody>
          <a:bodyPr/>
          <a:lstStyle/>
          <a:p>
            <a:r>
              <a:rPr lang="en-US" sz="3200" dirty="0">
                <a:solidFill>
                  <a:srgbClr val="0A57A4"/>
                </a:solidFill>
                <a:effectLst>
                  <a:outerShdw blurRad="38100" dist="38100" dir="2700000" algn="tl">
                    <a:srgbClr val="000000">
                      <a:alpha val="43137"/>
                    </a:srgbClr>
                  </a:outerShdw>
                </a:effectLst>
              </a:rPr>
              <a:t>Teaching is </a:t>
            </a:r>
            <a:r>
              <a:rPr lang="en-US" sz="3200" dirty="0" smtClean="0">
                <a:solidFill>
                  <a:srgbClr val="0A57A4"/>
                </a:solidFill>
                <a:effectLst>
                  <a:outerShdw blurRad="38100" dist="38100" dir="2700000" algn="tl">
                    <a:srgbClr val="000000">
                      <a:alpha val="43137"/>
                    </a:srgbClr>
                  </a:outerShdw>
                </a:effectLst>
              </a:rPr>
              <a:t>All About Relationships</a:t>
            </a:r>
            <a:endParaRPr lang="en-US" sz="3200" dirty="0">
              <a:solidFill>
                <a:srgbClr val="0A57A4"/>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96957" y="1524000"/>
            <a:ext cx="10475843" cy="4191000"/>
          </a:xfrm>
        </p:spPr>
        <p:txBody>
          <a:bodyPr/>
          <a:lstStyle/>
          <a:p>
            <a:pPr>
              <a:lnSpc>
                <a:spcPct val="120000"/>
              </a:lnSpc>
            </a:pPr>
            <a:r>
              <a:rPr lang="en-US" dirty="0">
                <a:latin typeface="+mj-lt"/>
              </a:rPr>
              <a:t>Key to educational success</a:t>
            </a:r>
          </a:p>
          <a:p>
            <a:pPr>
              <a:lnSpc>
                <a:spcPct val="120000"/>
              </a:lnSpc>
            </a:pPr>
            <a:r>
              <a:rPr lang="en-US" dirty="0">
                <a:latin typeface="+mj-lt"/>
              </a:rPr>
              <a:t>Students remember teachers who inspire, give a push when needed and make sure students get back up when they fall. </a:t>
            </a:r>
          </a:p>
          <a:p>
            <a:pPr>
              <a:lnSpc>
                <a:spcPct val="120000"/>
              </a:lnSpc>
            </a:pPr>
            <a:r>
              <a:rPr lang="en-US" dirty="0">
                <a:latin typeface="+mj-lt"/>
              </a:rPr>
              <a:t>These teachers are the ones whose words of encouragement are remembered years </a:t>
            </a:r>
            <a:r>
              <a:rPr lang="en-US" dirty="0" smtClean="0">
                <a:latin typeface="+mj-lt"/>
              </a:rPr>
              <a:t>later</a:t>
            </a:r>
            <a:endParaRPr lang="en-US" dirty="0">
              <a:latin typeface="+mj-lt"/>
            </a:endParaRPr>
          </a:p>
          <a:p>
            <a:pPr>
              <a:lnSpc>
                <a:spcPct val="120000"/>
              </a:lnSpc>
            </a:pPr>
            <a:r>
              <a:rPr lang="en-US" dirty="0">
                <a:latin typeface="+mj-lt"/>
              </a:rPr>
              <a:t>All this, AND teaching academic materials so they can succeed in their classes</a:t>
            </a:r>
          </a:p>
          <a:p>
            <a:pPr>
              <a:lnSpc>
                <a:spcPct val="120000"/>
              </a:lnSpc>
            </a:pPr>
            <a:r>
              <a:rPr lang="en-US" dirty="0">
                <a:latin typeface="+mj-lt"/>
              </a:rPr>
              <a:t>Especially now, important for students to know teachers </a:t>
            </a:r>
            <a:r>
              <a:rPr lang="en-US" dirty="0" smtClean="0">
                <a:latin typeface="+mj-lt"/>
              </a:rPr>
              <a:t>care about their overall well-being</a:t>
            </a:r>
          </a:p>
          <a:p>
            <a:endParaRPr lang="en-US" dirty="0"/>
          </a:p>
        </p:txBody>
      </p:sp>
      <p:pic>
        <p:nvPicPr>
          <p:cNvPr id="4" name="Picture 3">
            <a:extLst>
              <a:ext uri="{FF2B5EF4-FFF2-40B4-BE49-F238E27FC236}">
                <a16:creationId xmlns:a16="http://schemas.microsoft.com/office/drawing/2014/main" id="{59D3455D-7AC8-264B-8CA1-58DA3904AABA}"/>
              </a:ext>
            </a:extLst>
          </p:cNvPr>
          <p:cNvPicPr>
            <a:picLocks noChangeAspect="1"/>
          </p:cNvPicPr>
          <p:nvPr/>
        </p:nvPicPr>
        <p:blipFill>
          <a:blip r:embed="rId2"/>
          <a:stretch>
            <a:fillRect/>
          </a:stretch>
        </p:blipFill>
        <p:spPr>
          <a:xfrm>
            <a:off x="9066584" y="152400"/>
            <a:ext cx="3052734" cy="1709531"/>
          </a:xfrm>
          <a:prstGeom prst="rect">
            <a:avLst/>
          </a:prstGeom>
        </p:spPr>
      </p:pic>
    </p:spTree>
    <p:extLst>
      <p:ext uri="{BB962C8B-B14F-4D97-AF65-F5344CB8AC3E}">
        <p14:creationId xmlns:p14="http://schemas.microsoft.com/office/powerpoint/2010/main" val="11308693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Image preview"/>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4687" y="0"/>
            <a:ext cx="11284225" cy="6063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407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0A57A4"/>
                </a:solidFill>
                <a:effectLst>
                  <a:outerShdw blurRad="38100" dist="38100" dir="2700000" algn="tl">
                    <a:srgbClr val="000000">
                      <a:alpha val="43137"/>
                    </a:srgbClr>
                  </a:outerShdw>
                </a:effectLst>
              </a:rPr>
              <a:t>Things to Consider:</a:t>
            </a:r>
            <a:endParaRPr lang="en-US" sz="3200" dirty="0">
              <a:solidFill>
                <a:srgbClr val="0A57A4"/>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49705" y="1295400"/>
            <a:ext cx="10672012" cy="4419599"/>
          </a:xfrm>
        </p:spPr>
        <p:txBody>
          <a:bodyPr/>
          <a:lstStyle/>
          <a:p>
            <a:pPr marL="288925" indent="-288925">
              <a:lnSpc>
                <a:spcPct val="101000"/>
              </a:lnSpc>
              <a:spcBef>
                <a:spcPts val="600"/>
              </a:spcBef>
              <a:spcAft>
                <a:spcPts val="600"/>
              </a:spcAft>
              <a:buClr>
                <a:srgbClr val="0A57A3"/>
              </a:buClr>
              <a:buFont typeface="Arial" panose="020B0604020202020204" pitchFamily="34" charset="0"/>
              <a:buChar char="•"/>
            </a:pPr>
            <a:r>
              <a:rPr lang="en-US" dirty="0"/>
              <a:t>Instead of looking at last year as a lost year, honor experiences as </a:t>
            </a:r>
            <a:r>
              <a:rPr lang="en-US" dirty="0" smtClean="0"/>
              <a:t>different </a:t>
            </a:r>
            <a:r>
              <a:rPr lang="en-US" dirty="0"/>
              <a:t>kinds of learning and resiliency skill-building. </a:t>
            </a:r>
            <a:endParaRPr lang="en-US" dirty="0" smtClean="0"/>
          </a:p>
          <a:p>
            <a:pPr marL="288925" indent="-288925">
              <a:lnSpc>
                <a:spcPct val="101000"/>
              </a:lnSpc>
              <a:spcBef>
                <a:spcPts val="600"/>
              </a:spcBef>
              <a:spcAft>
                <a:spcPts val="600"/>
              </a:spcAft>
              <a:buClr>
                <a:srgbClr val="0A57A3"/>
              </a:buClr>
              <a:buFont typeface="Arial" panose="020B0604020202020204" pitchFamily="34" charset="0"/>
              <a:buChar char="•"/>
            </a:pPr>
            <a:r>
              <a:rPr lang="en-US" dirty="0"/>
              <a:t>Remember that staff may be equally impacted by their own experiences and will likely need additional supports. </a:t>
            </a:r>
          </a:p>
          <a:p>
            <a:pPr marL="285750" lvl="0" indent="-285750" eaLnBrk="1" fontAlgn="auto" hangingPunct="1">
              <a:lnSpc>
                <a:spcPct val="101000"/>
              </a:lnSpc>
              <a:spcBef>
                <a:spcPts val="600"/>
              </a:spcBef>
              <a:spcAft>
                <a:spcPts val="600"/>
              </a:spcAft>
              <a:buClr>
                <a:srgbClr val="0A57A3"/>
              </a:buClr>
              <a:buFont typeface="Arial" panose="020B0604020202020204" pitchFamily="34" charset="0"/>
              <a:buChar char="•"/>
              <a:defRPr/>
            </a:pPr>
            <a:r>
              <a:rPr lang="en-US" dirty="0" smtClean="0"/>
              <a:t>Administrators </a:t>
            </a:r>
            <a:r>
              <a:rPr lang="en-US" dirty="0"/>
              <a:t>need to model vulnerability as leaders to demonstrate how the school community can continue to support one another through the struggles they are facing</a:t>
            </a:r>
            <a:r>
              <a:rPr lang="en-US" dirty="0" smtClean="0"/>
              <a:t>.</a:t>
            </a:r>
          </a:p>
          <a:p>
            <a:pPr marL="285750" indent="-285750" eaLnBrk="1" fontAlgn="auto" hangingPunct="1">
              <a:lnSpc>
                <a:spcPct val="101000"/>
              </a:lnSpc>
              <a:spcBef>
                <a:spcPts val="600"/>
              </a:spcBef>
              <a:spcAft>
                <a:spcPts val="600"/>
              </a:spcAft>
              <a:buClr>
                <a:srgbClr val="0A57A3"/>
              </a:buClr>
              <a:buFont typeface="Arial" panose="020B0604020202020204" pitchFamily="34" charset="0"/>
              <a:buChar char="•"/>
              <a:defRPr/>
            </a:pPr>
            <a:r>
              <a:rPr lang="en-US" dirty="0"/>
              <a:t>Allow educators to experience the very sort of relationship that they are expected to provide for students and </a:t>
            </a:r>
            <a:r>
              <a:rPr lang="en-US" dirty="0" smtClean="0"/>
              <a:t>families.</a:t>
            </a:r>
          </a:p>
          <a:p>
            <a:pPr marL="285750" indent="-285750" eaLnBrk="1" fontAlgn="auto" hangingPunct="1">
              <a:lnSpc>
                <a:spcPct val="101000"/>
              </a:lnSpc>
              <a:spcBef>
                <a:spcPts val="600"/>
              </a:spcBef>
              <a:spcAft>
                <a:spcPts val="600"/>
              </a:spcAft>
              <a:buClr>
                <a:srgbClr val="0A57A3"/>
              </a:buClr>
              <a:buFont typeface="Arial" panose="020B0604020202020204" pitchFamily="34" charset="0"/>
              <a:buChar char="•"/>
              <a:defRPr/>
            </a:pPr>
            <a:r>
              <a:rPr lang="en-US" dirty="0"/>
              <a:t>Increase offerings for staff wellness, self care, and we care experiences</a:t>
            </a:r>
            <a:r>
              <a:rPr lang="en-US" dirty="0" smtClean="0"/>
              <a:t>. They too need time for connection, community, and relationship building.</a:t>
            </a:r>
            <a:endParaRPr lang="en-US" dirty="0"/>
          </a:p>
          <a:p>
            <a:pPr marL="285750" lvl="0" indent="-285750" eaLnBrk="1" fontAlgn="auto" hangingPunct="1">
              <a:lnSpc>
                <a:spcPct val="101000"/>
              </a:lnSpc>
              <a:spcBef>
                <a:spcPts val="600"/>
              </a:spcBef>
              <a:spcAft>
                <a:spcPts val="600"/>
              </a:spcAft>
              <a:buClr>
                <a:srgbClr val="0A57A3"/>
              </a:buClr>
              <a:buFont typeface="Arial" panose="020B0604020202020204" pitchFamily="34" charset="0"/>
              <a:buChar char="•"/>
              <a:defRPr/>
            </a:pPr>
            <a:endParaRPr lang="en-US" dirty="0"/>
          </a:p>
          <a:p>
            <a:endParaRPr lang="en-US" dirty="0"/>
          </a:p>
        </p:txBody>
      </p:sp>
    </p:spTree>
    <p:extLst>
      <p:ext uri="{BB962C8B-B14F-4D97-AF65-F5344CB8AC3E}">
        <p14:creationId xmlns:p14="http://schemas.microsoft.com/office/powerpoint/2010/main" val="26324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765" y="983974"/>
            <a:ext cx="10118035" cy="311426"/>
          </a:xfrm>
        </p:spPr>
        <p:txBody>
          <a:bodyPr/>
          <a:lstStyle/>
          <a:p>
            <a:pPr defTabSz="609630">
              <a:lnSpc>
                <a:spcPts val="3937"/>
              </a:lnSpc>
            </a:pPr>
            <a:r>
              <a:rPr lang="en-US" sz="3200" dirty="0">
                <a:solidFill>
                  <a:srgbClr val="0A57A4"/>
                </a:solidFill>
                <a:effectLst>
                  <a:outerShdw blurRad="38100" dist="38100" dir="2700000" algn="tl">
                    <a:srgbClr val="000000">
                      <a:alpha val="43137"/>
                    </a:srgbClr>
                  </a:outerShdw>
                </a:effectLst>
              </a:rPr>
              <a:t>ATTEMPTS AT DE-ESCALATION REQUIRE CONNECTION</a:t>
            </a:r>
            <a:br>
              <a:rPr lang="en-US" sz="3200" dirty="0">
                <a:solidFill>
                  <a:srgbClr val="0A57A4"/>
                </a:solidFill>
                <a:effectLst>
                  <a:outerShdw blurRad="38100" dist="38100" dir="2700000" algn="tl">
                    <a:srgbClr val="000000">
                      <a:alpha val="43137"/>
                    </a:srgbClr>
                  </a:outerShdw>
                </a:effectLst>
              </a:rPr>
            </a:br>
            <a:r>
              <a:rPr lang="en-US" dirty="0">
                <a:solidFill>
                  <a:srgbClr val="0A57A4"/>
                </a:solidFill>
                <a:effectLst>
                  <a:outerShdw blurRad="38100" dist="38100" dir="2700000" algn="tl">
                    <a:srgbClr val="000000">
                      <a:alpha val="43137"/>
                    </a:srgbClr>
                  </a:outerShdw>
                </a:effectLst>
              </a:rPr>
              <a:t/>
            </a:r>
            <a:br>
              <a:rPr lang="en-US" dirty="0">
                <a:solidFill>
                  <a:srgbClr val="0A57A4"/>
                </a:solidFill>
                <a:effectLst>
                  <a:outerShdw blurRad="38100" dist="38100" dir="2700000" algn="tl">
                    <a:srgbClr val="000000">
                      <a:alpha val="43137"/>
                    </a:srgbClr>
                  </a:outerShdw>
                </a:effectLst>
              </a:rPr>
            </a:br>
            <a:r>
              <a:rPr lang="en-US" sz="3200" dirty="0">
                <a:solidFill>
                  <a:srgbClr val="0A57A4"/>
                </a:solidFill>
                <a:effectLst>
                  <a:outerShdw blurRad="38100" dist="38100" dir="2700000" algn="tl">
                    <a:srgbClr val="000000">
                      <a:alpha val="43137"/>
                    </a:srgbClr>
                  </a:outerShdw>
                </a:effectLst>
              </a:rPr>
              <a:t>ATTEMPTS AT CONNECTION REQUIRE UNDERSTANDING</a:t>
            </a:r>
            <a:br>
              <a:rPr lang="en-US" sz="3200" dirty="0">
                <a:solidFill>
                  <a:srgbClr val="0A57A4"/>
                </a:solidFill>
                <a:effectLst>
                  <a:outerShdw blurRad="38100" dist="38100" dir="2700000" algn="tl">
                    <a:srgbClr val="000000">
                      <a:alpha val="43137"/>
                    </a:srgbClr>
                  </a:outerShdw>
                </a:effectLst>
              </a:rPr>
            </a:br>
            <a:endParaRPr lang="en-US" sz="3200" dirty="0">
              <a:solidFill>
                <a:srgbClr val="0A57A4"/>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339548" y="1524000"/>
            <a:ext cx="7633252" cy="4191000"/>
          </a:xfrm>
        </p:spPr>
        <p:txBody>
          <a:bodyPr/>
          <a:lstStyle/>
          <a:p>
            <a:pPr algn="just" defTabSz="609630">
              <a:lnSpc>
                <a:spcPts val="4200"/>
              </a:lnSpc>
            </a:pPr>
            <a:r>
              <a:rPr lang="en-US" dirty="0">
                <a:solidFill>
                  <a:srgbClr val="FFFFFF"/>
                </a:solidFill>
                <a:latin typeface="Times Neue Roman Bold"/>
              </a:rPr>
              <a:t>-Is this about fear in relationships?</a:t>
            </a:r>
          </a:p>
          <a:p>
            <a:pPr marL="0" indent="0" algn="just" defTabSz="609630">
              <a:lnSpc>
                <a:spcPts val="4200"/>
              </a:lnSpc>
              <a:buNone/>
            </a:pPr>
            <a:r>
              <a:rPr lang="en-US" dirty="0">
                <a:latin typeface="+mj-lt"/>
              </a:rPr>
              <a:t>-Is this about overwhelming emotions?</a:t>
            </a:r>
          </a:p>
          <a:p>
            <a:pPr marL="0" indent="0" algn="just" defTabSz="609630">
              <a:lnSpc>
                <a:spcPts val="4200"/>
              </a:lnSpc>
              <a:buNone/>
            </a:pPr>
            <a:r>
              <a:rPr lang="en-US" dirty="0">
                <a:latin typeface="+mj-lt"/>
              </a:rPr>
              <a:t>-Is this about difficulty thinking?</a:t>
            </a:r>
          </a:p>
          <a:p>
            <a:pPr marL="0" indent="0" algn="just" defTabSz="609630">
              <a:lnSpc>
                <a:spcPts val="4200"/>
              </a:lnSpc>
              <a:buNone/>
            </a:pPr>
            <a:r>
              <a:rPr lang="en-US" dirty="0">
                <a:latin typeface="+mj-lt"/>
              </a:rPr>
              <a:t>-Is this about an out of balance body?</a:t>
            </a:r>
          </a:p>
          <a:p>
            <a:pPr marL="0" indent="0" algn="just" defTabSz="609630">
              <a:lnSpc>
                <a:spcPts val="4200"/>
              </a:lnSpc>
              <a:buNone/>
            </a:pPr>
            <a:r>
              <a:rPr lang="en-US" dirty="0">
                <a:latin typeface="+mj-lt"/>
              </a:rPr>
              <a:t>-Is this about shame?</a:t>
            </a:r>
          </a:p>
          <a:p>
            <a:endParaRPr lang="en-US" dirty="0"/>
          </a:p>
        </p:txBody>
      </p:sp>
      <p:sp>
        <p:nvSpPr>
          <p:cNvPr id="4" name="TextBox 3"/>
          <p:cNvSpPr txBox="1"/>
          <p:nvPr/>
        </p:nvSpPr>
        <p:spPr>
          <a:xfrm>
            <a:off x="8617227" y="5715000"/>
            <a:ext cx="2802834" cy="369332"/>
          </a:xfrm>
          <a:prstGeom prst="rect">
            <a:avLst/>
          </a:prstGeom>
          <a:noFill/>
        </p:spPr>
        <p:txBody>
          <a:bodyPr wrap="square" rtlCol="0">
            <a:spAutoFit/>
          </a:bodyPr>
          <a:lstStyle/>
          <a:p>
            <a:r>
              <a:rPr lang="en-US" dirty="0" smtClean="0"/>
              <a:t>Massie-Lambert, S. (2021)</a:t>
            </a:r>
            <a:endParaRPr lang="en-US" dirty="0"/>
          </a:p>
        </p:txBody>
      </p:sp>
    </p:spTree>
    <p:extLst>
      <p:ext uri="{BB962C8B-B14F-4D97-AF65-F5344CB8AC3E}">
        <p14:creationId xmlns:p14="http://schemas.microsoft.com/office/powerpoint/2010/main" val="37518133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3"/>
          <a:srcRect/>
          <a:stretch>
            <a:fillRect/>
          </a:stretch>
        </p:blipFill>
        <p:spPr>
          <a:xfrm>
            <a:off x="685800" y="1597811"/>
            <a:ext cx="3352878" cy="3352878"/>
          </a:xfrm>
          <a:prstGeom prst="rect">
            <a:avLst/>
          </a:prstGeom>
        </p:spPr>
      </p:pic>
      <p:sp>
        <p:nvSpPr>
          <p:cNvPr id="9" name="TextBox 9"/>
          <p:cNvSpPr txBox="1"/>
          <p:nvPr/>
        </p:nvSpPr>
        <p:spPr>
          <a:xfrm>
            <a:off x="4299014" y="1521611"/>
            <a:ext cx="7561569" cy="4154984"/>
          </a:xfrm>
          <a:prstGeom prst="rect">
            <a:avLst/>
          </a:prstGeom>
        </p:spPr>
        <p:txBody>
          <a:bodyPr lIns="0" tIns="0" rIns="0" bIns="0" rtlCol="0" anchor="t">
            <a:spAutoFit/>
          </a:bodyPr>
          <a:lstStyle/>
          <a:p>
            <a:pPr algn="ctr" defTabSz="609630">
              <a:lnSpc>
                <a:spcPts val="3600"/>
              </a:lnSpc>
              <a:spcBef>
                <a:spcPct val="0"/>
              </a:spcBef>
            </a:pPr>
            <a:r>
              <a:rPr lang="en-US" sz="2400" dirty="0">
                <a:latin typeface="+mj-lt"/>
              </a:rPr>
              <a:t>Check in with yourself  (how do you feel?)</a:t>
            </a:r>
          </a:p>
          <a:p>
            <a:pPr algn="ctr" defTabSz="609630">
              <a:lnSpc>
                <a:spcPts val="3600"/>
              </a:lnSpc>
              <a:spcBef>
                <a:spcPct val="0"/>
              </a:spcBef>
            </a:pPr>
            <a:endParaRPr lang="en-US" sz="2400" dirty="0">
              <a:latin typeface="+mj-lt"/>
            </a:endParaRPr>
          </a:p>
          <a:p>
            <a:pPr algn="ctr" defTabSz="609630">
              <a:lnSpc>
                <a:spcPts val="3600"/>
              </a:lnSpc>
              <a:spcBef>
                <a:spcPct val="0"/>
              </a:spcBef>
            </a:pPr>
            <a:r>
              <a:rPr lang="en-US" sz="2400" dirty="0">
                <a:latin typeface="+mj-lt"/>
              </a:rPr>
              <a:t>Reframe behavior (what is the child trying to gain, avoid, control?)</a:t>
            </a:r>
          </a:p>
          <a:p>
            <a:pPr algn="ctr" defTabSz="609630">
              <a:lnSpc>
                <a:spcPts val="3600"/>
              </a:lnSpc>
              <a:spcBef>
                <a:spcPct val="0"/>
              </a:spcBef>
            </a:pPr>
            <a:endParaRPr lang="en-US" sz="2400" dirty="0">
              <a:latin typeface="+mj-lt"/>
            </a:endParaRPr>
          </a:p>
          <a:p>
            <a:pPr algn="ctr" defTabSz="609630">
              <a:lnSpc>
                <a:spcPts val="3600"/>
              </a:lnSpc>
              <a:spcBef>
                <a:spcPct val="0"/>
              </a:spcBef>
            </a:pPr>
            <a:r>
              <a:rPr lang="en-US" sz="2400" dirty="0">
                <a:latin typeface="+mj-lt"/>
              </a:rPr>
              <a:t>Decide what intervention is feasible, reasonable, and/or necessary</a:t>
            </a:r>
          </a:p>
          <a:p>
            <a:pPr algn="ctr" defTabSz="609630">
              <a:lnSpc>
                <a:spcPts val="3600"/>
              </a:lnSpc>
              <a:spcBef>
                <a:spcPct val="0"/>
              </a:spcBef>
            </a:pPr>
            <a:endParaRPr lang="en-US" sz="2400" dirty="0">
              <a:latin typeface="+mj-lt"/>
            </a:endParaRPr>
          </a:p>
          <a:p>
            <a:pPr algn="ctr" defTabSz="609630">
              <a:lnSpc>
                <a:spcPts val="3600"/>
              </a:lnSpc>
              <a:spcBef>
                <a:spcPct val="0"/>
              </a:spcBef>
            </a:pPr>
            <a:r>
              <a:rPr lang="en-US" sz="2400" dirty="0">
                <a:latin typeface="+mj-lt"/>
              </a:rPr>
              <a:t>Recommend \further trauma-focused </a:t>
            </a:r>
            <a:r>
              <a:rPr lang="en-US" sz="2400" dirty="0" smtClean="0">
                <a:latin typeface="+mj-lt"/>
              </a:rPr>
              <a:t>supports</a:t>
            </a:r>
            <a:endParaRPr lang="en-US" sz="2400" dirty="0">
              <a:latin typeface="+mj-lt"/>
            </a:endParaRPr>
          </a:p>
        </p:txBody>
      </p:sp>
      <p:sp>
        <p:nvSpPr>
          <p:cNvPr id="10" name="TextBox 10"/>
          <p:cNvSpPr txBox="1"/>
          <p:nvPr/>
        </p:nvSpPr>
        <p:spPr>
          <a:xfrm>
            <a:off x="1986624" y="334617"/>
            <a:ext cx="7561569" cy="573555"/>
          </a:xfrm>
          <a:prstGeom prst="rect">
            <a:avLst/>
          </a:prstGeom>
        </p:spPr>
        <p:txBody>
          <a:bodyPr lIns="0" tIns="0" rIns="0" bIns="0" rtlCol="0" anchor="t">
            <a:spAutoFit/>
          </a:bodyPr>
          <a:lstStyle/>
          <a:p>
            <a:pPr algn="ctr" defTabSz="609630">
              <a:lnSpc>
                <a:spcPts val="4854"/>
              </a:lnSpc>
            </a:pPr>
            <a:r>
              <a:rPr lang="en-US" sz="3200" b="1" dirty="0">
                <a:solidFill>
                  <a:srgbClr val="0A57A4"/>
                </a:solidFill>
                <a:effectLst>
                  <a:outerShdw blurRad="38100" dist="38100" dir="2700000" algn="tl">
                    <a:srgbClr val="000000">
                      <a:alpha val="43137"/>
                    </a:srgbClr>
                  </a:outerShdw>
                </a:effectLst>
                <a:latin typeface="+mj-lt"/>
              </a:rPr>
              <a:t>Before You Intervene.....</a:t>
            </a:r>
          </a:p>
        </p:txBody>
      </p:sp>
      <p:sp>
        <p:nvSpPr>
          <p:cNvPr id="11" name="TextBox 10"/>
          <p:cNvSpPr txBox="1"/>
          <p:nvPr/>
        </p:nvSpPr>
        <p:spPr>
          <a:xfrm>
            <a:off x="8617226" y="5983357"/>
            <a:ext cx="3081131" cy="369332"/>
          </a:xfrm>
          <a:prstGeom prst="rect">
            <a:avLst/>
          </a:prstGeom>
          <a:noFill/>
        </p:spPr>
        <p:txBody>
          <a:bodyPr wrap="square" rtlCol="0">
            <a:spAutoFit/>
          </a:bodyPr>
          <a:lstStyle/>
          <a:p>
            <a:r>
              <a:rPr lang="en-US"/>
              <a:t>Massie-Lambert, S. (2021)</a:t>
            </a:r>
            <a:endParaRPr lang="en-US" dirty="0"/>
          </a:p>
        </p:txBody>
      </p:sp>
    </p:spTree>
    <p:extLst>
      <p:ext uri="{BB962C8B-B14F-4D97-AF65-F5344CB8AC3E}">
        <p14:creationId xmlns:p14="http://schemas.microsoft.com/office/powerpoint/2010/main" val="23896710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0A57A4"/>
                </a:solidFill>
                <a:effectLst>
                  <a:outerShdw blurRad="38100" dist="38100" dir="2700000" algn="tl">
                    <a:srgbClr val="000000">
                      <a:alpha val="43137"/>
                    </a:srgbClr>
                  </a:outerShdw>
                </a:effectLst>
              </a:rPr>
              <a:t>Recommendations for Students</a:t>
            </a:r>
            <a:endParaRPr lang="en-US" sz="3200" dirty="0">
              <a:solidFill>
                <a:srgbClr val="0A57A4"/>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775855" y="1016000"/>
            <a:ext cx="10880436" cy="4699000"/>
          </a:xfrm>
        </p:spPr>
        <p:txBody>
          <a:bodyPr/>
          <a:lstStyle/>
          <a:p>
            <a:pPr marL="288925" indent="-228600">
              <a:spcBef>
                <a:spcPts val="600"/>
              </a:spcBef>
              <a:spcAft>
                <a:spcPts val="0"/>
              </a:spcAft>
              <a:buClr>
                <a:srgbClr val="0A57A3"/>
              </a:buClr>
              <a:buFont typeface="Arial" panose="020B0604020202020204" pitchFamily="34" charset="0"/>
              <a:buChar char="•"/>
            </a:pPr>
            <a:r>
              <a:rPr lang="en-US" dirty="0"/>
              <a:t>Students need space to reflect, process, grieve, and heal from the events of the past year and a half. </a:t>
            </a:r>
          </a:p>
          <a:p>
            <a:pPr marL="288925" indent="-228600">
              <a:spcBef>
                <a:spcPts val="600"/>
              </a:spcBef>
              <a:spcAft>
                <a:spcPts val="0"/>
              </a:spcAft>
              <a:buClr>
                <a:srgbClr val="0A57A3"/>
              </a:buClr>
              <a:buFont typeface="Arial" panose="020B0604020202020204" pitchFamily="34" charset="0"/>
              <a:buChar char="•"/>
            </a:pPr>
            <a:r>
              <a:rPr lang="en-US" dirty="0"/>
              <a:t>Students need their engagement in school, whatever the level, to be valued. Some students disappeared during COVID because they began to fail and then gave up. </a:t>
            </a:r>
            <a:endParaRPr lang="en-US" dirty="0" smtClean="0"/>
          </a:p>
          <a:p>
            <a:pPr marL="288925" indent="-228600">
              <a:spcBef>
                <a:spcPts val="600"/>
              </a:spcBef>
              <a:spcAft>
                <a:spcPts val="0"/>
              </a:spcAft>
              <a:buClr>
                <a:srgbClr val="0A57A3"/>
              </a:buClr>
              <a:buFont typeface="Arial" panose="020B0604020202020204" pitchFamily="34" charset="0"/>
              <a:buChar char="•"/>
            </a:pPr>
            <a:r>
              <a:rPr lang="en-US" dirty="0" smtClean="0"/>
              <a:t>Do </a:t>
            </a:r>
            <a:r>
              <a:rPr lang="en-US" dirty="0"/>
              <a:t>not rush to make one-size fits all decisions until we have a better understanding of the context and experience that students are bringing with them when they return to the classroom. </a:t>
            </a:r>
          </a:p>
          <a:p>
            <a:pPr marL="288925" indent="-228600">
              <a:spcBef>
                <a:spcPts val="600"/>
              </a:spcBef>
              <a:spcAft>
                <a:spcPts val="0"/>
              </a:spcAft>
              <a:buClr>
                <a:srgbClr val="0A57A3"/>
              </a:buClr>
              <a:buFont typeface="Arial" panose="020B0604020202020204" pitchFamily="34" charset="0"/>
              <a:buChar char="•"/>
            </a:pPr>
            <a:r>
              <a:rPr lang="en-US" dirty="0" smtClean="0"/>
              <a:t>Reflect </a:t>
            </a:r>
            <a:r>
              <a:rPr lang="en-US" dirty="0"/>
              <a:t>on what positive lessons have been learned over the past 16 months and think about outside the box, creative alternatives for student engagement, connection, and learning. </a:t>
            </a:r>
            <a:endParaRPr lang="en-US" dirty="0" smtClean="0"/>
          </a:p>
          <a:p>
            <a:pPr marL="288925" indent="-228600">
              <a:spcBef>
                <a:spcPts val="600"/>
              </a:spcBef>
              <a:spcAft>
                <a:spcPts val="0"/>
              </a:spcAft>
              <a:buClr>
                <a:srgbClr val="0A57A3"/>
              </a:buClr>
              <a:buFont typeface="Arial" panose="020B0604020202020204" pitchFamily="34" charset="0"/>
              <a:buChar char="•"/>
            </a:pPr>
            <a:r>
              <a:rPr lang="en-US" dirty="0"/>
              <a:t>Don’t forget that students and staff alike may have much more going on underneath the surface now.</a:t>
            </a:r>
          </a:p>
          <a:p>
            <a:pPr marL="288925" indent="-228600">
              <a:spcBef>
                <a:spcPts val="600"/>
              </a:spcBef>
              <a:spcAft>
                <a:spcPts val="0"/>
              </a:spcAft>
              <a:buClr>
                <a:srgbClr val="0A57A3"/>
              </a:buClr>
              <a:buFont typeface="Arial" panose="020B0604020202020204" pitchFamily="34" charset="0"/>
              <a:buChar char="•"/>
            </a:pPr>
            <a:endParaRPr lang="en-US" dirty="0"/>
          </a:p>
          <a:p>
            <a:pPr marL="288925" indent="-228600">
              <a:lnSpc>
                <a:spcPct val="111000"/>
              </a:lnSpc>
              <a:spcBef>
                <a:spcPts val="1800"/>
              </a:spcBef>
              <a:spcAft>
                <a:spcPts val="1800"/>
              </a:spcAft>
              <a:buClr>
                <a:srgbClr val="0A57A3"/>
              </a:buClr>
              <a:buFont typeface="Arial" panose="020B0604020202020204" pitchFamily="34" charset="0"/>
              <a:buChar char="•"/>
            </a:pPr>
            <a:endParaRPr lang="en-US" dirty="0" smtClean="0"/>
          </a:p>
          <a:p>
            <a:pPr marL="288925" indent="-228600">
              <a:lnSpc>
                <a:spcPct val="111000"/>
              </a:lnSpc>
              <a:spcBef>
                <a:spcPts val="1800"/>
              </a:spcBef>
              <a:spcAft>
                <a:spcPts val="1800"/>
              </a:spcAft>
              <a:buClr>
                <a:srgbClr val="0A57A3"/>
              </a:buClr>
              <a:buFont typeface="Arial" panose="020B0604020202020204" pitchFamily="34" charset="0"/>
              <a:buChar char="•"/>
            </a:pPr>
            <a:endParaRPr lang="en-US" dirty="0"/>
          </a:p>
        </p:txBody>
      </p:sp>
    </p:spTree>
    <p:extLst>
      <p:ext uri="{BB962C8B-B14F-4D97-AF65-F5344CB8AC3E}">
        <p14:creationId xmlns:p14="http://schemas.microsoft.com/office/powerpoint/2010/main" val="1724879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p:cNvSpPr>
          <p:nvPr>
            <p:ph type="title" idx="4294967295"/>
          </p:nvPr>
        </p:nvSpPr>
        <p:spPr bwMode="auto">
          <a:xfrm>
            <a:off x="2514600" y="152400"/>
            <a:ext cx="76962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r>
              <a:rPr lang="en-US" altLang="en-US" sz="3200" b="1" dirty="0" smtClean="0">
                <a:solidFill>
                  <a:srgbClr val="2F61AD"/>
                </a:solidFill>
                <a:effectLst>
                  <a:outerShdw blurRad="38100" dist="38100" dir="2700000" algn="tl">
                    <a:srgbClr val="000000">
                      <a:alpha val="43137"/>
                    </a:srgbClr>
                  </a:outerShdw>
                </a:effectLst>
              </a:rPr>
              <a:t>Multi-Level Intervention Options</a:t>
            </a:r>
          </a:p>
        </p:txBody>
      </p:sp>
      <p:sp>
        <p:nvSpPr>
          <p:cNvPr id="24579" name="Rectangle 3"/>
          <p:cNvSpPr>
            <a:spLocks noGrp="1"/>
          </p:cNvSpPr>
          <p:nvPr>
            <p:ph type="body" idx="4294967295"/>
          </p:nvPr>
        </p:nvSpPr>
        <p:spPr bwMode="auto">
          <a:xfrm>
            <a:off x="1981199" y="1319213"/>
            <a:ext cx="8683487" cy="48069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r>
              <a:rPr lang="en-US" altLang="en-US" sz="2400" b="1" u="sng" dirty="0"/>
              <a:t>Tier 1 – General Population-based Interventions</a:t>
            </a:r>
          </a:p>
          <a:p>
            <a:pPr>
              <a:buFontTx/>
              <a:buNone/>
            </a:pPr>
            <a:r>
              <a:rPr lang="en-US" altLang="en-US" sz="2400" dirty="0"/>
              <a:t>    </a:t>
            </a:r>
            <a:r>
              <a:rPr lang="en-US" altLang="en-US" sz="2400" dirty="0" smtClean="0"/>
              <a:t>Mental health literacy, social emotional learning, wellness activities, crisis preparedness</a:t>
            </a:r>
            <a:endParaRPr lang="en-US" altLang="en-US" sz="2400" dirty="0"/>
          </a:p>
          <a:p>
            <a:pPr>
              <a:buFontTx/>
              <a:buNone/>
            </a:pPr>
            <a:r>
              <a:rPr lang="en-US" altLang="en-US" sz="2400" dirty="0" smtClean="0"/>
              <a:t>   Classroom WISE, Psychological </a:t>
            </a:r>
            <a:r>
              <a:rPr lang="en-US" altLang="en-US" sz="2400" dirty="0"/>
              <a:t>First </a:t>
            </a:r>
            <a:r>
              <a:rPr lang="en-US" altLang="en-US" sz="2400" dirty="0" smtClean="0"/>
              <a:t>Aid</a:t>
            </a:r>
            <a:endParaRPr lang="en-US" altLang="en-US" sz="2400" dirty="0"/>
          </a:p>
          <a:p>
            <a:pPr>
              <a:buFontTx/>
              <a:buNone/>
            </a:pPr>
            <a:r>
              <a:rPr lang="en-US" altLang="en-US" sz="2400" b="1" u="sng" dirty="0"/>
              <a:t>Tier 2 – Specialized Group Interventions</a:t>
            </a:r>
            <a:endParaRPr lang="en-US" altLang="en-US" sz="2400" b="1" dirty="0"/>
          </a:p>
          <a:p>
            <a:pPr>
              <a:buFontTx/>
              <a:buNone/>
            </a:pPr>
            <a:r>
              <a:rPr lang="en-US" altLang="en-US" sz="2400" dirty="0"/>
              <a:t>	Trauma/Grief-focused, short-term, strength-based</a:t>
            </a:r>
          </a:p>
          <a:p>
            <a:pPr>
              <a:buFontTx/>
              <a:buNone/>
            </a:pPr>
            <a:r>
              <a:rPr lang="en-US" altLang="en-US" sz="2400" dirty="0"/>
              <a:t>    Skills for Psychological </a:t>
            </a:r>
            <a:r>
              <a:rPr lang="en-US" altLang="en-US" sz="2400" dirty="0" smtClean="0"/>
              <a:t>Recovery, CBITS/Bounce Back</a:t>
            </a:r>
            <a:endParaRPr lang="en-US" altLang="en-US" sz="2400" dirty="0"/>
          </a:p>
          <a:p>
            <a:pPr>
              <a:buFontTx/>
              <a:buNone/>
            </a:pPr>
            <a:r>
              <a:rPr lang="en-US" altLang="en-US" sz="2400" b="1" u="sng" dirty="0"/>
              <a:t>Tier 3 – Specialized Individual-Based Interventions</a:t>
            </a:r>
          </a:p>
          <a:p>
            <a:pPr>
              <a:buFontTx/>
              <a:buNone/>
            </a:pPr>
            <a:r>
              <a:rPr lang="en-US" altLang="en-US" sz="2400" dirty="0"/>
              <a:t>	Psychiatric Services, long-term</a:t>
            </a:r>
          </a:p>
          <a:p>
            <a:pPr>
              <a:buFontTx/>
              <a:buNone/>
            </a:pPr>
            <a:r>
              <a:rPr lang="en-US" altLang="en-US" sz="2400" dirty="0"/>
              <a:t>	</a:t>
            </a:r>
            <a:r>
              <a:rPr lang="en-US" altLang="en-US" sz="2400" dirty="0" smtClean="0"/>
              <a:t>Trauma Focused-CBT</a:t>
            </a:r>
            <a:endParaRPr lang="en-US" altLang="en-US" sz="2400" dirty="0"/>
          </a:p>
        </p:txBody>
      </p:sp>
    </p:spTree>
    <p:extLst>
      <p:ext uri="{BB962C8B-B14F-4D97-AF65-F5344CB8AC3E}">
        <p14:creationId xmlns:p14="http://schemas.microsoft.com/office/powerpoint/2010/main" val="2913542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smtClean="0">
                <a:solidFill>
                  <a:srgbClr val="0A57A4"/>
                </a:solidFill>
                <a:effectLst>
                  <a:outerShdw blurRad="38100" dist="38100" dir="2700000" algn="tl">
                    <a:srgbClr val="000000">
                      <a:alpha val="43137"/>
                    </a:srgbClr>
                  </a:outerShdw>
                </a:effectLst>
              </a:rPr>
              <a:t>Well-Being Information and Strategies for Educators</a:t>
            </a:r>
            <a:endParaRPr lang="en-US" sz="3200" dirty="0">
              <a:solidFill>
                <a:srgbClr val="0A57A4"/>
              </a:solidFill>
              <a:effectLst>
                <a:outerShdw blurRad="38100" dist="38100" dir="2700000" algn="tl">
                  <a:srgbClr val="000000">
                    <a:alpha val="43137"/>
                  </a:srgbClr>
                </a:outerShdw>
              </a:effectLst>
            </a:endParaRPr>
          </a:p>
        </p:txBody>
      </p:sp>
      <p:pic>
        <p:nvPicPr>
          <p:cNvPr id="1026" name="Picture 2" descr="Classroom WISE"/>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531192" y="1697437"/>
            <a:ext cx="5074478" cy="336158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sz="half" idx="2"/>
          </p:nvPr>
        </p:nvSpPr>
        <p:spPr/>
        <p:txBody>
          <a:bodyPr/>
          <a:lstStyle/>
          <a:p>
            <a:r>
              <a:rPr lang="en-US" dirty="0"/>
              <a:t>a FREE 3-part training package that assists K-12 educators in supporting the mental health of students in the classroom. </a:t>
            </a:r>
            <a:endParaRPr lang="en-US" dirty="0" smtClean="0"/>
          </a:p>
          <a:p>
            <a:r>
              <a:rPr lang="en-US" dirty="0" smtClean="0"/>
              <a:t>Offers </a:t>
            </a:r>
            <a:r>
              <a:rPr lang="en-US" dirty="0"/>
              <a:t>evidence-based strategies and skills to engage and support students with mental health concerns in the classroom.</a:t>
            </a:r>
          </a:p>
        </p:txBody>
      </p:sp>
      <p:sp>
        <p:nvSpPr>
          <p:cNvPr id="6" name="TextBox 5"/>
          <p:cNvSpPr txBox="1"/>
          <p:nvPr/>
        </p:nvSpPr>
        <p:spPr>
          <a:xfrm>
            <a:off x="1152939" y="5059017"/>
            <a:ext cx="4452731" cy="369332"/>
          </a:xfrm>
          <a:prstGeom prst="rect">
            <a:avLst/>
          </a:prstGeom>
          <a:noFill/>
        </p:spPr>
        <p:txBody>
          <a:bodyPr wrap="square" rtlCol="0">
            <a:spAutoFit/>
          </a:bodyPr>
          <a:lstStyle/>
          <a:p>
            <a:r>
              <a:rPr lang="en-US" dirty="0"/>
              <a:t>https://www.classroomwise.org/</a:t>
            </a:r>
          </a:p>
        </p:txBody>
      </p:sp>
    </p:spTree>
    <p:extLst>
      <p:ext uri="{BB962C8B-B14F-4D97-AF65-F5344CB8AC3E}">
        <p14:creationId xmlns:p14="http://schemas.microsoft.com/office/powerpoint/2010/main" val="36116466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idx="4294967295"/>
          </p:nvPr>
        </p:nvSpPr>
        <p:spPr bwMode="auto">
          <a:xfrm>
            <a:off x="553453" y="338138"/>
            <a:ext cx="11343579"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r>
              <a:rPr lang="en-US" altLang="en-US" sz="3200" b="1" dirty="0" smtClean="0">
                <a:solidFill>
                  <a:srgbClr val="2F61AD"/>
                </a:solidFill>
                <a:effectLst>
                  <a:outerShdw blurRad="38100" dist="38100" dir="2700000" algn="tl">
                    <a:srgbClr val="000000">
                      <a:alpha val="43137"/>
                    </a:srgbClr>
                  </a:outerShdw>
                </a:effectLst>
              </a:rPr>
              <a:t>Psychological First Aid</a:t>
            </a:r>
          </a:p>
        </p:txBody>
      </p:sp>
      <p:sp>
        <p:nvSpPr>
          <p:cNvPr id="29699" name="Rectangle 8"/>
          <p:cNvSpPr>
            <a:spLocks noGrp="1"/>
          </p:cNvSpPr>
          <p:nvPr>
            <p:ph type="body" sz="half" idx="4294967295"/>
          </p:nvPr>
        </p:nvSpPr>
        <p:spPr bwMode="auto">
          <a:xfrm>
            <a:off x="1981200" y="1600201"/>
            <a:ext cx="4038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2800"/>
          </a:p>
        </p:txBody>
      </p:sp>
      <p:sp>
        <p:nvSpPr>
          <p:cNvPr id="29700" name="Rectangle 9"/>
          <p:cNvSpPr>
            <a:spLocks noGrp="1"/>
          </p:cNvSpPr>
          <p:nvPr>
            <p:ph type="body" sz="half" idx="4294967295"/>
          </p:nvPr>
        </p:nvSpPr>
        <p:spPr bwMode="auto">
          <a:xfrm>
            <a:off x="6150166" y="1600201"/>
            <a:ext cx="5071112" cy="3345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sz="2800" dirty="0"/>
              <a:t>An acute intervention to assist </a:t>
            </a:r>
            <a:r>
              <a:rPr lang="en-US" altLang="en-US" sz="2800" dirty="0" smtClean="0"/>
              <a:t>students, educators, </a:t>
            </a:r>
            <a:r>
              <a:rPr lang="en-US" altLang="en-US" sz="2800" dirty="0"/>
              <a:t>and </a:t>
            </a:r>
            <a:r>
              <a:rPr lang="en-US" altLang="en-US" sz="2800" dirty="0" smtClean="0"/>
              <a:t>families </a:t>
            </a:r>
            <a:r>
              <a:rPr lang="en-US" altLang="en-US" sz="2800" dirty="0"/>
              <a:t>in the immediate aftermath of disasters</a:t>
            </a:r>
          </a:p>
          <a:p>
            <a:pPr>
              <a:lnSpc>
                <a:spcPct val="90000"/>
              </a:lnSpc>
            </a:pPr>
            <a:r>
              <a:rPr lang="en-US" altLang="en-US" sz="2800" dirty="0"/>
              <a:t>Has been adapted for different systems and translated into different languages</a:t>
            </a:r>
          </a:p>
          <a:p>
            <a:pPr>
              <a:lnSpc>
                <a:spcPct val="90000"/>
              </a:lnSpc>
              <a:buFontTx/>
              <a:buNone/>
            </a:pPr>
            <a:endParaRPr lang="en-US" altLang="en-US" sz="2800" dirty="0"/>
          </a:p>
        </p:txBody>
      </p:sp>
      <p:pic>
        <p:nvPicPr>
          <p:cNvPr id="8197" name="Picture 6" descr="PAP_612x792"/>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1778000" y="1403351"/>
            <a:ext cx="3475038" cy="4525963"/>
          </a:xfrm>
        </p:spPr>
      </p:pic>
      <p:pic>
        <p:nvPicPr>
          <p:cNvPr id="6" name="Picture 5"/>
          <p:cNvPicPr>
            <a:picLocks noChangeAspect="1"/>
          </p:cNvPicPr>
          <p:nvPr/>
        </p:nvPicPr>
        <p:blipFill>
          <a:blip r:embed="rId4"/>
          <a:stretch>
            <a:fillRect/>
          </a:stretch>
        </p:blipFill>
        <p:spPr>
          <a:xfrm>
            <a:off x="1778000" y="1579563"/>
            <a:ext cx="3519725" cy="4448176"/>
          </a:xfrm>
          <a:prstGeom prst="rect">
            <a:avLst/>
          </a:prstGeom>
          <a:ln>
            <a:noFill/>
          </a:ln>
          <a:effectLst>
            <a:outerShdw blurRad="190500" algn="tl" rotWithShape="0">
              <a:srgbClr val="000000">
                <a:alpha val="70000"/>
              </a:srgbClr>
            </a:outerShdw>
          </a:effectLst>
        </p:spPr>
      </p:pic>
      <p:sp>
        <p:nvSpPr>
          <p:cNvPr id="2" name="TextBox 1"/>
          <p:cNvSpPr txBox="1"/>
          <p:nvPr/>
        </p:nvSpPr>
        <p:spPr>
          <a:xfrm>
            <a:off x="6705600" y="5064689"/>
            <a:ext cx="4424516" cy="1200329"/>
          </a:xfrm>
          <a:prstGeom prst="rect">
            <a:avLst/>
          </a:prstGeom>
          <a:noFill/>
        </p:spPr>
        <p:txBody>
          <a:bodyPr wrap="square" rtlCol="0">
            <a:spAutoFit/>
          </a:bodyPr>
          <a:lstStyle/>
          <a:p>
            <a:r>
              <a:rPr lang="en-US">
                <a:solidFill>
                  <a:srgbClr val="0A57A4"/>
                </a:solidFill>
              </a:rPr>
              <a:t>www.NCTSN.org </a:t>
            </a:r>
            <a:r>
              <a:rPr lang="en-US"/>
              <a:t>– all manuals</a:t>
            </a:r>
          </a:p>
          <a:p>
            <a:r>
              <a:rPr lang="en-US">
                <a:solidFill>
                  <a:srgbClr val="0A57A4"/>
                </a:solidFill>
              </a:rPr>
              <a:t>Learn.NCTSN.org</a:t>
            </a:r>
            <a:r>
              <a:rPr lang="en-US"/>
              <a:t> – PFA Online</a:t>
            </a:r>
          </a:p>
          <a:p>
            <a:r>
              <a:rPr lang="en-US" i="1">
                <a:solidFill>
                  <a:srgbClr val="0A57A4"/>
                </a:solidFill>
              </a:rPr>
              <a:t>PFA Mobile </a:t>
            </a:r>
            <a:r>
              <a:rPr lang="en-US"/>
              <a:t>available for IOS and Android mobile devices</a:t>
            </a:r>
            <a:endParaRPr lang="en-US" dirty="0"/>
          </a:p>
        </p:txBody>
      </p:sp>
    </p:spTree>
    <p:extLst>
      <p:ext uri="{BB962C8B-B14F-4D97-AF65-F5344CB8AC3E}">
        <p14:creationId xmlns:p14="http://schemas.microsoft.com/office/powerpoint/2010/main" val="15463768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bwMode="auto">
          <a:xfrm>
            <a:off x="493295" y="365125"/>
            <a:ext cx="11403737" cy="13255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a:defRPr/>
            </a:pPr>
            <a:r>
              <a:rPr lang="en-US" altLang="en-US" sz="3200" b="1" dirty="0" smtClean="0">
                <a:solidFill>
                  <a:srgbClr val="2F61AD"/>
                </a:solidFill>
                <a:effectLst>
                  <a:outerShdw blurRad="38100" dist="38100" dir="2700000" algn="tl">
                    <a:srgbClr val="000000">
                      <a:alpha val="43137"/>
                    </a:srgbClr>
                  </a:outerShdw>
                </a:effectLst>
              </a:rPr>
              <a:t>Skills for Psychological Recovery</a:t>
            </a:r>
          </a:p>
        </p:txBody>
      </p:sp>
      <p:sp>
        <p:nvSpPr>
          <p:cNvPr id="36867" name="Content Placeholder 3"/>
          <p:cNvSpPr>
            <a:spLocks noGrp="1"/>
          </p:cNvSpPr>
          <p:nvPr>
            <p:ph sz="half" idx="2"/>
          </p:nvPr>
        </p:nvSpPr>
        <p:spPr bwMode="auto">
          <a:xfrm>
            <a:off x="6172200" y="1425677"/>
            <a:ext cx="5567516" cy="40956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Times" panose="02020603050405020304" pitchFamily="18" charset="0"/>
              <a:buChar char="•"/>
            </a:pPr>
            <a:r>
              <a:rPr lang="en-US" altLang="en-US" sz="2400" dirty="0"/>
              <a:t>SPR is a modular intermediate intervention that aims to help survivors gain skills to manage distress and cope post-disaster</a:t>
            </a:r>
          </a:p>
          <a:p>
            <a:pPr>
              <a:buFont typeface="Times" panose="02020603050405020304" pitchFamily="18" charset="0"/>
              <a:buChar char="•"/>
            </a:pPr>
            <a:r>
              <a:rPr lang="en-US" altLang="en-US" sz="2400" dirty="0"/>
              <a:t>SPR is designed to be 1-5 visits, each which can “stand alone, but you should encourage multiple visits</a:t>
            </a:r>
          </a:p>
          <a:p>
            <a:pPr>
              <a:buFont typeface="Times" panose="02020603050405020304" pitchFamily="18" charset="0"/>
              <a:buChar char="•"/>
            </a:pPr>
            <a:r>
              <a:rPr lang="en-US" altLang="en-US" sz="2400" dirty="0"/>
              <a:t>Was created for use with children, adolescents, and adults</a:t>
            </a:r>
          </a:p>
          <a:p>
            <a:pPr>
              <a:buFont typeface="Times" panose="02020603050405020304" pitchFamily="18" charset="0"/>
              <a:buChar char="•"/>
            </a:pPr>
            <a:r>
              <a:rPr lang="en-US" altLang="en-US" sz="2400" dirty="0"/>
              <a:t>Used in a variety of settings and with paraprofessionals</a:t>
            </a:r>
          </a:p>
          <a:p>
            <a:pPr marL="0" indent="0">
              <a:buNone/>
            </a:pPr>
            <a:endParaRPr lang="en-US" altLang="en-US" dirty="0" smtClean="0"/>
          </a:p>
        </p:txBody>
      </p:sp>
      <p:pic>
        <p:nvPicPr>
          <p:cNvPr id="5" name="Content Placeholder 4"/>
          <p:cNvPicPr>
            <a:picLocks noGrp="1" noChangeAspect="1"/>
          </p:cNvPicPr>
          <p:nvPr>
            <p:ph sz="half" idx="1"/>
          </p:nvPr>
        </p:nvPicPr>
        <p:blipFill>
          <a:blip r:embed="rId2"/>
          <a:stretch>
            <a:fillRect/>
          </a:stretch>
        </p:blipFill>
        <p:spPr>
          <a:xfrm>
            <a:off x="1450258" y="1278193"/>
            <a:ext cx="2925097" cy="3840607"/>
          </a:xfrm>
          <a:effectLst>
            <a:outerShdw blurRad="190500" algn="tl" rotWithShape="0">
              <a:srgbClr val="000000">
                <a:alpha val="70000"/>
              </a:srgbClr>
            </a:outerShdw>
          </a:effectLst>
        </p:spPr>
      </p:pic>
      <p:sp>
        <p:nvSpPr>
          <p:cNvPr id="3" name="TextBox 2"/>
          <p:cNvSpPr txBox="1"/>
          <p:nvPr/>
        </p:nvSpPr>
        <p:spPr>
          <a:xfrm>
            <a:off x="1573162" y="5266284"/>
            <a:ext cx="3814915" cy="646331"/>
          </a:xfrm>
          <a:prstGeom prst="rect">
            <a:avLst/>
          </a:prstGeom>
          <a:noFill/>
        </p:spPr>
        <p:txBody>
          <a:bodyPr wrap="square" rtlCol="0">
            <a:spAutoFit/>
          </a:bodyPr>
          <a:lstStyle/>
          <a:p>
            <a:pPr lvl="0" eaLnBrk="0" fontAlgn="base" hangingPunct="0">
              <a:spcBef>
                <a:spcPct val="0"/>
              </a:spcBef>
              <a:spcAft>
                <a:spcPct val="0"/>
              </a:spcAft>
              <a:defRPr/>
            </a:pPr>
            <a:r>
              <a:rPr lang="en-US">
                <a:solidFill>
                  <a:srgbClr val="0A57A4"/>
                </a:solidFill>
                <a:latin typeface="Arial" panose="020B0604020202020204" pitchFamily="34" charset="0"/>
              </a:rPr>
              <a:t>www.NCTSN.org</a:t>
            </a:r>
            <a:r>
              <a:rPr lang="en-US">
                <a:solidFill>
                  <a:srgbClr val="000000"/>
                </a:solidFill>
                <a:latin typeface="Arial" panose="020B0604020202020204" pitchFamily="34" charset="0"/>
              </a:rPr>
              <a:t> – all manuals</a:t>
            </a:r>
          </a:p>
          <a:p>
            <a:pPr lvl="0" eaLnBrk="0" fontAlgn="base" hangingPunct="0">
              <a:spcBef>
                <a:spcPct val="0"/>
              </a:spcBef>
              <a:spcAft>
                <a:spcPct val="0"/>
              </a:spcAft>
              <a:defRPr/>
            </a:pPr>
            <a:r>
              <a:rPr lang="en-US">
                <a:solidFill>
                  <a:srgbClr val="0A57A4"/>
                </a:solidFill>
                <a:latin typeface="Arial" panose="020B0604020202020204" pitchFamily="34" charset="0"/>
              </a:rPr>
              <a:t>Learn.NCTSN.org</a:t>
            </a:r>
            <a:r>
              <a:rPr lang="en-US">
                <a:solidFill>
                  <a:srgbClr val="000000"/>
                </a:solidFill>
                <a:latin typeface="Arial" panose="020B0604020202020204" pitchFamily="34" charset="0"/>
              </a:rPr>
              <a:t> – SPR Online</a:t>
            </a:r>
            <a:endParaRPr 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29039160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0A57A4"/>
                </a:solidFill>
                <a:effectLst>
                  <a:outerShdw blurRad="38100" dist="38100" dir="2700000" algn="tl">
                    <a:srgbClr val="000000">
                      <a:alpha val="43137"/>
                    </a:srgbClr>
                  </a:outerShdw>
                </a:effectLst>
              </a:rPr>
              <a:t>Tier 2 Evidence-based Treatments</a:t>
            </a:r>
            <a:endParaRPr lang="en-US" sz="3200" dirty="0">
              <a:solidFill>
                <a:srgbClr val="0A57A4"/>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924339" y="1451113"/>
            <a:ext cx="5049078" cy="4442792"/>
          </a:xfrm>
        </p:spPr>
        <p:txBody>
          <a:bodyPr/>
          <a:lstStyle/>
          <a:p>
            <a:endParaRPr lang="en-US" dirty="0"/>
          </a:p>
          <a:p>
            <a:pPr marL="0" indent="0">
              <a:buNone/>
            </a:pPr>
            <a:endParaRPr lang="en-US" dirty="0"/>
          </a:p>
        </p:txBody>
      </p:sp>
      <p:sp>
        <p:nvSpPr>
          <p:cNvPr id="4" name="Content Placeholder 3"/>
          <p:cNvSpPr>
            <a:spLocks noGrp="1"/>
          </p:cNvSpPr>
          <p:nvPr>
            <p:ph sz="half" idx="2"/>
          </p:nvPr>
        </p:nvSpPr>
        <p:spPr>
          <a:xfrm>
            <a:off x="5973416" y="1544320"/>
            <a:ext cx="5233063" cy="2326640"/>
          </a:xfrm>
        </p:spPr>
        <p:txBody>
          <a:bodyPr/>
          <a:lstStyle/>
          <a:p>
            <a:pPr marL="0" indent="0">
              <a:buNone/>
            </a:pPr>
            <a:endParaRPr lang="en-US" dirty="0"/>
          </a:p>
          <a:p>
            <a:endParaRPr lang="en-US" dirty="0" smtClean="0"/>
          </a:p>
          <a:p>
            <a:pPr marL="0" indent="0">
              <a:buNone/>
            </a:pPr>
            <a:endParaRPr lang="en-US" dirty="0"/>
          </a:p>
        </p:txBody>
      </p:sp>
      <p:sp>
        <p:nvSpPr>
          <p:cNvPr id="9" name="AutoShape 3"/>
          <p:cNvSpPr>
            <a:spLocks noChangeAspect="1" noChangeArrowheads="1" noTextEdit="1"/>
          </p:cNvSpPr>
          <p:nvPr/>
        </p:nvSpPr>
        <p:spPr bwMode="auto">
          <a:xfrm>
            <a:off x="1868544" y="5131115"/>
            <a:ext cx="3641766" cy="2457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a:blip r:embed="rId2"/>
          <a:stretch>
            <a:fillRect/>
          </a:stretch>
        </p:blipFill>
        <p:spPr>
          <a:xfrm>
            <a:off x="5714006" y="1837987"/>
            <a:ext cx="4999383" cy="1390423"/>
          </a:xfrm>
          <a:prstGeom prst="rect">
            <a:avLst/>
          </a:prstGeom>
        </p:spPr>
      </p:pic>
      <p:pic>
        <p:nvPicPr>
          <p:cNvPr id="5127" name="Picture 7" descr="Bounce B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726" y="2412249"/>
            <a:ext cx="2864785" cy="87376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37647" y="3982720"/>
            <a:ext cx="4404913" cy="461665"/>
          </a:xfrm>
          <a:prstGeom prst="rect">
            <a:avLst/>
          </a:prstGeom>
          <a:noFill/>
        </p:spPr>
        <p:txBody>
          <a:bodyPr wrap="square" rtlCol="0">
            <a:spAutoFit/>
          </a:bodyPr>
          <a:lstStyle/>
          <a:p>
            <a:r>
              <a:rPr lang="en-US" sz="2400" dirty="0"/>
              <a:t>https://</a:t>
            </a:r>
            <a:r>
              <a:rPr lang="en-US" sz="2400" dirty="0" smtClean="0"/>
              <a:t>bouncebackprogram.org</a:t>
            </a:r>
            <a:endParaRPr lang="en-US" sz="2400" dirty="0"/>
          </a:p>
        </p:txBody>
      </p:sp>
      <p:sp>
        <p:nvSpPr>
          <p:cNvPr id="13" name="TextBox 12"/>
          <p:cNvSpPr txBox="1"/>
          <p:nvPr/>
        </p:nvSpPr>
        <p:spPr>
          <a:xfrm>
            <a:off x="5973416" y="3870960"/>
            <a:ext cx="4912694" cy="461665"/>
          </a:xfrm>
          <a:prstGeom prst="rect">
            <a:avLst/>
          </a:prstGeom>
          <a:noFill/>
        </p:spPr>
        <p:txBody>
          <a:bodyPr wrap="square" rtlCol="0">
            <a:spAutoFit/>
          </a:bodyPr>
          <a:lstStyle/>
          <a:p>
            <a:r>
              <a:rPr lang="en-US" sz="2400" dirty="0"/>
              <a:t>http://</a:t>
            </a:r>
            <a:r>
              <a:rPr lang="en-US" sz="2400" dirty="0" smtClean="0"/>
              <a:t>cbitsprogram.org</a:t>
            </a:r>
            <a:endParaRPr lang="en-US" sz="2400" dirty="0"/>
          </a:p>
        </p:txBody>
      </p:sp>
    </p:spTree>
    <p:extLst>
      <p:ext uri="{BB962C8B-B14F-4D97-AF65-F5344CB8AC3E}">
        <p14:creationId xmlns:p14="http://schemas.microsoft.com/office/powerpoint/2010/main" val="21842131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bwMode="auto">
          <a:xfrm>
            <a:off x="609600" y="304800"/>
            <a:ext cx="10972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effectLst>
                  <a:outerShdw blurRad="38100" dist="38100" dir="2700000" algn="tl">
                    <a:srgbClr val="000000">
                      <a:alpha val="43137"/>
                    </a:srgbClr>
                  </a:outerShdw>
                </a:effectLst>
              </a:rPr>
              <a:t/>
            </a:r>
            <a:br>
              <a:rPr lang="en-US" altLang="en-US" b="1" dirty="0">
                <a:effectLst>
                  <a:outerShdw blurRad="38100" dist="38100" dir="2700000" algn="tl">
                    <a:srgbClr val="000000">
                      <a:alpha val="43137"/>
                    </a:srgbClr>
                  </a:outerShdw>
                </a:effectLst>
              </a:rPr>
            </a:br>
            <a:endParaRPr lang="en-US" altLang="en-US" b="1" dirty="0" smtClean="0">
              <a:effectLst>
                <a:outerShdw blurRad="38100" dist="38100" dir="2700000" algn="tl">
                  <a:srgbClr val="000000">
                    <a:alpha val="43137"/>
                  </a:srgbClr>
                </a:outerShdw>
              </a:effectLst>
            </a:endParaRPr>
          </a:p>
        </p:txBody>
      </p:sp>
      <p:pic>
        <p:nvPicPr>
          <p:cNvPr id="9" name="Content Placeholder 5"/>
          <p:cNvPicPr>
            <a:picLocks noGrp="1" noChangeAspect="1"/>
          </p:cNvPicPr>
          <p:nvPr>
            <p:ph idx="1"/>
          </p:nvPr>
        </p:nvPicPr>
        <p:blipFill rotWithShape="1">
          <a:blip r:embed="rId2"/>
          <a:srcRect l="23852" t="4030" r="25565" b="27743"/>
          <a:stretch/>
        </p:blipFill>
        <p:spPr>
          <a:xfrm>
            <a:off x="1651000" y="876300"/>
            <a:ext cx="8686800" cy="4953000"/>
          </a:xfrm>
          <a:prstGeom prst="rect">
            <a:avLst/>
          </a:prstGeom>
        </p:spPr>
      </p:pic>
      <p:sp>
        <p:nvSpPr>
          <p:cNvPr id="2" name="TextBox 1"/>
          <p:cNvSpPr txBox="1"/>
          <p:nvPr/>
        </p:nvSpPr>
        <p:spPr>
          <a:xfrm>
            <a:off x="8148320" y="5232400"/>
            <a:ext cx="3434080" cy="369332"/>
          </a:xfrm>
          <a:prstGeom prst="rect">
            <a:avLst/>
          </a:prstGeom>
          <a:noFill/>
        </p:spPr>
        <p:txBody>
          <a:bodyPr wrap="square" rtlCol="0">
            <a:spAutoFit/>
          </a:bodyPr>
          <a:lstStyle/>
          <a:p>
            <a:r>
              <a:rPr lang="en-US" altLang="en-US" b="1" dirty="0">
                <a:effectLst>
                  <a:outerShdw blurRad="38100" dist="38100" dir="2700000" algn="tl">
                    <a:srgbClr val="000000">
                      <a:alpha val="43137"/>
                    </a:srgbClr>
                  </a:outerShdw>
                </a:effectLst>
              </a:rPr>
              <a:t>https://tfcbt2.musc.edu</a:t>
            </a:r>
            <a:endParaRPr lang="en-US" dirty="0"/>
          </a:p>
        </p:txBody>
      </p:sp>
      <p:sp>
        <p:nvSpPr>
          <p:cNvPr id="3" name="TextBox 2"/>
          <p:cNvSpPr txBox="1"/>
          <p:nvPr/>
        </p:nvSpPr>
        <p:spPr>
          <a:xfrm>
            <a:off x="986590" y="304800"/>
            <a:ext cx="9144000" cy="584775"/>
          </a:xfrm>
          <a:prstGeom prst="rect">
            <a:avLst/>
          </a:prstGeom>
          <a:noFill/>
        </p:spPr>
        <p:txBody>
          <a:bodyPr wrap="square" rtlCol="0">
            <a:spAutoFit/>
          </a:bodyPr>
          <a:lstStyle/>
          <a:p>
            <a:pPr algn="ctr"/>
            <a:r>
              <a:rPr lang="en-US" sz="3200" b="1" dirty="0" smtClean="0">
                <a:solidFill>
                  <a:srgbClr val="0A57A4"/>
                </a:solidFill>
                <a:effectLst>
                  <a:outerShdw blurRad="38100" dist="38100" dir="2700000" algn="tl">
                    <a:srgbClr val="000000">
                      <a:alpha val="43137"/>
                    </a:srgbClr>
                  </a:outerShdw>
                </a:effectLst>
              </a:rPr>
              <a:t>Tier 3 Evidence-based Treatment</a:t>
            </a:r>
            <a:endParaRPr lang="en-US" sz="3200" b="1" dirty="0">
              <a:solidFill>
                <a:srgbClr val="0A57A4"/>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176874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748" y="152400"/>
            <a:ext cx="11360426" cy="1143000"/>
          </a:xfrm>
        </p:spPr>
        <p:txBody>
          <a:bodyPr/>
          <a:lstStyle/>
          <a:p>
            <a:r>
              <a:rPr lang="en-US" sz="3200" dirty="0" smtClean="0">
                <a:solidFill>
                  <a:srgbClr val="0A57A4"/>
                </a:solidFill>
                <a:effectLst>
                  <a:outerShdw blurRad="38100" dist="38100" dir="2700000" algn="tl">
                    <a:srgbClr val="000000">
                      <a:alpha val="43137"/>
                    </a:srgbClr>
                  </a:outerShdw>
                </a:effectLst>
              </a:rPr>
              <a:t>Acknowledge</a:t>
            </a:r>
            <a:endParaRPr lang="en-US" sz="3200" dirty="0">
              <a:solidFill>
                <a:srgbClr val="0A57A4"/>
              </a:solidFill>
              <a:effectLst>
                <a:outerShdw blurRad="38100" dist="38100" dir="2700000" algn="tl">
                  <a:srgbClr val="000000">
                    <a:alpha val="43137"/>
                  </a:srgbClr>
                </a:outerShdw>
              </a:effectLst>
            </a:endParaRPr>
          </a:p>
        </p:txBody>
      </p:sp>
      <p:sp>
        <p:nvSpPr>
          <p:cNvPr id="4" name="Content Placeholder 3"/>
          <p:cNvSpPr>
            <a:spLocks noGrp="1"/>
          </p:cNvSpPr>
          <p:nvPr>
            <p:ph idx="1"/>
          </p:nvPr>
        </p:nvSpPr>
        <p:spPr>
          <a:xfrm>
            <a:off x="566530" y="1524000"/>
            <a:ext cx="10406270" cy="4191000"/>
          </a:xfrm>
        </p:spPr>
        <p:txBody>
          <a:bodyPr/>
          <a:lstStyle/>
          <a:p>
            <a:pPr>
              <a:lnSpc>
                <a:spcPct val="100000"/>
              </a:lnSpc>
            </a:pPr>
            <a:r>
              <a:rPr lang="en-US" dirty="0"/>
              <a:t>Uncertainty is stressful</a:t>
            </a:r>
          </a:p>
          <a:p>
            <a:pPr>
              <a:lnSpc>
                <a:spcPct val="100000"/>
              </a:lnSpc>
            </a:pPr>
            <a:r>
              <a:rPr lang="en-US" dirty="0"/>
              <a:t>Anxiety is appropriate under the circumstances</a:t>
            </a:r>
          </a:p>
          <a:p>
            <a:pPr>
              <a:lnSpc>
                <a:spcPct val="100000"/>
              </a:lnSpc>
            </a:pPr>
            <a:r>
              <a:rPr lang="en-US" dirty="0"/>
              <a:t>We can’t do everything for everyone</a:t>
            </a:r>
          </a:p>
          <a:p>
            <a:pPr>
              <a:lnSpc>
                <a:spcPct val="100000"/>
              </a:lnSpc>
            </a:pPr>
            <a:r>
              <a:rPr lang="en-US" dirty="0"/>
              <a:t>There will be good days &amp; “not so good” days</a:t>
            </a:r>
          </a:p>
          <a:p>
            <a:pPr>
              <a:lnSpc>
                <a:spcPct val="100000"/>
              </a:lnSpc>
            </a:pPr>
            <a:r>
              <a:rPr lang="en-US" dirty="0"/>
              <a:t>Minimizing all the above is disingenuous</a:t>
            </a:r>
          </a:p>
          <a:p>
            <a:pPr>
              <a:lnSpc>
                <a:spcPct val="100000"/>
              </a:lnSpc>
            </a:pPr>
            <a:r>
              <a:rPr lang="en-US" dirty="0"/>
              <a:t>We are charting “new waters” </a:t>
            </a:r>
          </a:p>
          <a:p>
            <a:pPr>
              <a:lnSpc>
                <a:spcPct val="100000"/>
              </a:lnSpc>
            </a:pPr>
            <a:r>
              <a:rPr lang="en-US" dirty="0"/>
              <a:t>We are balancing more </a:t>
            </a:r>
          </a:p>
          <a:p>
            <a:pPr>
              <a:lnSpc>
                <a:spcPct val="100000"/>
              </a:lnSpc>
            </a:pPr>
            <a:r>
              <a:rPr lang="en-US" dirty="0"/>
              <a:t>We are all directly exposed to this event</a:t>
            </a:r>
          </a:p>
          <a:p>
            <a:pPr>
              <a:lnSpc>
                <a:spcPct val="100000"/>
              </a:lnSpc>
            </a:pPr>
            <a:endParaRPr lang="en-US" dirty="0"/>
          </a:p>
          <a:p>
            <a:endParaRPr lang="en-US" dirty="0"/>
          </a:p>
        </p:txBody>
      </p:sp>
      <p:pic>
        <p:nvPicPr>
          <p:cNvPr id="5" name="Picture 4">
            <a:extLst>
              <a:ext uri="{FF2B5EF4-FFF2-40B4-BE49-F238E27FC236}">
                <a16:creationId xmlns:a16="http://schemas.microsoft.com/office/drawing/2014/main" id="{BDBF3715-C1C4-EC4A-9B61-820B3170F4E8}"/>
              </a:ext>
            </a:extLst>
          </p:cNvPr>
          <p:cNvPicPr>
            <a:picLocks noChangeAspect="1"/>
          </p:cNvPicPr>
          <p:nvPr/>
        </p:nvPicPr>
        <p:blipFill rotWithShape="1">
          <a:blip r:embed="rId2"/>
          <a:srcRect l="44001" r="-2" b="-2"/>
          <a:stretch/>
        </p:blipFill>
        <p:spPr>
          <a:xfrm>
            <a:off x="7849247" y="1524000"/>
            <a:ext cx="4002501" cy="4002501"/>
          </a:xfrm>
          <a:custGeom>
            <a:avLst/>
            <a:gdLst/>
            <a:ahLst/>
            <a:cxnLst/>
            <a:rect l="l" t="t" r="r" b="b"/>
            <a:pathLst>
              <a:path w="2509736" h="2509736">
                <a:moveTo>
                  <a:pt x="1254868" y="0"/>
                </a:moveTo>
                <a:cubicBezTo>
                  <a:pt x="1947912" y="0"/>
                  <a:pt x="2509736" y="561824"/>
                  <a:pt x="2509736" y="1254868"/>
                </a:cubicBezTo>
                <a:cubicBezTo>
                  <a:pt x="2509736" y="1947912"/>
                  <a:pt x="1947912" y="2509736"/>
                  <a:pt x="1254868" y="2509736"/>
                </a:cubicBezTo>
                <a:cubicBezTo>
                  <a:pt x="561824" y="2509736"/>
                  <a:pt x="0" y="1947912"/>
                  <a:pt x="0" y="1254868"/>
                </a:cubicBezTo>
                <a:cubicBezTo>
                  <a:pt x="0" y="561824"/>
                  <a:pt x="561824" y="0"/>
                  <a:pt x="1254868" y="0"/>
                </a:cubicBezTo>
                <a:close/>
              </a:path>
            </a:pathLst>
          </a:custGeom>
          <a:noFill/>
        </p:spPr>
      </p:pic>
      <p:sp>
        <p:nvSpPr>
          <p:cNvPr id="6" name="TextBox 5"/>
          <p:cNvSpPr txBox="1"/>
          <p:nvPr/>
        </p:nvSpPr>
        <p:spPr>
          <a:xfrm>
            <a:off x="7354957" y="6062870"/>
            <a:ext cx="4373217" cy="646331"/>
          </a:xfrm>
          <a:prstGeom prst="rect">
            <a:avLst/>
          </a:prstGeom>
          <a:noFill/>
        </p:spPr>
        <p:txBody>
          <a:bodyPr wrap="square" rtlCol="0">
            <a:spAutoFit/>
          </a:bodyPr>
          <a:lstStyle/>
          <a:p>
            <a:r>
              <a:rPr lang="en-US" dirty="0"/>
              <a:t>Cohen Silver &amp; Gurwitch, </a:t>
            </a:r>
            <a:r>
              <a:rPr lang="en-US" dirty="0" err="1"/>
              <a:t>SciLine</a:t>
            </a:r>
            <a:r>
              <a:rPr lang="en-US" dirty="0"/>
              <a:t>, </a:t>
            </a:r>
            <a:r>
              <a:rPr lang="en-US" dirty="0" smtClean="0"/>
              <a:t>2</a:t>
            </a:r>
            <a:r>
              <a:rPr lang="en-US" dirty="0"/>
              <a:t>020</a:t>
            </a:r>
          </a:p>
          <a:p>
            <a:endParaRPr lang="en-US" dirty="0"/>
          </a:p>
        </p:txBody>
      </p:sp>
    </p:spTree>
    <p:extLst>
      <p:ext uri="{BB962C8B-B14F-4D97-AF65-F5344CB8AC3E}">
        <p14:creationId xmlns:p14="http://schemas.microsoft.com/office/powerpoint/2010/main" val="32695888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7317"/>
            <a:ext cx="11255477" cy="806244"/>
          </a:xfrm>
        </p:spPr>
        <p:txBody>
          <a:bodyPr>
            <a:normAutofit/>
          </a:bodyPr>
          <a:lstStyle/>
          <a:p>
            <a:r>
              <a:rPr lang="en-US" sz="3200" dirty="0" smtClean="0">
                <a:solidFill>
                  <a:srgbClr val="0A57A4"/>
                </a:solidFill>
                <a:effectLst>
                  <a:outerShdw blurRad="38100" dist="38100" dir="2700000" algn="tl">
                    <a:srgbClr val="000000">
                      <a:alpha val="43137"/>
                    </a:srgbClr>
                  </a:outerShdw>
                </a:effectLst>
              </a:rPr>
              <a:t>Offer Support to Parents</a:t>
            </a:r>
            <a:endParaRPr lang="en-US" sz="3200" dirty="0">
              <a:solidFill>
                <a:srgbClr val="0A57A4"/>
              </a:solidFill>
              <a:effectLst>
                <a:outerShdw blurRad="38100" dist="38100" dir="2700000" algn="tl">
                  <a:srgbClr val="000000">
                    <a:alpha val="43137"/>
                  </a:srgbClr>
                </a:outerShdw>
              </a:effectLst>
            </a:endParaRPr>
          </a:p>
        </p:txBody>
      </p:sp>
      <p:sp>
        <p:nvSpPr>
          <p:cNvPr id="7" name="Content Placeholder 6"/>
          <p:cNvSpPr>
            <a:spLocks noGrp="1"/>
          </p:cNvSpPr>
          <p:nvPr>
            <p:ph sz="half" idx="1"/>
          </p:nvPr>
        </p:nvSpPr>
        <p:spPr>
          <a:xfrm>
            <a:off x="838200" y="1825625"/>
            <a:ext cx="3693241" cy="4351338"/>
          </a:xfrm>
        </p:spPr>
        <p:txBody>
          <a:bodyPr>
            <a:normAutofit/>
          </a:bodyPr>
          <a:lstStyle/>
          <a:p>
            <a:endParaRPr lang="en-US" dirty="0"/>
          </a:p>
        </p:txBody>
      </p:sp>
      <p:sp>
        <p:nvSpPr>
          <p:cNvPr id="8" name="Content Placeholder 7"/>
          <p:cNvSpPr>
            <a:spLocks noGrp="1"/>
          </p:cNvSpPr>
          <p:nvPr>
            <p:ph sz="half" idx="2"/>
          </p:nvPr>
        </p:nvSpPr>
        <p:spPr>
          <a:xfrm>
            <a:off x="5122606" y="1366684"/>
            <a:ext cx="6612194" cy="4810280"/>
          </a:xfrm>
        </p:spPr>
        <p:txBody>
          <a:bodyPr>
            <a:normAutofit/>
          </a:bodyPr>
          <a:lstStyle/>
          <a:p>
            <a:pPr marL="260747" indent="-260747">
              <a:lnSpc>
                <a:spcPct val="120000"/>
              </a:lnSpc>
            </a:pPr>
            <a:r>
              <a:rPr lang="en-US" sz="2400" dirty="0" smtClean="0"/>
              <a:t>Start the conversation</a:t>
            </a:r>
          </a:p>
          <a:p>
            <a:pPr marL="260747" indent="-260747">
              <a:lnSpc>
                <a:spcPct val="120000"/>
              </a:lnSpc>
            </a:pPr>
            <a:r>
              <a:rPr lang="en-US" sz="2400" dirty="0" smtClean="0"/>
              <a:t>Validate feelings</a:t>
            </a:r>
          </a:p>
          <a:p>
            <a:pPr marL="260747" indent="-260747">
              <a:lnSpc>
                <a:spcPct val="120000"/>
              </a:lnSpc>
            </a:pPr>
            <a:r>
              <a:rPr lang="en-US" sz="2400" dirty="0"/>
              <a:t>Create a routine, building in calm/quiet time</a:t>
            </a:r>
          </a:p>
          <a:p>
            <a:pPr marL="260747" indent="-260747">
              <a:lnSpc>
                <a:spcPct val="120000"/>
              </a:lnSpc>
            </a:pPr>
            <a:r>
              <a:rPr lang="en-US" sz="2400" dirty="0" smtClean="0"/>
              <a:t>Minimize </a:t>
            </a:r>
            <a:r>
              <a:rPr lang="en-US" sz="2400" dirty="0"/>
              <a:t>media/social media exposure</a:t>
            </a:r>
          </a:p>
          <a:p>
            <a:pPr marL="260747" indent="-260747">
              <a:lnSpc>
                <a:spcPct val="120000"/>
              </a:lnSpc>
            </a:pPr>
            <a:r>
              <a:rPr lang="en-US" sz="2400" dirty="0" smtClean="0"/>
              <a:t>Model </a:t>
            </a:r>
            <a:r>
              <a:rPr lang="en-US" sz="2400" dirty="0"/>
              <a:t>self-regulation</a:t>
            </a:r>
          </a:p>
          <a:p>
            <a:pPr marL="260747" indent="-260747">
              <a:lnSpc>
                <a:spcPct val="120000"/>
              </a:lnSpc>
            </a:pPr>
            <a:r>
              <a:rPr lang="en-US" sz="2400" dirty="0"/>
              <a:t>Provide reassurance</a:t>
            </a:r>
          </a:p>
          <a:p>
            <a:pPr marL="260747" indent="-260747">
              <a:lnSpc>
                <a:spcPct val="120000"/>
              </a:lnSpc>
            </a:pPr>
            <a:r>
              <a:rPr lang="en-US" sz="2400" dirty="0" smtClean="0"/>
              <a:t>Stay connected</a:t>
            </a:r>
            <a:endParaRPr lang="en-US" sz="2400" dirty="0"/>
          </a:p>
          <a:p>
            <a:pPr marL="260747" indent="-260747">
              <a:lnSpc>
                <a:spcPct val="120000"/>
              </a:lnSpc>
            </a:pPr>
            <a:r>
              <a:rPr lang="en-US" sz="2400" dirty="0"/>
              <a:t>Address missed developmental milestones</a:t>
            </a:r>
          </a:p>
          <a:p>
            <a:pPr marL="260747" indent="-260747">
              <a:lnSpc>
                <a:spcPct val="120000"/>
              </a:lnSpc>
            </a:pPr>
            <a:r>
              <a:rPr lang="en-US" sz="2400" dirty="0" smtClean="0"/>
              <a:t>Check in on a regular basis</a:t>
            </a:r>
            <a:endParaRPr lang="en-US" sz="2400" dirty="0"/>
          </a:p>
          <a:p>
            <a:endParaRPr lang="en-US" dirty="0"/>
          </a:p>
        </p:txBody>
      </p:sp>
      <p:pic>
        <p:nvPicPr>
          <p:cNvPr id="5"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34318" t="18182" r="36023" b="17135"/>
          <a:stretch/>
        </p:blipFill>
        <p:spPr bwMode="auto">
          <a:xfrm>
            <a:off x="648928" y="1059862"/>
            <a:ext cx="3678492" cy="47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rot="10800000" flipV="1">
            <a:off x="9127403" y="6108907"/>
            <a:ext cx="3046003" cy="369332"/>
          </a:xfrm>
          <a:prstGeom prst="rect">
            <a:avLst/>
          </a:prstGeom>
          <a:noFill/>
        </p:spPr>
        <p:txBody>
          <a:bodyPr wrap="square" rtlCol="0">
            <a:spAutoFit/>
          </a:bodyPr>
          <a:lstStyle/>
          <a:p>
            <a:r>
              <a:rPr lang="en-US" b="1" dirty="0"/>
              <a:t>www.NCTSN.org</a:t>
            </a:r>
          </a:p>
        </p:txBody>
      </p:sp>
    </p:spTree>
    <p:extLst>
      <p:ext uri="{BB962C8B-B14F-4D97-AF65-F5344CB8AC3E}">
        <p14:creationId xmlns:p14="http://schemas.microsoft.com/office/powerpoint/2010/main" val="7810141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1739347" y="338552"/>
            <a:ext cx="9422295" cy="5513387"/>
          </a:xfrm>
        </p:spPr>
      </p:pic>
    </p:spTree>
    <p:extLst>
      <p:ext uri="{BB962C8B-B14F-4D97-AF65-F5344CB8AC3E}">
        <p14:creationId xmlns:p14="http://schemas.microsoft.com/office/powerpoint/2010/main" val="23034351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617" y="152400"/>
            <a:ext cx="10783753" cy="580114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930" y="5466267"/>
            <a:ext cx="1895740" cy="676369"/>
          </a:xfrm>
          <a:prstGeom prst="rect">
            <a:avLst/>
          </a:prstGeom>
        </p:spPr>
      </p:pic>
    </p:spTree>
    <p:extLst>
      <p:ext uri="{BB962C8B-B14F-4D97-AF65-F5344CB8AC3E}">
        <p14:creationId xmlns:p14="http://schemas.microsoft.com/office/powerpoint/2010/main" val="19652266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704" y="0"/>
            <a:ext cx="10575235" cy="6153819"/>
          </a:xfrm>
          <a:prstGeom prst="rect">
            <a:avLst/>
          </a:prstGeom>
        </p:spPr>
      </p:pic>
    </p:spTree>
    <p:extLst>
      <p:ext uri="{BB962C8B-B14F-4D97-AF65-F5344CB8AC3E}">
        <p14:creationId xmlns:p14="http://schemas.microsoft.com/office/powerpoint/2010/main" val="949809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11370"/>
            <a:ext cx="11115261" cy="740682"/>
          </a:xfrm>
        </p:spPr>
        <p:txBody>
          <a:bodyPr>
            <a:normAutofit/>
          </a:bodyPr>
          <a:lstStyle/>
          <a:p>
            <a:pPr algn="r"/>
            <a:r>
              <a:rPr lang="en-US" sz="3200" dirty="0" err="1">
                <a:solidFill>
                  <a:srgbClr val="0A57A4"/>
                </a:solidFill>
                <a:effectLst>
                  <a:outerShdw blurRad="38100" dist="38100" dir="2700000" algn="tl">
                    <a:srgbClr val="000000">
                      <a:alpha val="43137"/>
                    </a:srgbClr>
                  </a:outerShdw>
                </a:effectLst>
              </a:rPr>
              <a:t>Trinka</a:t>
            </a:r>
            <a:r>
              <a:rPr lang="en-US" sz="3200" dirty="0">
                <a:solidFill>
                  <a:srgbClr val="0A57A4"/>
                </a:solidFill>
                <a:effectLst>
                  <a:outerShdw blurRad="38100" dist="38100" dir="2700000" algn="tl">
                    <a:srgbClr val="000000">
                      <a:alpha val="43137"/>
                    </a:srgbClr>
                  </a:outerShdw>
                </a:effectLst>
              </a:rPr>
              <a:t> and Sam: children’s book</a:t>
            </a:r>
          </a:p>
        </p:txBody>
      </p:sp>
      <p:pic>
        <p:nvPicPr>
          <p:cNvPr id="1026" name="Picture 2" descr="https://www.nctsn.org/sites/default/files/styles/resources_image/public/resources/images/trinka_and-sam_fighting_the_big_virus.png?itok=ackD4NV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68533" y="462115"/>
            <a:ext cx="4205596" cy="32151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nctsn.org/sites/default/files/styles/resources_image/public/resources/images/trinka_and-sam_fighting_the_big_virus_questions.png?itok=BD4MFu2F"/>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532671" y="2458064"/>
            <a:ext cx="3814916" cy="33658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137058" y="6066502"/>
            <a:ext cx="1816402" cy="369332"/>
          </a:xfrm>
          <a:prstGeom prst="rect">
            <a:avLst/>
          </a:prstGeom>
          <a:noFill/>
        </p:spPr>
        <p:txBody>
          <a:bodyPr wrap="square" rtlCol="0">
            <a:spAutoFit/>
          </a:bodyPr>
          <a:lstStyle/>
          <a:p>
            <a:r>
              <a:rPr lang="en-US" b="1" dirty="0" smtClean="0"/>
              <a:t>www.NCTSN.org</a:t>
            </a:r>
            <a:endParaRPr lang="en-US" b="1" dirty="0"/>
          </a:p>
        </p:txBody>
      </p:sp>
      <p:sp>
        <p:nvSpPr>
          <p:cNvPr id="4" name="Rectangle 3"/>
          <p:cNvSpPr/>
          <p:nvPr/>
        </p:nvSpPr>
        <p:spPr>
          <a:xfrm>
            <a:off x="8219661" y="1520687"/>
            <a:ext cx="3539720" cy="2321469"/>
          </a:xfrm>
          <a:prstGeom prst="rect">
            <a:avLst/>
          </a:prstGeom>
        </p:spPr>
        <p:txBody>
          <a:bodyPr wrap="square">
            <a:spAutoFit/>
          </a:bodyPr>
          <a:lstStyle/>
          <a:p>
            <a:pPr marL="285750" indent="-285750">
              <a:buFont typeface="Arial" panose="020B0604020202020204" pitchFamily="34" charset="0"/>
              <a:buChar char="•"/>
            </a:pPr>
            <a:r>
              <a:rPr lang="en-US" sz="2400" dirty="0"/>
              <a:t>English</a:t>
            </a:r>
          </a:p>
          <a:p>
            <a:pPr marL="285750" indent="-285750">
              <a:buFont typeface="Arial" panose="020B0604020202020204" pitchFamily="34" charset="0"/>
              <a:buChar char="•"/>
            </a:pPr>
            <a:r>
              <a:rPr lang="en-US" sz="2400" dirty="0"/>
              <a:t>Spanish</a:t>
            </a:r>
          </a:p>
          <a:p>
            <a:pPr marL="285750" indent="-285750">
              <a:buFont typeface="Arial" panose="020B0604020202020204" pitchFamily="34" charset="0"/>
              <a:buChar char="•"/>
            </a:pPr>
            <a:r>
              <a:rPr lang="en-US" sz="2400" dirty="0"/>
              <a:t>Mandarin</a:t>
            </a:r>
          </a:p>
          <a:p>
            <a:pPr marL="285750" indent="-285750">
              <a:buFont typeface="Arial" panose="020B0604020202020204" pitchFamily="34" charset="0"/>
              <a:buChar char="•"/>
            </a:pPr>
            <a:r>
              <a:rPr lang="en-US" sz="2400" dirty="0"/>
              <a:t>Simplified Chinese</a:t>
            </a:r>
          </a:p>
          <a:p>
            <a:pPr marL="285750" indent="-285750">
              <a:buFont typeface="Arial" panose="020B0604020202020204" pitchFamily="34" charset="0"/>
              <a:buChar char="•"/>
            </a:pPr>
            <a:r>
              <a:rPr lang="en-US" sz="2400" dirty="0"/>
              <a:t>Portuguese</a:t>
            </a:r>
          </a:p>
          <a:p>
            <a:pPr marL="285750" indent="-285750">
              <a:buFont typeface="Arial" panose="020B0604020202020204" pitchFamily="34" charset="0"/>
              <a:buChar char="•"/>
            </a:pPr>
            <a:r>
              <a:rPr lang="en-US" sz="2400" dirty="0"/>
              <a:t>Finnish</a:t>
            </a:r>
          </a:p>
        </p:txBody>
      </p:sp>
    </p:spTree>
    <p:extLst>
      <p:ext uri="{BB962C8B-B14F-4D97-AF65-F5344CB8AC3E}">
        <p14:creationId xmlns:p14="http://schemas.microsoft.com/office/powerpoint/2010/main" val="7715169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1" y="304800"/>
            <a:ext cx="11860160" cy="816078"/>
          </a:xfrm>
        </p:spPr>
        <p:txBody>
          <a:bodyPr>
            <a:normAutofit/>
          </a:bodyPr>
          <a:lstStyle/>
          <a:p>
            <a:r>
              <a:rPr lang="en-US" sz="3200" b="1" dirty="0" smtClean="0">
                <a:solidFill>
                  <a:srgbClr val="0A57A4"/>
                </a:solidFill>
                <a:effectLst>
                  <a:outerShdw blurRad="38100" dist="38100" dir="2700000" algn="tl">
                    <a:srgbClr val="000000">
                      <a:alpha val="43137"/>
                    </a:srgbClr>
                  </a:outerShdw>
                </a:effectLst>
              </a:rPr>
              <a:t>Helping Children with Specific Worries &amp; Reactions</a:t>
            </a:r>
            <a:endParaRPr lang="en-US" sz="3200" b="1" dirty="0">
              <a:solidFill>
                <a:srgbClr val="0A57A4"/>
              </a:solidFill>
              <a:effectLst>
                <a:outerShdw blurRad="38100" dist="38100" dir="2700000" algn="tl">
                  <a:srgbClr val="000000">
                    <a:alpha val="43137"/>
                  </a:srgbClr>
                </a:outerShdw>
              </a:effectLst>
            </a:endParaRPr>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43897" y="1391974"/>
            <a:ext cx="3636982" cy="4568679"/>
          </a:xfrm>
        </p:spPr>
      </p:pic>
      <p:sp>
        <p:nvSpPr>
          <p:cNvPr id="6" name="Content Placeholder 5"/>
          <p:cNvSpPr>
            <a:spLocks noGrp="1"/>
          </p:cNvSpPr>
          <p:nvPr>
            <p:ph sz="half" idx="2"/>
          </p:nvPr>
        </p:nvSpPr>
        <p:spPr>
          <a:xfrm>
            <a:off x="5562601" y="1447800"/>
            <a:ext cx="6137786" cy="4729163"/>
          </a:xfrm>
        </p:spPr>
        <p:txBody>
          <a:bodyPr>
            <a:normAutofit/>
          </a:bodyPr>
          <a:lstStyle/>
          <a:p>
            <a:r>
              <a:rPr lang="en-US" sz="2400" dirty="0" smtClean="0"/>
              <a:t>Worry</a:t>
            </a:r>
          </a:p>
          <a:p>
            <a:r>
              <a:rPr lang="en-US" sz="2400" dirty="0" smtClean="0"/>
              <a:t>Negative thoughts</a:t>
            </a:r>
          </a:p>
          <a:p>
            <a:r>
              <a:rPr lang="en-US" sz="2400" dirty="0" smtClean="0"/>
              <a:t>Clingy behaviors</a:t>
            </a:r>
          </a:p>
          <a:p>
            <a:r>
              <a:rPr lang="en-US" sz="2400" dirty="0" smtClean="0"/>
              <a:t>Sleep difficulties</a:t>
            </a:r>
          </a:p>
          <a:p>
            <a:r>
              <a:rPr lang="en-US" sz="2400" dirty="0" smtClean="0"/>
              <a:t>Physical reactions (racing heart, stomach aches, headaches)</a:t>
            </a:r>
          </a:p>
          <a:p>
            <a:r>
              <a:rPr lang="en-US" sz="2400" dirty="0" smtClean="0"/>
              <a:t>Lost enjoyment in activities</a:t>
            </a:r>
          </a:p>
          <a:p>
            <a:r>
              <a:rPr lang="en-US" sz="2400" dirty="0" smtClean="0"/>
              <a:t>Frustration and irritability</a:t>
            </a:r>
          </a:p>
          <a:p>
            <a:r>
              <a:rPr lang="en-US" sz="2400" dirty="0" smtClean="0"/>
              <a:t>Difficulty with attention and concentration</a:t>
            </a:r>
            <a:endParaRPr lang="en-US" sz="2400" dirty="0"/>
          </a:p>
        </p:txBody>
      </p:sp>
      <p:sp>
        <p:nvSpPr>
          <p:cNvPr id="2" name="TextBox 1"/>
          <p:cNvSpPr txBox="1"/>
          <p:nvPr/>
        </p:nvSpPr>
        <p:spPr>
          <a:xfrm>
            <a:off x="9929191" y="6082748"/>
            <a:ext cx="1771195" cy="369332"/>
          </a:xfrm>
          <a:prstGeom prst="rect">
            <a:avLst/>
          </a:prstGeom>
          <a:noFill/>
        </p:spPr>
        <p:txBody>
          <a:bodyPr wrap="square" rtlCol="0">
            <a:spAutoFit/>
          </a:bodyPr>
          <a:lstStyle/>
          <a:p>
            <a:r>
              <a:rPr lang="en-US" b="1" dirty="0"/>
              <a:t>www.NCTSN.org</a:t>
            </a:r>
          </a:p>
        </p:txBody>
      </p:sp>
    </p:spTree>
    <p:extLst>
      <p:ext uri="{BB962C8B-B14F-4D97-AF65-F5344CB8AC3E}">
        <p14:creationId xmlns:p14="http://schemas.microsoft.com/office/powerpoint/2010/main" val="20406754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76200"/>
            <a:ext cx="11668432" cy="1123336"/>
          </a:xfrm>
        </p:spPr>
        <p:txBody>
          <a:bodyPr>
            <a:normAutofit/>
          </a:bodyPr>
          <a:lstStyle/>
          <a:p>
            <a:r>
              <a:rPr lang="en-US" sz="3200" dirty="0" smtClean="0">
                <a:solidFill>
                  <a:srgbClr val="0A57A4"/>
                </a:solidFill>
                <a:effectLst>
                  <a:outerShdw blurRad="38100" dist="38100" dir="2700000" algn="tl">
                    <a:srgbClr val="000000">
                      <a:alpha val="43137"/>
                    </a:srgbClr>
                  </a:outerShdw>
                </a:effectLst>
              </a:rPr>
              <a:t>Helping Adults Cope during COVID-19</a:t>
            </a:r>
            <a:endParaRPr lang="en-US" sz="3200" dirty="0">
              <a:solidFill>
                <a:srgbClr val="0A57A4"/>
              </a:solidFill>
              <a:effectLst>
                <a:outerShdw blurRad="38100" dist="38100" dir="2700000" algn="tl">
                  <a:srgbClr val="000000">
                    <a:alpha val="43137"/>
                  </a:srgbClr>
                </a:outerShdw>
              </a:effectLst>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90600" y="1214299"/>
            <a:ext cx="3683609" cy="4918805"/>
          </a:xfrm>
        </p:spPr>
      </p:pic>
      <p:sp>
        <p:nvSpPr>
          <p:cNvPr id="4" name="Content Placeholder 3"/>
          <p:cNvSpPr>
            <a:spLocks noGrp="1"/>
          </p:cNvSpPr>
          <p:nvPr>
            <p:ph sz="half" idx="2"/>
          </p:nvPr>
        </p:nvSpPr>
        <p:spPr>
          <a:xfrm>
            <a:off x="6172200" y="1415845"/>
            <a:ext cx="5181600" cy="2467897"/>
          </a:xfrm>
        </p:spPr>
        <p:txBody>
          <a:bodyPr>
            <a:normAutofit lnSpcReduction="10000"/>
          </a:bodyPr>
          <a:lstStyle/>
          <a:p>
            <a:r>
              <a:rPr lang="en-US" dirty="0" smtClean="0"/>
              <a:t>Anxiety/Stress</a:t>
            </a:r>
          </a:p>
          <a:p>
            <a:r>
              <a:rPr lang="en-US" dirty="0" smtClean="0"/>
              <a:t>Trouble Sleeping</a:t>
            </a:r>
          </a:p>
          <a:p>
            <a:r>
              <a:rPr lang="en-US" dirty="0" smtClean="0"/>
              <a:t>Changes in Mood</a:t>
            </a:r>
          </a:p>
          <a:p>
            <a:r>
              <a:rPr lang="en-US" dirty="0" smtClean="0"/>
              <a:t>Changes in Thoughts</a:t>
            </a:r>
          </a:p>
          <a:p>
            <a:r>
              <a:rPr lang="en-US" dirty="0" smtClean="0"/>
              <a:t>Loneliness &amp; Social Isolation</a:t>
            </a:r>
          </a:p>
          <a:p>
            <a:endParaRPr lang="en-US" dirty="0"/>
          </a:p>
        </p:txBody>
      </p:sp>
      <p:sp>
        <p:nvSpPr>
          <p:cNvPr id="6" name="Right Arrow 5"/>
          <p:cNvSpPr/>
          <p:nvPr/>
        </p:nvSpPr>
        <p:spPr>
          <a:xfrm>
            <a:off x="5567001" y="4638367"/>
            <a:ext cx="1210397" cy="592787"/>
          </a:xfrm>
          <a:prstGeom prst="rightArrow">
            <a:avLst/>
          </a:prstGeom>
          <a:solidFill>
            <a:srgbClr val="FFE8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What/why</a:t>
            </a:r>
            <a:endParaRPr lang="en-US" sz="1200" dirty="0">
              <a:solidFill>
                <a:schemeClr val="tx1"/>
              </a:solidFill>
            </a:endParaRPr>
          </a:p>
        </p:txBody>
      </p:sp>
      <p:sp>
        <p:nvSpPr>
          <p:cNvPr id="7" name="Right Arrow 6"/>
          <p:cNvSpPr/>
          <p:nvPr/>
        </p:nvSpPr>
        <p:spPr>
          <a:xfrm>
            <a:off x="7162800" y="4660490"/>
            <a:ext cx="1063012" cy="592787"/>
          </a:xfrm>
          <a:prstGeom prst="rightArrow">
            <a:avLst/>
          </a:prstGeom>
          <a:solidFill>
            <a:srgbClr val="FFE8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Changing</a:t>
            </a:r>
            <a:endParaRPr lang="en-US" sz="1200" dirty="0">
              <a:solidFill>
                <a:schemeClr val="tx1"/>
              </a:solidFill>
            </a:endParaRPr>
          </a:p>
        </p:txBody>
      </p:sp>
      <p:sp>
        <p:nvSpPr>
          <p:cNvPr id="8" name="Right Arrow 7"/>
          <p:cNvSpPr/>
          <p:nvPr/>
        </p:nvSpPr>
        <p:spPr>
          <a:xfrm>
            <a:off x="8538186" y="4660490"/>
            <a:ext cx="1215413" cy="592787"/>
          </a:xfrm>
          <a:prstGeom prst="rightArrow">
            <a:avLst/>
          </a:prstGeom>
          <a:solidFill>
            <a:srgbClr val="FFE8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How to Cope</a:t>
            </a:r>
            <a:endParaRPr lang="en-US" sz="1200" dirty="0">
              <a:solidFill>
                <a:schemeClr val="tx1"/>
              </a:solidFill>
            </a:endParaRPr>
          </a:p>
        </p:txBody>
      </p:sp>
      <p:sp>
        <p:nvSpPr>
          <p:cNvPr id="9" name="Right Arrow 8"/>
          <p:cNvSpPr/>
          <p:nvPr/>
        </p:nvSpPr>
        <p:spPr>
          <a:xfrm>
            <a:off x="10176387" y="4660490"/>
            <a:ext cx="1337187" cy="592787"/>
          </a:xfrm>
          <a:prstGeom prst="rightArrow">
            <a:avLst/>
          </a:prstGeom>
          <a:solidFill>
            <a:srgbClr val="FFE8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Why it works</a:t>
            </a:r>
            <a:endParaRPr lang="en-US" sz="1200" dirty="0">
              <a:solidFill>
                <a:schemeClr val="tx1"/>
              </a:solidFill>
            </a:endParaRPr>
          </a:p>
        </p:txBody>
      </p:sp>
      <p:sp>
        <p:nvSpPr>
          <p:cNvPr id="10" name="TextBox 9"/>
          <p:cNvSpPr txBox="1"/>
          <p:nvPr/>
        </p:nvSpPr>
        <p:spPr>
          <a:xfrm>
            <a:off x="7247404" y="5397910"/>
            <a:ext cx="978408" cy="769441"/>
          </a:xfrm>
          <a:prstGeom prst="rect">
            <a:avLst/>
          </a:prstGeom>
          <a:noFill/>
        </p:spPr>
        <p:txBody>
          <a:bodyPr wrap="square" rtlCol="0">
            <a:spAutoFit/>
          </a:bodyPr>
          <a:lstStyle/>
          <a:p>
            <a:pPr marL="171450" indent="-171450">
              <a:buFont typeface="Arial" panose="020B0604020202020204" pitchFamily="34" charset="0"/>
              <a:buChar char="•"/>
            </a:pPr>
            <a:r>
              <a:rPr lang="en-US" sz="1100" dirty="0" smtClean="0"/>
              <a:t>Body</a:t>
            </a:r>
          </a:p>
          <a:p>
            <a:pPr marL="171450" indent="-171450">
              <a:buFont typeface="Arial" panose="020B0604020202020204" pitchFamily="34" charset="0"/>
              <a:buChar char="•"/>
            </a:pPr>
            <a:r>
              <a:rPr lang="en-US" sz="1100" dirty="0" smtClean="0"/>
              <a:t>Behavior</a:t>
            </a:r>
          </a:p>
          <a:p>
            <a:pPr marL="171450" indent="-171450">
              <a:buFont typeface="Arial" panose="020B0604020202020204" pitchFamily="34" charset="0"/>
              <a:buChar char="•"/>
            </a:pPr>
            <a:r>
              <a:rPr lang="en-US" sz="1100" dirty="0" smtClean="0"/>
              <a:t>Feelings</a:t>
            </a:r>
          </a:p>
          <a:p>
            <a:pPr marL="171450" indent="-171450">
              <a:buFont typeface="Arial" panose="020B0604020202020204" pitchFamily="34" charset="0"/>
              <a:buChar char="•"/>
            </a:pPr>
            <a:r>
              <a:rPr lang="en-US" sz="1100" dirty="0" smtClean="0"/>
              <a:t>Thoughts</a:t>
            </a:r>
            <a:endParaRPr lang="en-US" sz="1100" dirty="0"/>
          </a:p>
        </p:txBody>
      </p:sp>
      <p:sp>
        <p:nvSpPr>
          <p:cNvPr id="3" name="TextBox 2"/>
          <p:cNvSpPr txBox="1"/>
          <p:nvPr/>
        </p:nvSpPr>
        <p:spPr>
          <a:xfrm>
            <a:off x="9312964" y="6030024"/>
            <a:ext cx="1908313" cy="369331"/>
          </a:xfrm>
          <a:prstGeom prst="rect">
            <a:avLst/>
          </a:prstGeom>
          <a:noFill/>
        </p:spPr>
        <p:txBody>
          <a:bodyPr wrap="square" rtlCol="0">
            <a:spAutoFit/>
          </a:bodyPr>
          <a:lstStyle/>
          <a:p>
            <a:r>
              <a:rPr lang="en-US" b="1" dirty="0"/>
              <a:t>www.NCTSN.org</a:t>
            </a:r>
          </a:p>
        </p:txBody>
      </p:sp>
    </p:spTree>
    <p:extLst>
      <p:ext uri="{BB962C8B-B14F-4D97-AF65-F5344CB8AC3E}">
        <p14:creationId xmlns:p14="http://schemas.microsoft.com/office/powerpoint/2010/main" val="12694810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shot of a social media post&#10;&#10;Description automatically generated">
            <a:extLst>
              <a:ext uri="{FF2B5EF4-FFF2-40B4-BE49-F238E27FC236}">
                <a16:creationId xmlns:a16="http://schemas.microsoft.com/office/drawing/2014/main" id="{5447F780-8A34-4D76-BA8E-0977F08E39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9335" y="283023"/>
            <a:ext cx="3181487" cy="4117218"/>
          </a:xfrm>
          <a:prstGeom prst="rect">
            <a:avLst/>
          </a:prstGeom>
          <a:ln>
            <a:solidFill>
              <a:schemeClr val="accent1"/>
            </a:solidFill>
          </a:ln>
        </p:spPr>
      </p:pic>
      <p:pic>
        <p:nvPicPr>
          <p:cNvPr id="11" name="Picture 10" descr="A screenshot of a social media post&#10;&#10;Description automatically generated">
            <a:extLst>
              <a:ext uri="{FF2B5EF4-FFF2-40B4-BE49-F238E27FC236}">
                <a16:creationId xmlns:a16="http://schemas.microsoft.com/office/drawing/2014/main" id="{AE2A16F7-F136-431E-AA85-6CFE84CEBF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7219" y="2274609"/>
            <a:ext cx="3121676" cy="4039815"/>
          </a:xfrm>
          <a:prstGeom prst="rect">
            <a:avLst/>
          </a:prstGeom>
          <a:ln>
            <a:solidFill>
              <a:schemeClr val="accent1"/>
            </a:solidFill>
          </a:ln>
        </p:spPr>
      </p:pic>
      <p:pic>
        <p:nvPicPr>
          <p:cNvPr id="15" name="Picture 14" descr="A screenshot of a social media post&#10;&#10;Description automatically generated">
            <a:extLst>
              <a:ext uri="{FF2B5EF4-FFF2-40B4-BE49-F238E27FC236}">
                <a16:creationId xmlns:a16="http://schemas.microsoft.com/office/drawing/2014/main" id="{48C2ADEE-D7F5-425E-A224-ED4247C766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037" y="283023"/>
            <a:ext cx="3157742" cy="4086489"/>
          </a:xfrm>
          <a:prstGeom prst="rect">
            <a:avLst/>
          </a:prstGeom>
          <a:ln>
            <a:solidFill>
              <a:schemeClr val="accent1"/>
            </a:solidFill>
          </a:ln>
        </p:spPr>
      </p:pic>
      <p:sp>
        <p:nvSpPr>
          <p:cNvPr id="6" name="TextBox 5"/>
          <p:cNvSpPr txBox="1"/>
          <p:nvPr/>
        </p:nvSpPr>
        <p:spPr>
          <a:xfrm>
            <a:off x="3616779" y="463208"/>
            <a:ext cx="4563835" cy="1569660"/>
          </a:xfrm>
          <a:prstGeom prst="rect">
            <a:avLst/>
          </a:prstGeom>
          <a:noFill/>
        </p:spPr>
        <p:txBody>
          <a:bodyPr wrap="square" rtlCol="0">
            <a:spAutoFit/>
          </a:bodyPr>
          <a:lstStyle/>
          <a:p>
            <a:pPr algn="ctr"/>
            <a:r>
              <a:rPr lang="en-US" sz="3200" b="1" dirty="0" smtClean="0">
                <a:solidFill>
                  <a:srgbClr val="0A57A4"/>
                </a:solidFill>
                <a:effectLst>
                  <a:outerShdw blurRad="38100" dist="38100" dir="2700000" algn="tl">
                    <a:srgbClr val="000000">
                      <a:alpha val="43137"/>
                    </a:srgbClr>
                  </a:outerShdw>
                </a:effectLst>
              </a:rPr>
              <a:t>Economic Hardships</a:t>
            </a:r>
            <a:endParaRPr lang="en-US" sz="3200" b="1" dirty="0">
              <a:solidFill>
                <a:srgbClr val="0A57A4"/>
              </a:solidFill>
              <a:effectLst>
                <a:outerShdw blurRad="38100" dist="38100" dir="2700000" algn="tl">
                  <a:srgbClr val="000000">
                    <a:alpha val="43137"/>
                  </a:srgbClr>
                </a:outerShdw>
              </a:effectLst>
            </a:endParaRPr>
          </a:p>
          <a:p>
            <a:pPr algn="ctr"/>
            <a:endParaRPr lang="en-US" sz="1600" dirty="0">
              <a:solidFill>
                <a:srgbClr val="0A57A4"/>
              </a:solidFill>
              <a:latin typeface="Arial Black" panose="020B0A04020102020204" pitchFamily="34" charset="0"/>
            </a:endParaRPr>
          </a:p>
          <a:p>
            <a:pPr algn="ctr"/>
            <a:r>
              <a:rPr lang="en-US" sz="1600" b="1" dirty="0" smtClean="0">
                <a:solidFill>
                  <a:srgbClr val="0A57A4"/>
                </a:solidFill>
                <a:cs typeface="Arial" panose="020B0604020202020204" pitchFamily="34" charset="0"/>
              </a:rPr>
              <a:t>Parents</a:t>
            </a:r>
            <a:endParaRPr lang="en-US" sz="1600" b="1" dirty="0">
              <a:solidFill>
                <a:srgbClr val="0A57A4"/>
              </a:solidFill>
              <a:cs typeface="Arial" panose="020B0604020202020204" pitchFamily="34" charset="0"/>
            </a:endParaRPr>
          </a:p>
          <a:p>
            <a:pPr algn="ctr"/>
            <a:r>
              <a:rPr lang="en-US" sz="1600" b="1" dirty="0">
                <a:solidFill>
                  <a:srgbClr val="0A57A4"/>
                </a:solidFill>
                <a:cs typeface="Arial" panose="020B0604020202020204" pitchFamily="34" charset="0"/>
              </a:rPr>
              <a:t>School Staff</a:t>
            </a:r>
          </a:p>
          <a:p>
            <a:pPr algn="ctr"/>
            <a:r>
              <a:rPr lang="en-US" sz="1600" b="1" dirty="0">
                <a:solidFill>
                  <a:srgbClr val="0A57A4"/>
                </a:solidFill>
                <a:cs typeface="Arial" panose="020B0604020202020204" pitchFamily="34" charset="0"/>
              </a:rPr>
              <a:t>High School &amp; College </a:t>
            </a:r>
            <a:r>
              <a:rPr lang="en-US" sz="1600" b="1" dirty="0" smtClean="0">
                <a:solidFill>
                  <a:srgbClr val="0A57A4"/>
                </a:solidFill>
                <a:cs typeface="Arial" panose="020B0604020202020204" pitchFamily="34" charset="0"/>
              </a:rPr>
              <a:t>Age Students</a:t>
            </a:r>
            <a:endParaRPr lang="en-US" sz="1600" b="1" dirty="0">
              <a:solidFill>
                <a:srgbClr val="0A57A4"/>
              </a:solidFill>
              <a:cs typeface="Arial" panose="020B0604020202020204" pitchFamily="34" charset="0"/>
            </a:endParaRPr>
          </a:p>
        </p:txBody>
      </p:sp>
      <p:sp>
        <p:nvSpPr>
          <p:cNvPr id="2" name="TextBox 1"/>
          <p:cNvSpPr txBox="1"/>
          <p:nvPr/>
        </p:nvSpPr>
        <p:spPr>
          <a:xfrm rot="10800000" flipV="1">
            <a:off x="9432235" y="6114369"/>
            <a:ext cx="2325758" cy="400110"/>
          </a:xfrm>
          <a:prstGeom prst="rect">
            <a:avLst/>
          </a:prstGeom>
          <a:noFill/>
        </p:spPr>
        <p:txBody>
          <a:bodyPr wrap="square" rtlCol="0">
            <a:spAutoFit/>
          </a:bodyPr>
          <a:lstStyle/>
          <a:p>
            <a:r>
              <a:rPr lang="en-US" sz="2000" b="1" dirty="0" smtClean="0"/>
              <a:t>www.NCTSN.org</a:t>
            </a:r>
            <a:endParaRPr lang="en-US" sz="2000" b="1" dirty="0"/>
          </a:p>
        </p:txBody>
      </p:sp>
    </p:spTree>
    <p:custDataLst>
      <p:tags r:id="rId1"/>
    </p:custDataLst>
    <p:extLst>
      <p:ext uri="{BB962C8B-B14F-4D97-AF65-F5344CB8AC3E}">
        <p14:creationId xmlns:p14="http://schemas.microsoft.com/office/powerpoint/2010/main" val="9985890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itle 2">
            <a:extLst>
              <a:ext uri="{FF2B5EF4-FFF2-40B4-BE49-F238E27FC236}">
                <a16:creationId xmlns:a16="http://schemas.microsoft.com/office/drawing/2014/main" id="{B5F4EF36-3EC5-430D-A165-756A76836B6F}"/>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a:t>Why Self-Care?</a:t>
            </a:r>
          </a:p>
        </p:txBody>
      </p:sp>
      <p:pic>
        <p:nvPicPr>
          <p:cNvPr id="90113" name="Picture 2" descr="618"/>
          <p:cNvPicPr>
            <a:picLocks noChangeAspect="1" noChangeArrowheads="1"/>
          </p:cNvPicPr>
          <p:nvPr/>
        </p:nvPicPr>
        <p:blipFill rotWithShape="1">
          <a:blip r:embed="rId2">
            <a:extLst>
              <a:ext uri="{28A0092B-C50C-407E-A947-70E740481C1C}">
                <a14:useLocalDpi xmlns:a14="http://schemas.microsoft.com/office/drawing/2010/main" val="0"/>
              </a:ext>
            </a:extLst>
          </a:blip>
          <a:srcRect t="11668" r="2" b="18295"/>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928856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4AD39080-64DA-4A0B-96F4-BA93FE1E77DC}"/>
              </a:ext>
            </a:extLst>
          </p:cNvPr>
          <p:cNvSpPr>
            <a:spLocks noGrp="1"/>
          </p:cNvSpPr>
          <p:nvPr>
            <p:ph type="title"/>
          </p:nvPr>
        </p:nvSpPr>
        <p:spPr>
          <a:xfrm>
            <a:off x="929337" y="4186661"/>
            <a:ext cx="5257801" cy="1092389"/>
          </a:xfrm>
        </p:spPr>
        <p:txBody>
          <a:bodyPr vert="horz" lIns="91440" tIns="45720" rIns="91440" bIns="45720" rtlCol="0" anchor="b">
            <a:normAutofit/>
          </a:bodyPr>
          <a:lstStyle/>
          <a:p>
            <a:pPr algn="ctr"/>
            <a:r>
              <a:rPr lang="en-US" sz="3200" dirty="0">
                <a:solidFill>
                  <a:srgbClr val="0A57A4"/>
                </a:solidFill>
                <a:effectLst>
                  <a:outerShdw blurRad="38100" dist="38100" dir="2700000" algn="tl">
                    <a:srgbClr val="000000">
                      <a:alpha val="43137"/>
                    </a:srgbClr>
                  </a:outerShdw>
                </a:effectLst>
              </a:rPr>
              <a:t>Dementors Among Us</a:t>
            </a:r>
          </a:p>
        </p:txBody>
      </p:sp>
      <p:pic>
        <p:nvPicPr>
          <p:cNvPr id="4" name="Picture 3">
            <a:extLst>
              <a:ext uri="{FF2B5EF4-FFF2-40B4-BE49-F238E27FC236}">
                <a16:creationId xmlns:a16="http://schemas.microsoft.com/office/drawing/2014/main" id="{77323EAC-96E6-7F4A-9E78-C1A16B79996D}"/>
              </a:ext>
            </a:extLst>
          </p:cNvPr>
          <p:cNvPicPr>
            <a:picLocks noChangeAspect="1"/>
          </p:cNvPicPr>
          <p:nvPr/>
        </p:nvPicPr>
        <p:blipFill rotWithShape="1">
          <a:blip r:embed="rId2"/>
          <a:srcRect l="37309" r="2691" b="-1"/>
          <a:stretch/>
        </p:blipFill>
        <p:spPr>
          <a:xfrm>
            <a:off x="2000122" y="698641"/>
            <a:ext cx="3241910" cy="3241910"/>
          </a:xfrm>
          <a:custGeom>
            <a:avLst/>
            <a:gdLst/>
            <a:ahLst/>
            <a:cxnLst/>
            <a:rect l="l" t="t" r="r" b="b"/>
            <a:pathLst>
              <a:path w="2242226" h="2242226">
                <a:moveTo>
                  <a:pt x="1121113" y="0"/>
                </a:moveTo>
                <a:cubicBezTo>
                  <a:pt x="1740287" y="0"/>
                  <a:pt x="2242226" y="501939"/>
                  <a:pt x="2242226" y="1121113"/>
                </a:cubicBezTo>
                <a:cubicBezTo>
                  <a:pt x="2242226" y="1740287"/>
                  <a:pt x="1740287" y="2242226"/>
                  <a:pt x="1121113" y="2242226"/>
                </a:cubicBezTo>
                <a:cubicBezTo>
                  <a:pt x="501939" y="2242226"/>
                  <a:pt x="0" y="1740287"/>
                  <a:pt x="0" y="1121113"/>
                </a:cubicBezTo>
                <a:cubicBezTo>
                  <a:pt x="0" y="501939"/>
                  <a:pt x="501939" y="0"/>
                  <a:pt x="1121113" y="0"/>
                </a:cubicBezTo>
                <a:close/>
              </a:path>
            </a:pathLst>
          </a:custGeom>
          <a:noFill/>
        </p:spPr>
      </p:pic>
      <p:sp>
        <p:nvSpPr>
          <p:cNvPr id="2" name="Content Placeholder 1">
            <a:extLst>
              <a:ext uri="{FF2B5EF4-FFF2-40B4-BE49-F238E27FC236}">
                <a16:creationId xmlns:a16="http://schemas.microsoft.com/office/drawing/2014/main" id="{677964B3-5EF2-AC4D-AD16-51F9E64D439C}"/>
              </a:ext>
            </a:extLst>
          </p:cNvPr>
          <p:cNvSpPr>
            <a:spLocks noGrp="1"/>
          </p:cNvSpPr>
          <p:nvPr>
            <p:ph sz="half" idx="1"/>
          </p:nvPr>
        </p:nvSpPr>
        <p:spPr>
          <a:xfrm>
            <a:off x="7229042" y="698643"/>
            <a:ext cx="4124758" cy="5335295"/>
          </a:xfrm>
        </p:spPr>
        <p:txBody>
          <a:bodyPr vert="horz" lIns="91440" tIns="45720" rIns="91440" bIns="45720" rtlCol="0" anchor="b">
            <a:normAutofit lnSpcReduction="10000"/>
          </a:bodyPr>
          <a:lstStyle/>
          <a:p>
            <a:pPr marL="0" indent="0">
              <a:buNone/>
            </a:pPr>
            <a:r>
              <a:rPr lang="en-US" sz="2400" b="1" dirty="0">
                <a:solidFill>
                  <a:schemeClr val="tx1">
                    <a:alpha val="80000"/>
                  </a:schemeClr>
                </a:solidFill>
              </a:rPr>
              <a:t>Dementors</a:t>
            </a:r>
            <a:r>
              <a:rPr lang="en-US" sz="2400" dirty="0">
                <a:solidFill>
                  <a:schemeClr val="tx1">
                    <a:alpha val="80000"/>
                  </a:schemeClr>
                </a:solidFill>
              </a:rPr>
              <a:t> feed on human happiness and thus generate feelings of depression and despair in any person in close proximity to them.</a:t>
            </a:r>
          </a:p>
          <a:p>
            <a:r>
              <a:rPr lang="en-US" sz="2400" dirty="0">
                <a:solidFill>
                  <a:schemeClr val="tx1">
                    <a:alpha val="80000"/>
                  </a:schemeClr>
                </a:solidFill>
              </a:rPr>
              <a:t>COVID-19 Stress</a:t>
            </a:r>
          </a:p>
          <a:p>
            <a:pPr lvl="1"/>
            <a:r>
              <a:rPr lang="en-US" dirty="0">
                <a:solidFill>
                  <a:schemeClr val="tx1">
                    <a:alpha val="80000"/>
                  </a:schemeClr>
                </a:solidFill>
              </a:rPr>
              <a:t>Work stress</a:t>
            </a:r>
          </a:p>
          <a:p>
            <a:pPr lvl="1"/>
            <a:r>
              <a:rPr lang="en-US" dirty="0">
                <a:solidFill>
                  <a:schemeClr val="tx1">
                    <a:alpha val="80000"/>
                  </a:schemeClr>
                </a:solidFill>
              </a:rPr>
              <a:t>Family stress</a:t>
            </a:r>
          </a:p>
          <a:p>
            <a:pPr lvl="1"/>
            <a:r>
              <a:rPr lang="en-US" dirty="0">
                <a:solidFill>
                  <a:schemeClr val="tx1">
                    <a:alpha val="80000"/>
                  </a:schemeClr>
                </a:solidFill>
              </a:rPr>
              <a:t>Grief and Loss</a:t>
            </a:r>
          </a:p>
          <a:p>
            <a:r>
              <a:rPr lang="en-US" sz="2400" dirty="0">
                <a:solidFill>
                  <a:schemeClr val="tx1">
                    <a:alpha val="80000"/>
                  </a:schemeClr>
                </a:solidFill>
              </a:rPr>
              <a:t>Continued uncertainty</a:t>
            </a:r>
          </a:p>
          <a:p>
            <a:pPr lvl="1"/>
            <a:r>
              <a:rPr lang="en-US" dirty="0">
                <a:solidFill>
                  <a:schemeClr val="tx1">
                    <a:alpha val="80000"/>
                  </a:schemeClr>
                </a:solidFill>
              </a:rPr>
              <a:t>COVID-19</a:t>
            </a:r>
          </a:p>
          <a:p>
            <a:pPr lvl="1"/>
            <a:r>
              <a:rPr lang="en-US" dirty="0">
                <a:solidFill>
                  <a:schemeClr val="tx1">
                    <a:alpha val="80000"/>
                  </a:schemeClr>
                </a:solidFill>
              </a:rPr>
              <a:t>Racism and Social Injustice</a:t>
            </a:r>
          </a:p>
          <a:p>
            <a:pPr lvl="1"/>
            <a:r>
              <a:rPr lang="en-US" dirty="0">
                <a:solidFill>
                  <a:schemeClr val="tx1">
                    <a:alpha val="80000"/>
                  </a:schemeClr>
                </a:solidFill>
              </a:rPr>
              <a:t>Political Climate</a:t>
            </a:r>
          </a:p>
          <a:p>
            <a:pPr lvl="1"/>
            <a:endParaRPr lang="en-US" sz="2000" dirty="0">
              <a:solidFill>
                <a:schemeClr val="tx1">
                  <a:alpha val="80000"/>
                </a:schemeClr>
              </a:solidFill>
            </a:endParaRPr>
          </a:p>
        </p:txBody>
      </p:sp>
    </p:spTree>
    <p:extLst>
      <p:ext uri="{BB962C8B-B14F-4D97-AF65-F5344CB8AC3E}">
        <p14:creationId xmlns:p14="http://schemas.microsoft.com/office/powerpoint/2010/main" val="32338393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0A57A4"/>
                </a:solidFill>
                <a:effectLst>
                  <a:outerShdw blurRad="38100" dist="38100" dir="2700000" algn="tl">
                    <a:srgbClr val="000000">
                      <a:alpha val="43137"/>
                    </a:srgbClr>
                  </a:outerShdw>
                </a:effectLst>
              </a:rPr>
              <a:t>Why Focus On Staff Well-Being</a:t>
            </a:r>
            <a:endParaRPr lang="en-US" sz="3200" dirty="0">
              <a:solidFill>
                <a:srgbClr val="0A57A4"/>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marL="285750" indent="-285750">
              <a:spcBef>
                <a:spcPts val="1200"/>
              </a:spcBef>
              <a:spcAft>
                <a:spcPts val="600"/>
              </a:spcAft>
              <a:buClr>
                <a:srgbClr val="0A57A3"/>
              </a:buClr>
              <a:buFont typeface="Arial" panose="020B0604020202020204" pitchFamily="34" charset="0"/>
              <a:buChar char="•"/>
            </a:pPr>
            <a:r>
              <a:rPr lang="en-US" dirty="0"/>
              <a:t>Addressing school staff mental health:</a:t>
            </a:r>
          </a:p>
          <a:p>
            <a:pPr lvl="1">
              <a:spcBef>
                <a:spcPts val="600"/>
              </a:spcBef>
              <a:spcAft>
                <a:spcPts val="600"/>
              </a:spcAft>
              <a:buClr>
                <a:srgbClr val="0A57A3"/>
              </a:buClr>
              <a:buFont typeface="Arial" panose="020B0604020202020204" pitchFamily="34" charset="0"/>
              <a:buChar char="•"/>
            </a:pPr>
            <a:r>
              <a:rPr lang="en-US" dirty="0"/>
              <a:t>Reduces burnout and turnover</a:t>
            </a:r>
          </a:p>
          <a:p>
            <a:pPr lvl="1">
              <a:spcBef>
                <a:spcPts val="600"/>
              </a:spcBef>
              <a:spcAft>
                <a:spcPts val="600"/>
              </a:spcAft>
              <a:buClr>
                <a:srgbClr val="0A57A3"/>
              </a:buClr>
              <a:buFont typeface="Arial" panose="020B0604020202020204" pitchFamily="34" charset="0"/>
              <a:buChar char="•"/>
            </a:pPr>
            <a:r>
              <a:rPr lang="en-US" dirty="0"/>
              <a:t>Improves morale and </a:t>
            </a:r>
            <a:r>
              <a:rPr lang="en-US" dirty="0" smtClean="0"/>
              <a:t>effectiveness</a:t>
            </a:r>
          </a:p>
          <a:p>
            <a:pPr marL="342900" lvl="1" indent="-342900">
              <a:buFont typeface="Arial" panose="020B0604020202020204" pitchFamily="34" charset="0"/>
              <a:buChar char="•"/>
            </a:pPr>
            <a:r>
              <a:rPr lang="en-US" sz="2400" dirty="0" smtClean="0"/>
              <a:t>Well-being </a:t>
            </a:r>
            <a:r>
              <a:rPr lang="en-US" sz="2400" dirty="0"/>
              <a:t>of the school staff will be a major factor in student success</a:t>
            </a:r>
            <a:endParaRPr lang="en-US" sz="2400" dirty="0" smtClean="0">
              <a:latin typeface="Franklin Gothic Book" panose="020B0503020102020204" pitchFamily="34" charset="0"/>
            </a:endParaRPr>
          </a:p>
          <a:p>
            <a:pPr marL="342900" lvl="1" indent="-342900">
              <a:buFont typeface="Arial" panose="020B0604020202020204" pitchFamily="34" charset="0"/>
              <a:buChar char="•"/>
            </a:pPr>
            <a:r>
              <a:rPr lang="en-US" sz="2400" dirty="0" smtClean="0">
                <a:latin typeface="Franklin Gothic Book" panose="020B0503020102020204" pitchFamily="34" charset="0"/>
              </a:rPr>
              <a:t>The </a:t>
            </a:r>
            <a:r>
              <a:rPr lang="en-US" sz="2400" dirty="0">
                <a:latin typeface="Franklin Gothic Book" panose="020B0503020102020204" pitchFamily="34" charset="0"/>
              </a:rPr>
              <a:t>burden of teachers to address the students who are falling behind academically may affect their mental health and well-being </a:t>
            </a:r>
            <a:r>
              <a:rPr lang="en-US" sz="2400" dirty="0" smtClean="0">
                <a:latin typeface="Franklin Gothic Book" panose="020B0503020102020204" pitchFamily="34" charset="0"/>
              </a:rPr>
              <a:t>further </a:t>
            </a:r>
          </a:p>
          <a:p>
            <a:pPr marL="342900" lvl="1" indent="-342900">
              <a:spcBef>
                <a:spcPts val="600"/>
              </a:spcBef>
              <a:spcAft>
                <a:spcPts val="600"/>
              </a:spcAft>
              <a:buClr>
                <a:srgbClr val="0A57A3"/>
              </a:buClr>
              <a:buFont typeface="Arial" panose="020B0604020202020204" pitchFamily="34" charset="0"/>
              <a:buChar char="•"/>
            </a:pPr>
            <a:r>
              <a:rPr lang="en-US" sz="2400" dirty="0" smtClean="0">
                <a:latin typeface="Franklin Gothic Book" panose="020B0503020102020204" pitchFamily="34" charset="0"/>
              </a:rPr>
              <a:t>Timeline </a:t>
            </a:r>
            <a:r>
              <a:rPr lang="en-US" sz="2400" dirty="0">
                <a:latin typeface="Franklin Gothic Book" panose="020B0503020102020204" pitchFamily="34" charset="0"/>
              </a:rPr>
              <a:t>for recovery varies across individuals and is rarely linear. Staff may continue to be impacted even after the summer </a:t>
            </a:r>
            <a:r>
              <a:rPr lang="en-US" sz="2400" dirty="0" smtClean="0">
                <a:latin typeface="Franklin Gothic Book" panose="020B0503020102020204" pitchFamily="34" charset="0"/>
              </a:rPr>
              <a:t>break</a:t>
            </a:r>
          </a:p>
          <a:p>
            <a:pPr marL="342900" lvl="1" indent="-342900">
              <a:spcBef>
                <a:spcPts val="600"/>
              </a:spcBef>
              <a:spcAft>
                <a:spcPts val="600"/>
              </a:spcAft>
              <a:buClr>
                <a:srgbClr val="0A57A3"/>
              </a:buClr>
              <a:buFont typeface="Arial" panose="020B0604020202020204" pitchFamily="34" charset="0"/>
              <a:buChar char="•"/>
            </a:pPr>
            <a:endParaRPr lang="en-US" sz="2400" dirty="0" smtClean="0">
              <a:latin typeface="Franklin Gothic Book" panose="020B0503020102020204" pitchFamily="34" charset="0"/>
            </a:endParaRPr>
          </a:p>
          <a:p>
            <a:pPr marL="342900" lvl="1" indent="-342900">
              <a:spcBef>
                <a:spcPts val="600"/>
              </a:spcBef>
              <a:spcAft>
                <a:spcPts val="600"/>
              </a:spcAft>
              <a:buClr>
                <a:srgbClr val="0A57A3"/>
              </a:buClr>
              <a:buFont typeface="Arial" panose="020B0604020202020204" pitchFamily="34" charset="0"/>
              <a:buChar char="•"/>
            </a:pPr>
            <a:endParaRPr lang="en-US" sz="2400" dirty="0">
              <a:latin typeface="Franklin Gothic Book" panose="020B0503020102020204" pitchFamily="34" charset="0"/>
            </a:endParaRPr>
          </a:p>
          <a:p>
            <a:pPr>
              <a:spcBef>
                <a:spcPts val="600"/>
              </a:spcBef>
              <a:spcAft>
                <a:spcPts val="600"/>
              </a:spcAft>
              <a:buClr>
                <a:srgbClr val="0A57A3"/>
              </a:buClr>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32668111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776" y="493296"/>
            <a:ext cx="6190412" cy="1554166"/>
          </a:xfrm>
        </p:spPr>
        <p:txBody>
          <a:bodyPr anchor="b">
            <a:normAutofit/>
          </a:bodyPr>
          <a:lstStyle/>
          <a:p>
            <a:r>
              <a:rPr lang="en-US" sz="3200" smtClean="0">
                <a:solidFill>
                  <a:srgbClr val="0A57A4"/>
                </a:solidFill>
                <a:effectLst>
                  <a:outerShdw blurRad="38100" dist="38100" dir="2700000" algn="tl">
                    <a:srgbClr val="000000">
                      <a:alpha val="43137"/>
                    </a:srgbClr>
                  </a:outerShdw>
                </a:effectLst>
              </a:rPr>
              <a:t>Another </a:t>
            </a:r>
            <a:r>
              <a:rPr lang="en-US" sz="3200" dirty="0" err="1" smtClean="0">
                <a:solidFill>
                  <a:srgbClr val="0A57A4"/>
                </a:solidFill>
                <a:effectLst>
                  <a:outerShdw blurRad="38100" dist="38100" dir="2700000" algn="tl">
                    <a:srgbClr val="000000">
                      <a:alpha val="43137"/>
                    </a:srgbClr>
                  </a:outerShdw>
                </a:effectLst>
              </a:rPr>
              <a:t>Dementor</a:t>
            </a:r>
            <a:r>
              <a:rPr lang="en-US" sz="3200" dirty="0" smtClean="0">
                <a:solidFill>
                  <a:srgbClr val="0A57A4"/>
                </a:solidFill>
                <a:effectLst>
                  <a:outerShdw blurRad="38100" dist="38100" dir="2700000" algn="tl">
                    <a:srgbClr val="000000">
                      <a:alpha val="43137"/>
                    </a:srgbClr>
                  </a:outerShdw>
                </a:effectLst>
              </a:rPr>
              <a:t>: Challenges </a:t>
            </a:r>
            <a:r>
              <a:rPr lang="en-US" sz="3200" dirty="0">
                <a:solidFill>
                  <a:srgbClr val="0A57A4"/>
                </a:solidFill>
                <a:effectLst>
                  <a:outerShdw blurRad="38100" dist="38100" dir="2700000" algn="tl">
                    <a:srgbClr val="000000">
                      <a:alpha val="43137"/>
                    </a:srgbClr>
                  </a:outerShdw>
                </a:effectLst>
              </a:rPr>
              <a:t>to Self-Care</a:t>
            </a:r>
          </a:p>
        </p:txBody>
      </p:sp>
      <p:sp>
        <p:nvSpPr>
          <p:cNvPr id="3" name="Content Placeholder 2"/>
          <p:cNvSpPr>
            <a:spLocks noGrp="1"/>
          </p:cNvSpPr>
          <p:nvPr>
            <p:ph idx="1"/>
          </p:nvPr>
        </p:nvSpPr>
        <p:spPr>
          <a:xfrm>
            <a:off x="803776" y="2325758"/>
            <a:ext cx="6190412" cy="3518451"/>
          </a:xfrm>
        </p:spPr>
        <p:txBody>
          <a:bodyPr anchor="t">
            <a:normAutofit fontScale="92500"/>
          </a:bodyPr>
          <a:lstStyle/>
          <a:p>
            <a:pPr marL="342900" indent="-342900">
              <a:buFont typeface="Arial" panose="020B0604020202020204" pitchFamily="34" charset="0"/>
              <a:buChar char="•"/>
            </a:pPr>
            <a:r>
              <a:rPr lang="en-US" sz="2400" dirty="0">
                <a:solidFill>
                  <a:schemeClr val="tx1">
                    <a:alpha val="80000"/>
                  </a:schemeClr>
                </a:solidFill>
              </a:rPr>
              <a:t>Believing that STS is real but </a:t>
            </a:r>
            <a:r>
              <a:rPr lang="en-US" sz="2400" i="1" dirty="0">
                <a:solidFill>
                  <a:schemeClr val="tx1">
                    <a:alpha val="80000"/>
                  </a:schemeClr>
                </a:solidFill>
              </a:rPr>
              <a:t>can’t </a:t>
            </a:r>
            <a:r>
              <a:rPr lang="en-US" sz="2400" dirty="0">
                <a:solidFill>
                  <a:schemeClr val="tx1">
                    <a:alpha val="80000"/>
                  </a:schemeClr>
                </a:solidFill>
              </a:rPr>
              <a:t>impact YOU</a:t>
            </a:r>
          </a:p>
          <a:p>
            <a:pPr marL="342900" indent="-342900">
              <a:buFont typeface="Arial" panose="020B0604020202020204" pitchFamily="34" charset="0"/>
              <a:buChar char="•"/>
            </a:pPr>
            <a:r>
              <a:rPr lang="en-US" sz="2400" dirty="0">
                <a:solidFill>
                  <a:schemeClr val="tx1">
                    <a:alpha val="80000"/>
                  </a:schemeClr>
                </a:solidFill>
              </a:rPr>
              <a:t>Making time when all around you seem to need your help</a:t>
            </a:r>
          </a:p>
          <a:p>
            <a:pPr marL="342900" indent="-342900">
              <a:buFont typeface="Arial" panose="020B0604020202020204" pitchFamily="34" charset="0"/>
              <a:buChar char="•"/>
            </a:pPr>
            <a:r>
              <a:rPr lang="en-US" sz="2400" dirty="0">
                <a:solidFill>
                  <a:schemeClr val="tx1">
                    <a:alpha val="80000"/>
                  </a:schemeClr>
                </a:solidFill>
              </a:rPr>
              <a:t>Feelings of guilt and shame for taking time for yourself</a:t>
            </a:r>
          </a:p>
          <a:p>
            <a:pPr marL="342900" indent="-342900">
              <a:buFont typeface="Arial" panose="020B0604020202020204" pitchFamily="34" charset="0"/>
              <a:buChar char="•"/>
            </a:pPr>
            <a:r>
              <a:rPr lang="en-US" sz="2400" dirty="0">
                <a:solidFill>
                  <a:schemeClr val="tx1">
                    <a:alpha val="80000"/>
                  </a:schemeClr>
                </a:solidFill>
              </a:rPr>
              <a:t>Believing those around you are doing fine, so you should be doing fine too</a:t>
            </a:r>
          </a:p>
          <a:p>
            <a:pPr marL="342900" indent="-342900">
              <a:buFont typeface="Arial" panose="020B0604020202020204" pitchFamily="34" charset="0"/>
              <a:buChar char="•"/>
            </a:pPr>
            <a:r>
              <a:rPr lang="en-US" sz="2400" dirty="0">
                <a:solidFill>
                  <a:schemeClr val="tx1">
                    <a:alpha val="80000"/>
                  </a:schemeClr>
                </a:solidFill>
              </a:rPr>
              <a:t>Lack of modeling or support from administration for self-care activities </a:t>
            </a:r>
          </a:p>
          <a:p>
            <a:endParaRPr lang="en-US" sz="2000" dirty="0">
              <a:solidFill>
                <a:schemeClr val="tx1">
                  <a:alpha val="80000"/>
                </a:schemeClr>
              </a:solidFill>
            </a:endParaRPr>
          </a:p>
        </p:txBody>
      </p:sp>
      <p:pic>
        <p:nvPicPr>
          <p:cNvPr id="4" name="Picture 3" descr="A person in a garment&#10;&#10;Description automatically generated with low confidence">
            <a:extLst>
              <a:ext uri="{FF2B5EF4-FFF2-40B4-BE49-F238E27FC236}">
                <a16:creationId xmlns:a16="http://schemas.microsoft.com/office/drawing/2014/main" id="{595AB9F8-43D6-014E-AD42-152D7043115E}"/>
              </a:ext>
            </a:extLst>
          </p:cNvPr>
          <p:cNvPicPr>
            <a:picLocks noChangeAspect="1"/>
          </p:cNvPicPr>
          <p:nvPr/>
        </p:nvPicPr>
        <p:blipFill>
          <a:blip r:embed="rId2"/>
          <a:stretch>
            <a:fillRect/>
          </a:stretch>
        </p:blipFill>
        <p:spPr>
          <a:xfrm>
            <a:off x="7572653" y="1449525"/>
            <a:ext cx="3548404" cy="4611123"/>
          </a:xfrm>
          <a:prstGeom prst="rect">
            <a:avLst/>
          </a:prstGeom>
          <a:noFill/>
        </p:spPr>
      </p:pic>
    </p:spTree>
    <p:extLst>
      <p:ext uri="{BB962C8B-B14F-4D97-AF65-F5344CB8AC3E}">
        <p14:creationId xmlns:p14="http://schemas.microsoft.com/office/powerpoint/2010/main" val="27250157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44D9D8-3F3B-D94B-A5B6-D0B137E31EC7}"/>
              </a:ext>
            </a:extLst>
          </p:cNvPr>
          <p:cNvSpPr>
            <a:spLocks noGrp="1"/>
          </p:cNvSpPr>
          <p:nvPr>
            <p:ph type="title"/>
          </p:nvPr>
        </p:nvSpPr>
        <p:spPr>
          <a:xfrm>
            <a:off x="6392583" y="501651"/>
            <a:ext cx="4414848" cy="1716255"/>
          </a:xfrm>
        </p:spPr>
        <p:txBody>
          <a:bodyPr vert="horz" lIns="91440" tIns="45720" rIns="91440" bIns="45720" rtlCol="0" anchor="b">
            <a:normAutofit/>
          </a:bodyPr>
          <a:lstStyle/>
          <a:p>
            <a:r>
              <a:rPr lang="en-US" sz="3600" dirty="0">
                <a:solidFill>
                  <a:srgbClr val="0A57A4"/>
                </a:solidFill>
                <a:effectLst>
                  <a:outerShdw blurRad="38100" dist="38100" dir="2700000" algn="tl">
                    <a:srgbClr val="000000">
                      <a:alpha val="43137"/>
                    </a:srgbClr>
                  </a:outerShdw>
                </a:effectLst>
              </a:rPr>
              <a:t>Our Protection</a:t>
            </a:r>
          </a:p>
        </p:txBody>
      </p:sp>
      <p:pic>
        <p:nvPicPr>
          <p:cNvPr id="18" name="Content Placeholder 17" descr="A group of people&#10;&#10;Description automatically generated with low confidence">
            <a:extLst>
              <a:ext uri="{FF2B5EF4-FFF2-40B4-BE49-F238E27FC236}">
                <a16:creationId xmlns:a16="http://schemas.microsoft.com/office/drawing/2014/main" id="{6977D78A-D582-2845-9976-14F35E97B0E9}"/>
              </a:ext>
            </a:extLst>
          </p:cNvPr>
          <p:cNvPicPr>
            <a:picLocks noGrp="1" noChangeAspect="1"/>
          </p:cNvPicPr>
          <p:nvPr>
            <p:ph sz="half" idx="2"/>
          </p:nvPr>
        </p:nvPicPr>
        <p:blipFill rotWithShape="1">
          <a:blip r:embed="rId2"/>
          <a:srcRect l="19634" r="26557" b="2"/>
          <a:stretch/>
        </p:blipFill>
        <p:spPr>
          <a:xfrm>
            <a:off x="279143" y="299509"/>
            <a:ext cx="5221625" cy="6258983"/>
          </a:xfrm>
          <a:prstGeom prst="rect">
            <a:avLst/>
          </a:prstGeom>
          <a:noFill/>
        </p:spPr>
      </p:pic>
      <p:sp>
        <p:nvSpPr>
          <p:cNvPr id="2" name="Content Placeholder 1">
            <a:extLst>
              <a:ext uri="{FF2B5EF4-FFF2-40B4-BE49-F238E27FC236}">
                <a16:creationId xmlns:a16="http://schemas.microsoft.com/office/drawing/2014/main" id="{2A81A794-D76A-664F-92B6-DD5C9C08AF25}"/>
              </a:ext>
            </a:extLst>
          </p:cNvPr>
          <p:cNvSpPr>
            <a:spLocks noGrp="1"/>
          </p:cNvSpPr>
          <p:nvPr>
            <p:ph sz="half" idx="1"/>
          </p:nvPr>
        </p:nvSpPr>
        <p:spPr>
          <a:xfrm>
            <a:off x="6392583" y="2645922"/>
            <a:ext cx="4434721" cy="3710427"/>
          </a:xfrm>
        </p:spPr>
        <p:txBody>
          <a:bodyPr vert="horz" lIns="91440" tIns="45720" rIns="91440" bIns="45720" rtlCol="0" anchor="t">
            <a:normAutofit/>
          </a:bodyPr>
          <a:lstStyle/>
          <a:p>
            <a:r>
              <a:rPr lang="en-US" sz="3200" dirty="0">
                <a:solidFill>
                  <a:schemeClr val="tx1">
                    <a:alpha val="80000"/>
                  </a:schemeClr>
                </a:solidFill>
              </a:rPr>
              <a:t>Awareness</a:t>
            </a:r>
          </a:p>
          <a:p>
            <a:r>
              <a:rPr lang="en-US" sz="3200" dirty="0">
                <a:solidFill>
                  <a:schemeClr val="tx1">
                    <a:alpha val="80000"/>
                  </a:schemeClr>
                </a:solidFill>
              </a:rPr>
              <a:t>Balance</a:t>
            </a:r>
          </a:p>
          <a:p>
            <a:r>
              <a:rPr lang="en-US" sz="3200" dirty="0">
                <a:solidFill>
                  <a:schemeClr val="tx1">
                    <a:alpha val="80000"/>
                  </a:schemeClr>
                </a:solidFill>
              </a:rPr>
              <a:t>Connection</a:t>
            </a:r>
          </a:p>
          <a:p>
            <a:r>
              <a:rPr lang="en-US" sz="3200" dirty="0">
                <a:solidFill>
                  <a:schemeClr val="tx1">
                    <a:alpha val="80000"/>
                  </a:schemeClr>
                </a:solidFill>
              </a:rPr>
              <a:t>Self-Care</a:t>
            </a:r>
          </a:p>
        </p:txBody>
      </p:sp>
    </p:spTree>
    <p:extLst>
      <p:ext uri="{BB962C8B-B14F-4D97-AF65-F5344CB8AC3E}">
        <p14:creationId xmlns:p14="http://schemas.microsoft.com/office/powerpoint/2010/main" val="11435294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5474EC5-A76C-8A45-8362-78BC27894DD1}"/>
              </a:ext>
            </a:extLst>
          </p:cNvPr>
          <p:cNvPicPr>
            <a:picLocks noGrp="1" noChangeAspect="1"/>
          </p:cNvPicPr>
          <p:nvPr>
            <p:ph idx="1"/>
          </p:nvPr>
        </p:nvPicPr>
        <p:blipFill rotWithShape="1">
          <a:blip r:embed="rId3"/>
          <a:srcRect t="13462"/>
          <a:stretch/>
        </p:blipFill>
        <p:spPr>
          <a:xfrm>
            <a:off x="0" y="132090"/>
            <a:ext cx="12191980" cy="6857990"/>
          </a:xfrm>
          <a:prstGeom prst="rect">
            <a:avLst/>
          </a:prstGeom>
        </p:spPr>
      </p:pic>
      <p:sp>
        <p:nvSpPr>
          <p:cNvPr id="2" name="Title 1">
            <a:extLst>
              <a:ext uri="{FF2B5EF4-FFF2-40B4-BE49-F238E27FC236}">
                <a16:creationId xmlns:a16="http://schemas.microsoft.com/office/drawing/2014/main" id="{83E2099E-E457-4F81-A653-7F03B87814CF}"/>
              </a:ext>
            </a:extLst>
          </p:cNvPr>
          <p:cNvSpPr>
            <a:spLocks noGrp="1"/>
          </p:cNvSpPr>
          <p:nvPr>
            <p:ph type="title"/>
          </p:nvPr>
        </p:nvSpPr>
        <p:spPr>
          <a:xfrm>
            <a:off x="523875" y="5760720"/>
            <a:ext cx="11210925" cy="1005840"/>
          </a:xfrm>
        </p:spPr>
        <p:txBody>
          <a:bodyPr vert="horz" lIns="91440" tIns="45720" rIns="91440" bIns="45720" rtlCol="0" anchor="ctr">
            <a:normAutofit/>
          </a:bodyPr>
          <a:lstStyle/>
          <a:p>
            <a:pPr algn="ctr"/>
            <a:r>
              <a:rPr lang="en-US" sz="3600" dirty="0">
                <a:solidFill>
                  <a:schemeClr val="tx1">
                    <a:lumMod val="85000"/>
                    <a:lumOff val="15000"/>
                  </a:schemeClr>
                </a:solidFill>
                <a:effectLst>
                  <a:outerShdw blurRad="38100" dist="38100" dir="2700000" algn="tl">
                    <a:srgbClr val="000000">
                      <a:alpha val="43137"/>
                    </a:srgbClr>
                  </a:outerShdw>
                </a:effectLst>
              </a:rPr>
              <a:t>A New Framework for Self-Care: PRN</a:t>
            </a:r>
          </a:p>
        </p:txBody>
      </p:sp>
    </p:spTree>
    <p:extLst>
      <p:ext uri="{BB962C8B-B14F-4D97-AF65-F5344CB8AC3E}">
        <p14:creationId xmlns:p14="http://schemas.microsoft.com/office/powerpoint/2010/main" val="6796482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EC87C-B976-40DD-AA8D-19950DEBEB1A}"/>
              </a:ext>
            </a:extLst>
          </p:cNvPr>
          <p:cNvSpPr>
            <a:spLocks noGrp="1"/>
          </p:cNvSpPr>
          <p:nvPr>
            <p:ph type="title"/>
          </p:nvPr>
        </p:nvSpPr>
        <p:spPr>
          <a:xfrm>
            <a:off x="646103" y="79514"/>
            <a:ext cx="11131767" cy="775252"/>
          </a:xfrm>
        </p:spPr>
        <p:txBody>
          <a:bodyPr vert="horz" lIns="91440" tIns="45720" rIns="91440" bIns="45720" rtlCol="0" anchor="b">
            <a:normAutofit/>
          </a:bodyPr>
          <a:lstStyle/>
          <a:p>
            <a:pPr algn="ctr"/>
            <a:r>
              <a:rPr lang="en-US" sz="3200" dirty="0">
                <a:solidFill>
                  <a:srgbClr val="0A57A4"/>
                </a:solidFill>
                <a:effectLst>
                  <a:outerShdw blurRad="38100" dist="38100" dir="2700000" algn="tl">
                    <a:srgbClr val="000000">
                      <a:alpha val="43137"/>
                    </a:srgbClr>
                  </a:outerShdw>
                </a:effectLst>
              </a:rPr>
              <a:t>Pause</a:t>
            </a:r>
          </a:p>
        </p:txBody>
      </p:sp>
      <p:sp>
        <p:nvSpPr>
          <p:cNvPr id="3" name="Content Placeholder 2">
            <a:extLst>
              <a:ext uri="{FF2B5EF4-FFF2-40B4-BE49-F238E27FC236}">
                <a16:creationId xmlns:a16="http://schemas.microsoft.com/office/drawing/2014/main" id="{B077D734-4552-4313-9264-2C572680C9FC}"/>
              </a:ext>
            </a:extLst>
          </p:cNvPr>
          <p:cNvSpPr>
            <a:spLocks noGrp="1"/>
          </p:cNvSpPr>
          <p:nvPr>
            <p:ph sz="half" idx="1"/>
          </p:nvPr>
        </p:nvSpPr>
        <p:spPr>
          <a:xfrm>
            <a:off x="646103" y="1337969"/>
            <a:ext cx="6360984" cy="4646697"/>
          </a:xfrm>
        </p:spPr>
        <p:txBody>
          <a:bodyPr vert="horz" lIns="91440" tIns="45720" rIns="91440" bIns="45720" rtlCol="0" anchor="t">
            <a:normAutofit/>
          </a:bodyPr>
          <a:lstStyle/>
          <a:p>
            <a:r>
              <a:rPr lang="en-US" sz="2400" dirty="0">
                <a:solidFill>
                  <a:schemeClr val="tx1">
                    <a:alpha val="80000"/>
                  </a:schemeClr>
                </a:solidFill>
              </a:rPr>
              <a:t>“Pausing” just means taking 3 slow breaths to check how you are </a:t>
            </a:r>
            <a:r>
              <a:rPr lang="en-US" sz="2400" dirty="0" smtClean="0">
                <a:solidFill>
                  <a:schemeClr val="tx1">
                    <a:alpha val="80000"/>
                  </a:schemeClr>
                </a:solidFill>
              </a:rPr>
              <a:t>feeling</a:t>
            </a:r>
            <a:endParaRPr lang="en-US" sz="2400" dirty="0">
              <a:solidFill>
                <a:schemeClr val="tx1">
                  <a:alpha val="80000"/>
                </a:schemeClr>
              </a:solidFill>
            </a:endParaRPr>
          </a:p>
          <a:p>
            <a:r>
              <a:rPr lang="en-US" sz="2400" dirty="0">
                <a:solidFill>
                  <a:schemeClr val="tx1">
                    <a:alpha val="80000"/>
                  </a:schemeClr>
                </a:solidFill>
              </a:rPr>
              <a:t>Check in </a:t>
            </a:r>
          </a:p>
          <a:p>
            <a:pPr lvl="1">
              <a:buFont typeface="Courier New" panose="02070309020205020404" pitchFamily="49" charset="0"/>
              <a:buChar char="o"/>
            </a:pPr>
            <a:r>
              <a:rPr lang="en-US" sz="2000" dirty="0">
                <a:solidFill>
                  <a:schemeClr val="tx1">
                    <a:alpha val="80000"/>
                  </a:schemeClr>
                </a:solidFill>
              </a:rPr>
              <a:t>Body – where do you hold your stress</a:t>
            </a:r>
          </a:p>
          <a:p>
            <a:pPr lvl="1">
              <a:buFont typeface="Courier New" panose="02070309020205020404" pitchFamily="49" charset="0"/>
              <a:buChar char="o"/>
            </a:pPr>
            <a:r>
              <a:rPr lang="en-US" sz="2000" dirty="0">
                <a:solidFill>
                  <a:schemeClr val="tx1">
                    <a:alpha val="80000"/>
                  </a:schemeClr>
                </a:solidFill>
              </a:rPr>
              <a:t>Mind – is your mind cluttered or full of worries</a:t>
            </a:r>
          </a:p>
          <a:p>
            <a:pPr lvl="1">
              <a:buFont typeface="Courier New" panose="02070309020205020404" pitchFamily="49" charset="0"/>
              <a:buChar char="o"/>
            </a:pPr>
            <a:r>
              <a:rPr lang="en-US" sz="2000" dirty="0">
                <a:solidFill>
                  <a:schemeClr val="tx1">
                    <a:alpha val="80000"/>
                  </a:schemeClr>
                </a:solidFill>
              </a:rPr>
              <a:t>Feeling – notice and name any intense feelings</a:t>
            </a:r>
          </a:p>
          <a:p>
            <a:pPr lvl="2"/>
            <a:r>
              <a:rPr lang="en-US" dirty="0">
                <a:solidFill>
                  <a:schemeClr val="tx1">
                    <a:alpha val="80000"/>
                  </a:schemeClr>
                </a:solidFill>
              </a:rPr>
              <a:t>Frustration</a:t>
            </a:r>
          </a:p>
          <a:p>
            <a:pPr lvl="2"/>
            <a:r>
              <a:rPr lang="en-US" dirty="0">
                <a:solidFill>
                  <a:schemeClr val="tx1">
                    <a:alpha val="80000"/>
                  </a:schemeClr>
                </a:solidFill>
              </a:rPr>
              <a:t>Anxiety</a:t>
            </a:r>
          </a:p>
          <a:p>
            <a:pPr lvl="2"/>
            <a:r>
              <a:rPr lang="en-US" dirty="0">
                <a:solidFill>
                  <a:schemeClr val="tx1">
                    <a:alpha val="80000"/>
                  </a:schemeClr>
                </a:solidFill>
              </a:rPr>
              <a:t>Anger</a:t>
            </a:r>
          </a:p>
          <a:p>
            <a:pPr lvl="2"/>
            <a:r>
              <a:rPr lang="en-US" dirty="0">
                <a:solidFill>
                  <a:schemeClr val="tx1">
                    <a:alpha val="80000"/>
                  </a:schemeClr>
                </a:solidFill>
              </a:rPr>
              <a:t>Grief</a:t>
            </a:r>
          </a:p>
          <a:p>
            <a:pPr lvl="2"/>
            <a:r>
              <a:rPr lang="en-US" dirty="0">
                <a:solidFill>
                  <a:schemeClr val="tx1">
                    <a:alpha val="80000"/>
                  </a:schemeClr>
                </a:solidFill>
              </a:rPr>
              <a:t>Sadness</a:t>
            </a:r>
          </a:p>
          <a:p>
            <a:pPr marL="0"/>
            <a:endParaRPr lang="en-US" sz="2400" dirty="0">
              <a:solidFill>
                <a:schemeClr val="tx1">
                  <a:alpha val="80000"/>
                </a:schemeClr>
              </a:solidFill>
            </a:endParaRPr>
          </a:p>
        </p:txBody>
      </p:sp>
      <p:pic>
        <p:nvPicPr>
          <p:cNvPr id="4" name="Content Placeholder 3">
            <a:extLst>
              <a:ext uri="{FF2B5EF4-FFF2-40B4-BE49-F238E27FC236}">
                <a16:creationId xmlns:a16="http://schemas.microsoft.com/office/drawing/2014/main" id="{6512829F-A368-9945-A946-D2A35324760F}"/>
              </a:ext>
            </a:extLst>
          </p:cNvPr>
          <p:cNvPicPr>
            <a:picLocks noGrp="1" noChangeAspect="1"/>
          </p:cNvPicPr>
          <p:nvPr>
            <p:ph sz="half" idx="2"/>
          </p:nvPr>
        </p:nvPicPr>
        <p:blipFill rotWithShape="1">
          <a:blip r:embed="rId3"/>
          <a:srcRect l="21749" r="22001" b="1"/>
          <a:stretch/>
        </p:blipFill>
        <p:spPr>
          <a:xfrm>
            <a:off x="7461620" y="1660066"/>
            <a:ext cx="4002501" cy="4002501"/>
          </a:xfrm>
          <a:custGeom>
            <a:avLst/>
            <a:gdLst/>
            <a:ahLst/>
            <a:cxnLst/>
            <a:rect l="l" t="t" r="r" b="b"/>
            <a:pathLst>
              <a:path w="2509736" h="2509736">
                <a:moveTo>
                  <a:pt x="1254868" y="0"/>
                </a:moveTo>
                <a:cubicBezTo>
                  <a:pt x="1947912" y="0"/>
                  <a:pt x="2509736" y="561824"/>
                  <a:pt x="2509736" y="1254868"/>
                </a:cubicBezTo>
                <a:cubicBezTo>
                  <a:pt x="2509736" y="1947912"/>
                  <a:pt x="1947912" y="2509736"/>
                  <a:pt x="1254868" y="2509736"/>
                </a:cubicBezTo>
                <a:cubicBezTo>
                  <a:pt x="561824" y="2509736"/>
                  <a:pt x="0" y="1947912"/>
                  <a:pt x="0" y="1254868"/>
                </a:cubicBezTo>
                <a:cubicBezTo>
                  <a:pt x="0" y="561824"/>
                  <a:pt x="561824" y="0"/>
                  <a:pt x="1254868" y="0"/>
                </a:cubicBezTo>
                <a:close/>
              </a:path>
            </a:pathLst>
          </a:custGeom>
          <a:noFill/>
        </p:spPr>
      </p:pic>
      <p:sp>
        <p:nvSpPr>
          <p:cNvPr id="5" name="TextBox 4"/>
          <p:cNvSpPr txBox="1"/>
          <p:nvPr/>
        </p:nvSpPr>
        <p:spPr>
          <a:xfrm>
            <a:off x="9747620" y="6098535"/>
            <a:ext cx="2030250" cy="369332"/>
          </a:xfrm>
          <a:prstGeom prst="rect">
            <a:avLst/>
          </a:prstGeom>
          <a:noFill/>
        </p:spPr>
        <p:txBody>
          <a:bodyPr wrap="square" rtlCol="0">
            <a:spAutoFit/>
          </a:bodyPr>
          <a:lstStyle/>
          <a:p>
            <a:r>
              <a:rPr lang="en-US" b="1" dirty="0" smtClean="0"/>
              <a:t>www.NCTSN.org</a:t>
            </a:r>
            <a:endParaRPr lang="en-US" b="1" dirty="0"/>
          </a:p>
        </p:txBody>
      </p:sp>
    </p:spTree>
    <p:extLst>
      <p:ext uri="{BB962C8B-B14F-4D97-AF65-F5344CB8AC3E}">
        <p14:creationId xmlns:p14="http://schemas.microsoft.com/office/powerpoint/2010/main" val="37150424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288C5-9540-43B5-894B-9E426C6ED75F}"/>
              </a:ext>
            </a:extLst>
          </p:cNvPr>
          <p:cNvSpPr>
            <a:spLocks noGrp="1"/>
          </p:cNvSpPr>
          <p:nvPr>
            <p:ph type="title"/>
          </p:nvPr>
        </p:nvSpPr>
        <p:spPr>
          <a:xfrm>
            <a:off x="722297" y="210450"/>
            <a:ext cx="10697763" cy="443622"/>
          </a:xfrm>
        </p:spPr>
        <p:txBody>
          <a:bodyPr vert="horz" lIns="91440" tIns="45720" rIns="91440" bIns="45720" rtlCol="0" anchor="b">
            <a:noAutofit/>
          </a:bodyPr>
          <a:lstStyle/>
          <a:p>
            <a:pPr algn="ctr"/>
            <a:r>
              <a:rPr lang="en-US" sz="3200" dirty="0">
                <a:solidFill>
                  <a:srgbClr val="0A57A4"/>
                </a:solidFill>
                <a:effectLst>
                  <a:outerShdw blurRad="38100" dist="38100" dir="2700000" algn="tl">
                    <a:srgbClr val="000000">
                      <a:alpha val="43137"/>
                    </a:srgbClr>
                  </a:outerShdw>
                </a:effectLst>
              </a:rPr>
              <a:t>Reset</a:t>
            </a:r>
          </a:p>
        </p:txBody>
      </p:sp>
      <p:sp>
        <p:nvSpPr>
          <p:cNvPr id="3" name="Content Placeholder 2">
            <a:extLst>
              <a:ext uri="{FF2B5EF4-FFF2-40B4-BE49-F238E27FC236}">
                <a16:creationId xmlns:a16="http://schemas.microsoft.com/office/drawing/2014/main" id="{6245B8E2-7202-4364-B640-9570A95D3B3A}"/>
              </a:ext>
            </a:extLst>
          </p:cNvPr>
          <p:cNvSpPr>
            <a:spLocks noGrp="1"/>
          </p:cNvSpPr>
          <p:nvPr>
            <p:ph sz="half" idx="2"/>
          </p:nvPr>
        </p:nvSpPr>
        <p:spPr>
          <a:xfrm>
            <a:off x="318051" y="785191"/>
            <a:ext cx="10972801" cy="5003474"/>
          </a:xfrm>
        </p:spPr>
        <p:txBody>
          <a:bodyPr vert="horz" lIns="91440" tIns="45720" rIns="91440" bIns="45720" rtlCol="0" anchor="t">
            <a:noAutofit/>
          </a:bodyPr>
          <a:lstStyle/>
          <a:p>
            <a:pPr marL="0" indent="0">
              <a:buNone/>
            </a:pPr>
            <a:r>
              <a:rPr lang="en-US" sz="2000" dirty="0" smtClean="0">
                <a:solidFill>
                  <a:schemeClr val="tx1">
                    <a:alpha val="80000"/>
                  </a:schemeClr>
                </a:solidFill>
              </a:rPr>
              <a:t>Actively </a:t>
            </a:r>
            <a:r>
              <a:rPr lang="en-US" sz="2000" dirty="0">
                <a:solidFill>
                  <a:schemeClr val="tx1">
                    <a:alpha val="80000"/>
                  </a:schemeClr>
                </a:solidFill>
              </a:rPr>
              <a:t>do something to help you feel steadier, more calm, confident, or </a:t>
            </a:r>
            <a:r>
              <a:rPr lang="en-US" sz="2000" dirty="0" smtClean="0">
                <a:solidFill>
                  <a:schemeClr val="tx1">
                    <a:alpha val="80000"/>
                  </a:schemeClr>
                </a:solidFill>
              </a:rPr>
              <a:t>focused on your next task</a:t>
            </a:r>
          </a:p>
          <a:p>
            <a:r>
              <a:rPr lang="en-US" sz="2000" dirty="0" smtClean="0">
                <a:solidFill>
                  <a:schemeClr val="tx1">
                    <a:alpha val="80000"/>
                  </a:schemeClr>
                </a:solidFill>
              </a:rPr>
              <a:t>Take a quiet moment</a:t>
            </a:r>
            <a:endParaRPr lang="en-US" sz="2000" dirty="0">
              <a:solidFill>
                <a:schemeClr val="tx1">
                  <a:alpha val="80000"/>
                </a:schemeClr>
              </a:solidFill>
            </a:endParaRPr>
          </a:p>
          <a:p>
            <a:pPr lvl="1"/>
            <a:r>
              <a:rPr lang="en-US" sz="2000" dirty="0">
                <a:solidFill>
                  <a:schemeClr val="tx1">
                    <a:alpha val="80000"/>
                  </a:schemeClr>
                </a:solidFill>
              </a:rPr>
              <a:t>Meditation</a:t>
            </a:r>
          </a:p>
          <a:p>
            <a:pPr lvl="1"/>
            <a:r>
              <a:rPr lang="en-US" sz="2000" dirty="0">
                <a:solidFill>
                  <a:schemeClr val="tx1">
                    <a:alpha val="80000"/>
                  </a:schemeClr>
                </a:solidFill>
              </a:rPr>
              <a:t>Petting an animal</a:t>
            </a:r>
          </a:p>
          <a:p>
            <a:pPr lvl="1"/>
            <a:r>
              <a:rPr lang="en-US" sz="2000" dirty="0" smtClean="0">
                <a:solidFill>
                  <a:schemeClr val="tx1">
                    <a:alpha val="80000"/>
                  </a:schemeClr>
                </a:solidFill>
              </a:rPr>
              <a:t>Going outside for a minute</a:t>
            </a:r>
            <a:endParaRPr lang="en-US" sz="2000" dirty="0">
              <a:solidFill>
                <a:schemeClr val="tx1">
                  <a:alpha val="80000"/>
                </a:schemeClr>
              </a:solidFill>
            </a:endParaRPr>
          </a:p>
          <a:p>
            <a:pPr lvl="1"/>
            <a:r>
              <a:rPr lang="en-US" sz="2000" dirty="0">
                <a:solidFill>
                  <a:schemeClr val="tx1">
                    <a:alpha val="80000"/>
                  </a:schemeClr>
                </a:solidFill>
              </a:rPr>
              <a:t>Looking at a favorite photo</a:t>
            </a:r>
          </a:p>
          <a:p>
            <a:r>
              <a:rPr lang="en-US" sz="2000" dirty="0">
                <a:solidFill>
                  <a:schemeClr val="tx1">
                    <a:alpha val="80000"/>
                  </a:schemeClr>
                </a:solidFill>
              </a:rPr>
              <a:t>Acknowledge the feeling of being “</a:t>
            </a:r>
            <a:r>
              <a:rPr lang="en-US" sz="2000" dirty="0" err="1">
                <a:solidFill>
                  <a:schemeClr val="tx1">
                    <a:alpha val="80000"/>
                  </a:schemeClr>
                </a:solidFill>
              </a:rPr>
              <a:t>uncentered</a:t>
            </a:r>
            <a:r>
              <a:rPr lang="en-US" sz="2000" dirty="0">
                <a:solidFill>
                  <a:schemeClr val="tx1">
                    <a:alpha val="80000"/>
                  </a:schemeClr>
                </a:solidFill>
              </a:rPr>
              <a:t>”</a:t>
            </a:r>
          </a:p>
          <a:p>
            <a:pPr lvl="1"/>
            <a:r>
              <a:rPr lang="en-US" sz="2000" dirty="0">
                <a:solidFill>
                  <a:schemeClr val="tx1">
                    <a:alpha val="80000"/>
                  </a:schemeClr>
                </a:solidFill>
              </a:rPr>
              <a:t>Imagine letting this feeling go (leaf in a river)</a:t>
            </a:r>
          </a:p>
          <a:p>
            <a:r>
              <a:rPr lang="en-US" sz="2000" dirty="0" smtClean="0">
                <a:solidFill>
                  <a:schemeClr val="tx1">
                    <a:alpha val="80000"/>
                  </a:schemeClr>
                </a:solidFill>
              </a:rPr>
              <a:t>Focus </a:t>
            </a:r>
            <a:r>
              <a:rPr lang="en-US" sz="2000" dirty="0">
                <a:solidFill>
                  <a:schemeClr val="tx1">
                    <a:alpha val="80000"/>
                  </a:schemeClr>
                </a:solidFill>
              </a:rPr>
              <a:t>on something positive</a:t>
            </a:r>
          </a:p>
          <a:p>
            <a:pPr lvl="1"/>
            <a:r>
              <a:rPr lang="en-US" sz="2000" dirty="0" smtClean="0">
                <a:solidFill>
                  <a:schemeClr val="tx1">
                    <a:alpha val="80000"/>
                  </a:schemeClr>
                </a:solidFill>
              </a:rPr>
              <a:t>Affirmation</a:t>
            </a:r>
            <a:endParaRPr lang="en-US" sz="2000" dirty="0">
              <a:solidFill>
                <a:schemeClr val="tx1">
                  <a:alpha val="80000"/>
                </a:schemeClr>
              </a:solidFill>
            </a:endParaRPr>
          </a:p>
          <a:p>
            <a:pPr lvl="1"/>
            <a:r>
              <a:rPr lang="en-US" sz="2000" dirty="0">
                <a:solidFill>
                  <a:schemeClr val="tx1">
                    <a:alpha val="80000"/>
                  </a:schemeClr>
                </a:solidFill>
              </a:rPr>
              <a:t>Sharing gratitude</a:t>
            </a:r>
          </a:p>
          <a:p>
            <a:pPr lvl="1"/>
            <a:r>
              <a:rPr lang="en-US" sz="2000" dirty="0">
                <a:solidFill>
                  <a:schemeClr val="tx1">
                    <a:alpha val="80000"/>
                  </a:schemeClr>
                </a:solidFill>
              </a:rPr>
              <a:t>Watching something funny</a:t>
            </a:r>
          </a:p>
          <a:p>
            <a:pPr lvl="1"/>
            <a:r>
              <a:rPr lang="en-US" sz="2000" dirty="0">
                <a:solidFill>
                  <a:schemeClr val="tx1">
                    <a:alpha val="80000"/>
                  </a:schemeClr>
                </a:solidFill>
              </a:rPr>
              <a:t>Talking with a colleague</a:t>
            </a:r>
          </a:p>
          <a:p>
            <a:r>
              <a:rPr lang="en-US" sz="2000" dirty="0">
                <a:solidFill>
                  <a:schemeClr val="tx1">
                    <a:alpha val="80000"/>
                  </a:schemeClr>
                </a:solidFill>
              </a:rPr>
              <a:t>Practice self-compassion—what would you say to a friend or colleague to provide caring and support?</a:t>
            </a:r>
          </a:p>
        </p:txBody>
      </p:sp>
      <p:pic>
        <p:nvPicPr>
          <p:cNvPr id="7" name="Content Placeholder 6" descr="A leaf on a rock in a river&#10;&#10;Description automatically generated with low confidence">
            <a:extLst>
              <a:ext uri="{FF2B5EF4-FFF2-40B4-BE49-F238E27FC236}">
                <a16:creationId xmlns:a16="http://schemas.microsoft.com/office/drawing/2014/main" id="{9E51B857-E61A-884D-B945-30394D4D730A}"/>
              </a:ext>
            </a:extLst>
          </p:cNvPr>
          <p:cNvPicPr>
            <a:picLocks noGrp="1" noChangeAspect="1"/>
          </p:cNvPicPr>
          <p:nvPr>
            <p:ph sz="half" idx="1"/>
          </p:nvPr>
        </p:nvPicPr>
        <p:blipFill rotWithShape="1">
          <a:blip r:embed="rId3"/>
          <a:srcRect l="23984" r="19765" b="-2"/>
          <a:stretch/>
        </p:blipFill>
        <p:spPr>
          <a:xfrm>
            <a:off x="8173055" y="1808923"/>
            <a:ext cx="3594876" cy="3363517"/>
          </a:xfrm>
          <a:custGeom>
            <a:avLst/>
            <a:gdLst/>
            <a:ahLst/>
            <a:cxnLst/>
            <a:rect l="l" t="t" r="r" b="b"/>
            <a:pathLst>
              <a:path w="2457864" h="2457864">
                <a:moveTo>
                  <a:pt x="1228932" y="0"/>
                </a:moveTo>
                <a:cubicBezTo>
                  <a:pt x="1907652" y="0"/>
                  <a:pt x="2457864" y="550212"/>
                  <a:pt x="2457864" y="1228932"/>
                </a:cubicBezTo>
                <a:cubicBezTo>
                  <a:pt x="2457864" y="1907652"/>
                  <a:pt x="1907652" y="2457864"/>
                  <a:pt x="1228932" y="2457864"/>
                </a:cubicBezTo>
                <a:cubicBezTo>
                  <a:pt x="550212" y="2457864"/>
                  <a:pt x="0" y="1907652"/>
                  <a:pt x="0" y="1228932"/>
                </a:cubicBezTo>
                <a:cubicBezTo>
                  <a:pt x="0" y="550212"/>
                  <a:pt x="550212" y="0"/>
                  <a:pt x="1228932" y="0"/>
                </a:cubicBezTo>
                <a:close/>
              </a:path>
            </a:pathLst>
          </a:custGeom>
          <a:noFill/>
        </p:spPr>
      </p:pic>
    </p:spTree>
    <p:extLst>
      <p:ext uri="{BB962C8B-B14F-4D97-AF65-F5344CB8AC3E}">
        <p14:creationId xmlns:p14="http://schemas.microsoft.com/office/powerpoint/2010/main" val="20417177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E003F-7C6D-4356-A5BA-389893868866}"/>
              </a:ext>
            </a:extLst>
          </p:cNvPr>
          <p:cNvSpPr>
            <a:spLocks noGrp="1"/>
          </p:cNvSpPr>
          <p:nvPr>
            <p:ph type="title"/>
          </p:nvPr>
        </p:nvSpPr>
        <p:spPr>
          <a:xfrm>
            <a:off x="762243" y="214400"/>
            <a:ext cx="10767147" cy="1182927"/>
          </a:xfrm>
        </p:spPr>
        <p:txBody>
          <a:bodyPr vert="horz" lIns="91440" tIns="45720" rIns="91440" bIns="45720" rtlCol="0" anchor="b">
            <a:normAutofit fontScale="90000"/>
          </a:bodyPr>
          <a:lstStyle/>
          <a:p>
            <a:r>
              <a:rPr lang="en-US" sz="1800" dirty="0"/>
              <a:t/>
            </a:r>
            <a:br>
              <a:rPr lang="en-US" sz="1800" dirty="0"/>
            </a:br>
            <a:r>
              <a:rPr lang="en-US" sz="3600" dirty="0">
                <a:solidFill>
                  <a:srgbClr val="0A57A4"/>
                </a:solidFill>
                <a:effectLst>
                  <a:outerShdw blurRad="38100" dist="38100" dir="2700000" algn="tl">
                    <a:srgbClr val="000000">
                      <a:alpha val="43137"/>
                    </a:srgbClr>
                  </a:outerShdw>
                </a:effectLst>
              </a:rPr>
              <a:t>Nourish</a:t>
            </a:r>
            <a:br>
              <a:rPr lang="en-US" sz="3600" dirty="0">
                <a:solidFill>
                  <a:srgbClr val="0A57A4"/>
                </a:solidFill>
                <a:effectLst>
                  <a:outerShdw blurRad="38100" dist="38100" dir="2700000" algn="tl">
                    <a:srgbClr val="000000">
                      <a:alpha val="43137"/>
                    </a:srgbClr>
                  </a:outerShdw>
                </a:effectLst>
              </a:rPr>
            </a:br>
            <a:r>
              <a:rPr lang="en-US" sz="1800" dirty="0"/>
              <a:t/>
            </a:r>
            <a:br>
              <a:rPr lang="en-US" sz="1800" dirty="0"/>
            </a:br>
            <a:endParaRPr lang="en-US" sz="1800" dirty="0"/>
          </a:p>
        </p:txBody>
      </p:sp>
      <p:sp>
        <p:nvSpPr>
          <p:cNvPr id="3" name="Content Placeholder 2">
            <a:extLst>
              <a:ext uri="{FF2B5EF4-FFF2-40B4-BE49-F238E27FC236}">
                <a16:creationId xmlns:a16="http://schemas.microsoft.com/office/drawing/2014/main" id="{61C251F6-CC83-4FBE-8FA2-EFCDC6D90477}"/>
              </a:ext>
            </a:extLst>
          </p:cNvPr>
          <p:cNvSpPr>
            <a:spLocks noGrp="1"/>
          </p:cNvSpPr>
          <p:nvPr>
            <p:ph sz="half" idx="1"/>
          </p:nvPr>
        </p:nvSpPr>
        <p:spPr>
          <a:xfrm>
            <a:off x="650261" y="1182927"/>
            <a:ext cx="7274093" cy="4412803"/>
          </a:xfrm>
        </p:spPr>
        <p:txBody>
          <a:bodyPr vert="horz" lIns="91440" tIns="45720" rIns="91440" bIns="45720" rtlCol="0" anchor="t">
            <a:noAutofit/>
          </a:bodyPr>
          <a:lstStyle/>
          <a:p>
            <a:r>
              <a:rPr lang="en-US" sz="2000" dirty="0">
                <a:solidFill>
                  <a:schemeClr val="tx1">
                    <a:alpha val="80000"/>
                  </a:schemeClr>
                </a:solidFill>
              </a:rPr>
              <a:t>Ask yourself, </a:t>
            </a:r>
            <a:r>
              <a:rPr lang="en-US" sz="2000" i="1" dirty="0">
                <a:solidFill>
                  <a:schemeClr val="tx1">
                    <a:alpha val="80000"/>
                  </a:schemeClr>
                </a:solidFill>
              </a:rPr>
              <a:t>“What do I need to nourish myself right now?”</a:t>
            </a:r>
          </a:p>
          <a:p>
            <a:r>
              <a:rPr lang="en-US" sz="2000" dirty="0">
                <a:solidFill>
                  <a:schemeClr val="tx1">
                    <a:alpha val="80000"/>
                  </a:schemeClr>
                </a:solidFill>
              </a:rPr>
              <a:t>Consider ways to replenish your mind-body-heart-soul-spirit</a:t>
            </a:r>
          </a:p>
          <a:p>
            <a:pPr lvl="1"/>
            <a:r>
              <a:rPr lang="en-US" sz="2000" dirty="0">
                <a:solidFill>
                  <a:schemeClr val="tx1">
                    <a:alpha val="80000"/>
                  </a:schemeClr>
                </a:solidFill>
              </a:rPr>
              <a:t>Name one rewarding or meaningful moment at home and at work</a:t>
            </a:r>
            <a:r>
              <a:rPr lang="en-US" sz="2000" dirty="0" smtClean="0">
                <a:solidFill>
                  <a:schemeClr val="tx1">
                    <a:alpha val="80000"/>
                  </a:schemeClr>
                </a:solidFill>
              </a:rPr>
              <a:t>.</a:t>
            </a:r>
            <a:endParaRPr lang="en-US" sz="2000" dirty="0">
              <a:solidFill>
                <a:schemeClr val="tx1">
                  <a:alpha val="80000"/>
                </a:schemeClr>
              </a:solidFill>
            </a:endParaRPr>
          </a:p>
          <a:p>
            <a:pPr lvl="1"/>
            <a:r>
              <a:rPr lang="en-US" sz="2000" dirty="0">
                <a:solidFill>
                  <a:schemeClr val="tx1">
                    <a:alpha val="80000"/>
                  </a:schemeClr>
                </a:solidFill>
              </a:rPr>
              <a:t>Find a moment (or more) to be playful, lighthearted, joyful</a:t>
            </a:r>
          </a:p>
          <a:p>
            <a:pPr lvl="1"/>
            <a:r>
              <a:rPr lang="en-US" sz="2000" dirty="0">
                <a:solidFill>
                  <a:schemeClr val="tx1">
                    <a:alpha val="80000"/>
                  </a:schemeClr>
                </a:solidFill>
              </a:rPr>
              <a:t>Create your own affirmation or mantra you can repeat to yourself in times of stress</a:t>
            </a:r>
          </a:p>
          <a:p>
            <a:r>
              <a:rPr lang="en-US" sz="2000" dirty="0">
                <a:solidFill>
                  <a:schemeClr val="tx1">
                    <a:alpha val="80000"/>
                  </a:schemeClr>
                </a:solidFill>
              </a:rPr>
              <a:t>Find ways to honor/commemorate someone who has died</a:t>
            </a:r>
          </a:p>
          <a:p>
            <a:r>
              <a:rPr lang="en-US" sz="2000" dirty="0" smtClean="0">
                <a:solidFill>
                  <a:schemeClr val="tx1">
                    <a:alpha val="80000"/>
                  </a:schemeClr>
                </a:solidFill>
              </a:rPr>
              <a:t>Remind </a:t>
            </a:r>
            <a:r>
              <a:rPr lang="en-US" sz="2000" dirty="0">
                <a:solidFill>
                  <a:schemeClr val="tx1">
                    <a:alpha val="80000"/>
                  </a:schemeClr>
                </a:solidFill>
              </a:rPr>
              <a:t>yourself of WHY you went into this work in the first place and think of one way you are making a </a:t>
            </a:r>
            <a:r>
              <a:rPr lang="en-US" sz="2000" dirty="0" smtClean="0">
                <a:solidFill>
                  <a:schemeClr val="tx1">
                    <a:alpha val="80000"/>
                  </a:schemeClr>
                </a:solidFill>
              </a:rPr>
              <a:t>difference</a:t>
            </a:r>
          </a:p>
          <a:p>
            <a:r>
              <a:rPr lang="en-US" sz="2000" dirty="0">
                <a:solidFill>
                  <a:schemeClr val="tx1">
                    <a:alpha val="80000"/>
                  </a:schemeClr>
                </a:solidFill>
              </a:rPr>
              <a:t>Celebrate the small </a:t>
            </a:r>
            <a:r>
              <a:rPr lang="en-US" sz="2000" dirty="0" smtClean="0">
                <a:solidFill>
                  <a:schemeClr val="tx1">
                    <a:alpha val="80000"/>
                  </a:schemeClr>
                </a:solidFill>
              </a:rPr>
              <a:t>victories</a:t>
            </a:r>
          </a:p>
          <a:p>
            <a:endParaRPr lang="en-US" sz="2000" dirty="0">
              <a:solidFill>
                <a:schemeClr val="tx1">
                  <a:alpha val="80000"/>
                </a:schemeClr>
              </a:solidFill>
            </a:endParaRPr>
          </a:p>
          <a:p>
            <a:endParaRPr lang="en-US" sz="2000" dirty="0">
              <a:solidFill>
                <a:schemeClr val="tx1">
                  <a:alpha val="80000"/>
                </a:schemeClr>
              </a:solidFill>
            </a:endParaRPr>
          </a:p>
        </p:txBody>
      </p:sp>
      <p:pic>
        <p:nvPicPr>
          <p:cNvPr id="5" name="Picture 4">
            <a:extLst>
              <a:ext uri="{FF2B5EF4-FFF2-40B4-BE49-F238E27FC236}">
                <a16:creationId xmlns:a16="http://schemas.microsoft.com/office/drawing/2014/main" id="{90D21241-0EBC-D041-B55F-B2584E7268B5}"/>
              </a:ext>
            </a:extLst>
          </p:cNvPr>
          <p:cNvPicPr>
            <a:picLocks noChangeAspect="1"/>
          </p:cNvPicPr>
          <p:nvPr/>
        </p:nvPicPr>
        <p:blipFill rotWithShape="1">
          <a:blip r:embed="rId3"/>
          <a:srcRect l="8086" r="37993" b="2"/>
          <a:stretch/>
        </p:blipFill>
        <p:spPr>
          <a:xfrm>
            <a:off x="7824964" y="1759226"/>
            <a:ext cx="4267645" cy="3756494"/>
          </a:xfrm>
          <a:custGeom>
            <a:avLst/>
            <a:gdLst/>
            <a:ahLst/>
            <a:cxnLst/>
            <a:rect l="l" t="t" r="r" b="b"/>
            <a:pathLst>
              <a:path w="2457864" h="2457864">
                <a:moveTo>
                  <a:pt x="1228932" y="0"/>
                </a:moveTo>
                <a:cubicBezTo>
                  <a:pt x="1907652" y="0"/>
                  <a:pt x="2457864" y="550212"/>
                  <a:pt x="2457864" y="1228932"/>
                </a:cubicBezTo>
                <a:cubicBezTo>
                  <a:pt x="2457864" y="1907652"/>
                  <a:pt x="1907652" y="2457864"/>
                  <a:pt x="1228932" y="2457864"/>
                </a:cubicBezTo>
                <a:cubicBezTo>
                  <a:pt x="550212" y="2457864"/>
                  <a:pt x="0" y="1907652"/>
                  <a:pt x="0" y="1228932"/>
                </a:cubicBezTo>
                <a:cubicBezTo>
                  <a:pt x="0" y="550212"/>
                  <a:pt x="550212" y="0"/>
                  <a:pt x="1228932" y="0"/>
                </a:cubicBezTo>
                <a:close/>
              </a:path>
            </a:pathLst>
          </a:custGeom>
          <a:noFill/>
        </p:spPr>
      </p:pic>
    </p:spTree>
    <p:extLst>
      <p:ext uri="{BB962C8B-B14F-4D97-AF65-F5344CB8AC3E}">
        <p14:creationId xmlns:p14="http://schemas.microsoft.com/office/powerpoint/2010/main" val="29406290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A57A4"/>
                </a:solidFill>
                <a:effectLst>
                  <a:outerShdw blurRad="38100" dist="38100" dir="2700000" algn="tl">
                    <a:srgbClr val="000000">
                      <a:alpha val="43137"/>
                    </a:srgbClr>
                  </a:outerShdw>
                </a:effectLst>
              </a:rPr>
              <a:t>Support for Teachers Affected by Trauma</a:t>
            </a:r>
            <a:br>
              <a:rPr lang="en-US" sz="3200" dirty="0">
                <a:solidFill>
                  <a:srgbClr val="0A57A4"/>
                </a:solidFill>
                <a:effectLst>
                  <a:outerShdw blurRad="38100" dist="38100" dir="2700000" algn="tl">
                    <a:srgbClr val="000000">
                      <a:alpha val="43137"/>
                    </a:srgbClr>
                  </a:outerShdw>
                </a:effectLst>
              </a:rPr>
            </a:br>
            <a:endParaRPr lang="en-US" sz="3200" dirty="0">
              <a:solidFill>
                <a:srgbClr val="0A57A4"/>
              </a:solidFill>
              <a:effectLst>
                <a:outerShdw blurRad="38100" dist="38100" dir="2700000" algn="tl">
                  <a:srgbClr val="000000">
                    <a:alpha val="43137"/>
                  </a:srgbClr>
                </a:outerShdw>
              </a:effectLst>
            </a:endParaRPr>
          </a:p>
        </p:txBody>
      </p:sp>
      <p:pic>
        <p:nvPicPr>
          <p:cNvPr id="5" name="Content Placeholder 4"/>
          <p:cNvPicPr>
            <a:picLocks noGrp="1" noChangeAspect="1"/>
          </p:cNvPicPr>
          <p:nvPr>
            <p:ph sz="half" idx="1"/>
          </p:nvPr>
        </p:nvPicPr>
        <p:blipFill>
          <a:blip r:embed="rId2"/>
          <a:stretch>
            <a:fillRect/>
          </a:stretch>
        </p:blipFill>
        <p:spPr>
          <a:xfrm>
            <a:off x="1575451" y="2085526"/>
            <a:ext cx="2856750" cy="1100000"/>
          </a:xfrm>
          <a:prstGeom prst="rect">
            <a:avLst/>
          </a:prstGeom>
        </p:spPr>
      </p:pic>
      <p:sp>
        <p:nvSpPr>
          <p:cNvPr id="4" name="Content Placeholder 3"/>
          <p:cNvSpPr>
            <a:spLocks noGrp="1"/>
          </p:cNvSpPr>
          <p:nvPr>
            <p:ph sz="half" idx="2"/>
          </p:nvPr>
        </p:nvSpPr>
        <p:spPr/>
        <p:txBody>
          <a:bodyPr/>
          <a:lstStyle/>
          <a:p>
            <a:r>
              <a:rPr lang="en-US" dirty="0"/>
              <a:t> </a:t>
            </a:r>
            <a:r>
              <a:rPr lang="en-US" dirty="0" smtClean="0"/>
              <a:t>Online course addressing educator secondary stress</a:t>
            </a:r>
          </a:p>
          <a:p>
            <a:r>
              <a:rPr lang="en-US" dirty="0" smtClean="0"/>
              <a:t>Self-assessment helps to monitor stress over the school year</a:t>
            </a:r>
          </a:p>
          <a:p>
            <a:r>
              <a:rPr lang="en-US" dirty="0" smtClean="0"/>
              <a:t>Offers strategies for increasing well-being</a:t>
            </a:r>
            <a:r>
              <a:rPr lang="en-US" dirty="0"/>
              <a:t> </a:t>
            </a:r>
          </a:p>
        </p:txBody>
      </p:sp>
      <p:sp>
        <p:nvSpPr>
          <p:cNvPr id="6" name="TextBox 5"/>
          <p:cNvSpPr txBox="1"/>
          <p:nvPr/>
        </p:nvSpPr>
        <p:spPr>
          <a:xfrm>
            <a:off x="1320800" y="4661452"/>
            <a:ext cx="3937000" cy="369332"/>
          </a:xfrm>
          <a:prstGeom prst="rect">
            <a:avLst/>
          </a:prstGeom>
          <a:noFill/>
        </p:spPr>
        <p:txBody>
          <a:bodyPr wrap="square" rtlCol="0">
            <a:spAutoFit/>
          </a:bodyPr>
          <a:lstStyle/>
          <a:p>
            <a:r>
              <a:rPr lang="en-US" b="1" dirty="0"/>
              <a:t>https://statprogram.org</a:t>
            </a:r>
            <a:r>
              <a:rPr lang="en-US" dirty="0"/>
              <a:t>/</a:t>
            </a:r>
          </a:p>
        </p:txBody>
      </p:sp>
    </p:spTree>
    <p:extLst>
      <p:ext uri="{BB962C8B-B14F-4D97-AF65-F5344CB8AC3E}">
        <p14:creationId xmlns:p14="http://schemas.microsoft.com/office/powerpoint/2010/main" val="251878961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77463"/>
            <a:ext cx="11353354" cy="671290"/>
          </a:xfrm>
        </p:spPr>
        <p:txBody>
          <a:bodyPr>
            <a:normAutofit/>
          </a:bodyPr>
          <a:lstStyle/>
          <a:p>
            <a:r>
              <a:rPr lang="en-US" sz="3200" b="1" dirty="0">
                <a:solidFill>
                  <a:srgbClr val="0A57A4"/>
                </a:solidFill>
                <a:effectLst>
                  <a:outerShdw blurRad="38100" dist="38100" dir="2700000" algn="tl">
                    <a:srgbClr val="000000">
                      <a:alpha val="43137"/>
                    </a:srgbClr>
                  </a:outerShdw>
                </a:effectLst>
                <a:latin typeface="Franklin Gothic Book" panose="020B0503020102020204" pitchFamily="34" charset="0"/>
                <a:cs typeface="Arial" panose="020B0604020202020204" pitchFamily="34" charset="0"/>
              </a:rPr>
              <a:t>Helpful Apps</a:t>
            </a:r>
            <a:endParaRPr lang="en-US" sz="3200" dirty="0">
              <a:solidFill>
                <a:srgbClr val="0A57A4"/>
              </a:solidFill>
              <a:effectLst>
                <a:outerShdw blurRad="38100" dist="38100" dir="2700000" algn="tl">
                  <a:srgbClr val="000000">
                    <a:alpha val="43137"/>
                  </a:srgbClr>
                </a:outerShdw>
              </a:effectLst>
              <a:latin typeface="Franklin Gothic Book" panose="020B0503020102020204" pitchFamily="34" charset="0"/>
            </a:endParaRPr>
          </a:p>
        </p:txBody>
      </p:sp>
      <p:sp>
        <p:nvSpPr>
          <p:cNvPr id="3" name="Content Placeholder 2"/>
          <p:cNvSpPr>
            <a:spLocks noGrp="1"/>
          </p:cNvSpPr>
          <p:nvPr>
            <p:ph idx="1"/>
          </p:nvPr>
        </p:nvSpPr>
        <p:spPr>
          <a:xfrm>
            <a:off x="609601" y="954157"/>
            <a:ext cx="8786190" cy="5599043"/>
          </a:xfrm>
        </p:spPr>
        <p:txBody>
          <a:bodyPr>
            <a:normAutofit/>
          </a:bodyPr>
          <a:lstStyle/>
          <a:p>
            <a:r>
              <a:rPr lang="en-US" sz="2400" b="1" dirty="0" smtClean="0">
                <a:solidFill>
                  <a:srgbClr val="0A57A4"/>
                </a:solidFill>
                <a:latin typeface="Franklin Gothic Book" panose="020B0503020102020204" pitchFamily="34" charset="0"/>
                <a:cs typeface="Arial" panose="020B0604020202020204" pitchFamily="34" charset="0"/>
              </a:rPr>
              <a:t>Headspace / Headspace Plus </a:t>
            </a:r>
            <a:r>
              <a:rPr lang="en-US" sz="2400" dirty="0" smtClean="0">
                <a:latin typeface="Franklin Gothic Book" panose="020B0503020102020204" pitchFamily="34" charset="0"/>
                <a:cs typeface="Arial" panose="020B0604020202020204" pitchFamily="34" charset="0"/>
              </a:rPr>
              <a:t>is </a:t>
            </a:r>
            <a:r>
              <a:rPr lang="en-US" sz="2400" dirty="0">
                <a:latin typeface="Franklin Gothic Book" panose="020B0503020102020204" pitchFamily="34" charset="0"/>
                <a:cs typeface="Arial" panose="020B0604020202020204" pitchFamily="34" charset="0"/>
              </a:rPr>
              <a:t>a </a:t>
            </a:r>
            <a:r>
              <a:rPr lang="en-US" sz="2400" dirty="0" smtClean="0">
                <a:latin typeface="Franklin Gothic Book" panose="020B0503020102020204" pitchFamily="34" charset="0"/>
                <a:cs typeface="Arial" panose="020B0604020202020204" pitchFamily="34" charset="0"/>
              </a:rPr>
              <a:t>meditation tool with hundreds </a:t>
            </a:r>
            <a:r>
              <a:rPr lang="en-US" sz="2400" dirty="0">
                <a:latin typeface="Franklin Gothic Book" panose="020B0503020102020204" pitchFamily="34" charset="0"/>
                <a:cs typeface="Arial" panose="020B0604020202020204" pitchFamily="34" charset="0"/>
              </a:rPr>
              <a:t>of sessions on physical health, personal growth, stress management, and anxiety relief. </a:t>
            </a:r>
          </a:p>
          <a:p>
            <a:r>
              <a:rPr lang="en-US" b="1" dirty="0">
                <a:solidFill>
                  <a:srgbClr val="0A57A4"/>
                </a:solidFill>
                <a:cs typeface="Arial" panose="020B0604020202020204" pitchFamily="34" charset="0"/>
              </a:rPr>
              <a:t>COVID Coach </a:t>
            </a:r>
            <a:r>
              <a:rPr lang="en-US" dirty="0">
                <a:cs typeface="Arial" panose="020B0604020202020204" pitchFamily="34" charset="0"/>
              </a:rPr>
              <a:t>to help with self-care and overall wellness during the pandemic</a:t>
            </a:r>
            <a:r>
              <a:rPr lang="en-US" dirty="0" smtClean="0">
                <a:cs typeface="Arial" panose="020B0604020202020204" pitchFamily="34" charset="0"/>
              </a:rPr>
              <a:t>.</a:t>
            </a:r>
            <a:endParaRPr lang="en-US" sz="2400" b="1" dirty="0" smtClean="0">
              <a:solidFill>
                <a:srgbClr val="0A57A4"/>
              </a:solidFill>
              <a:latin typeface="Franklin Gothic Book" panose="020B0503020102020204" pitchFamily="34" charset="0"/>
              <a:cs typeface="Arial" panose="020B0604020202020204" pitchFamily="34" charset="0"/>
            </a:endParaRPr>
          </a:p>
          <a:p>
            <a:r>
              <a:rPr lang="en-US" sz="2400" b="1" dirty="0" smtClean="0">
                <a:solidFill>
                  <a:srgbClr val="0A57A4"/>
                </a:solidFill>
                <a:latin typeface="Franklin Gothic Book" panose="020B0503020102020204" pitchFamily="34" charset="0"/>
                <a:cs typeface="Arial" panose="020B0604020202020204" pitchFamily="34" charset="0"/>
              </a:rPr>
              <a:t>Liberate </a:t>
            </a:r>
            <a:r>
              <a:rPr lang="en-US" sz="2400" b="1" dirty="0">
                <a:solidFill>
                  <a:srgbClr val="0A57A4"/>
                </a:solidFill>
                <a:latin typeface="Franklin Gothic Book" panose="020B0503020102020204" pitchFamily="34" charset="0"/>
                <a:cs typeface="Arial" panose="020B0604020202020204" pitchFamily="34" charset="0"/>
              </a:rPr>
              <a:t>Meditation</a:t>
            </a:r>
            <a:r>
              <a:rPr lang="en-US" sz="2400" dirty="0">
                <a:solidFill>
                  <a:srgbClr val="0A57A4"/>
                </a:solidFill>
                <a:latin typeface="Franklin Gothic Book" panose="020B0503020102020204" pitchFamily="34" charset="0"/>
                <a:cs typeface="Arial" panose="020B0604020202020204" pitchFamily="34" charset="0"/>
              </a:rPr>
              <a:t> </a:t>
            </a:r>
            <a:r>
              <a:rPr lang="en-US" sz="2400" dirty="0">
                <a:latin typeface="Franklin Gothic Book" panose="020B0503020102020204" pitchFamily="34" charset="0"/>
                <a:cs typeface="Arial" panose="020B0604020202020204" pitchFamily="34" charset="0"/>
              </a:rPr>
              <a:t>app for the Black, Indigenous, and People of Color community to ease anxiety, find gratitude, heal internalized racism and </a:t>
            </a:r>
            <a:r>
              <a:rPr lang="en-US" sz="2400" dirty="0" err="1">
                <a:latin typeface="Franklin Gothic Book" panose="020B0503020102020204" pitchFamily="34" charset="0"/>
                <a:cs typeface="Arial" panose="020B0604020202020204" pitchFamily="34" charset="0"/>
              </a:rPr>
              <a:t>microaggressions</a:t>
            </a:r>
            <a:r>
              <a:rPr lang="en-US" sz="2400" dirty="0">
                <a:latin typeface="Franklin Gothic Book" panose="020B0503020102020204" pitchFamily="34" charset="0"/>
                <a:cs typeface="Arial" panose="020B0604020202020204" pitchFamily="34" charset="0"/>
              </a:rPr>
              <a:t> and celebrate Blackness.</a:t>
            </a:r>
            <a:endParaRPr lang="en-US" sz="2400" b="1" dirty="0">
              <a:latin typeface="Franklin Gothic Book" panose="020B0503020102020204" pitchFamily="34" charset="0"/>
              <a:cs typeface="Arial" panose="020B0604020202020204" pitchFamily="34" charset="0"/>
            </a:endParaRPr>
          </a:p>
          <a:p>
            <a:r>
              <a:rPr lang="en-US" sz="2400" b="1" dirty="0" smtClean="0">
                <a:solidFill>
                  <a:srgbClr val="0A57A4"/>
                </a:solidFill>
                <a:latin typeface="Franklin Gothic Book" panose="020B0503020102020204" pitchFamily="34" charset="0"/>
                <a:cs typeface="Arial" panose="020B0604020202020204" pitchFamily="34" charset="0"/>
              </a:rPr>
              <a:t>7 </a:t>
            </a:r>
            <a:r>
              <a:rPr lang="en-US" sz="2400" b="1" dirty="0">
                <a:solidFill>
                  <a:srgbClr val="0A57A4"/>
                </a:solidFill>
                <a:latin typeface="Franklin Gothic Book" panose="020B0503020102020204" pitchFamily="34" charset="0"/>
                <a:cs typeface="Arial" panose="020B0604020202020204" pitchFamily="34" charset="0"/>
              </a:rPr>
              <a:t>Minute Workout </a:t>
            </a:r>
            <a:r>
              <a:rPr lang="en-US" sz="2400" dirty="0" smtClean="0">
                <a:latin typeface="Franklin Gothic Book" panose="020B0503020102020204" pitchFamily="34" charset="0"/>
                <a:cs typeface="Arial" panose="020B0604020202020204" pitchFamily="34" charset="0"/>
              </a:rPr>
              <a:t>is the #1 </a:t>
            </a:r>
            <a:r>
              <a:rPr lang="en-US" sz="2400" dirty="0">
                <a:latin typeface="Franklin Gothic Book" panose="020B0503020102020204" pitchFamily="34" charset="0"/>
                <a:cs typeface="Arial" panose="020B0604020202020204" pitchFamily="34" charset="0"/>
              </a:rPr>
              <a:t>fitness app in 127 </a:t>
            </a:r>
            <a:r>
              <a:rPr lang="en-US" sz="2400" dirty="0" smtClean="0">
                <a:latin typeface="Franklin Gothic Book" panose="020B0503020102020204" pitchFamily="34" charset="0"/>
                <a:cs typeface="Arial" panose="020B0604020202020204" pitchFamily="34" charset="0"/>
              </a:rPr>
              <a:t>countries with 12 </a:t>
            </a:r>
            <a:r>
              <a:rPr lang="en-US" sz="2400" dirty="0">
                <a:latin typeface="Franklin Gothic Book" panose="020B0503020102020204" pitchFamily="34" charset="0"/>
                <a:cs typeface="Arial" panose="020B0604020202020204" pitchFamily="34" charset="0"/>
              </a:rPr>
              <a:t>high intensity </a:t>
            </a:r>
            <a:r>
              <a:rPr lang="en-US" sz="2400" dirty="0" smtClean="0">
                <a:latin typeface="Franklin Gothic Book" panose="020B0503020102020204" pitchFamily="34" charset="0"/>
                <a:cs typeface="Arial" panose="020B0604020202020204" pitchFamily="34" charset="0"/>
              </a:rPr>
              <a:t>exercises, 30 </a:t>
            </a:r>
            <a:r>
              <a:rPr lang="en-US" sz="2400" dirty="0">
                <a:latin typeface="Franklin Gothic Book" panose="020B0503020102020204" pitchFamily="34" charset="0"/>
                <a:cs typeface="Arial" panose="020B0604020202020204" pitchFamily="34" charset="0"/>
              </a:rPr>
              <a:t>seconds per exercise, 10 seconds rest between exercises.</a:t>
            </a:r>
          </a:p>
          <a:p>
            <a:endParaRPr lang="en-US" sz="2400" dirty="0" smtClean="0">
              <a:latin typeface="Franklin Gothic Book" panose="020B0503020102020204" pitchFamily="34" charset="0"/>
            </a:endParaRPr>
          </a:p>
        </p:txBody>
      </p:sp>
      <p:pic>
        <p:nvPicPr>
          <p:cNvPr id="10" name="Picture 9"/>
          <p:cNvPicPr>
            <a:picLocks noChangeAspect="1"/>
          </p:cNvPicPr>
          <p:nvPr/>
        </p:nvPicPr>
        <p:blipFill>
          <a:blip r:embed="rId2"/>
          <a:stretch>
            <a:fillRect/>
          </a:stretch>
        </p:blipFill>
        <p:spPr>
          <a:xfrm>
            <a:off x="10124394" y="4869899"/>
            <a:ext cx="883875" cy="883875"/>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5922" y="848753"/>
            <a:ext cx="1145107" cy="1145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5348" y="3430311"/>
            <a:ext cx="1121969" cy="1121969"/>
          </a:xfrm>
          <a:prstGeom prst="rect">
            <a:avLst/>
          </a:prstGeom>
        </p:spPr>
      </p:pic>
      <p:pic>
        <p:nvPicPr>
          <p:cNvPr id="11" name="Picture 2" descr="COVID Coach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0355" y="2061310"/>
            <a:ext cx="1016240" cy="1016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8115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02596" y="204637"/>
            <a:ext cx="9144000" cy="1015663"/>
          </a:xfrm>
          <a:prstGeom prst="rect">
            <a:avLst/>
          </a:prstGeom>
          <a:noFill/>
        </p:spPr>
        <p:txBody>
          <a:bodyPr>
            <a:spAutoFit/>
          </a:bodyPr>
          <a:lstStyle/>
          <a:p>
            <a:pPr algn="r">
              <a:defRPr/>
            </a:pPr>
            <a:r>
              <a:rPr lang="en-US" sz="2000" b="1" dirty="0">
                <a:solidFill>
                  <a:srgbClr val="005493"/>
                </a:solidFill>
                <a:latin typeface="+mn-lt"/>
                <a:cs typeface="Arial" panose="020B0604020202020204" pitchFamily="34" charset="0"/>
              </a:rPr>
              <a:t>NCTSN Resources</a:t>
            </a:r>
          </a:p>
          <a:p>
            <a:pPr algn="r">
              <a:defRPr/>
            </a:pPr>
            <a:r>
              <a:rPr lang="en-US" sz="2000" b="1" dirty="0">
                <a:solidFill>
                  <a:srgbClr val="005493"/>
                </a:solidFill>
                <a:cs typeface="Arial" panose="020B0604020202020204" pitchFamily="34" charset="0"/>
              </a:rPr>
              <a:t>info@nctsn.org</a:t>
            </a:r>
          </a:p>
          <a:p>
            <a:pPr algn="r">
              <a:defRPr/>
            </a:pPr>
            <a:endParaRPr lang="en-US" sz="2000" b="1" dirty="0">
              <a:solidFill>
                <a:srgbClr val="005493"/>
              </a:solidFill>
              <a:latin typeface="+mn-lt"/>
              <a:cs typeface="Arial" panose="020B0604020202020204" pitchFamily="34" charset="0"/>
            </a:endParaRPr>
          </a:p>
        </p:txBody>
      </p: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2596" y="204637"/>
            <a:ext cx="2178546" cy="2819400"/>
          </a:xfrm>
          <a:prstGeom prst="rect">
            <a:avLst/>
          </a:prstGeom>
          <a:ln>
            <a:noFill/>
          </a:ln>
          <a:effectLst>
            <a:outerShdw blurRad="190500" algn="tl" rotWithShape="0">
              <a:srgbClr val="000000">
                <a:alpha val="70000"/>
              </a:srgbClr>
            </a:outerShdw>
          </a:effectLst>
        </p:spPr>
      </p:pic>
      <p:sp>
        <p:nvSpPr>
          <p:cNvPr id="7" name="TextBox 6"/>
          <p:cNvSpPr txBox="1"/>
          <p:nvPr/>
        </p:nvSpPr>
        <p:spPr>
          <a:xfrm>
            <a:off x="8082116" y="1307677"/>
            <a:ext cx="2966884" cy="830997"/>
          </a:xfrm>
          <a:prstGeom prst="rect">
            <a:avLst/>
          </a:prstGeom>
          <a:noFill/>
        </p:spPr>
        <p:txBody>
          <a:bodyPr wrap="square" rtlCol="0">
            <a:spAutoFit/>
          </a:bodyPr>
          <a:lstStyle/>
          <a:p>
            <a:r>
              <a:rPr lang="en-US" sz="2400" b="1" dirty="0" smtClean="0">
                <a:solidFill>
                  <a:srgbClr val="005793"/>
                </a:solidFill>
              </a:rPr>
              <a:t>www.NCTSN.org</a:t>
            </a:r>
          </a:p>
          <a:p>
            <a:r>
              <a:rPr lang="en-US" sz="2400" b="1" dirty="0" smtClean="0">
                <a:solidFill>
                  <a:srgbClr val="005793"/>
                </a:solidFill>
              </a:rPr>
              <a:t>Learn.NCTSN.org</a:t>
            </a:r>
            <a:endParaRPr lang="en-US" sz="2400" b="1" dirty="0">
              <a:solidFill>
                <a:srgbClr val="005793"/>
              </a:solidFill>
            </a:endParaRPr>
          </a:p>
        </p:txBody>
      </p:sp>
      <p:sp>
        <p:nvSpPr>
          <p:cNvPr id="12" name="TextBox 11"/>
          <p:cNvSpPr txBox="1"/>
          <p:nvPr/>
        </p:nvSpPr>
        <p:spPr>
          <a:xfrm>
            <a:off x="2322013" y="3495708"/>
            <a:ext cx="2148056" cy="369332"/>
          </a:xfrm>
          <a:prstGeom prst="rect">
            <a:avLst/>
          </a:prstGeom>
          <a:noFill/>
        </p:spPr>
        <p:txBody>
          <a:bodyPr wrap="square" rtlCol="0">
            <a:spAutoFit/>
          </a:bodyPr>
          <a:lstStyle/>
          <a:p>
            <a:endParaRPr lang="en-US" dirty="0"/>
          </a:p>
        </p:txBody>
      </p:sp>
      <p:pic>
        <p:nvPicPr>
          <p:cNvPr id="1030" name="Picture 6" descr="https://www.nctsn.org/sites/default/files/styles/resources_image/public/resources/images/pause_reset_nourish_to_promote_wellbeing_use_as_needed_to_care_for_your_wellness.png?itok=ldBe8pb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6984" y="88461"/>
            <a:ext cx="2153264" cy="278520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www.nctsn.org/sites/default/files/styles/resources_image/public/resources/images/helping_youth_after_community_trauma_for_educators_final_explosions.png?itok=SAbLMim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1976" y="2873662"/>
            <a:ext cx="3027024" cy="340042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s://www.nctsn.org/sites/default/files/styles/resources_image/public/resources/images/creating_supporting_sustaining_trauma_informed_schools_a_systems_framework.png?itok=GA89nSy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7347" y="3013445"/>
            <a:ext cx="2628900" cy="340042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9279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0A57A4"/>
                </a:solidFill>
                <a:effectLst>
                  <a:outerShdw blurRad="38100" dist="38100" dir="2700000" algn="tl">
                    <a:srgbClr val="000000">
                      <a:alpha val="43137"/>
                    </a:srgbClr>
                  </a:outerShdw>
                </a:effectLst>
              </a:rPr>
              <a:t>Additional Resources</a:t>
            </a:r>
            <a:endParaRPr lang="en-US" sz="3200" dirty="0">
              <a:solidFill>
                <a:srgbClr val="0A57A4"/>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smtClean="0"/>
              <a:t>National Center for Safe and Supportive Schools</a:t>
            </a:r>
          </a:p>
          <a:p>
            <a:pPr marL="0" indent="0">
              <a:buNone/>
            </a:pPr>
            <a:r>
              <a:rPr lang="en-US" dirty="0" smtClean="0">
                <a:hlinkClick r:id="rId2"/>
              </a:rPr>
              <a:t>https</a:t>
            </a:r>
            <a:r>
              <a:rPr lang="en-US" dirty="0">
                <a:hlinkClick r:id="rId2"/>
              </a:rPr>
              <a:t>://www.ncs3.org</a:t>
            </a:r>
            <a:r>
              <a:rPr lang="en-US" dirty="0" smtClean="0">
                <a:hlinkClick r:id="rId2"/>
              </a:rPr>
              <a:t>/</a:t>
            </a:r>
            <a:endParaRPr lang="en-US" dirty="0" smtClean="0"/>
          </a:p>
          <a:p>
            <a:pPr marL="0" indent="0">
              <a:buNone/>
            </a:pPr>
            <a:endParaRPr lang="en-US" dirty="0"/>
          </a:p>
          <a:p>
            <a:r>
              <a:rPr lang="en-US" dirty="0" smtClean="0"/>
              <a:t>National Center for School Mental Health</a:t>
            </a:r>
          </a:p>
          <a:p>
            <a:pPr marL="0" indent="0">
              <a:buNone/>
            </a:pPr>
            <a:r>
              <a:rPr lang="en-US" dirty="0">
                <a:hlinkClick r:id="rId3"/>
              </a:rPr>
              <a:t>http://www.schoolmentalhealth.org</a:t>
            </a:r>
            <a:r>
              <a:rPr lang="en-US" dirty="0" smtClean="0">
                <a:hlinkClick r:id="rId3"/>
              </a:rPr>
              <a:t>/</a:t>
            </a:r>
            <a:endParaRPr lang="en-US" dirty="0" smtClean="0"/>
          </a:p>
          <a:p>
            <a:pPr marL="0" indent="0">
              <a:buNone/>
            </a:pPr>
            <a:endParaRPr lang="en-US" dirty="0"/>
          </a:p>
          <a:p>
            <a:r>
              <a:rPr lang="en-US" dirty="0" smtClean="0"/>
              <a:t>Readiness and Emergency Management for Schools</a:t>
            </a:r>
          </a:p>
          <a:p>
            <a:pPr marL="0" indent="0">
              <a:buNone/>
            </a:pPr>
            <a:r>
              <a:rPr lang="en-US" dirty="0">
                <a:hlinkClick r:id="rId4"/>
              </a:rPr>
              <a:t>https://rems.ed.gov</a:t>
            </a:r>
            <a:r>
              <a:rPr lang="en-US" dirty="0" smtClean="0">
                <a:hlinkClick r:id="rId4"/>
              </a:rPr>
              <a:t>/</a:t>
            </a:r>
            <a:endParaRPr lang="en-US" dirty="0" smtClean="0"/>
          </a:p>
          <a:p>
            <a:pPr marL="0" indent="0">
              <a:buNone/>
            </a:pPr>
            <a:endParaRPr lang="en-US" dirty="0" smtClean="0"/>
          </a:p>
        </p:txBody>
      </p:sp>
    </p:spTree>
    <p:extLst>
      <p:ext uri="{BB962C8B-B14F-4D97-AF65-F5344CB8AC3E}">
        <p14:creationId xmlns:p14="http://schemas.microsoft.com/office/powerpoint/2010/main" val="28340160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A71C9387-230D-4A8A-9539-1A3BA152EC5C}"/>
              </a:ext>
            </a:extLst>
          </p:cNvPr>
          <p:cNvSpPr txBox="1"/>
          <p:nvPr/>
        </p:nvSpPr>
        <p:spPr>
          <a:xfrm>
            <a:off x="415578" y="1557493"/>
            <a:ext cx="5806874" cy="4223906"/>
          </a:xfrm>
          <a:prstGeom prst="rect">
            <a:avLst/>
          </a:prstGeom>
        </p:spPr>
        <p:txBody>
          <a:bodyPr vert="horz" lIns="91440" tIns="45720" rIns="91440" bIns="45720" rtlCol="0" anchor="t">
            <a:noAutofit/>
          </a:bodyPr>
          <a:lstStyle/>
          <a:p>
            <a:pPr marL="285750" indent="-285750">
              <a:spcBef>
                <a:spcPts val="1200"/>
              </a:spcBef>
              <a:spcAft>
                <a:spcPts val="600"/>
              </a:spcAft>
              <a:buClr>
                <a:srgbClr val="0A57A3"/>
              </a:buClr>
              <a:buFont typeface="Arial" panose="020B0604020202020204" pitchFamily="34" charset="0"/>
              <a:buChar char="•"/>
            </a:pPr>
            <a:r>
              <a:rPr lang="en-US" dirty="0"/>
              <a:t>Trauma and loss histories</a:t>
            </a:r>
          </a:p>
          <a:p>
            <a:pPr marL="285750" indent="-285750">
              <a:spcBef>
                <a:spcPts val="1200"/>
              </a:spcBef>
              <a:spcAft>
                <a:spcPts val="600"/>
              </a:spcAft>
              <a:buClr>
                <a:srgbClr val="0A57A3"/>
              </a:buClr>
              <a:buFont typeface="Arial" panose="020B0604020202020204" pitchFamily="34" charset="0"/>
              <a:buChar char="•"/>
            </a:pPr>
            <a:r>
              <a:rPr lang="en-US" dirty="0"/>
              <a:t>BIPOC and immigrant students</a:t>
            </a:r>
          </a:p>
          <a:p>
            <a:pPr marL="285750" indent="-285750">
              <a:spcBef>
                <a:spcPts val="1200"/>
              </a:spcBef>
              <a:spcAft>
                <a:spcPts val="600"/>
              </a:spcAft>
              <a:buClr>
                <a:srgbClr val="0A57A3"/>
              </a:buClr>
              <a:buFont typeface="Arial" panose="020B0604020202020204" pitchFamily="34" charset="0"/>
              <a:buChar char="•"/>
            </a:pPr>
            <a:r>
              <a:rPr lang="en-US" dirty="0"/>
              <a:t>Students with disabilities</a:t>
            </a:r>
          </a:p>
          <a:p>
            <a:pPr marL="285750" indent="-285750">
              <a:spcBef>
                <a:spcPts val="1200"/>
              </a:spcBef>
              <a:spcAft>
                <a:spcPts val="600"/>
              </a:spcAft>
              <a:buClr>
                <a:srgbClr val="0A57A3"/>
              </a:buClr>
              <a:buFont typeface="Arial" panose="020B0604020202020204" pitchFamily="34" charset="0"/>
              <a:buChar char="•"/>
            </a:pPr>
            <a:r>
              <a:rPr lang="en-US" dirty="0"/>
              <a:t>Special education</a:t>
            </a:r>
          </a:p>
          <a:p>
            <a:pPr marL="285750" indent="-285750">
              <a:spcBef>
                <a:spcPts val="1200"/>
              </a:spcBef>
              <a:spcAft>
                <a:spcPts val="600"/>
              </a:spcAft>
              <a:buClr>
                <a:srgbClr val="0A57A3"/>
              </a:buClr>
              <a:buFont typeface="Arial" panose="020B0604020202020204" pitchFamily="34" charset="0"/>
              <a:buChar char="•"/>
            </a:pPr>
            <a:r>
              <a:rPr lang="en-US" dirty="0"/>
              <a:t>Poverty</a:t>
            </a:r>
          </a:p>
          <a:p>
            <a:pPr marL="285750" indent="-285750">
              <a:spcBef>
                <a:spcPts val="1200"/>
              </a:spcBef>
              <a:spcAft>
                <a:spcPts val="600"/>
              </a:spcAft>
              <a:buClr>
                <a:srgbClr val="0A57A3"/>
              </a:buClr>
              <a:buFont typeface="Arial" panose="020B0604020202020204" pitchFamily="34" charset="0"/>
              <a:buChar char="•"/>
            </a:pPr>
            <a:r>
              <a:rPr lang="en-US" dirty="0"/>
              <a:t>Rural and under-resourced neighborhoods</a:t>
            </a:r>
          </a:p>
          <a:p>
            <a:pPr marL="346075" indent="-285750">
              <a:lnSpc>
                <a:spcPct val="101000"/>
              </a:lnSpc>
              <a:spcBef>
                <a:spcPts val="1200"/>
              </a:spcBef>
              <a:spcAft>
                <a:spcPts val="600"/>
              </a:spcAft>
              <a:buClr>
                <a:srgbClr val="0A57A3"/>
              </a:buClr>
              <a:buFont typeface="Arial" panose="020B0604020202020204" pitchFamily="34" charset="0"/>
              <a:buChar char="•"/>
            </a:pPr>
            <a:endParaRPr lang="en-US" dirty="0"/>
          </a:p>
          <a:p>
            <a:pPr marL="60325">
              <a:lnSpc>
                <a:spcPct val="101000"/>
              </a:lnSpc>
              <a:spcBef>
                <a:spcPts val="1200"/>
              </a:spcBef>
              <a:spcAft>
                <a:spcPts val="600"/>
              </a:spcAft>
              <a:buClr>
                <a:srgbClr val="0A57A3"/>
              </a:buClr>
            </a:pPr>
            <a:endParaRPr lang="en-US" dirty="0"/>
          </a:p>
          <a:p>
            <a:pPr marL="400050" indent="-228600">
              <a:lnSpc>
                <a:spcPct val="101000"/>
              </a:lnSpc>
              <a:spcBef>
                <a:spcPts val="600"/>
              </a:spcBef>
              <a:spcAft>
                <a:spcPts val="600"/>
              </a:spcAft>
              <a:buClr>
                <a:srgbClr val="0A57A3"/>
              </a:buClr>
              <a:buFont typeface="Arial" panose="020B0604020202020204" pitchFamily="34" charset="0"/>
              <a:buChar char="•"/>
            </a:pPr>
            <a:endParaRPr lang="en-US" sz="1400" dirty="0"/>
          </a:p>
          <a:p>
            <a:pPr marL="114300" indent="-228600">
              <a:lnSpc>
                <a:spcPct val="101000"/>
              </a:lnSpc>
              <a:spcBef>
                <a:spcPts val="300"/>
              </a:spcBef>
              <a:spcAft>
                <a:spcPts val="300"/>
              </a:spcAft>
              <a:buClr>
                <a:srgbClr val="0A57A3"/>
              </a:buClr>
              <a:buFont typeface="Arial" panose="020B0604020202020204" pitchFamily="34" charset="0"/>
              <a:buChar char="•"/>
            </a:pPr>
            <a:endParaRPr lang="en-US" sz="1400" dirty="0"/>
          </a:p>
        </p:txBody>
      </p:sp>
      <p:sp>
        <p:nvSpPr>
          <p:cNvPr id="5" name="TextBox 4">
            <a:extLst>
              <a:ext uri="{FF2B5EF4-FFF2-40B4-BE49-F238E27FC236}">
                <a16:creationId xmlns:a16="http://schemas.microsoft.com/office/drawing/2014/main" id="{DE26D739-401E-436B-B2DE-B010AE8001FC}"/>
              </a:ext>
            </a:extLst>
          </p:cNvPr>
          <p:cNvSpPr txBox="1"/>
          <p:nvPr/>
        </p:nvSpPr>
        <p:spPr>
          <a:xfrm>
            <a:off x="383043" y="754097"/>
            <a:ext cx="5937014" cy="572039"/>
          </a:xfrm>
          <a:prstGeom prst="rect">
            <a:avLst/>
          </a:prstGeom>
        </p:spPr>
        <p:txBody>
          <a:bodyPr vert="horz" lIns="91440" tIns="45720" rIns="91440" bIns="45720" rtlCol="0" anchor="b">
            <a:noAutofit/>
          </a:bodyPr>
          <a:lstStyle/>
          <a:p>
            <a:pPr>
              <a:lnSpc>
                <a:spcPct val="90000"/>
              </a:lnSpc>
              <a:spcBef>
                <a:spcPct val="0"/>
              </a:spcBef>
              <a:spcAft>
                <a:spcPts val="600"/>
              </a:spcAft>
              <a:defRPr/>
            </a:pPr>
            <a:r>
              <a:rPr lang="en-US" sz="3200" b="1" dirty="0">
                <a:solidFill>
                  <a:srgbClr val="0A57A3"/>
                </a:solidFill>
                <a:effectLst>
                  <a:outerShdw blurRad="38100" dist="38100" dir="2700000" algn="tl">
                    <a:srgbClr val="000000">
                      <a:alpha val="43137"/>
                    </a:srgbClr>
                  </a:outerShdw>
                </a:effectLst>
                <a:latin typeface="+mj-lt"/>
                <a:ea typeface="+mj-ea"/>
                <a:cs typeface="+mj-cs"/>
              </a:rPr>
              <a:t>Disproportionate Impact:</a:t>
            </a:r>
          </a:p>
        </p:txBody>
      </p:sp>
      <p:pic>
        <p:nvPicPr>
          <p:cNvPr id="7" name="Picture 6">
            <a:extLst>
              <a:ext uri="{FF2B5EF4-FFF2-40B4-BE49-F238E27FC236}">
                <a16:creationId xmlns:a16="http://schemas.microsoft.com/office/drawing/2014/main" id="{B376B7A8-02AC-4E2A-BBA4-FB865A1B9D0B}"/>
              </a:ext>
            </a:extLst>
          </p:cNvPr>
          <p:cNvPicPr>
            <a:picLocks noChangeAspect="1"/>
          </p:cNvPicPr>
          <p:nvPr/>
        </p:nvPicPr>
        <p:blipFill>
          <a:blip r:embed="rId4">
            <a:extLst>
              <a:ext uri="{28A0092B-C50C-407E-A947-70E740481C1C}">
                <a14:useLocalDpi xmlns:a14="http://schemas.microsoft.com/office/drawing/2010/main" val="0"/>
              </a:ext>
            </a:extLst>
          </a:blip>
          <a:srcRect l="24245" r="24245"/>
          <a:stretch/>
        </p:blipFill>
        <p:spPr>
          <a:xfrm>
            <a:off x="6898511" y="1"/>
            <a:ext cx="5293490" cy="6856413"/>
          </a:xfrm>
          <a:custGeom>
            <a:avLst/>
            <a:gdLst/>
            <a:ahLst/>
            <a:cxnLst/>
            <a:rect l="l" t="t" r="r" b="b"/>
            <a:pathLst>
              <a:path w="4760702" h="6856413">
                <a:moveTo>
                  <a:pt x="0" y="0"/>
                </a:moveTo>
                <a:lnTo>
                  <a:pt x="4760702" y="0"/>
                </a:lnTo>
                <a:lnTo>
                  <a:pt x="4760702" y="6856413"/>
                </a:lnTo>
                <a:lnTo>
                  <a:pt x="168269" y="6856413"/>
                </a:lnTo>
                <a:lnTo>
                  <a:pt x="228520" y="6494592"/>
                </a:lnTo>
                <a:cubicBezTo>
                  <a:pt x="521784" y="4449343"/>
                  <a:pt x="126947" y="2404092"/>
                  <a:pt x="14408" y="358842"/>
                </a:cubicBezTo>
                <a:close/>
              </a:path>
            </a:pathLst>
          </a:custGeom>
        </p:spPr>
      </p:pic>
    </p:spTree>
    <p:custDataLst>
      <p:tags r:id="rId1"/>
    </p:custDataLst>
    <p:extLst>
      <p:ext uri="{BB962C8B-B14F-4D97-AF65-F5344CB8AC3E}">
        <p14:creationId xmlns:p14="http://schemas.microsoft.com/office/powerpoint/2010/main" val="11724997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1313" y="168965"/>
            <a:ext cx="8835887" cy="954158"/>
          </a:xfrm>
        </p:spPr>
        <p:txBody>
          <a:bodyPr/>
          <a:lstStyle/>
          <a:p>
            <a:pPr algn="r"/>
            <a:r>
              <a:rPr lang="en-US" dirty="0" smtClean="0">
                <a:solidFill>
                  <a:srgbClr val="0A57A4"/>
                </a:solidFill>
                <a:effectLst>
                  <a:outerShdw blurRad="38100" dist="38100" dir="2700000" algn="tl">
                    <a:srgbClr val="000000">
                      <a:alpha val="43137"/>
                    </a:srgbClr>
                  </a:outerShdw>
                </a:effectLst>
              </a:rPr>
              <a:t>Other Questions</a:t>
            </a:r>
            <a:endParaRPr lang="en-US" dirty="0">
              <a:solidFill>
                <a:srgbClr val="0A57A4"/>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4294967295"/>
          </p:nvPr>
        </p:nvSpPr>
        <p:spPr/>
        <p:txBody>
          <a:bodyPr/>
          <a:lstStyle/>
          <a:p>
            <a:endParaRPr lang="en-US" altLang="en-US" dirty="0"/>
          </a:p>
        </p:txBody>
      </p:sp>
      <p:sp>
        <p:nvSpPr>
          <p:cNvPr id="4" name="Content Placeholder 3"/>
          <p:cNvSpPr>
            <a:spLocks noGrp="1"/>
          </p:cNvSpPr>
          <p:nvPr>
            <p:ph idx="1"/>
          </p:nvPr>
        </p:nvSpPr>
        <p:spPr>
          <a:xfrm>
            <a:off x="327991" y="1212574"/>
            <a:ext cx="10644809" cy="4502426"/>
          </a:xfrm>
        </p:spPr>
        <p:txBody>
          <a:bodyPr/>
          <a:lstStyle/>
          <a:p>
            <a:endParaRPr lang="en-US" dirty="0" smtClean="0"/>
          </a:p>
          <a:p>
            <a:endParaRPr lang="en-US" dirty="0"/>
          </a:p>
        </p:txBody>
      </p:sp>
      <p:pic>
        <p:nvPicPr>
          <p:cNvPr id="5" name="Picture 2" descr="https://attachments.office.net/owa/MBrymer%40mednet.ucla.edu/service.svc/s/GetAttachmentThumbnail?id=AAMkADkwNGQ4MWZiLWQ4YTQtNDYwYS1hMTI2LTc3N2MyNTJiNmRlZABGAAAAAAC%2BHHj%2BqunVEZjLAAKlEwccBwCaJIz7Y4jVEZjGAAKlEwccAAAAIzUiAACAMQWYmKukRJuhW2qgtuE%2FAAPY5MJ0AAABEgAQAG5bFhwgiO9Mh3lB6ic9x%2F4%3D&amp;thumbnailType=2&amp;owa=outlook.office.com&amp;scriptVer=20201005002.11&amp;X-OWA-CANARY=e5411UpGY0maQ2Lny58SB-CkHooocdgYHjlo5A5I_-zs9LKiTHdse_y0MfGzkVsDXFkrmdk-F9U.&amp;token=eyJhbGciOiJSUzI1NiIsImtpZCI6IjU2MzU4ODUyMzRCOTI1MkRERTAwNTc2NkQ5RDlGMjc2NTY1RjYzRTIiLCJ0eXAiOiJKV1QiLCJ4NXQiOiJWaldJVWpTNUpTM2VBRmRtMmRueWRsWmZZLUkifQ.eyJvcmlnaW4iOiJodHRwczovL291dGxvb2sub2ZmaWNlLmNvbSIsInVjIjoiYjMyZWU4M2EzNjdiNDJhOGIyYTUzMTBiMDlhZTkxZWQiLCJjb250cm9scyI6IltcImFwcF9yZXNcIl0iLCJjb250cm9sc19hdWRzIjoiW1wiMDAwMDAwMDMtMDAwMC0wZmYxLWNlMDAtMDAwMDAwMDAwMDAwXCJdIiwidmVyIjoiRXhjaGFuZ2UuQ2FsbGJhY2suVjEiLCJhcHBjdHhzZW5kZXIiOiJPd2FEb3dubG9hZEAzOWMzNzE2Yi02NDcxLTRmZDUtYWMwNC1hN2RiYWEzMjc4MmIiLCJpc3NyaW5nIjoiV1ciLCJhcHBjdHgiOiJ7XCJtc2V4Y2hwcm90XCI6XCJvd2FcIixcInByaW1hcnlzaWRcIjpcIlMtMS01LTIxLTQxMTI0ODgwMjAtODYzMTM3MzI2LTIwMDA0MTUyMjQtNDY2Mjc1MVwiLFwicHVpZFwiOlwiMTE1MzgzNjI5NjUwNDA4NzMxN1wiLFwib2lkXCI6XCJhN2YwYmU5Yy1iMDE1LTQzMGEtYTdhZS03NWYxMmQ4YjAzZjVcIixcInNjb3BlXCI6XCJPd2FEb3dubG9hZFwifSIsIm5iZiI6MTYwMjc3OTgxOSwiZXhwIjoxNjAyNzgwNDE5LCJpc3MiOiIwMDAwMDAwMi0wMDAwLTBmZjEtY2UwMC0wMDAwMDAwMDAwMDBAMzljMzcxNmItNjQ3MS00ZmQ1LWFjMDQtYTdkYmFhMzI3ODJiIiwiYXVkIjoiMDAwMDAwMDItMDAwMC0wZmYxLWNlMDAtMDAwMDAwMDAwMDAwL2F0dGFjaG1lbnRzLm9mZmljZS5uZXRAMzljMzcxNmItNjQ3MS00ZmQ1LWFjMDQtYTdkYmFhMzI3ODJiIiwiaGFwcCI6Im93YSJ9.TyPiEj2mgpAR0yE-skwc9W9LsS3ReyBidid7DSQDzoe7d5VHuUc0t4q8Q7jhssUYqGares_BK4NEx6Xlr9d9k1MRzzIfs0hf0fzluhXKvl3r1c8HdgalJixLLhsRmrWV95RVJ-NlSZrGNguQ7oFvQU3Icha_1by0Ry6xokELmUvrDdQhsKiPB4Tgvh4lE2uS6-sjCaUkJjifFJkxD7d9Kd9smwb-dLUZYxHWCh71dAEjoYOZB1-t87c4f8yI2-xp5bp6s7SBSnoQCMu7lC_UXR8aP-mTIxMZLjR0f5zveLzlqswli3jXLko-3p2-owCBNGzOxarxE7ylvApNyuGe-g&amp;animation=tr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7744" y="437322"/>
            <a:ext cx="5573839" cy="5512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8928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smtClean="0">
                <a:solidFill>
                  <a:srgbClr val="0A57A4"/>
                </a:solidFill>
                <a:effectLst>
                  <a:outerShdw blurRad="38100" dist="38100" dir="2700000" algn="tl">
                    <a:srgbClr val="000000">
                      <a:alpha val="43137"/>
                    </a:srgbClr>
                  </a:outerShdw>
                </a:effectLst>
              </a:rPr>
              <a:t>Need to Acknowledge Grief and Losses</a:t>
            </a:r>
            <a:endParaRPr lang="en-US" sz="3200" dirty="0">
              <a:solidFill>
                <a:srgbClr val="0A57A4"/>
              </a:solidFill>
              <a:effectLst>
                <a:outerShdw blurRad="38100" dist="38100" dir="2700000" algn="tl">
                  <a:srgbClr val="000000">
                    <a:alpha val="43137"/>
                  </a:srgbClr>
                </a:outerShdw>
              </a:effectLst>
            </a:endParaRPr>
          </a:p>
        </p:txBody>
      </p:sp>
      <p:sp>
        <p:nvSpPr>
          <p:cNvPr id="5" name="Content Placeholder 4"/>
          <p:cNvSpPr>
            <a:spLocks noGrp="1"/>
          </p:cNvSpPr>
          <p:nvPr>
            <p:ph sz="half" idx="1"/>
          </p:nvPr>
        </p:nvSpPr>
        <p:spPr>
          <a:xfrm>
            <a:off x="480291" y="1450109"/>
            <a:ext cx="5463309" cy="4264891"/>
          </a:xfrm>
        </p:spPr>
        <p:txBody>
          <a:bodyPr/>
          <a:lstStyle/>
          <a:p>
            <a:pPr>
              <a:buFont typeface="Arial" panose="020B0604020202020204" pitchFamily="34" charset="0"/>
              <a:buChar char="•"/>
            </a:pPr>
            <a:r>
              <a:rPr lang="en-US" dirty="0">
                <a:solidFill>
                  <a:schemeClr val="tx1">
                    <a:alpha val="80000"/>
                  </a:schemeClr>
                </a:solidFill>
              </a:rPr>
              <a:t>Different with </a:t>
            </a:r>
            <a:r>
              <a:rPr lang="en-US" dirty="0" smtClean="0">
                <a:solidFill>
                  <a:schemeClr val="tx1">
                    <a:alpha val="80000"/>
                  </a:schemeClr>
                </a:solidFill>
              </a:rPr>
              <a:t>COVID-19</a:t>
            </a:r>
            <a:endParaRPr lang="en-US" dirty="0">
              <a:solidFill>
                <a:schemeClr val="tx1">
                  <a:alpha val="80000"/>
                </a:schemeClr>
              </a:solidFill>
            </a:endParaRPr>
          </a:p>
          <a:p>
            <a:pPr>
              <a:buFont typeface="Arial" panose="020B0604020202020204" pitchFamily="34" charset="0"/>
              <a:buChar char="•"/>
            </a:pPr>
            <a:r>
              <a:rPr lang="en-US" dirty="0" smtClean="0">
                <a:solidFill>
                  <a:schemeClr val="tx1">
                    <a:alpha val="80000"/>
                  </a:schemeClr>
                </a:solidFill>
              </a:rPr>
              <a:t>Couldn’t </a:t>
            </a:r>
            <a:r>
              <a:rPr lang="en-US" dirty="0">
                <a:solidFill>
                  <a:schemeClr val="tx1">
                    <a:alpha val="80000"/>
                  </a:schemeClr>
                </a:solidFill>
              </a:rPr>
              <a:t>say </a:t>
            </a:r>
            <a:r>
              <a:rPr lang="en-US" dirty="0" smtClean="0">
                <a:solidFill>
                  <a:schemeClr val="tx1">
                    <a:alpha val="80000"/>
                  </a:schemeClr>
                </a:solidFill>
              </a:rPr>
              <a:t>good-bye</a:t>
            </a:r>
            <a:endParaRPr lang="en-US" dirty="0">
              <a:solidFill>
                <a:schemeClr val="tx1">
                  <a:alpha val="80000"/>
                </a:schemeClr>
              </a:solidFill>
            </a:endParaRPr>
          </a:p>
          <a:p>
            <a:pPr>
              <a:buFont typeface="Arial" panose="020B0604020202020204" pitchFamily="34" charset="0"/>
              <a:buChar char="•"/>
            </a:pPr>
            <a:r>
              <a:rPr lang="en-US" dirty="0" smtClean="0">
                <a:solidFill>
                  <a:schemeClr val="tx1">
                    <a:alpha val="80000"/>
                  </a:schemeClr>
                </a:solidFill>
              </a:rPr>
              <a:t>Couldn’t </a:t>
            </a:r>
            <a:r>
              <a:rPr lang="en-US" dirty="0">
                <a:solidFill>
                  <a:schemeClr val="tx1">
                    <a:alpha val="80000"/>
                  </a:schemeClr>
                </a:solidFill>
              </a:rPr>
              <a:t>engage in </a:t>
            </a:r>
            <a:r>
              <a:rPr lang="en-US" dirty="0" smtClean="0">
                <a:solidFill>
                  <a:schemeClr val="tx1">
                    <a:alpha val="80000"/>
                  </a:schemeClr>
                </a:solidFill>
              </a:rPr>
              <a:t>many religious/cultural rituals</a:t>
            </a:r>
          </a:p>
          <a:p>
            <a:pPr>
              <a:buFont typeface="Arial" panose="020B0604020202020204" pitchFamily="34" charset="0"/>
              <a:buChar char="•"/>
            </a:pPr>
            <a:r>
              <a:rPr lang="en-US" dirty="0" smtClean="0">
                <a:solidFill>
                  <a:schemeClr val="tx1">
                    <a:alpha val="80000"/>
                  </a:schemeClr>
                </a:solidFill>
              </a:rPr>
              <a:t>Needed to adapt ways to honor the deceased</a:t>
            </a:r>
          </a:p>
          <a:p>
            <a:pPr>
              <a:buFont typeface="Arial" panose="020B0604020202020204" pitchFamily="34" charset="0"/>
              <a:buChar char="•"/>
            </a:pPr>
            <a:r>
              <a:rPr lang="en-US" dirty="0" smtClean="0">
                <a:solidFill>
                  <a:schemeClr val="tx1">
                    <a:alpha val="80000"/>
                  </a:schemeClr>
                </a:solidFill>
              </a:rPr>
              <a:t>Many missed developmental</a:t>
            </a:r>
          </a:p>
          <a:p>
            <a:pPr marL="0" indent="0">
              <a:buNone/>
            </a:pPr>
            <a:r>
              <a:rPr lang="en-US" dirty="0" smtClean="0">
                <a:solidFill>
                  <a:schemeClr val="tx1">
                    <a:alpha val="80000"/>
                  </a:schemeClr>
                </a:solidFill>
              </a:rPr>
              <a:t>    milestones</a:t>
            </a:r>
          </a:p>
          <a:p>
            <a:pPr marL="0" indent="0">
              <a:buNone/>
            </a:pPr>
            <a:endParaRPr lang="en-US" dirty="0">
              <a:solidFill>
                <a:schemeClr val="tx1">
                  <a:alpha val="80000"/>
                </a:schemeClr>
              </a:solidFill>
            </a:endParaRPr>
          </a:p>
          <a:p>
            <a:endParaRPr lang="en-US" dirty="0"/>
          </a:p>
        </p:txBody>
      </p:sp>
      <p:pic>
        <p:nvPicPr>
          <p:cNvPr id="1026" name="Picture 2" descr="https://www.nctsn.org/sites/default/files/styles/resources_image/public/resources/images/power_of_parenting_during_the_covid-19_pandemic_mounring_the_death_of_a_loved_one.png?itok=W_kZF4PD"/>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724940" y="1381538"/>
            <a:ext cx="2930387" cy="42440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925339" y="6142383"/>
            <a:ext cx="2335696" cy="369332"/>
          </a:xfrm>
          <a:prstGeom prst="rect">
            <a:avLst/>
          </a:prstGeom>
          <a:noFill/>
        </p:spPr>
        <p:txBody>
          <a:bodyPr wrap="square" rtlCol="0">
            <a:spAutoFit/>
          </a:bodyPr>
          <a:lstStyle/>
          <a:p>
            <a:r>
              <a:rPr lang="en-US" dirty="0" smtClean="0"/>
              <a:t>www.NCTSN.org</a:t>
            </a:r>
            <a:endParaRPr lang="en-US" dirty="0"/>
          </a:p>
        </p:txBody>
      </p:sp>
      <p:pic>
        <p:nvPicPr>
          <p:cNvPr id="10" name="Picture 2" descr="https://www.nctsn.org/sites/default/files/styles/resources_image/public/resources/images/children-covid-tips_page_1.png?itok=d1DgzQ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5340" y="1524000"/>
            <a:ext cx="2872542" cy="384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91945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97330" y="3281315"/>
            <a:ext cx="1895740" cy="676369"/>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225" y="152400"/>
            <a:ext cx="10694505" cy="5804265"/>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225" y="5301830"/>
            <a:ext cx="1895740" cy="676369"/>
          </a:xfrm>
          <a:prstGeom prst="rect">
            <a:avLst/>
          </a:prstGeom>
        </p:spPr>
      </p:pic>
    </p:spTree>
    <p:extLst>
      <p:ext uri="{BB962C8B-B14F-4D97-AF65-F5344CB8AC3E}">
        <p14:creationId xmlns:p14="http://schemas.microsoft.com/office/powerpoint/2010/main" val="24673783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73426" y="180125"/>
            <a:ext cx="9939338" cy="581342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25" y="5317181"/>
            <a:ext cx="1895740" cy="676369"/>
          </a:xfrm>
          <a:prstGeom prst="rect">
            <a:avLst/>
          </a:prstGeom>
        </p:spPr>
      </p:pic>
    </p:spTree>
    <p:extLst>
      <p:ext uri="{BB962C8B-B14F-4D97-AF65-F5344CB8AC3E}">
        <p14:creationId xmlns:p14="http://schemas.microsoft.com/office/powerpoint/2010/main" val="5806483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8D80EA-8913-C74A-98E6-6364281613BB}"/>
              </a:ext>
            </a:extLst>
          </p:cNvPr>
          <p:cNvSpPr>
            <a:spLocks noGrp="1"/>
          </p:cNvSpPr>
          <p:nvPr>
            <p:ph type="title"/>
          </p:nvPr>
        </p:nvSpPr>
        <p:spPr>
          <a:xfrm>
            <a:off x="149087" y="152400"/>
            <a:ext cx="11817626" cy="1143000"/>
          </a:xfrm>
        </p:spPr>
        <p:txBody>
          <a:bodyPr anchor="ctr">
            <a:normAutofit/>
          </a:bodyPr>
          <a:lstStyle/>
          <a:p>
            <a:r>
              <a:rPr lang="en-US" sz="3200" dirty="0" smtClean="0">
                <a:solidFill>
                  <a:srgbClr val="0A57A4"/>
                </a:solidFill>
                <a:effectLst>
                  <a:outerShdw blurRad="38100" dist="38100" dir="2700000" algn="tl">
                    <a:srgbClr val="000000">
                      <a:alpha val="43137"/>
                    </a:srgbClr>
                  </a:outerShdw>
                </a:effectLst>
              </a:rPr>
              <a:t>Mental </a:t>
            </a:r>
            <a:r>
              <a:rPr lang="en-US" sz="3200" dirty="0">
                <a:solidFill>
                  <a:srgbClr val="0A57A4"/>
                </a:solidFill>
                <a:effectLst>
                  <a:outerShdw blurRad="38100" dist="38100" dir="2700000" algn="tl">
                    <a:srgbClr val="000000">
                      <a:alpha val="43137"/>
                    </a:srgbClr>
                  </a:outerShdw>
                </a:effectLst>
              </a:rPr>
              <a:t>Health and </a:t>
            </a:r>
            <a:r>
              <a:rPr lang="en-US" sz="3200" dirty="0" smtClean="0">
                <a:solidFill>
                  <a:srgbClr val="0A57A4"/>
                </a:solidFill>
                <a:effectLst>
                  <a:outerShdw blurRad="38100" dist="38100" dir="2700000" algn="tl">
                    <a:srgbClr val="000000">
                      <a:alpha val="43137"/>
                    </a:srgbClr>
                  </a:outerShdw>
                </a:effectLst>
              </a:rPr>
              <a:t>COVID-19 </a:t>
            </a:r>
            <a:r>
              <a:rPr lang="en-US" sz="4000" dirty="0" smtClean="0">
                <a:solidFill>
                  <a:srgbClr val="FFFFFF"/>
                </a:solidFill>
              </a:rPr>
              <a:t>COVID</a:t>
            </a:r>
            <a:endParaRPr lang="en-US" sz="4000" dirty="0">
              <a:solidFill>
                <a:srgbClr val="FFFFFF"/>
              </a:solidFill>
            </a:endParaRPr>
          </a:p>
        </p:txBody>
      </p:sp>
      <p:sp>
        <p:nvSpPr>
          <p:cNvPr id="5" name="Content Placeholder 4">
            <a:extLst>
              <a:ext uri="{FF2B5EF4-FFF2-40B4-BE49-F238E27FC236}">
                <a16:creationId xmlns:a16="http://schemas.microsoft.com/office/drawing/2014/main" id="{3E0F20C9-1CA4-5D49-9B0D-4E48702B5686}"/>
              </a:ext>
            </a:extLst>
          </p:cNvPr>
          <p:cNvSpPr>
            <a:spLocks noGrp="1"/>
          </p:cNvSpPr>
          <p:nvPr>
            <p:ph idx="1"/>
          </p:nvPr>
        </p:nvSpPr>
        <p:spPr>
          <a:xfrm>
            <a:off x="357810" y="1570383"/>
            <a:ext cx="11608904" cy="4144616"/>
          </a:xfrm>
        </p:spPr>
        <p:txBody>
          <a:bodyPr anchor="ctr">
            <a:normAutofit/>
          </a:bodyPr>
          <a:lstStyle/>
          <a:p>
            <a:r>
              <a:rPr lang="en-US" sz="2000" dirty="0" smtClean="0"/>
              <a:t>Increased </a:t>
            </a:r>
            <a:r>
              <a:rPr lang="en-US" sz="2000" dirty="0"/>
              <a:t>isolation and feelings of loneliness</a:t>
            </a:r>
          </a:p>
          <a:p>
            <a:r>
              <a:rPr lang="en-US" sz="2000" dirty="0" smtClean="0"/>
              <a:t>Adults reporting increases in anxiety, worry, and depression</a:t>
            </a:r>
          </a:p>
          <a:p>
            <a:r>
              <a:rPr lang="en-US" sz="2000" dirty="0" smtClean="0"/>
              <a:t>Increased </a:t>
            </a:r>
            <a:r>
              <a:rPr lang="en-US" sz="2000" dirty="0"/>
              <a:t>substance </a:t>
            </a:r>
            <a:r>
              <a:rPr lang="en-US" sz="2000" dirty="0" smtClean="0"/>
              <a:t>abuse</a:t>
            </a:r>
          </a:p>
          <a:p>
            <a:r>
              <a:rPr lang="en-US" sz="2000" dirty="0" smtClean="0"/>
              <a:t>Difficulties sleeping</a:t>
            </a:r>
            <a:endParaRPr lang="en-US" sz="2000" dirty="0"/>
          </a:p>
          <a:p>
            <a:r>
              <a:rPr lang="en-US" sz="2000" dirty="0" smtClean="0"/>
              <a:t>Diminished supports</a:t>
            </a:r>
            <a:endParaRPr lang="en-US" sz="2000" dirty="0"/>
          </a:p>
          <a:p>
            <a:r>
              <a:rPr lang="en-US" sz="2000" dirty="0"/>
              <a:t>Increased concerns related to </a:t>
            </a:r>
            <a:r>
              <a:rPr lang="en-US" sz="2000" dirty="0" smtClean="0"/>
              <a:t>work, housing, food, money</a:t>
            </a:r>
            <a:endParaRPr lang="en-US" sz="2000" dirty="0"/>
          </a:p>
          <a:p>
            <a:r>
              <a:rPr lang="en-US" sz="2000" dirty="0" smtClean="0"/>
              <a:t>Increased </a:t>
            </a:r>
            <a:r>
              <a:rPr lang="en-US" sz="2000" dirty="0"/>
              <a:t>reports of job </a:t>
            </a:r>
            <a:r>
              <a:rPr lang="en-US" sz="2000" dirty="0" smtClean="0"/>
              <a:t>burn-out</a:t>
            </a:r>
          </a:p>
          <a:p>
            <a:r>
              <a:rPr lang="en-US" sz="2000" dirty="0" smtClean="0"/>
              <a:t>Adults </a:t>
            </a:r>
            <a:r>
              <a:rPr lang="en-US" sz="2000" dirty="0"/>
              <a:t>report increased mental health challenges, which can adversely impact parenting</a:t>
            </a:r>
          </a:p>
          <a:p>
            <a:pPr marL="0" indent="0">
              <a:buNone/>
            </a:pPr>
            <a:endParaRPr lang="en-US" sz="2000" dirty="0">
              <a:solidFill>
                <a:schemeClr val="tx1">
                  <a:alpha val="80000"/>
                </a:schemeClr>
              </a:solidFill>
            </a:endParaRPr>
          </a:p>
          <a:p>
            <a:endParaRPr lang="en-US" sz="2000" dirty="0">
              <a:solidFill>
                <a:schemeClr val="tx1">
                  <a:alpha val="80000"/>
                </a:schemeClr>
              </a:solidFill>
            </a:endParaRPr>
          </a:p>
          <a:p>
            <a:endParaRPr lang="en-US" sz="2000" dirty="0">
              <a:solidFill>
                <a:schemeClr val="tx1">
                  <a:alpha val="80000"/>
                </a:schemeClr>
              </a:solidFill>
            </a:endParaRPr>
          </a:p>
        </p:txBody>
      </p:sp>
    </p:spTree>
    <p:extLst>
      <p:ext uri="{BB962C8B-B14F-4D97-AF65-F5344CB8AC3E}">
        <p14:creationId xmlns:p14="http://schemas.microsoft.com/office/powerpoint/2010/main" val="106163086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ontent Slides">
  <a:themeElements>
    <a:clrScheme name="YSM New Brand">
      <a:dk1>
        <a:srgbClr val="000000"/>
      </a:dk1>
      <a:lt1>
        <a:srgbClr val="FFFFFF"/>
      </a:lt1>
      <a:dk2>
        <a:srgbClr val="585858"/>
      </a:dk2>
      <a:lt2>
        <a:srgbClr val="C2C0C0"/>
      </a:lt2>
      <a:accent1>
        <a:srgbClr val="467FCC"/>
      </a:accent1>
      <a:accent2>
        <a:srgbClr val="55A51C"/>
      </a:accent2>
      <a:accent3>
        <a:srgbClr val="80CDE9"/>
      </a:accent3>
      <a:accent4>
        <a:srgbClr val="A098E4"/>
      </a:accent4>
      <a:accent5>
        <a:srgbClr val="F7941D"/>
      </a:accent5>
      <a:accent6>
        <a:srgbClr val="004DA4"/>
      </a:accent6>
      <a:hlink>
        <a:srgbClr val="467FCC"/>
      </a:hlink>
      <a:folHlink>
        <a:srgbClr val="C4DF9B"/>
      </a:folHlink>
    </a:clrScheme>
    <a:fontScheme name="2_New_Blue_YSM_2">
      <a:majorFont>
        <a:latin typeface="Georgia"/>
        <a:ea typeface="Gulim"/>
        <a:cs typeface="Gulim"/>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ew_Blue_YSM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New_Blue_YSM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New_Blue_YSM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New_Blue_YSM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New_Blue_YSM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New_Blue_YSM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New_Blue_YSM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New_Blue_YSM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New_Blue_YSM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New_Blue_YSM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New_Blue_YSM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New_Blue_YSM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NCTSN">
  <a:themeElements>
    <a:clrScheme name="NCTS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CTSN">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NCTS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CTS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CTS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CTS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CTS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CTS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CTS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CTS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CTS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CTS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CTS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CTS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CEH_ATSDR_combined">
  <a:themeElements>
    <a:clrScheme name="Custom 1">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4983F2"/>
      </a:hlink>
      <a:folHlink>
        <a:srgbClr val="4983F2"/>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5405</TotalTime>
  <Words>2517</Words>
  <Application>Microsoft Office PowerPoint</Application>
  <PresentationFormat>Widescreen</PresentationFormat>
  <Paragraphs>372</Paragraphs>
  <Slides>50</Slides>
  <Notes>12</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50</vt:i4>
      </vt:variant>
    </vt:vector>
  </HeadingPairs>
  <TitlesOfParts>
    <vt:vector size="67" baseType="lpstr">
      <vt:lpstr>MS PGothic</vt:lpstr>
      <vt:lpstr>MS PGothic</vt:lpstr>
      <vt:lpstr>Arial</vt:lpstr>
      <vt:lpstr>Arial Black</vt:lpstr>
      <vt:lpstr>Calibri</vt:lpstr>
      <vt:lpstr>Chronicle Text G1 A</vt:lpstr>
      <vt:lpstr>Courier New</vt:lpstr>
      <vt:lpstr>Franklin Gothic Book</vt:lpstr>
      <vt:lpstr>Georgia</vt:lpstr>
      <vt:lpstr>Gulim</vt:lpstr>
      <vt:lpstr>Myriad Web Pro</vt:lpstr>
      <vt:lpstr>Times</vt:lpstr>
      <vt:lpstr>Times Neue Roman Bold</vt:lpstr>
      <vt:lpstr>Wingdings</vt:lpstr>
      <vt:lpstr>Content Slides</vt:lpstr>
      <vt:lpstr>NCTSN</vt:lpstr>
      <vt:lpstr>NCEH_ATSDR_combined</vt:lpstr>
      <vt:lpstr>Supporting Your Students and Yourself  During these Stressful Times</vt:lpstr>
      <vt:lpstr>PowerPoint Presentation</vt:lpstr>
      <vt:lpstr>Acknowledge</vt:lpstr>
      <vt:lpstr>Why Focus On Staff Well-Being</vt:lpstr>
      <vt:lpstr>PowerPoint Presentation</vt:lpstr>
      <vt:lpstr>Need to Acknowledge Grief and Losses</vt:lpstr>
      <vt:lpstr>PowerPoint Presentation</vt:lpstr>
      <vt:lpstr>PowerPoint Presentation</vt:lpstr>
      <vt:lpstr>Mental Health and COVID-19 COVID</vt:lpstr>
      <vt:lpstr>Children at Increased Health and Mental Health Risk  9Health Risk  During COVID19</vt:lpstr>
      <vt:lpstr>Traumatic Stress Reactions Seen At School</vt:lpstr>
      <vt:lpstr>Safety: Intervention Strategies</vt:lpstr>
      <vt:lpstr>PowerPoint Presentation</vt:lpstr>
      <vt:lpstr>Calming: Intervention Strategies</vt:lpstr>
      <vt:lpstr>Self-Efficacy: Intervention Strategies </vt:lpstr>
      <vt:lpstr>Connectedness: Intervention Strategies </vt:lpstr>
      <vt:lpstr>Hope: Intervention Strategies</vt:lpstr>
      <vt:lpstr>Creating a Trauma-Informed Learning Environment</vt:lpstr>
      <vt:lpstr>Teaching is All About Relationships</vt:lpstr>
      <vt:lpstr>Things to Consider:</vt:lpstr>
      <vt:lpstr>ATTEMPTS AT DE-ESCALATION REQUIRE CONNECTION  ATTEMPTS AT CONNECTION REQUIRE UNDERSTANDING </vt:lpstr>
      <vt:lpstr>PowerPoint Presentation</vt:lpstr>
      <vt:lpstr>Recommendations for Students</vt:lpstr>
      <vt:lpstr>Multi-Level Intervention Options</vt:lpstr>
      <vt:lpstr>Well-Being Information and Strategies for Educators</vt:lpstr>
      <vt:lpstr>Psychological First Aid</vt:lpstr>
      <vt:lpstr>Skills for Psychological Recovery</vt:lpstr>
      <vt:lpstr>Tier 2 Evidence-based Treatments</vt:lpstr>
      <vt:lpstr> </vt:lpstr>
      <vt:lpstr>Offer Support to Parents</vt:lpstr>
      <vt:lpstr>PowerPoint Presentation</vt:lpstr>
      <vt:lpstr>PowerPoint Presentation</vt:lpstr>
      <vt:lpstr>PowerPoint Presentation</vt:lpstr>
      <vt:lpstr>Trinka and Sam: children’s book</vt:lpstr>
      <vt:lpstr>Helping Children with Specific Worries &amp; Reactions</vt:lpstr>
      <vt:lpstr>Helping Adults Cope during COVID-19</vt:lpstr>
      <vt:lpstr>PowerPoint Presentation</vt:lpstr>
      <vt:lpstr>Why Self-Care?</vt:lpstr>
      <vt:lpstr>Dementors Among Us</vt:lpstr>
      <vt:lpstr>Another Dementor: Challenges to Self-Care</vt:lpstr>
      <vt:lpstr>Our Protection</vt:lpstr>
      <vt:lpstr>A New Framework for Self-Care: PRN</vt:lpstr>
      <vt:lpstr>Pause</vt:lpstr>
      <vt:lpstr>Reset</vt:lpstr>
      <vt:lpstr> Nourish  </vt:lpstr>
      <vt:lpstr>Support for Teachers Affected by Trauma </vt:lpstr>
      <vt:lpstr>Helpful Apps</vt:lpstr>
      <vt:lpstr>PowerPoint Presentation</vt:lpstr>
      <vt:lpstr>Additional Resources</vt:lpstr>
      <vt:lpstr>Other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 and Family Traumatic Stress Intervention (CFTSI)</dc:title>
  <dc:creator>Epstein, Carrie</dc:creator>
  <cp:lastModifiedBy>Melissa Brymer</cp:lastModifiedBy>
  <cp:revision>148</cp:revision>
  <dcterms:created xsi:type="dcterms:W3CDTF">2020-06-25T22:39:23Z</dcterms:created>
  <dcterms:modified xsi:type="dcterms:W3CDTF">2021-08-17T04:24:37Z</dcterms:modified>
</cp:coreProperties>
</file>