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56" r:id="rId2"/>
    <p:sldId id="286" r:id="rId3"/>
    <p:sldId id="257" r:id="rId4"/>
    <p:sldId id="259" r:id="rId5"/>
    <p:sldId id="262" r:id="rId6"/>
    <p:sldId id="268" r:id="rId7"/>
    <p:sldId id="269" r:id="rId8"/>
    <p:sldId id="287" r:id="rId9"/>
    <p:sldId id="289" r:id="rId10"/>
    <p:sldId id="282" r:id="rId11"/>
    <p:sldId id="288" r:id="rId12"/>
    <p:sldId id="278" r:id="rId13"/>
    <p:sldId id="275" r:id="rId14"/>
    <p:sldId id="279" r:id="rId15"/>
    <p:sldId id="277" r:id="rId16"/>
    <p:sldId id="267" r:id="rId17"/>
    <p:sldId id="280" r:id="rId18"/>
    <p:sldId id="281" r:id="rId19"/>
    <p:sldId id="283" r:id="rId20"/>
    <p:sldId id="276" r:id="rId21"/>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73" autoAdjust="0"/>
  </p:normalViewPr>
  <p:slideViewPr>
    <p:cSldViewPr snapToObjects="1">
      <p:cViewPr varScale="1">
        <p:scale>
          <a:sx n="67" d="100"/>
          <a:sy n="67" d="100"/>
        </p:scale>
        <p:origin x="20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8875900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68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712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486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00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898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20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64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532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239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1548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393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211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181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74961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465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627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91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26418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53021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041" y="-12043"/>
            <a:ext cx="13041499" cy="977768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958" y="3419782"/>
            <a:ext cx="8286889" cy="2341407"/>
          </a:xfrm>
        </p:spPr>
        <p:txBody>
          <a:bodyPr anchor="b">
            <a:noAutofit/>
          </a:bodyPr>
          <a:lstStyle>
            <a:lvl1pPr algn="r">
              <a:defRPr sz="76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7958" y="5761187"/>
            <a:ext cx="8286889" cy="1560034"/>
          </a:xfrm>
        </p:spPr>
        <p:txBody>
          <a:bodyPr anchor="t"/>
          <a:lstStyle>
            <a:lvl1pPr marL="0" indent="0" algn="r">
              <a:buNone/>
              <a:defRPr>
                <a:solidFill>
                  <a:schemeClr val="tx1">
                    <a:lumMod val="50000"/>
                    <a:lumOff val="5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6402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6"/>
            <a:ext cx="9027860" cy="4840676"/>
          </a:xfrm>
        </p:spPr>
        <p:txBody>
          <a:bodyPr anchor="ctr">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7" y="6357902"/>
            <a:ext cx="9027860"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2040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65972" y="5165795"/>
            <a:ext cx="7708166"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357902"/>
            <a:ext cx="9027861"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200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985" y="2747716"/>
            <a:ext cx="9027861" cy="3691321"/>
          </a:xfrm>
        </p:spPr>
        <p:txBody>
          <a:bodyPr anchor="b">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0408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tx1">
                    <a:lumMod val="75000"/>
                    <a:lumOff val="25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510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75874" y="866987"/>
            <a:ext cx="901897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3331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0380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66" y="866988"/>
            <a:ext cx="1392088" cy="746873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66985" y="866988"/>
            <a:ext cx="7388481" cy="74687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3916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3236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5" y="3841235"/>
            <a:ext cx="9027861" cy="2597804"/>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1223680"/>
          </a:xfrm>
        </p:spPr>
        <p:txBody>
          <a:bodyPr anchor="t"/>
          <a:lstStyle>
            <a:lvl1pPr marL="0" indent="0" algn="l">
              <a:buNone/>
              <a:defRPr sz="2844">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1991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7"/>
            <a:ext cx="9027860" cy="18784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66988" y="3072838"/>
            <a:ext cx="4391977" cy="5519320"/>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2868" y="3072840"/>
            <a:ext cx="4391979" cy="551932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0162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986" y="866987"/>
            <a:ext cx="9027858" cy="18784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5"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866985"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99222"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5499222"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4987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5" y="866987"/>
            <a:ext cx="9027860" cy="18784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1089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9287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2131348"/>
            <a:ext cx="3968259" cy="1818263"/>
          </a:xfrm>
        </p:spPr>
        <p:txBody>
          <a:bodyPr anchor="b">
            <a:normAutofit/>
          </a:bodyPr>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5079147" y="732338"/>
            <a:ext cx="4815697" cy="78598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5" y="3949610"/>
            <a:ext cx="3968259" cy="3675661"/>
          </a:xfrm>
        </p:spPr>
        <p:txBody>
          <a:bodyPr>
            <a:normAutofit/>
          </a:bodyPr>
          <a:lstStyle>
            <a:lvl1pPr marL="0" indent="0">
              <a:buNone/>
              <a:defRPr sz="1991"/>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326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6827520"/>
            <a:ext cx="9027860"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985" y="866986"/>
            <a:ext cx="9027860" cy="5469466"/>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866985" y="7633547"/>
            <a:ext cx="9027860" cy="958612"/>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9303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2041" y="-12043"/>
            <a:ext cx="13041500" cy="977768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986" y="866987"/>
            <a:ext cx="9027858" cy="18784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6985" y="3072840"/>
            <a:ext cx="9027860" cy="55193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7478" y="8592161"/>
            <a:ext cx="972988"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61BEF0D-F0BB-DE4B-95CE-6DB70DBA9567}" type="datetimeFigureOut">
              <a:rPr lang="en-US" dirty="0"/>
              <a:pPr/>
              <a:t>8/15/2023</a:t>
            </a:fld>
            <a:endParaRPr lang="en-US" dirty="0"/>
          </a:p>
        </p:txBody>
      </p:sp>
      <p:sp>
        <p:nvSpPr>
          <p:cNvPr id="5" name="Footer Placeholder 4"/>
          <p:cNvSpPr>
            <a:spLocks noGrp="1"/>
          </p:cNvSpPr>
          <p:nvPr>
            <p:ph type="ftr" sz="quarter" idx="3"/>
          </p:nvPr>
        </p:nvSpPr>
        <p:spPr>
          <a:xfrm>
            <a:off x="866986" y="8592161"/>
            <a:ext cx="6574895"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5762" y="8592161"/>
            <a:ext cx="729085" cy="519289"/>
          </a:xfrm>
          <a:prstGeom prst="rect">
            <a:avLst/>
          </a:prstGeom>
        </p:spPr>
        <p:txBody>
          <a:bodyPr vert="horz" lIns="91440" tIns="45720" rIns="91440" bIns="45720" rtlCol="0" anchor="ctr"/>
          <a:lstStyle>
            <a:lvl1pPr algn="r">
              <a:defRPr sz="1280">
                <a:solidFill>
                  <a:schemeClr val="accent1"/>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0795572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650230" rtl="0" eaLnBrk="1" latinLnBrk="0" hangingPunct="1">
        <a:spcBef>
          <a:spcPct val="0"/>
        </a:spcBef>
        <a:buNone/>
        <a:defRPr sz="51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mpeel@mt.gov"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mailto:kcollins@ybg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subTitle" idx="1"/>
          </p:nvPr>
        </p:nvSpPr>
        <p:spPr>
          <a:xfrm>
            <a:off x="1631811" y="6541204"/>
            <a:ext cx="8286889" cy="1560034"/>
          </a:xfrm>
          <a:prstGeom prst="rect">
            <a:avLst/>
          </a:prstGeom>
        </p:spPr>
        <p:txBody>
          <a:bodyPr>
            <a:normAutofit fontScale="70000" lnSpcReduction="20000"/>
          </a:bodyPr>
          <a:lstStyle/>
          <a:p>
            <a:pPr algn="ctr"/>
            <a:r>
              <a:rPr lang="en-US" sz="4800" dirty="0"/>
              <a:t>Comprehensive School and Community Treatment Outcomes for Youth</a:t>
            </a:r>
          </a:p>
          <a:p>
            <a:pPr algn="ctr"/>
            <a:r>
              <a:rPr lang="en-US" sz="4800" dirty="0"/>
              <a:t>2023 Legislative Update</a:t>
            </a:r>
          </a:p>
          <a:p>
            <a:pPr algn="ctr"/>
            <a:endParaRPr lang="en-US" dirty="0"/>
          </a:p>
          <a:p>
            <a:endParaRPr dirty="0"/>
          </a:p>
        </p:txBody>
      </p:sp>
      <p:pic>
        <p:nvPicPr>
          <p:cNvPr id="120" name="image2.png" descr="C:\Users\neilk\AppData\Local\Microsoft\Windows\Temporary Internet Files\Content.Outlook\AJYEUWB4\YBGR_splash_CBS.png"/>
          <p:cNvPicPr>
            <a:picLocks noChangeAspect="1"/>
          </p:cNvPicPr>
          <p:nvPr/>
        </p:nvPicPr>
        <p:blipFill>
          <a:blip r:embed="rId3"/>
          <a:stretch>
            <a:fillRect/>
          </a:stretch>
        </p:blipFill>
        <p:spPr>
          <a:xfrm>
            <a:off x="5751402" y="2511499"/>
            <a:ext cx="4335642" cy="3405187"/>
          </a:xfrm>
          <a:prstGeom prst="rect">
            <a:avLst/>
          </a:prstGeom>
          <a:ln w="12700">
            <a:miter lim="400000"/>
          </a:ln>
        </p:spPr>
      </p:pic>
      <p:pic>
        <p:nvPicPr>
          <p:cNvPr id="1026" name="Picture 2" descr="DPHHS Logo">
            <a:extLst>
              <a:ext uri="{FF2B5EF4-FFF2-40B4-BE49-F238E27FC236}">
                <a16:creationId xmlns:a16="http://schemas.microsoft.com/office/drawing/2014/main" id="{9909647E-3C09-E376-37FF-3A4E06B22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811" y="808906"/>
            <a:ext cx="3405187" cy="340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CSCT Aggregate Outcomes</a:t>
            </a:r>
          </a:p>
        </p:txBody>
      </p:sp>
      <p:sp>
        <p:nvSpPr>
          <p:cNvPr id="3" name="Content Placeholder 2"/>
          <p:cNvSpPr>
            <a:spLocks noGrp="1"/>
          </p:cNvSpPr>
          <p:nvPr>
            <p:ph idx="1"/>
          </p:nvPr>
        </p:nvSpPr>
        <p:spPr>
          <a:xfrm>
            <a:off x="551233" y="2109893"/>
            <a:ext cx="9169779" cy="5319701"/>
          </a:xfrm>
        </p:spPr>
        <p:txBody>
          <a:bodyPr>
            <a:normAutofit/>
          </a:bodyPr>
          <a:lstStyle/>
          <a:p>
            <a:pPr marL="0" indent="0">
              <a:buNone/>
            </a:pPr>
            <a:r>
              <a:rPr lang="en-US" sz="2800" dirty="0">
                <a:latin typeface="Arial" panose="020B0604020202020204" pitchFamily="34" charset="0"/>
                <a:cs typeface="Arial" panose="020B0604020202020204" pitchFamily="34" charset="0"/>
              </a:rPr>
              <a:t>Does CSCT truly help youth remain in school, in their home, and out of trouble?</a:t>
            </a:r>
          </a:p>
          <a:p>
            <a:pPr lvl="1"/>
            <a:r>
              <a:rPr lang="en-US" sz="2516" dirty="0">
                <a:latin typeface="Arial" panose="020B0604020202020204" pitchFamily="34" charset="0"/>
                <a:cs typeface="Arial" panose="020B0604020202020204" pitchFamily="34" charset="0"/>
              </a:rPr>
              <a:t>97% of CSCT youth did not receive out of home mental health treatment. </a:t>
            </a:r>
          </a:p>
          <a:p>
            <a:pPr lvl="1"/>
            <a:r>
              <a:rPr lang="en-US" sz="2516" dirty="0">
                <a:latin typeface="Arial" panose="020B0604020202020204" pitchFamily="34" charset="0"/>
                <a:cs typeface="Arial" panose="020B0604020202020204" pitchFamily="34" charset="0"/>
              </a:rPr>
              <a:t>No CSCT youth received any out of state residential treatment. </a:t>
            </a:r>
          </a:p>
          <a:p>
            <a:pPr lvl="1"/>
            <a:r>
              <a:rPr lang="en-US" sz="2516" dirty="0">
                <a:latin typeface="Arial" panose="020B0604020202020204" pitchFamily="34" charset="0"/>
                <a:cs typeface="Arial" panose="020B0604020202020204" pitchFamily="34" charset="0"/>
              </a:rPr>
              <a:t>95% of CSCT youth (K-12) were reported to be enrolled and attending school.</a:t>
            </a:r>
          </a:p>
          <a:p>
            <a:pPr lvl="1"/>
            <a:r>
              <a:rPr lang="en-US" sz="2516" dirty="0">
                <a:latin typeface="Arial" panose="020B0604020202020204" pitchFamily="34" charset="0"/>
                <a:cs typeface="Arial" panose="020B0604020202020204" pitchFamily="34" charset="0"/>
              </a:rPr>
              <a:t>95% of CSCT youth were reported to have no youth court involvement. </a:t>
            </a:r>
          </a:p>
        </p:txBody>
      </p:sp>
      <p:pic>
        <p:nvPicPr>
          <p:cNvPr id="7" name="Picture 2">
            <a:extLst>
              <a:ext uri="{FF2B5EF4-FFF2-40B4-BE49-F238E27FC236}">
                <a16:creationId xmlns:a16="http://schemas.microsoft.com/office/drawing/2014/main" id="{E57F5CCF-94C1-4BBE-AD8D-E23B515CC4FE}"/>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359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TCM Outcomes</a:t>
            </a:r>
          </a:p>
        </p:txBody>
      </p:sp>
      <p:sp>
        <p:nvSpPr>
          <p:cNvPr id="3" name="Content Placeholder 2"/>
          <p:cNvSpPr>
            <a:spLocks noGrp="1"/>
          </p:cNvSpPr>
          <p:nvPr>
            <p:ph idx="1"/>
          </p:nvPr>
        </p:nvSpPr>
        <p:spPr>
          <a:xfrm>
            <a:off x="551233" y="2109893"/>
            <a:ext cx="9169779" cy="5319701"/>
          </a:xfrm>
        </p:spPr>
        <p:txBody>
          <a:bodyPr>
            <a:normAutofit/>
          </a:bodyPr>
          <a:lstStyle/>
          <a:p>
            <a:pPr marL="0" indent="0">
              <a:buNone/>
            </a:pPr>
            <a:r>
              <a:rPr lang="en-US" sz="2800" dirty="0">
                <a:latin typeface="Arial" panose="020B0604020202020204" pitchFamily="34" charset="0"/>
                <a:cs typeface="Arial" panose="020B0604020202020204" pitchFamily="34" charset="0"/>
              </a:rPr>
              <a:t>How do these outcomes compare to TCM?</a:t>
            </a:r>
          </a:p>
          <a:p>
            <a:pPr lvl="1"/>
            <a:r>
              <a:rPr lang="en-US" sz="2516" dirty="0">
                <a:latin typeface="Arial" panose="020B0604020202020204" pitchFamily="34" charset="0"/>
                <a:cs typeface="Arial" panose="020B0604020202020204" pitchFamily="34" charset="0"/>
              </a:rPr>
              <a:t>83% of TCM youth did not receive out of home mental health treatment. </a:t>
            </a:r>
          </a:p>
          <a:p>
            <a:pPr lvl="1"/>
            <a:r>
              <a:rPr lang="en-US" sz="2516" dirty="0">
                <a:latin typeface="Arial" panose="020B0604020202020204" pitchFamily="34" charset="0"/>
                <a:cs typeface="Arial" panose="020B0604020202020204" pitchFamily="34" charset="0"/>
              </a:rPr>
              <a:t>1% of TCM youth received any out of state residential treatment. </a:t>
            </a:r>
          </a:p>
          <a:p>
            <a:pPr lvl="1"/>
            <a:r>
              <a:rPr lang="en-US" sz="2516" dirty="0">
                <a:latin typeface="Arial" panose="020B0604020202020204" pitchFamily="34" charset="0"/>
                <a:cs typeface="Arial" panose="020B0604020202020204" pitchFamily="34" charset="0"/>
              </a:rPr>
              <a:t>91% of CSCT youth (K-12) were reported to be enrolled and attending school.</a:t>
            </a:r>
          </a:p>
          <a:p>
            <a:pPr lvl="1"/>
            <a:r>
              <a:rPr lang="en-US" sz="2516" dirty="0">
                <a:latin typeface="Arial" panose="020B0604020202020204" pitchFamily="34" charset="0"/>
                <a:cs typeface="Arial" panose="020B0604020202020204" pitchFamily="34" charset="0"/>
              </a:rPr>
              <a:t>92% of CSCT youth were reported to have no youth court involvement. </a:t>
            </a:r>
          </a:p>
        </p:txBody>
      </p:sp>
      <p:pic>
        <p:nvPicPr>
          <p:cNvPr id="7" name="Picture 2">
            <a:extLst>
              <a:ext uri="{FF2B5EF4-FFF2-40B4-BE49-F238E27FC236}">
                <a16:creationId xmlns:a16="http://schemas.microsoft.com/office/drawing/2014/main" id="{E57F5CCF-94C1-4BBE-AD8D-E23B515CC4FE}"/>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169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CSCT Outcomes</a:t>
            </a:r>
          </a:p>
        </p:txBody>
      </p:sp>
      <p:sp>
        <p:nvSpPr>
          <p:cNvPr id="3" name="Content Placeholder 2"/>
          <p:cNvSpPr>
            <a:spLocks noGrp="1"/>
          </p:cNvSpPr>
          <p:nvPr>
            <p:ph idx="1"/>
          </p:nvPr>
        </p:nvSpPr>
        <p:spPr>
          <a:xfrm>
            <a:off x="702006" y="2279852"/>
            <a:ext cx="9169779" cy="5519322"/>
          </a:xfrm>
        </p:spPr>
        <p:txBody>
          <a:bodyPr>
            <a:normAutofit/>
          </a:bodyPr>
          <a:lstStyle/>
          <a:p>
            <a:pPr algn="l"/>
            <a:endParaRPr lang="en-US" sz="1800" b="0" i="0" u="none" strike="noStrike" baseline="0" dirty="0">
              <a:solidFill>
                <a:srgbClr val="000000"/>
              </a:solidFill>
              <a:latin typeface="Arial Narrow" panose="020B0606020202030204" pitchFamily="34" charset="0"/>
            </a:endParaRPr>
          </a:p>
          <a:p>
            <a:pPr marL="0" indent="0">
              <a:buNone/>
            </a:pPr>
            <a:r>
              <a:rPr lang="en-US" sz="2800" b="0" i="0" u="none" strike="noStrike" baseline="0" dirty="0">
                <a:solidFill>
                  <a:schemeClr val="tx1"/>
                </a:solidFill>
                <a:latin typeface="Arial" panose="020B0604020202020204" pitchFamily="34" charset="0"/>
                <a:cs typeface="Arial" panose="020B0604020202020204" pitchFamily="34" charset="0"/>
              </a:rPr>
              <a:t>Montana DPHHS and YBGR partnered to look at CSCT effectiveness based on preventing PRTF admission. The study looked at 1405 MT Medicaid youth receiving YBGR CSCT services anytime between 1/1/2016 and 12/31/2022. </a:t>
            </a:r>
          </a:p>
          <a:p>
            <a:pPr lvl="1"/>
            <a:r>
              <a:rPr lang="en-US" sz="2516" b="0" i="0" u="none" strike="noStrike" baseline="0" dirty="0">
                <a:solidFill>
                  <a:schemeClr val="tx1"/>
                </a:solidFill>
                <a:latin typeface="Arial" panose="020B0604020202020204" pitchFamily="34" charset="0"/>
                <a:cs typeface="Arial" panose="020B0604020202020204" pitchFamily="34" charset="0"/>
              </a:rPr>
              <a:t>For comparative analysis, YBGR PRTF youth served between 1/1/2019 – 12/31/2022 were also evaluated. Both populations were analyzed using Medicaid claims data which ensured that non-YBGR services were captured. </a:t>
            </a:r>
            <a:endParaRPr lang="en-US" sz="3316" dirty="0">
              <a:solidFill>
                <a:schemeClr val="tx1"/>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E57F5CCF-94C1-4BBE-AD8D-E23B515CC4FE}"/>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7684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CSCT Outcomes</a:t>
            </a:r>
          </a:p>
        </p:txBody>
      </p:sp>
      <p:sp>
        <p:nvSpPr>
          <p:cNvPr id="3" name="Content Placeholder 2"/>
          <p:cNvSpPr>
            <a:spLocks noGrp="1"/>
          </p:cNvSpPr>
          <p:nvPr>
            <p:ph idx="1"/>
          </p:nvPr>
        </p:nvSpPr>
        <p:spPr>
          <a:xfrm>
            <a:off x="551233" y="1806221"/>
            <a:ext cx="9169779" cy="5519322"/>
          </a:xfrm>
        </p:spPr>
        <p:txBody>
          <a:bodyPr>
            <a:normAutofit/>
          </a:bodyPr>
          <a:lstStyle/>
          <a:p>
            <a:pPr algn="l"/>
            <a:endParaRPr lang="en-US" sz="2800" b="0" i="0" u="none" strike="noStrike" baseline="0" dirty="0">
              <a:solidFill>
                <a:schemeClr val="tx1"/>
              </a:solidFill>
              <a:latin typeface="Arial" panose="020B0604020202020204" pitchFamily="34" charset="0"/>
              <a:cs typeface="Arial" panose="020B0604020202020204" pitchFamily="34" charset="0"/>
            </a:endParaRPr>
          </a:p>
          <a:p>
            <a:r>
              <a:rPr lang="en-US" sz="2800" b="1" i="0" u="none" strike="noStrike" baseline="0" dirty="0">
                <a:solidFill>
                  <a:schemeClr val="tx1"/>
                </a:solidFill>
                <a:latin typeface="Arial" panose="020B0604020202020204" pitchFamily="34" charset="0"/>
                <a:cs typeface="Arial" panose="020B0604020202020204" pitchFamily="34" charset="0"/>
              </a:rPr>
              <a:t>Of 1405 YBGR CSCT youth reviewed, only 24 (1.71%) were currently receiving CSCT when they entered PRTF</a:t>
            </a:r>
            <a:r>
              <a:rPr lang="en-US" sz="2800" b="0" i="0" u="none" strike="noStrike" baseline="0" dirty="0">
                <a:solidFill>
                  <a:schemeClr val="tx1"/>
                </a:solidFill>
                <a:latin typeface="Arial" panose="020B0604020202020204" pitchFamily="34" charset="0"/>
                <a:cs typeface="Arial" panose="020B0604020202020204" pitchFamily="34" charset="0"/>
              </a:rPr>
              <a:t>. </a:t>
            </a:r>
          </a:p>
          <a:p>
            <a:endParaRPr lang="en-US" sz="2800" b="0" i="0" u="none" strike="noStrike" baseline="0" dirty="0">
              <a:solidFill>
                <a:schemeClr val="tx1"/>
              </a:solidFill>
              <a:latin typeface="Arial" panose="020B0604020202020204" pitchFamily="34" charset="0"/>
              <a:cs typeface="Arial" panose="020B0604020202020204" pitchFamily="34" charset="0"/>
            </a:endParaRPr>
          </a:p>
          <a:p>
            <a:r>
              <a:rPr lang="en-US" sz="2800" b="1" i="0" u="none" strike="noStrike" baseline="0" dirty="0">
                <a:solidFill>
                  <a:schemeClr val="tx1"/>
                </a:solidFill>
                <a:latin typeface="Arial" panose="020B0604020202020204" pitchFamily="34" charset="0"/>
                <a:cs typeface="Arial" panose="020B0604020202020204" pitchFamily="34" charset="0"/>
              </a:rPr>
              <a:t>Of 422 YBGR PRTF youth reviewed, only 13 (3.08%) were currently receiving CSCT when they entered PRTF</a:t>
            </a:r>
            <a:r>
              <a:rPr lang="en-US" sz="2800" b="1" dirty="0">
                <a:solidFill>
                  <a:schemeClr val="tx1"/>
                </a:solidFill>
                <a:latin typeface="Arial" panose="020B0604020202020204" pitchFamily="34" charset="0"/>
                <a:cs typeface="Arial" panose="020B0604020202020204" pitchFamily="34" charset="0"/>
              </a:rPr>
              <a:t> </a:t>
            </a:r>
            <a:r>
              <a:rPr lang="en-US" sz="2800" b="1" u="sng" dirty="0">
                <a:solidFill>
                  <a:schemeClr val="tx1"/>
                </a:solidFill>
                <a:latin typeface="Arial" panose="020B0604020202020204" pitchFamily="34" charset="0"/>
                <a:cs typeface="Arial" panose="020B0604020202020204" pitchFamily="34" charset="0"/>
              </a:rPr>
              <a:t>(of any CSCT provider in the state)</a:t>
            </a:r>
            <a:endParaRPr lang="en-US" sz="2800" b="1" i="0" u="sng" strike="noStrike" baseline="0"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pPr marL="0" indent="0">
              <a:buNone/>
            </a:pPr>
            <a:endParaRPr lang="en-US" sz="3600" dirty="0">
              <a:solidFill>
                <a:schemeClr val="tx1"/>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E57F5CCF-94C1-4BBE-AD8D-E23B515CC4FE}"/>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4003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CSCT Outcomes:</a:t>
            </a:r>
            <a:br>
              <a:rPr lang="en-US" dirty="0"/>
            </a:br>
            <a:endParaRPr lang="en-US" dirty="0"/>
          </a:p>
        </p:txBody>
      </p:sp>
      <p:sp>
        <p:nvSpPr>
          <p:cNvPr id="3" name="Content Placeholder 2"/>
          <p:cNvSpPr>
            <a:spLocks noGrp="1"/>
          </p:cNvSpPr>
          <p:nvPr>
            <p:ph idx="1"/>
          </p:nvPr>
        </p:nvSpPr>
        <p:spPr>
          <a:xfrm>
            <a:off x="608001" y="2312890"/>
            <a:ext cx="9169779" cy="6270979"/>
          </a:xfrm>
        </p:spPr>
        <p:txBody>
          <a:bodyPr>
            <a:normAutofit/>
          </a:bodyPr>
          <a:lstStyle/>
          <a:p>
            <a:pPr marL="0" indent="0">
              <a:buNone/>
            </a:pPr>
            <a:endParaRPr lang="en-US" sz="1800" b="0" i="0" u="none" strike="noStrike" baseline="0" dirty="0">
              <a:solidFill>
                <a:srgbClr val="000000"/>
              </a:solidFill>
              <a:latin typeface="Arial Narrow" panose="020B0606020202030204" pitchFamily="34" charset="0"/>
            </a:endParaRPr>
          </a:p>
          <a:p>
            <a:r>
              <a:rPr lang="en-US" sz="3200" b="0" i="0" u="none" strike="noStrike" baseline="0" dirty="0">
                <a:solidFill>
                  <a:schemeClr val="tx1"/>
                </a:solidFill>
                <a:latin typeface="Arial Narrow" panose="020B0606020202030204" pitchFamily="34" charset="0"/>
              </a:rPr>
              <a:t>The data demonstrates that CSCT is effective in preventing PRTF admission. </a:t>
            </a:r>
          </a:p>
          <a:p>
            <a:r>
              <a:rPr lang="en-US" sz="3200" b="0" i="0" u="none" strike="noStrike" baseline="0" dirty="0">
                <a:solidFill>
                  <a:schemeClr val="tx1"/>
                </a:solidFill>
                <a:latin typeface="Arial Narrow" panose="020B0606020202030204" pitchFamily="34" charset="0"/>
              </a:rPr>
              <a:t>Youth who are not currently receiving CSCT appear to be more likely to enter PRTF. </a:t>
            </a:r>
          </a:p>
          <a:p>
            <a:r>
              <a:rPr lang="en-US" sz="3200" b="0" i="0" u="none" strike="noStrike" baseline="0" dirty="0">
                <a:solidFill>
                  <a:schemeClr val="tx1"/>
                </a:solidFill>
                <a:latin typeface="Arial Narrow" panose="020B0606020202030204" pitchFamily="34" charset="0"/>
              </a:rPr>
              <a:t>SED diagnosis criteria is present for both programs and both serve high-risk youth. </a:t>
            </a:r>
          </a:p>
          <a:p>
            <a:r>
              <a:rPr lang="en-US" sz="3200" b="0" i="0" u="none" strike="noStrike" baseline="0" dirty="0">
                <a:solidFill>
                  <a:schemeClr val="tx1"/>
                </a:solidFill>
                <a:latin typeface="Arial Narrow" panose="020B0606020202030204" pitchFamily="34" charset="0"/>
              </a:rPr>
              <a:t>CSCT can offer earlier interventions to help youth stay within their communities and reduce overall treatment costs. </a:t>
            </a:r>
            <a:endParaRPr lang="en-US" sz="5400" dirty="0">
              <a:solidFill>
                <a:schemeClr val="tx1"/>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E57F5CCF-94C1-4BBE-AD8D-E23B515CC4FE}"/>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63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Interested in a CSCT team at your school?</a:t>
            </a:r>
          </a:p>
        </p:txBody>
      </p:sp>
      <p:sp>
        <p:nvSpPr>
          <p:cNvPr id="3" name="Content Placeholder 2"/>
          <p:cNvSpPr>
            <a:spLocks noGrp="1"/>
          </p:cNvSpPr>
          <p:nvPr>
            <p:ph idx="1"/>
          </p:nvPr>
        </p:nvSpPr>
        <p:spPr>
          <a:xfrm>
            <a:off x="722489" y="3072837"/>
            <a:ext cx="9169779" cy="5519322"/>
          </a:xfrm>
        </p:spPr>
        <p:txBody>
          <a:bodyPr>
            <a:normAutofit/>
          </a:bodyPr>
          <a:lstStyle/>
          <a:p>
            <a:r>
              <a:rPr lang="en-US" dirty="0"/>
              <a:t>Talk with your building Principal and Superintendent</a:t>
            </a:r>
          </a:p>
          <a:p>
            <a:r>
              <a:rPr lang="en-US" dirty="0"/>
              <a:t>Choose a Mental Health Center</a:t>
            </a:r>
          </a:p>
          <a:p>
            <a:pPr lvl="1"/>
            <a:r>
              <a:rPr lang="en-US" dirty="0"/>
              <a:t>Contract requirements</a:t>
            </a:r>
          </a:p>
          <a:p>
            <a:r>
              <a:rPr lang="en-US" dirty="0"/>
              <a:t>Board approval</a:t>
            </a:r>
          </a:p>
          <a:p>
            <a:r>
              <a:rPr lang="en-US" dirty="0"/>
              <a:t>MOU with DPHHS</a:t>
            </a:r>
          </a:p>
          <a:p>
            <a:r>
              <a:rPr lang="en-US" dirty="0"/>
              <a:t>District clerk accounting requirements – Intergovernmental Transfer of Funds</a:t>
            </a:r>
          </a:p>
        </p:txBody>
      </p:sp>
      <p:pic>
        <p:nvPicPr>
          <p:cNvPr id="7" name="Picture 2">
            <a:extLst>
              <a:ext uri="{FF2B5EF4-FFF2-40B4-BE49-F238E27FC236}">
                <a16:creationId xmlns:a16="http://schemas.microsoft.com/office/drawing/2014/main" id="{E57F5CCF-94C1-4BBE-AD8D-E23B515CC4FE}"/>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229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6" name="Straight Connector 15">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7D5301CF-DDA1-466F-9CED-EB847F4FDAFB}"/>
              </a:ext>
            </a:extLst>
          </p:cNvPr>
          <p:cNvSpPr>
            <a:spLocks noGrp="1"/>
          </p:cNvSpPr>
          <p:nvPr>
            <p:ph type="title"/>
          </p:nvPr>
        </p:nvSpPr>
        <p:spPr>
          <a:xfrm>
            <a:off x="771067" y="3573319"/>
            <a:ext cx="9169779" cy="1878471"/>
          </a:xfrm>
        </p:spPr>
        <p:txBody>
          <a:bodyPr>
            <a:normAutofit/>
          </a:bodyPr>
          <a:lstStyle/>
          <a:p>
            <a:r>
              <a:rPr lang="en-US" dirty="0"/>
              <a:t>Questions about CSCT</a:t>
            </a:r>
          </a:p>
        </p:txBody>
      </p:sp>
      <p:sp>
        <p:nvSpPr>
          <p:cNvPr id="5" name="Content Placeholder 4">
            <a:extLst>
              <a:ext uri="{FF2B5EF4-FFF2-40B4-BE49-F238E27FC236}">
                <a16:creationId xmlns:a16="http://schemas.microsoft.com/office/drawing/2014/main" id="{AF6C562D-1608-4835-9E2D-D761C9715DF2}"/>
              </a:ext>
            </a:extLst>
          </p:cNvPr>
          <p:cNvSpPr>
            <a:spLocks noGrp="1"/>
          </p:cNvSpPr>
          <p:nvPr>
            <p:ph idx="1"/>
          </p:nvPr>
        </p:nvSpPr>
        <p:spPr>
          <a:xfrm>
            <a:off x="722489" y="3072837"/>
            <a:ext cx="9169779" cy="5519322"/>
          </a:xfrm>
        </p:spPr>
        <p:txBody>
          <a:bodyPr>
            <a:normAutofit/>
          </a:bodyPr>
          <a:lstStyle/>
          <a:p>
            <a:pPr marL="0" indent="0">
              <a:buNone/>
            </a:pPr>
            <a:endParaRPr lang="en-US" dirty="0"/>
          </a:p>
          <a:p>
            <a:endParaRPr lang="en-US" dirty="0"/>
          </a:p>
          <a:p>
            <a:endParaRPr lang="en-US" dirty="0"/>
          </a:p>
        </p:txBody>
      </p:sp>
      <p:pic>
        <p:nvPicPr>
          <p:cNvPr id="8" name="Picture 2">
            <a:extLst>
              <a:ext uri="{FF2B5EF4-FFF2-40B4-BE49-F238E27FC236}">
                <a16:creationId xmlns:a16="http://schemas.microsoft.com/office/drawing/2014/main" id="{BA011D5F-B2E0-4886-B74A-1E10DA0A5C07}"/>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C56C8675-46AB-02E0-0B0D-B203FB977C2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8" name="Rectangle 13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3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52067" y="0"/>
            <a:ext cx="1300480" cy="97536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510377" y="5235787"/>
            <a:ext cx="5081129" cy="4517813"/>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405" y="-12041"/>
            <a:ext cx="3207839" cy="9765641"/>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502" y="-12041"/>
            <a:ext cx="2761129" cy="9765641"/>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Isosceles Triangle 14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653" y="4334933"/>
            <a:ext cx="3476978" cy="5418667"/>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4631" y="-12041"/>
            <a:ext cx="3044614" cy="9765641"/>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941" y="5105588"/>
            <a:ext cx="1938303" cy="46480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Freeform: Shape 14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0806" y="-12041"/>
            <a:ext cx="6393994" cy="9765641"/>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Shape 124"/>
          <p:cNvSpPr>
            <a:spLocks noGrp="1"/>
          </p:cNvSpPr>
          <p:nvPr>
            <p:ph type="title"/>
          </p:nvPr>
        </p:nvSpPr>
        <p:spPr>
          <a:xfrm>
            <a:off x="7823181" y="2024839"/>
            <a:ext cx="4813855" cy="3168327"/>
          </a:xfrm>
        </p:spPr>
        <p:txBody>
          <a:bodyPr anchor="ctr">
            <a:normAutofit/>
          </a:bodyPr>
          <a:lstStyle/>
          <a:p>
            <a:r>
              <a:rPr lang="en-US" dirty="0">
                <a:solidFill>
                  <a:srgbClr val="FFFFFF"/>
                </a:solidFill>
                <a:latin typeface="Arial" panose="020B0604020202020204" pitchFamily="34" charset="0"/>
                <a:cs typeface="Arial" panose="020B0604020202020204" pitchFamily="34" charset="0"/>
              </a:rPr>
              <a:t>Legislative Session 2023</a:t>
            </a:r>
          </a:p>
        </p:txBody>
      </p:sp>
      <p:pic>
        <p:nvPicPr>
          <p:cNvPr id="2" name="Picture 2" descr="DPHHS Logo">
            <a:extLst>
              <a:ext uri="{FF2B5EF4-FFF2-40B4-BE49-F238E27FC236}">
                <a16:creationId xmlns:a16="http://schemas.microsoft.com/office/drawing/2014/main" id="{7E6F77E9-9F3D-AA05-BEB7-F95F61DF74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7734" y="2883071"/>
            <a:ext cx="4113892" cy="4113892"/>
          </a:xfrm>
          <a:prstGeom prst="rect">
            <a:avLst/>
          </a:prstGeom>
          <a:noFill/>
          <a:extLst>
            <a:ext uri="{909E8E84-426E-40DD-AFC4-6F175D3DCCD1}">
              <a14:hiddenFill xmlns:a14="http://schemas.microsoft.com/office/drawing/2010/main">
                <a:solidFill>
                  <a:srgbClr val="FFFFFF"/>
                </a:solidFill>
              </a14:hiddenFill>
            </a:ext>
          </a:extLst>
        </p:spPr>
      </p:pic>
      <p:sp>
        <p:nvSpPr>
          <p:cNvPr id="125" name="Shape 125"/>
          <p:cNvSpPr>
            <a:spLocks noGrp="1"/>
          </p:cNvSpPr>
          <p:nvPr>
            <p:ph idx="1"/>
          </p:nvPr>
        </p:nvSpPr>
        <p:spPr>
          <a:xfrm>
            <a:off x="7660506" y="4035312"/>
            <a:ext cx="4813854" cy="4718845"/>
          </a:xfrm>
        </p:spPr>
        <p:txBody>
          <a:bodyPr anchor="t">
            <a:normAutofit/>
          </a:bodyPr>
          <a:lstStyle/>
          <a:p>
            <a:pPr marL="0" indent="0">
              <a:buNone/>
            </a:pPr>
            <a:endParaRPr lang="en-US" dirty="0">
              <a:solidFill>
                <a:srgbClr val="FFFFFF"/>
              </a:solidFill>
              <a:latin typeface="Arial" panose="020B0604020202020204" pitchFamily="34" charset="0"/>
              <a:cs typeface="Arial" panose="020B0604020202020204" pitchFamily="34" charset="0"/>
            </a:endParaRPr>
          </a:p>
          <a:p>
            <a:endParaRPr lang="en-US" dirty="0">
              <a:solidFill>
                <a:srgbClr val="FFFFFF"/>
              </a:solidFill>
            </a:endParaRPr>
          </a:p>
        </p:txBody>
      </p:sp>
    </p:spTree>
    <p:extLst>
      <p:ext uri="{BB962C8B-B14F-4D97-AF65-F5344CB8AC3E}">
        <p14:creationId xmlns:p14="http://schemas.microsoft.com/office/powerpoint/2010/main" val="26653616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Legislative Session</a:t>
            </a:r>
          </a:p>
        </p:txBody>
      </p:sp>
      <p:sp>
        <p:nvSpPr>
          <p:cNvPr id="3" name="Content Placeholder 2"/>
          <p:cNvSpPr>
            <a:spLocks noGrp="1"/>
          </p:cNvSpPr>
          <p:nvPr>
            <p:ph idx="1"/>
          </p:nvPr>
        </p:nvSpPr>
        <p:spPr>
          <a:xfrm>
            <a:off x="765546" y="2111118"/>
            <a:ext cx="9169779" cy="5519322"/>
          </a:xfrm>
        </p:spPr>
        <p:txBody>
          <a:bodyPr>
            <a:normAutofit/>
          </a:bodyPr>
          <a:lstStyle/>
          <a:p>
            <a:r>
              <a:rPr lang="en-US" sz="3600" dirty="0"/>
              <a:t>HB 872 Behavioral Health Systems for Future Generations</a:t>
            </a:r>
          </a:p>
          <a:p>
            <a:pPr marL="568951" lvl="1" indent="0">
              <a:buNone/>
            </a:pPr>
            <a:r>
              <a:rPr lang="en-US" sz="2116" dirty="0">
                <a:effectLst/>
                <a:latin typeface="Arial" panose="020B0604020202020204" pitchFamily="34" charset="0"/>
                <a:ea typeface="Calibri" panose="020F0502020204030204" pitchFamily="34" charset="0"/>
              </a:rPr>
              <a:t>The commission is tasked with developing recommendations for allocating the historic $300 million investment to: stabilize behavioral health and developmental disabilities service providers; increase and strengthen the behavioral health and developmental disabilities workforce to provide critical care to those in need; increase availability of integrated physical and behavioral health care; and support the establishment of behavioral health settings and intermediate care facilities for individuals with intellectual disabilities. </a:t>
            </a:r>
            <a:endParaRPr lang="en-US" sz="2116" dirty="0">
              <a:effectLst/>
              <a:latin typeface="Calibri" panose="020F0502020204030204" pitchFamily="34" charset="0"/>
              <a:ea typeface="Calibri" panose="020F0502020204030204" pitchFamily="34" charset="0"/>
            </a:endParaRPr>
          </a:p>
          <a:p>
            <a:pPr marL="0" indent="0">
              <a:buNone/>
            </a:pPr>
            <a:endParaRPr lang="en-US" dirty="0"/>
          </a:p>
        </p:txBody>
      </p:sp>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8097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722489" y="866986"/>
            <a:ext cx="9169779" cy="1878471"/>
          </a:xfrm>
        </p:spPr>
        <p:txBody>
          <a:bodyPr>
            <a:normAutofit/>
          </a:bodyPr>
          <a:lstStyle/>
          <a:p>
            <a:r>
              <a:rPr lang="en-US" dirty="0"/>
              <a:t>Legislative Session</a:t>
            </a:r>
          </a:p>
        </p:txBody>
      </p:sp>
      <p:pic>
        <p:nvPicPr>
          <p:cNvPr id="4" name="Picture 2" descr="DPHHS Logo">
            <a:extLst>
              <a:ext uri="{FF2B5EF4-FFF2-40B4-BE49-F238E27FC236}">
                <a16:creationId xmlns:a16="http://schemas.microsoft.com/office/drawing/2014/main" id="{9F0C9F87-3FE1-E977-5A90-73DAA1E88B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0E6865F5-24EA-0071-855B-398FCFE32784}"/>
              </a:ext>
            </a:extLst>
          </p:cNvPr>
          <p:cNvSpPr txBox="1">
            <a:spLocks/>
          </p:cNvSpPr>
          <p:nvPr/>
        </p:nvSpPr>
        <p:spPr>
          <a:xfrm>
            <a:off x="765546" y="2111118"/>
            <a:ext cx="9169779" cy="5519322"/>
          </a:xfrm>
          <a:prstGeom prst="rect">
            <a:avLst/>
          </a:prstGeom>
        </p:spPr>
        <p:txBody>
          <a:bodyPr vert="horz" lIns="91440" tIns="45720" rIns="91440" bIns="45720" rtlCol="0">
            <a:normAutofit/>
          </a:bodyPr>
          <a:lst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a:lstStyle>
          <a:p>
            <a:r>
              <a:rPr lang="en-US" sz="3600" dirty="0"/>
              <a:t>HB 2 – Medicaid Provider Rate Increases</a:t>
            </a:r>
          </a:p>
          <a:p>
            <a:pPr marL="0" indent="0">
              <a:buFont typeface="Wingdings 3" charset="2"/>
              <a:buNone/>
            </a:pPr>
            <a:r>
              <a:rPr lang="en-US" dirty="0"/>
              <a:t>Legislators from both parties and the Gianforte administration all expressed support for some level of increases in Medicaid rates. The final state budget includes $339 million in increases for Medicaid providers over the next two years.</a:t>
            </a:r>
          </a:p>
        </p:txBody>
      </p:sp>
    </p:spTree>
    <p:extLst>
      <p:ext uri="{BB962C8B-B14F-4D97-AF65-F5344CB8AC3E}">
        <p14:creationId xmlns:p14="http://schemas.microsoft.com/office/powerpoint/2010/main" val="23391012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2" name="Rectangle 13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16934" y="0"/>
            <a:ext cx="1300480" cy="97536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275244" y="5235787"/>
            <a:ext cx="5081129" cy="4517813"/>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6273" y="-12041"/>
            <a:ext cx="3207839" cy="9765641"/>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6370" y="-12041"/>
            <a:ext cx="2761128" cy="9765641"/>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520" y="4334933"/>
            <a:ext cx="3476978" cy="5418667"/>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9498" y="-12041"/>
            <a:ext cx="3044615" cy="9765641"/>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5809" y="5105588"/>
            <a:ext cx="1938303" cy="46480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Shape 124"/>
          <p:cNvSpPr>
            <a:spLocks noGrp="1"/>
          </p:cNvSpPr>
          <p:nvPr>
            <p:ph type="title"/>
          </p:nvPr>
        </p:nvSpPr>
        <p:spPr>
          <a:xfrm>
            <a:off x="722489" y="866986"/>
            <a:ext cx="4099600" cy="7360888"/>
          </a:xfrm>
        </p:spPr>
        <p:txBody>
          <a:bodyPr anchor="ctr">
            <a:normAutofit/>
          </a:bodyPr>
          <a:lstStyle/>
          <a:p>
            <a:r>
              <a:rPr lang="en-US" dirty="0">
                <a:solidFill>
                  <a:schemeClr val="tx1">
                    <a:lumMod val="85000"/>
                    <a:lumOff val="15000"/>
                  </a:schemeClr>
                </a:solidFill>
                <a:latin typeface="Arial" panose="020B0604020202020204" pitchFamily="34" charset="0"/>
                <a:cs typeface="Arial" panose="020B0604020202020204" pitchFamily="34" charset="0"/>
              </a:rPr>
              <a:t>Objectives</a:t>
            </a:r>
          </a:p>
        </p:txBody>
      </p:sp>
      <p:sp>
        <p:nvSpPr>
          <p:cNvPr id="148" name="Freeform: Shape 14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0964" y="-12041"/>
            <a:ext cx="7583836" cy="9765641"/>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Shape 125"/>
          <p:cNvSpPr>
            <a:spLocks noGrp="1"/>
          </p:cNvSpPr>
          <p:nvPr>
            <p:ph idx="1"/>
          </p:nvPr>
        </p:nvSpPr>
        <p:spPr>
          <a:xfrm>
            <a:off x="6611632" y="1555343"/>
            <a:ext cx="5878716" cy="7360887"/>
          </a:xfrm>
        </p:spPr>
        <p:txBody>
          <a:bodyPr anchor="ctr">
            <a:normAutofit/>
          </a:bodyPr>
          <a:lstStyle/>
          <a:p>
            <a:pPr>
              <a:buClrTx/>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Overview of CSCT</a:t>
            </a:r>
          </a:p>
          <a:p>
            <a:pPr>
              <a:buClrTx/>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Case Studies</a:t>
            </a:r>
          </a:p>
          <a:p>
            <a:pPr>
              <a:buClrTx/>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CSCT Outcomes</a:t>
            </a:r>
          </a:p>
          <a:p>
            <a:pPr>
              <a:buClrTx/>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Questions about CSCT</a:t>
            </a:r>
          </a:p>
          <a:p>
            <a:pPr>
              <a:buClrTx/>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Legislative Update 2023</a:t>
            </a:r>
          </a:p>
          <a:p>
            <a:endParaRPr lang="en-US" sz="2800" dirty="0">
              <a:solidFill>
                <a:srgbClr val="FFFFFF"/>
              </a:solidFill>
              <a:latin typeface="Arial" panose="020B0604020202020204" pitchFamily="34" charset="0"/>
              <a:cs typeface="Arial" panose="020B0604020202020204" pitchFamily="34" charset="0"/>
            </a:endParaRPr>
          </a:p>
          <a:p>
            <a:endParaRPr lang="en-US" dirty="0">
              <a:solidFill>
                <a:srgbClr val="FFFFFF"/>
              </a:solidFill>
            </a:endParaRPr>
          </a:p>
        </p:txBody>
      </p:sp>
      <p:pic>
        <p:nvPicPr>
          <p:cNvPr id="10" name="Picture 2">
            <a:extLst>
              <a:ext uri="{FF2B5EF4-FFF2-40B4-BE49-F238E27FC236}">
                <a16:creationId xmlns:a16="http://schemas.microsoft.com/office/drawing/2014/main" id="{EE1AD950-59F0-4FEF-A01E-6D62E608731F}"/>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7E6F77E9-9F3D-AA05-BEB7-F95F61DF74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465026"/>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6892" y="866986"/>
            <a:ext cx="5565376" cy="1878471"/>
          </a:xfrm>
        </p:spPr>
        <p:txBody>
          <a:bodyPr>
            <a:normAutofit/>
          </a:bodyPr>
          <a:lstStyle/>
          <a:p>
            <a:r>
              <a:rPr lang="en-US" dirty="0"/>
              <a:t>	</a:t>
            </a:r>
          </a:p>
        </p:txBody>
      </p:sp>
      <p:pic>
        <p:nvPicPr>
          <p:cNvPr id="7" name="image2.png" descr="C:\Users\neilk\AppData\Local\Microsoft\Windows\Temporary Internet Files\Content.Outlook\AJYEUWB4\YBGR_splash_CBS.png">
            <a:extLst>
              <a:ext uri="{FF2B5EF4-FFF2-40B4-BE49-F238E27FC236}">
                <a16:creationId xmlns:a16="http://schemas.microsoft.com/office/drawing/2014/main" id="{5E311E7E-07B6-490B-9A52-C8EC5E8578A2}"/>
              </a:ext>
            </a:extLst>
          </p:cNvPr>
          <p:cNvPicPr>
            <a:picLocks noChangeAspect="1"/>
          </p:cNvPicPr>
          <p:nvPr/>
        </p:nvPicPr>
        <p:blipFill>
          <a:blip r:embed="rId2"/>
          <a:stretch>
            <a:fillRect/>
          </a:stretch>
        </p:blipFill>
        <p:spPr>
          <a:xfrm>
            <a:off x="771841" y="3420954"/>
            <a:ext cx="3505200" cy="2827161"/>
          </a:xfrm>
          <a:prstGeom prst="rect">
            <a:avLst/>
          </a:prstGeom>
        </p:spPr>
      </p:pic>
      <p:sp>
        <p:nvSpPr>
          <p:cNvPr id="3" name="Content Placeholder 2"/>
          <p:cNvSpPr>
            <a:spLocks noGrp="1"/>
          </p:cNvSpPr>
          <p:nvPr>
            <p:ph idx="1"/>
          </p:nvPr>
        </p:nvSpPr>
        <p:spPr>
          <a:xfrm>
            <a:off x="533401" y="-56732"/>
            <a:ext cx="11937997" cy="7534061"/>
          </a:xfrm>
        </p:spPr>
        <p:txBody>
          <a:bodyPr>
            <a:normAutofit/>
          </a:bodyPr>
          <a:lstStyle/>
          <a:p>
            <a:pPr>
              <a:buNone/>
            </a:pPr>
            <a:endParaRPr lang="en-US" dirty="0"/>
          </a:p>
          <a:p>
            <a:pPr>
              <a:buNone/>
            </a:pPr>
            <a:r>
              <a:rPr lang="en-US" sz="3600" b="1" dirty="0"/>
              <a:t>FOR MORE INFORMATION:</a:t>
            </a:r>
          </a:p>
          <a:p>
            <a:pPr lvl="6">
              <a:buNone/>
            </a:pPr>
            <a:r>
              <a:rPr lang="en-US" sz="2400" dirty="0">
                <a:latin typeface="Arial" panose="020B0604020202020204" pitchFamily="34" charset="0"/>
                <a:cs typeface="Arial" panose="020B0604020202020204" pitchFamily="34" charset="0"/>
              </a:rPr>
              <a:t>Meghan Peel, Bureau Chief</a:t>
            </a:r>
          </a:p>
          <a:p>
            <a:pPr lvl="6">
              <a:buNone/>
            </a:pPr>
            <a:r>
              <a:rPr lang="en-US" sz="2400" dirty="0">
                <a:latin typeface="Arial" panose="020B0604020202020204" pitchFamily="34" charset="0"/>
                <a:cs typeface="Arial" panose="020B0604020202020204" pitchFamily="34" charset="0"/>
              </a:rPr>
              <a:t>DPHHS - Children’s Mental Health Bureau</a:t>
            </a:r>
          </a:p>
          <a:p>
            <a:pPr lvl="6">
              <a:buNone/>
            </a:pPr>
            <a:r>
              <a:rPr lang="en-US" sz="2400" dirty="0">
                <a:latin typeface="Arial" panose="020B0604020202020204" pitchFamily="34" charset="0"/>
                <a:cs typeface="Arial" panose="020B0604020202020204" pitchFamily="34" charset="0"/>
                <a:hlinkClick r:id="rId3"/>
              </a:rPr>
              <a:t>mpeel@mt.gov</a:t>
            </a:r>
            <a:endParaRPr lang="en-US" sz="2400" dirty="0">
              <a:latin typeface="Arial" panose="020B0604020202020204" pitchFamily="34" charset="0"/>
              <a:cs typeface="Arial" panose="020B0604020202020204" pitchFamily="34" charset="0"/>
            </a:endParaRPr>
          </a:p>
          <a:p>
            <a:pPr lvl="6">
              <a:buNone/>
            </a:pPr>
            <a:r>
              <a:rPr lang="en-US" sz="2400" dirty="0">
                <a:latin typeface="Arial" panose="020B0604020202020204" pitchFamily="34" charset="0"/>
                <a:cs typeface="Arial" panose="020B0604020202020204" pitchFamily="34" charset="0"/>
              </a:rPr>
              <a:t>(406) 444-4545</a:t>
            </a:r>
          </a:p>
          <a:p>
            <a:pPr>
              <a:buNone/>
            </a:pPr>
            <a:endParaRPr lang="en-US" sz="2000" dirty="0">
              <a:latin typeface="Arial" panose="020B0604020202020204" pitchFamily="34" charset="0"/>
              <a:cs typeface="Arial" panose="020B0604020202020204" pitchFamily="34" charset="0"/>
            </a:endParaRPr>
          </a:p>
          <a:p>
            <a:pPr lvl="6">
              <a:buNone/>
            </a:pPr>
            <a:r>
              <a:rPr lang="en-US" sz="2400" dirty="0">
                <a:latin typeface="Arial" panose="020B0604020202020204" pitchFamily="34" charset="0"/>
                <a:cs typeface="Arial" panose="020B0604020202020204" pitchFamily="34" charset="0"/>
              </a:rPr>
              <a:t>Kim Collins, Executive Director </a:t>
            </a:r>
          </a:p>
          <a:p>
            <a:pPr lvl="6">
              <a:buNone/>
            </a:pPr>
            <a:r>
              <a:rPr lang="en-US" sz="2400" dirty="0">
                <a:latin typeface="Arial" panose="020B0604020202020204" pitchFamily="34" charset="0"/>
                <a:cs typeface="Arial" panose="020B0604020202020204" pitchFamily="34" charset="0"/>
              </a:rPr>
              <a:t>YBGR – Community Based Services</a:t>
            </a:r>
          </a:p>
          <a:p>
            <a:pPr lvl="6">
              <a:buNone/>
            </a:pPr>
            <a:r>
              <a:rPr lang="en-US" sz="2400" dirty="0">
                <a:latin typeface="Arial" panose="020B0604020202020204" pitchFamily="34" charset="0"/>
                <a:cs typeface="Arial" panose="020B0604020202020204" pitchFamily="34" charset="0"/>
                <a:hlinkClick r:id="rId4"/>
              </a:rPr>
              <a:t>kcollins@ybgr.org</a:t>
            </a:r>
            <a:endParaRPr lang="en-US" sz="2400" dirty="0">
              <a:latin typeface="Arial" panose="020B0604020202020204" pitchFamily="34" charset="0"/>
              <a:cs typeface="Arial" panose="020B0604020202020204" pitchFamily="34" charset="0"/>
            </a:endParaRPr>
          </a:p>
          <a:p>
            <a:pPr lvl="6">
              <a:buNone/>
            </a:pPr>
            <a:r>
              <a:rPr lang="en-US" sz="2400" dirty="0">
                <a:latin typeface="Arial" panose="020B0604020202020204" pitchFamily="34" charset="0"/>
                <a:cs typeface="Arial" panose="020B0604020202020204" pitchFamily="34" charset="0"/>
              </a:rPr>
              <a:t>(406) 655-2100</a:t>
            </a:r>
          </a:p>
          <a:p>
            <a:pPr>
              <a:buNone/>
            </a:pPr>
            <a:endParaRPr lang="en-US" dirty="0"/>
          </a:p>
          <a:p>
            <a:pPr>
              <a:buNone/>
            </a:pPr>
            <a:r>
              <a:rPr lang="en-US" sz="4000" b="1" dirty="0"/>
              <a:t>							FEEDBACK QR CODE</a:t>
            </a:r>
            <a:endParaRPr lang="en-US" dirty="0"/>
          </a:p>
          <a:p>
            <a:endParaRPr lang="en-US" dirty="0"/>
          </a:p>
          <a:p>
            <a:endParaRPr lang="en-US" dirty="0"/>
          </a:p>
          <a:p>
            <a:endParaRPr lang="en-US" dirty="0"/>
          </a:p>
          <a:p>
            <a:endParaRPr lang="en-US" dirty="0"/>
          </a:p>
          <a:p>
            <a:endParaRPr lang="en-US" dirty="0"/>
          </a:p>
        </p:txBody>
      </p:sp>
      <p:pic>
        <p:nvPicPr>
          <p:cNvPr id="4" name="Picture 2" descr="DPHHS Logo">
            <a:extLst>
              <a:ext uri="{FF2B5EF4-FFF2-40B4-BE49-F238E27FC236}">
                <a16:creationId xmlns:a16="http://schemas.microsoft.com/office/drawing/2014/main" id="{70307F5B-22EA-024B-732F-30D3738B02E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93775" y="1143000"/>
            <a:ext cx="2647345" cy="256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B25B3C-3CD9-D8F0-90CB-3C654ABF229F}"/>
              </a:ext>
            </a:extLst>
          </p:cNvPr>
          <p:cNvPicPr>
            <a:picLocks noChangeAspect="1"/>
          </p:cNvPicPr>
          <p:nvPr/>
        </p:nvPicPr>
        <p:blipFill>
          <a:blip r:embed="rId6"/>
          <a:stretch>
            <a:fillRect/>
          </a:stretch>
        </p:blipFill>
        <p:spPr>
          <a:xfrm>
            <a:off x="862931" y="6248115"/>
            <a:ext cx="3109031" cy="3109031"/>
          </a:xfrm>
          <a:prstGeom prst="rect">
            <a:avLst/>
          </a:prstGeom>
        </p:spPr>
      </p:pic>
    </p:spTree>
    <p:extLst>
      <p:ext uri="{BB962C8B-B14F-4D97-AF65-F5344CB8AC3E}">
        <p14:creationId xmlns:p14="http://schemas.microsoft.com/office/powerpoint/2010/main" val="20048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2" name="Rectangle 13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16934" y="0"/>
            <a:ext cx="1300480" cy="97536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275244" y="5235787"/>
            <a:ext cx="5081129" cy="4517813"/>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6273" y="-12041"/>
            <a:ext cx="3207839" cy="9765641"/>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6370" y="-12041"/>
            <a:ext cx="2761128" cy="9765641"/>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520" y="4334933"/>
            <a:ext cx="3476978" cy="5418667"/>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9498" y="-12041"/>
            <a:ext cx="3044615" cy="9765641"/>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5809" y="5105588"/>
            <a:ext cx="1938303" cy="46480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Shape 124"/>
          <p:cNvSpPr>
            <a:spLocks noGrp="1"/>
          </p:cNvSpPr>
          <p:nvPr>
            <p:ph type="title"/>
          </p:nvPr>
        </p:nvSpPr>
        <p:spPr>
          <a:xfrm>
            <a:off x="722489" y="866986"/>
            <a:ext cx="4099600" cy="7360888"/>
          </a:xfrm>
        </p:spPr>
        <p:txBody>
          <a:bodyPr anchor="ctr">
            <a:normAutofit/>
          </a:bodyPr>
          <a:lstStyle/>
          <a:p>
            <a:r>
              <a:rPr lang="en-US" dirty="0">
                <a:solidFill>
                  <a:schemeClr val="tx1">
                    <a:lumMod val="85000"/>
                    <a:lumOff val="15000"/>
                  </a:schemeClr>
                </a:solidFill>
                <a:latin typeface="Arial" panose="020B0604020202020204" pitchFamily="34" charset="0"/>
                <a:cs typeface="Arial" panose="020B0604020202020204" pitchFamily="34" charset="0"/>
              </a:rPr>
              <a:t>CSCT overview</a:t>
            </a:r>
          </a:p>
        </p:txBody>
      </p:sp>
      <p:sp>
        <p:nvSpPr>
          <p:cNvPr id="148" name="Freeform: Shape 14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0964" y="-12041"/>
            <a:ext cx="7583836" cy="9765641"/>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Shape 125"/>
          <p:cNvSpPr>
            <a:spLocks noGrp="1"/>
          </p:cNvSpPr>
          <p:nvPr>
            <p:ph idx="1"/>
          </p:nvPr>
        </p:nvSpPr>
        <p:spPr>
          <a:xfrm>
            <a:off x="6523822" y="866988"/>
            <a:ext cx="5878716" cy="7360887"/>
          </a:xfrm>
        </p:spPr>
        <p:txBody>
          <a:bodyPr anchor="ctr">
            <a:normAutofit/>
          </a:bodyPr>
          <a:lstStyle/>
          <a:p>
            <a:r>
              <a:rPr lang="en-US" sz="2800" dirty="0">
                <a:solidFill>
                  <a:srgbClr val="FFFFFF"/>
                </a:solidFill>
                <a:latin typeface="Arial" panose="020B0604020202020204" pitchFamily="34" charset="0"/>
                <a:cs typeface="Arial" panose="020B0604020202020204" pitchFamily="34" charset="0"/>
              </a:rPr>
              <a:t>Comprehensive School and Community Treatment (CSCT) is a school based mental health service provided to students in a public school by a licensed mental health center. </a:t>
            </a:r>
          </a:p>
          <a:p>
            <a:endParaRPr lang="en-US" dirty="0">
              <a:solidFill>
                <a:srgbClr val="FFFFFF"/>
              </a:solidFill>
            </a:endParaRPr>
          </a:p>
        </p:txBody>
      </p:sp>
      <p:pic>
        <p:nvPicPr>
          <p:cNvPr id="10" name="Picture 2">
            <a:extLst>
              <a:ext uri="{FF2B5EF4-FFF2-40B4-BE49-F238E27FC236}">
                <a16:creationId xmlns:a16="http://schemas.microsoft.com/office/drawing/2014/main" id="{EE1AD950-59F0-4FEF-A01E-6D62E608731F}"/>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7E6F77E9-9F3D-AA05-BEB7-F95F61DF74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23" name="Straight Connector 22">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3687C33F-D13D-412D-B9F7-60664B599649}"/>
              </a:ext>
            </a:extLst>
          </p:cNvPr>
          <p:cNvSpPr>
            <a:spLocks noGrp="1"/>
          </p:cNvSpPr>
          <p:nvPr>
            <p:ph type="title"/>
          </p:nvPr>
        </p:nvSpPr>
        <p:spPr>
          <a:xfrm>
            <a:off x="722489" y="866986"/>
            <a:ext cx="9169779" cy="1878471"/>
          </a:xfrm>
        </p:spPr>
        <p:txBody>
          <a:bodyPr>
            <a:normAutofit/>
          </a:bodyPr>
          <a:lstStyle/>
          <a:p>
            <a:r>
              <a:rPr lang="en-US" dirty="0"/>
              <a:t>GOAL of the CSCT Program</a:t>
            </a:r>
          </a:p>
        </p:txBody>
      </p:sp>
      <p:sp>
        <p:nvSpPr>
          <p:cNvPr id="8" name="Content Placeholder 7">
            <a:extLst>
              <a:ext uri="{FF2B5EF4-FFF2-40B4-BE49-F238E27FC236}">
                <a16:creationId xmlns:a16="http://schemas.microsoft.com/office/drawing/2014/main" id="{82CA18B2-4CC7-4C4F-B1FE-0159B56D6AC9}"/>
              </a:ext>
            </a:extLst>
          </p:cNvPr>
          <p:cNvSpPr>
            <a:spLocks noGrp="1"/>
          </p:cNvSpPr>
          <p:nvPr>
            <p:ph idx="1"/>
          </p:nvPr>
        </p:nvSpPr>
        <p:spPr>
          <a:xfrm>
            <a:off x="688798" y="2027423"/>
            <a:ext cx="9169779" cy="5519322"/>
          </a:xfrm>
        </p:spPr>
        <p:txBody>
          <a:bodyPr>
            <a:normAutofit lnSpcReduction="10000"/>
          </a:bodyPr>
          <a:lstStyle/>
          <a:p>
            <a:pPr marL="0" indent="0">
              <a:lnSpc>
                <a:spcPct val="90000"/>
              </a:lnSpc>
              <a:buNone/>
              <a:defRPr sz="3700"/>
            </a:pPr>
            <a:r>
              <a:rPr lang="en-US" sz="2800" dirty="0">
                <a:latin typeface="Arial" panose="020B0604020202020204" pitchFamily="34" charset="0"/>
                <a:cs typeface="Arial" panose="020B0604020202020204" pitchFamily="34" charset="0"/>
              </a:rPr>
              <a:t>The primary goal is to help high-risk students be successful behaviorally, socially, emotionally, and academically. </a:t>
            </a:r>
          </a:p>
          <a:p>
            <a:pPr marL="0" indent="0">
              <a:lnSpc>
                <a:spcPct val="90000"/>
              </a:lnSpc>
              <a:buNone/>
              <a:defRPr sz="3700"/>
            </a:pPr>
            <a:endParaRPr lang="en-US" sz="2800" dirty="0">
              <a:latin typeface="Arial" panose="020B0604020202020204" pitchFamily="34" charset="0"/>
              <a:cs typeface="Arial" panose="020B0604020202020204" pitchFamily="34" charset="0"/>
            </a:endParaRPr>
          </a:p>
          <a:p>
            <a:pPr marL="0" indent="0">
              <a:lnSpc>
                <a:spcPct val="90000"/>
              </a:lnSpc>
              <a:buNone/>
              <a:defRPr sz="3700"/>
            </a:pPr>
            <a:r>
              <a:rPr lang="en-US" sz="2800" dirty="0">
                <a:latin typeface="Arial" panose="020B0604020202020204" pitchFamily="34" charset="0"/>
                <a:cs typeface="Arial" panose="020B0604020202020204" pitchFamily="34" charset="0"/>
              </a:rPr>
              <a:t>We seek to accomplish this goal through:</a:t>
            </a:r>
          </a:p>
          <a:p>
            <a:pPr>
              <a:lnSpc>
                <a:spcPct val="90000"/>
              </a:lnSpc>
              <a:buSzPct val="75000"/>
              <a:buFont typeface="Wingdings" panose="05000000000000000000" pitchFamily="2" charset="2"/>
              <a:buChar char="Ø"/>
              <a:defRPr sz="2800">
                <a:latin typeface="Helvetica"/>
                <a:ea typeface="Helvetica"/>
                <a:cs typeface="Helvetica"/>
                <a:sym typeface="Helvetica"/>
              </a:defRPr>
            </a:pPr>
            <a:r>
              <a:rPr lang="en-US" sz="2800" dirty="0">
                <a:latin typeface="Arial" panose="020B0604020202020204" pitchFamily="34" charset="0"/>
                <a:cs typeface="Arial" panose="020B0604020202020204" pitchFamily="34" charset="0"/>
              </a:rPr>
              <a:t>Decreasing problem behaviors and facilitating the student's social, emotional growth to remain in regular public school settings</a:t>
            </a:r>
          </a:p>
          <a:p>
            <a:pPr>
              <a:lnSpc>
                <a:spcPct val="90000"/>
              </a:lnSpc>
              <a:buSzPct val="75000"/>
              <a:buFont typeface="Wingdings" panose="05000000000000000000" pitchFamily="2" charset="2"/>
              <a:buChar char="Ø"/>
              <a:defRPr sz="2800">
                <a:latin typeface="Helvetica"/>
                <a:ea typeface="Helvetica"/>
                <a:cs typeface="Helvetica"/>
                <a:sym typeface="Helvetica"/>
              </a:defRPr>
            </a:pPr>
            <a:r>
              <a:rPr lang="en-US" sz="2800" dirty="0">
                <a:latin typeface="Arial" panose="020B0604020202020204" pitchFamily="34" charset="0"/>
                <a:cs typeface="Arial" panose="020B0604020202020204" pitchFamily="34" charset="0"/>
              </a:rPr>
              <a:t>Provide individualized mental heath services, coordinated with the student's education</a:t>
            </a:r>
          </a:p>
          <a:p>
            <a:pPr>
              <a:lnSpc>
                <a:spcPct val="90000"/>
              </a:lnSpc>
              <a:buSzPct val="75000"/>
              <a:buFont typeface="Wingdings" panose="05000000000000000000" pitchFamily="2" charset="2"/>
              <a:buChar char="Ø"/>
              <a:defRPr sz="2800">
                <a:latin typeface="Helvetica"/>
                <a:ea typeface="Helvetica"/>
                <a:cs typeface="Helvetica"/>
                <a:sym typeface="Helvetica"/>
              </a:defRPr>
            </a:pPr>
            <a:r>
              <a:rPr lang="en-US" sz="2800" dirty="0">
                <a:latin typeface="Arial" panose="020B0604020202020204" pitchFamily="34" charset="0"/>
                <a:cs typeface="Arial" panose="020B0604020202020204" pitchFamily="34" charset="0"/>
              </a:rPr>
              <a:t>Build social and academic skills</a:t>
            </a:r>
          </a:p>
          <a:p>
            <a:pPr>
              <a:lnSpc>
                <a:spcPct val="90000"/>
              </a:lnSpc>
              <a:buSzPct val="75000"/>
              <a:buFont typeface="Wingdings" panose="05000000000000000000" pitchFamily="2" charset="2"/>
              <a:buChar char="Ø"/>
              <a:defRPr sz="2800">
                <a:latin typeface="Helvetica"/>
                <a:ea typeface="Helvetica"/>
                <a:cs typeface="Helvetica"/>
                <a:sym typeface="Helvetica"/>
              </a:defRPr>
            </a:pPr>
            <a:r>
              <a:rPr lang="en-US" sz="2800" dirty="0">
                <a:latin typeface="Arial" panose="020B0604020202020204" pitchFamily="34" charset="0"/>
                <a:cs typeface="Arial" panose="020B0604020202020204" pitchFamily="34" charset="0"/>
              </a:rPr>
              <a:t>Provide counseling and support to parents/families</a:t>
            </a:r>
          </a:p>
          <a:p>
            <a:pPr>
              <a:lnSpc>
                <a:spcPct val="90000"/>
              </a:lnSpc>
            </a:pPr>
            <a:endParaRPr lang="en-US" sz="1400" dirty="0"/>
          </a:p>
        </p:txBody>
      </p:sp>
      <p:pic>
        <p:nvPicPr>
          <p:cNvPr id="15" name="Picture 2">
            <a:extLst>
              <a:ext uri="{FF2B5EF4-FFF2-40B4-BE49-F238E27FC236}">
                <a16:creationId xmlns:a16="http://schemas.microsoft.com/office/drawing/2014/main" id="{2E8ED54E-6977-42CE-9FE5-030CEB839D23}"/>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F94CC9BE-3E04-50A2-C9FF-37C42B620B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7" name="Straight Connector 16">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F844E4AE-7812-4CBB-B872-11D2C24905E4}"/>
              </a:ext>
            </a:extLst>
          </p:cNvPr>
          <p:cNvSpPr>
            <a:spLocks noGrp="1"/>
          </p:cNvSpPr>
          <p:nvPr>
            <p:ph type="title"/>
          </p:nvPr>
        </p:nvSpPr>
        <p:spPr>
          <a:xfrm>
            <a:off x="722489" y="866986"/>
            <a:ext cx="9169779" cy="1878471"/>
          </a:xfrm>
        </p:spPr>
        <p:txBody>
          <a:bodyPr>
            <a:normAutofit/>
          </a:bodyPr>
          <a:lstStyle/>
          <a:p>
            <a:r>
              <a:rPr lang="en-US" dirty="0"/>
              <a:t>CSCT Program Facts:</a:t>
            </a:r>
          </a:p>
        </p:txBody>
      </p:sp>
      <p:sp>
        <p:nvSpPr>
          <p:cNvPr id="5" name="Content Placeholder 4">
            <a:extLst>
              <a:ext uri="{FF2B5EF4-FFF2-40B4-BE49-F238E27FC236}">
                <a16:creationId xmlns:a16="http://schemas.microsoft.com/office/drawing/2014/main" id="{48E4EC69-F76E-4BDC-9984-80499C22D192}"/>
              </a:ext>
            </a:extLst>
          </p:cNvPr>
          <p:cNvSpPr>
            <a:spLocks noGrp="1"/>
          </p:cNvSpPr>
          <p:nvPr>
            <p:ph idx="1"/>
          </p:nvPr>
        </p:nvSpPr>
        <p:spPr>
          <a:xfrm>
            <a:off x="1166814" y="2345928"/>
            <a:ext cx="9169779" cy="5519322"/>
          </a:xfrm>
        </p:spPr>
        <p:txBody>
          <a:bodyPr>
            <a:normAutofit/>
          </a:bodyPr>
          <a:lstStyle/>
          <a:p>
            <a:r>
              <a:rPr lang="en-US" sz="2800" dirty="0">
                <a:latin typeface="Arial" panose="020B0604020202020204" pitchFamily="34" charset="0"/>
                <a:cs typeface="Arial" panose="020B0604020202020204" pitchFamily="34" charset="0"/>
              </a:rPr>
              <a:t>CSCT Team(s) are comprised by at least one master’s level therapist and up to two mental health aides/specialists.</a:t>
            </a:r>
          </a:p>
          <a:p>
            <a:r>
              <a:rPr lang="en-US" sz="2800" dirty="0">
                <a:latin typeface="Arial" panose="020B0604020202020204" pitchFamily="34" charset="0"/>
                <a:cs typeface="Arial" panose="020B0604020202020204" pitchFamily="34" charset="0"/>
              </a:rPr>
              <a:t>They are available during school hours and provide after-hour emergency on-call services</a:t>
            </a:r>
          </a:p>
          <a:p>
            <a:r>
              <a:rPr lang="en-US" sz="2800" dirty="0">
                <a:latin typeface="Arial" panose="020B0604020202020204" pitchFamily="34" charset="0"/>
                <a:cs typeface="Arial" panose="020B0604020202020204" pitchFamily="34" charset="0"/>
              </a:rPr>
              <a:t>Team(s) work with the students throughout school breaks, including Christmas and summer. </a:t>
            </a:r>
          </a:p>
          <a:p>
            <a:r>
              <a:rPr lang="en-US" sz="2800" dirty="0">
                <a:latin typeface="Arial" panose="020B0604020202020204" pitchFamily="34" charset="0"/>
                <a:cs typeface="Arial" panose="020B0604020202020204" pitchFamily="34" charset="0"/>
              </a:rPr>
              <a:t>Team(s) are required to attend IEP meetings, if requested, for their client to coordinate services with IEP accommodations. </a:t>
            </a:r>
          </a:p>
        </p:txBody>
      </p:sp>
      <p:pic>
        <p:nvPicPr>
          <p:cNvPr id="9" name="Picture 2" descr="A black and white logo&#10;&#10;Description automatically generated">
            <a:extLst>
              <a:ext uri="{FF2B5EF4-FFF2-40B4-BE49-F238E27FC236}">
                <a16:creationId xmlns:a16="http://schemas.microsoft.com/office/drawing/2014/main" id="{6D0A0A84-A48A-43BE-94F2-F68E77A073F4}"/>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C6B0D64A-21A2-D875-E496-CC1D2C23B9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6" name="Straight Connector 15">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C5F245ED-A30E-47BF-80DC-AF47F096EDEF}"/>
              </a:ext>
            </a:extLst>
          </p:cNvPr>
          <p:cNvSpPr>
            <a:spLocks noGrp="1"/>
          </p:cNvSpPr>
          <p:nvPr>
            <p:ph type="title"/>
          </p:nvPr>
        </p:nvSpPr>
        <p:spPr>
          <a:xfrm>
            <a:off x="722489" y="866986"/>
            <a:ext cx="9169779" cy="1878471"/>
          </a:xfrm>
        </p:spPr>
        <p:txBody>
          <a:bodyPr>
            <a:normAutofit/>
          </a:bodyPr>
          <a:lstStyle/>
          <a:p>
            <a:r>
              <a:rPr lang="en-US" dirty="0"/>
              <a:t>Youth Qualifications for CSCT</a:t>
            </a:r>
          </a:p>
        </p:txBody>
      </p:sp>
      <p:sp>
        <p:nvSpPr>
          <p:cNvPr id="8" name="Content Placeholder 7">
            <a:extLst>
              <a:ext uri="{FF2B5EF4-FFF2-40B4-BE49-F238E27FC236}">
                <a16:creationId xmlns:a16="http://schemas.microsoft.com/office/drawing/2014/main" id="{DCBCE473-EB8D-4E5B-8B91-E425DBB22D31}"/>
              </a:ext>
            </a:extLst>
          </p:cNvPr>
          <p:cNvSpPr>
            <a:spLocks noGrp="1"/>
          </p:cNvSpPr>
          <p:nvPr>
            <p:ph idx="1"/>
          </p:nvPr>
        </p:nvSpPr>
        <p:spPr>
          <a:xfrm>
            <a:off x="693092" y="2269356"/>
            <a:ext cx="9169779" cy="5519322"/>
          </a:xfrm>
        </p:spPr>
        <p:txBody>
          <a:bodyPr>
            <a:normAutofit fontScale="85000" lnSpcReduction="20000"/>
          </a:bodyPr>
          <a:lstStyle/>
          <a:p>
            <a:r>
              <a:rPr lang="en-US" sz="2800" dirty="0">
                <a:latin typeface="Arial" panose="020B0604020202020204" pitchFamily="34" charset="0"/>
                <a:cs typeface="Arial" panose="020B0604020202020204" pitchFamily="34" charset="0"/>
              </a:rPr>
              <a:t>Serious Emotional Disturbance (SED) refers to a youth who meets the requirements for a qualified diagnosis and has behavior impairment in various settings. </a:t>
            </a:r>
          </a:p>
          <a:p>
            <a:r>
              <a:rPr lang="en-US" sz="2800" dirty="0">
                <a:latin typeface="Arial" panose="020B0604020202020204" pitchFamily="34" charset="0"/>
                <a:cs typeface="Arial" panose="020B0604020202020204" pitchFamily="34" charset="0"/>
              </a:rPr>
              <a:t>Insurance/Funding</a:t>
            </a:r>
          </a:p>
          <a:p>
            <a:r>
              <a:rPr lang="en-US" sz="2800" dirty="0">
                <a:latin typeface="Arial" panose="020B0604020202020204" pitchFamily="34" charset="0"/>
                <a:cs typeface="Arial" panose="020B0604020202020204" pitchFamily="34" charset="0"/>
              </a:rPr>
              <a:t>Tier 3 MTSS</a:t>
            </a:r>
          </a:p>
          <a:p>
            <a:pPr marL="0" indent="0">
              <a:buNone/>
            </a:pPr>
            <a:endParaRPr lang="en-US" sz="2800" u="sng" dirty="0">
              <a:latin typeface="Arial" panose="020B0604020202020204" pitchFamily="34" charset="0"/>
              <a:cs typeface="Arial" panose="020B0604020202020204" pitchFamily="34" charset="0"/>
            </a:endParaRPr>
          </a:p>
          <a:p>
            <a:pPr marL="0" indent="0">
              <a:buNone/>
            </a:pPr>
            <a:r>
              <a:rPr lang="en-US" sz="2800" u="sng" dirty="0">
                <a:latin typeface="Arial" panose="020B0604020202020204" pitchFamily="34" charset="0"/>
                <a:cs typeface="Arial" panose="020B0604020202020204" pitchFamily="34" charset="0"/>
              </a:rPr>
              <a:t>Common SED Diagnoses:</a:t>
            </a:r>
          </a:p>
          <a:p>
            <a:pPr lvl="1"/>
            <a:r>
              <a:rPr lang="en-US" sz="2400" dirty="0">
                <a:latin typeface="Arial" panose="020B0604020202020204" pitchFamily="34" charset="0"/>
                <a:cs typeface="Arial" panose="020B0604020202020204" pitchFamily="34" charset="0"/>
              </a:rPr>
              <a:t>Anxiety</a:t>
            </a:r>
          </a:p>
          <a:p>
            <a:pPr lvl="1"/>
            <a:r>
              <a:rPr lang="en-US" sz="2400" dirty="0">
                <a:latin typeface="Arial" panose="020B0604020202020204" pitchFamily="34" charset="0"/>
                <a:cs typeface="Arial" panose="020B0604020202020204" pitchFamily="34" charset="0"/>
              </a:rPr>
              <a:t>Depression</a:t>
            </a:r>
          </a:p>
          <a:p>
            <a:pPr lvl="1"/>
            <a:r>
              <a:rPr lang="en-US" sz="2400" dirty="0">
                <a:latin typeface="Arial" panose="020B0604020202020204" pitchFamily="34" charset="0"/>
                <a:cs typeface="Arial" panose="020B0604020202020204" pitchFamily="34" charset="0"/>
              </a:rPr>
              <a:t>Posttraumatic Stress Disorder (PTSD)</a:t>
            </a:r>
          </a:p>
          <a:p>
            <a:pPr lvl="1"/>
            <a:r>
              <a:rPr lang="en-US" sz="2400" dirty="0">
                <a:latin typeface="Arial" panose="020B0604020202020204" pitchFamily="34" charset="0"/>
                <a:cs typeface="Arial" panose="020B0604020202020204" pitchFamily="34" charset="0"/>
              </a:rPr>
              <a:t>Oppositional Defiant Disorder</a:t>
            </a:r>
          </a:p>
          <a:p>
            <a:pPr lvl="1"/>
            <a:r>
              <a:rPr lang="en-US" sz="2400" dirty="0">
                <a:latin typeface="Arial" panose="020B0604020202020204" pitchFamily="34" charset="0"/>
                <a:cs typeface="Arial" panose="020B0604020202020204" pitchFamily="34" charset="0"/>
              </a:rPr>
              <a:t>Bipolar Disorder</a:t>
            </a:r>
          </a:p>
          <a:p>
            <a:pPr lvl="1"/>
            <a:r>
              <a:rPr lang="en-US" sz="2400" dirty="0">
                <a:latin typeface="Arial" panose="020B0604020202020204" pitchFamily="34" charset="0"/>
                <a:cs typeface="Arial" panose="020B0604020202020204" pitchFamily="34" charset="0"/>
              </a:rPr>
              <a:t>Autism</a:t>
            </a:r>
          </a:p>
        </p:txBody>
      </p:sp>
      <p:pic>
        <p:nvPicPr>
          <p:cNvPr id="6" name="Picture 2">
            <a:extLst>
              <a:ext uri="{FF2B5EF4-FFF2-40B4-BE49-F238E27FC236}">
                <a16:creationId xmlns:a16="http://schemas.microsoft.com/office/drawing/2014/main" id="{2D185E9A-394D-42BE-9703-01B9D3E0E856}"/>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45EABB54-DDA2-0FBF-8C46-67FB8EE175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89176"/>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13" name="Straight Connector 1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27" name="Straight Connector 26">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E45940F-EB82-4373-BE80-019FE8BD798E}"/>
              </a:ext>
            </a:extLst>
          </p:cNvPr>
          <p:cNvSpPr>
            <a:spLocks noGrp="1"/>
          </p:cNvSpPr>
          <p:nvPr>
            <p:ph type="title"/>
          </p:nvPr>
        </p:nvSpPr>
        <p:spPr>
          <a:xfrm>
            <a:off x="722489" y="866986"/>
            <a:ext cx="9169779" cy="1878471"/>
          </a:xfrm>
        </p:spPr>
        <p:txBody>
          <a:bodyPr vert="horz" lIns="91440" tIns="45720" rIns="91440" bIns="45720" rtlCol="0" anchor="t">
            <a:normAutofit/>
          </a:bodyPr>
          <a:lstStyle/>
          <a:p>
            <a:pPr defTabSz="457200"/>
            <a:r>
              <a:rPr lang="en-US" sz="3600"/>
              <a:t>SED Diagnosis</a:t>
            </a:r>
          </a:p>
        </p:txBody>
      </p:sp>
      <p:sp>
        <p:nvSpPr>
          <p:cNvPr id="7" name="Content Placeholder 6">
            <a:extLst>
              <a:ext uri="{FF2B5EF4-FFF2-40B4-BE49-F238E27FC236}">
                <a16:creationId xmlns:a16="http://schemas.microsoft.com/office/drawing/2014/main" id="{5105C8CB-C6B6-44D2-B352-6CA649AE232C}"/>
              </a:ext>
            </a:extLst>
          </p:cNvPr>
          <p:cNvSpPr>
            <a:spLocks noGrp="1"/>
          </p:cNvSpPr>
          <p:nvPr>
            <p:ph sz="half" idx="2"/>
          </p:nvPr>
        </p:nvSpPr>
        <p:spPr>
          <a:xfrm>
            <a:off x="744402" y="1975372"/>
            <a:ext cx="9169779" cy="5519322"/>
          </a:xfrm>
        </p:spPr>
        <p:txBody>
          <a:bodyPr vert="horz" lIns="91440" tIns="45720" rIns="91440" bIns="45720" rtlCol="0">
            <a:normAutofit lnSpcReduction="10000"/>
          </a:bodyPr>
          <a:lstStyle/>
          <a:p>
            <a:pPr marL="0" indent="0" defTabSz="457200">
              <a:spcBef>
                <a:spcPts val="1000"/>
              </a:spcBef>
              <a:buNone/>
            </a:pPr>
            <a:r>
              <a:rPr lang="en-US" sz="2800" dirty="0">
                <a:latin typeface="Arial" panose="020B0604020202020204" pitchFamily="34" charset="0"/>
                <a:cs typeface="Arial" panose="020B0604020202020204" pitchFamily="34" charset="0"/>
              </a:rPr>
              <a:t>What might a student with an SED look like in the school setting? </a:t>
            </a:r>
          </a:p>
          <a:p>
            <a:pPr marL="0" indent="0" defTabSz="457200">
              <a:spcBef>
                <a:spcPts val="1000"/>
              </a:spcBef>
            </a:pPr>
            <a:endParaRPr lang="en-US" sz="2800" dirty="0">
              <a:latin typeface="Arial" panose="020B0604020202020204" pitchFamily="34" charset="0"/>
              <a:cs typeface="Arial" panose="020B0604020202020204" pitchFamily="34" charset="0"/>
            </a:endParaRPr>
          </a:p>
          <a:p>
            <a:pPr defTabSz="457200">
              <a:spcBef>
                <a:spcPts val="1000"/>
              </a:spcBef>
            </a:pPr>
            <a:r>
              <a:rPr lang="en-US" sz="2800" dirty="0">
                <a:latin typeface="Arial" panose="020B0604020202020204" pitchFamily="34" charset="0"/>
                <a:cs typeface="Arial" panose="020B0604020202020204" pitchFamily="34" charset="0"/>
              </a:rPr>
              <a:t>Arguing, fighting, hostility, overreacting, impulsive, inattentive, hyperactive</a:t>
            </a:r>
          </a:p>
          <a:p>
            <a:pPr defTabSz="457200">
              <a:spcBef>
                <a:spcPts val="1000"/>
              </a:spcBef>
            </a:pPr>
            <a:r>
              <a:rPr lang="en-US" sz="2800" dirty="0">
                <a:latin typeface="Arial" panose="020B0604020202020204" pitchFamily="34" charset="0"/>
                <a:cs typeface="Arial" panose="020B0604020202020204" pitchFamily="34" charset="0"/>
              </a:rPr>
              <a:t>Withdrawn, tearful, lack of peer relations</a:t>
            </a:r>
          </a:p>
          <a:p>
            <a:pPr defTabSz="457200">
              <a:spcBef>
                <a:spcPts val="1000"/>
              </a:spcBef>
            </a:pPr>
            <a:r>
              <a:rPr lang="en-US" sz="2800" dirty="0">
                <a:latin typeface="Arial" panose="020B0604020202020204" pitchFamily="34" charset="0"/>
                <a:cs typeface="Arial" panose="020B0604020202020204" pitchFamily="34" charset="0"/>
              </a:rPr>
              <a:t>Continuously needs to be redirected</a:t>
            </a:r>
          </a:p>
          <a:p>
            <a:pPr defTabSz="457200">
              <a:spcBef>
                <a:spcPts val="1000"/>
              </a:spcBef>
            </a:pPr>
            <a:r>
              <a:rPr lang="en-US" sz="2800" dirty="0">
                <a:latin typeface="Arial" panose="020B0604020202020204" pitchFamily="34" charset="0"/>
                <a:cs typeface="Arial" panose="020B0604020202020204" pitchFamily="34" charset="0"/>
              </a:rPr>
              <a:t>Irritable, low frustration tolerance</a:t>
            </a:r>
          </a:p>
          <a:p>
            <a:pPr defTabSz="457200">
              <a:spcBef>
                <a:spcPts val="1000"/>
              </a:spcBef>
            </a:pPr>
            <a:r>
              <a:rPr lang="en-US" sz="2800" dirty="0">
                <a:latin typeface="Arial" panose="020B0604020202020204" pitchFamily="34" charset="0"/>
                <a:cs typeface="Arial" panose="020B0604020202020204" pitchFamily="34" charset="0"/>
              </a:rPr>
              <a:t>Frequent absences</a:t>
            </a:r>
          </a:p>
          <a:p>
            <a:pPr defTabSz="457200">
              <a:spcBef>
                <a:spcPts val="1000"/>
              </a:spcBef>
            </a:pPr>
            <a:r>
              <a:rPr lang="en-US" sz="2800" dirty="0">
                <a:latin typeface="Arial" panose="020B0604020202020204" pitchFamily="34" charset="0"/>
                <a:cs typeface="Arial" panose="020B0604020202020204" pitchFamily="34" charset="0"/>
              </a:rPr>
              <a:t>Contact with law enforcement</a:t>
            </a:r>
          </a:p>
          <a:p>
            <a:pPr defTabSz="457200">
              <a:spcBef>
                <a:spcPts val="1000"/>
              </a:spcBef>
            </a:pPr>
            <a:r>
              <a:rPr lang="en-US" sz="2800" dirty="0">
                <a:latin typeface="Arial" panose="020B0604020202020204" pitchFamily="34" charset="0"/>
                <a:cs typeface="Arial" panose="020B0604020202020204" pitchFamily="34" charset="0"/>
              </a:rPr>
              <a:t>Increased discipline referrals</a:t>
            </a:r>
          </a:p>
          <a:p>
            <a:pPr defTabSz="457200">
              <a:spcBef>
                <a:spcPts val="1000"/>
              </a:spcBef>
            </a:pPr>
            <a:endParaRPr lang="en-US" dirty="0"/>
          </a:p>
        </p:txBody>
      </p:sp>
      <p:pic>
        <p:nvPicPr>
          <p:cNvPr id="6" name="Picture 2">
            <a:extLst>
              <a:ext uri="{FF2B5EF4-FFF2-40B4-BE49-F238E27FC236}">
                <a16:creationId xmlns:a16="http://schemas.microsoft.com/office/drawing/2014/main" id="{1603E835-EBBB-48AA-BDAA-DC5AB7998984}"/>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3" name="Picture 2" descr="DPHHS Logo">
            <a:extLst>
              <a:ext uri="{FF2B5EF4-FFF2-40B4-BE49-F238E27FC236}">
                <a16:creationId xmlns:a16="http://schemas.microsoft.com/office/drawing/2014/main" id="{F9497C74-C9D8-B49C-8699-33F886BBD2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903091"/>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23" name="Straight Connector 22">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3687C33F-D13D-412D-B9F7-60664B599649}"/>
              </a:ext>
            </a:extLst>
          </p:cNvPr>
          <p:cNvSpPr>
            <a:spLocks noGrp="1"/>
          </p:cNvSpPr>
          <p:nvPr>
            <p:ph type="title"/>
          </p:nvPr>
        </p:nvSpPr>
        <p:spPr>
          <a:xfrm>
            <a:off x="722489" y="866986"/>
            <a:ext cx="9169779" cy="1878471"/>
          </a:xfrm>
        </p:spPr>
        <p:txBody>
          <a:bodyPr>
            <a:normAutofit/>
          </a:bodyPr>
          <a:lstStyle/>
          <a:p>
            <a:r>
              <a:rPr lang="en-US" dirty="0"/>
              <a:t>Case Study</a:t>
            </a:r>
            <a:br>
              <a:rPr lang="en-US" dirty="0"/>
            </a:br>
            <a:r>
              <a:rPr lang="en-US" dirty="0"/>
              <a:t> </a:t>
            </a:r>
          </a:p>
        </p:txBody>
      </p:sp>
      <p:sp>
        <p:nvSpPr>
          <p:cNvPr id="8" name="Content Placeholder 7">
            <a:extLst>
              <a:ext uri="{FF2B5EF4-FFF2-40B4-BE49-F238E27FC236}">
                <a16:creationId xmlns:a16="http://schemas.microsoft.com/office/drawing/2014/main" id="{82CA18B2-4CC7-4C4F-B1FE-0159B56D6AC9}"/>
              </a:ext>
            </a:extLst>
          </p:cNvPr>
          <p:cNvSpPr>
            <a:spLocks noGrp="1"/>
          </p:cNvSpPr>
          <p:nvPr>
            <p:ph idx="1"/>
          </p:nvPr>
        </p:nvSpPr>
        <p:spPr>
          <a:xfrm>
            <a:off x="688798" y="2027422"/>
            <a:ext cx="9169779" cy="5900021"/>
          </a:xfrm>
        </p:spPr>
        <p:txBody>
          <a:bodyPr>
            <a:normAutofit fontScale="92500"/>
          </a:bodyPr>
          <a:lstStyle/>
          <a:p>
            <a:pPr>
              <a:lnSpc>
                <a:spcPct val="90000"/>
              </a:lnSpc>
            </a:pPr>
            <a:endParaRPr lang="en-US" sz="1400" dirty="0"/>
          </a:p>
          <a:p>
            <a:pPr>
              <a:lnSpc>
                <a:spcPct val="90000"/>
              </a:lnSpc>
            </a:pPr>
            <a:r>
              <a:rPr lang="en-US" sz="2600" dirty="0">
                <a:latin typeface="Arial" panose="020B0604020202020204" pitchFamily="34" charset="0"/>
                <a:cs typeface="Arial" panose="020B0604020202020204" pitchFamily="34" charset="0"/>
              </a:rPr>
              <a:t>Max: </a:t>
            </a:r>
          </a:p>
          <a:p>
            <a:pPr marL="0" indent="0">
              <a:lnSpc>
                <a:spcPct val="90000"/>
              </a:lnSpc>
              <a:buNone/>
            </a:pPr>
            <a:r>
              <a:rPr lang="en-US" sz="2600" dirty="0">
                <a:latin typeface="Arial" panose="020B0604020202020204" pitchFamily="34" charset="0"/>
                <a:cs typeface="Arial" panose="020B0604020202020204" pitchFamily="34" charset="0"/>
              </a:rPr>
              <a:t>Max was born with in-utero drug and alcohol use. He was born to a young mother and by 9 months of age was removed from his mother’s home and placed with his maternal grandparents. By Kindergarten, his maternal grandparents began seeing behavioral and emotional concerns. Max is now 8.5 years old and entering the 3</a:t>
            </a:r>
            <a:r>
              <a:rPr lang="en-US" sz="2600" baseline="30000" dirty="0">
                <a:latin typeface="Arial" panose="020B0604020202020204" pitchFamily="34" charset="0"/>
                <a:cs typeface="Arial" panose="020B0604020202020204" pitchFamily="34" charset="0"/>
              </a:rPr>
              <a:t>rd</a:t>
            </a:r>
            <a:r>
              <a:rPr lang="en-US" sz="2600" dirty="0">
                <a:latin typeface="Arial" panose="020B0604020202020204" pitchFamily="34" charset="0"/>
                <a:cs typeface="Arial" panose="020B0604020202020204" pitchFamily="34" charset="0"/>
              </a:rPr>
              <a:t> grade.</a:t>
            </a:r>
          </a:p>
          <a:p>
            <a:pPr marL="0" indent="0">
              <a:lnSpc>
                <a:spcPct val="90000"/>
              </a:lnSpc>
              <a:buNone/>
            </a:pPr>
            <a:endParaRPr lang="en-US" sz="2600" dirty="0">
              <a:latin typeface="Arial" panose="020B0604020202020204" pitchFamily="34" charset="0"/>
              <a:cs typeface="Arial" panose="020B0604020202020204" pitchFamily="34" charset="0"/>
            </a:endParaRPr>
          </a:p>
          <a:p>
            <a:pPr marL="0" indent="0">
              <a:lnSpc>
                <a:spcPct val="90000"/>
              </a:lnSpc>
              <a:buNone/>
            </a:pPr>
            <a:r>
              <a:rPr lang="en-US" sz="2600" dirty="0">
                <a:latin typeface="Arial" panose="020B0604020202020204" pitchFamily="34" charset="0"/>
                <a:cs typeface="Arial" panose="020B0604020202020204" pitchFamily="34" charset="0"/>
              </a:rPr>
              <a:t>Interventions:</a:t>
            </a:r>
          </a:p>
          <a:p>
            <a:pPr lvl="1">
              <a:lnSpc>
                <a:spcPct val="90000"/>
              </a:lnSpc>
            </a:pPr>
            <a:r>
              <a:rPr lang="en-US" sz="2400" dirty="0">
                <a:latin typeface="Arial" panose="020B0604020202020204" pitchFamily="34" charset="0"/>
                <a:cs typeface="Arial" panose="020B0604020202020204" pitchFamily="34" charset="0"/>
              </a:rPr>
              <a:t>Therapy – Play therapy, Group, and Family Therapy</a:t>
            </a:r>
          </a:p>
          <a:p>
            <a:pPr lvl="1">
              <a:lnSpc>
                <a:spcPct val="90000"/>
              </a:lnSpc>
            </a:pPr>
            <a:r>
              <a:rPr lang="en-US" sz="2400" dirty="0">
                <a:latin typeface="Arial" panose="020B0604020202020204" pitchFamily="34" charset="0"/>
                <a:cs typeface="Arial" panose="020B0604020202020204" pitchFamily="34" charset="0"/>
              </a:rPr>
              <a:t>Classroom support</a:t>
            </a:r>
          </a:p>
          <a:p>
            <a:pPr lvl="1">
              <a:lnSpc>
                <a:spcPct val="90000"/>
              </a:lnSpc>
            </a:pPr>
            <a:r>
              <a:rPr lang="en-US" sz="2400" dirty="0">
                <a:latin typeface="Arial" panose="020B0604020202020204" pitchFamily="34" charset="0"/>
                <a:cs typeface="Arial" panose="020B0604020202020204" pitchFamily="34" charset="0"/>
              </a:rPr>
              <a:t>Recess support</a:t>
            </a:r>
          </a:p>
          <a:p>
            <a:pPr lvl="1">
              <a:lnSpc>
                <a:spcPct val="90000"/>
              </a:lnSpc>
            </a:pPr>
            <a:r>
              <a:rPr lang="en-US" sz="2400" dirty="0">
                <a:latin typeface="Arial" panose="020B0604020202020204" pitchFamily="34" charset="0"/>
                <a:cs typeface="Arial" panose="020B0604020202020204" pitchFamily="34" charset="0"/>
              </a:rPr>
              <a:t>Home Support</a:t>
            </a:r>
          </a:p>
          <a:p>
            <a:pPr marL="0" indent="0">
              <a:lnSpc>
                <a:spcPct val="90000"/>
              </a:lnSpc>
              <a:buNone/>
            </a:pPr>
            <a:endParaRPr lang="en-US" sz="2600" dirty="0">
              <a:latin typeface="Arial" panose="020B0604020202020204" pitchFamily="34" charset="0"/>
              <a:cs typeface="Arial" panose="020B0604020202020204" pitchFamily="34" charset="0"/>
            </a:endParaRPr>
          </a:p>
          <a:p>
            <a:pPr marL="0" indent="0">
              <a:lnSpc>
                <a:spcPct val="90000"/>
              </a:lnSpc>
              <a:buNone/>
            </a:pPr>
            <a:endParaRPr lang="en-US" sz="2600" dirty="0">
              <a:latin typeface="Arial" panose="020B0604020202020204" pitchFamily="34" charset="0"/>
              <a:cs typeface="Arial" panose="020B0604020202020204" pitchFamily="34" charset="0"/>
            </a:endParaRPr>
          </a:p>
          <a:p>
            <a:pPr marL="0" indent="0">
              <a:lnSpc>
                <a:spcPct val="90000"/>
              </a:lnSpc>
              <a:buNone/>
            </a:pPr>
            <a:endParaRPr lang="en-US" sz="2600" dirty="0">
              <a:latin typeface="Arial" panose="020B0604020202020204" pitchFamily="34" charset="0"/>
              <a:cs typeface="Arial" panose="020B0604020202020204" pitchFamily="34" charset="0"/>
            </a:endParaRPr>
          </a:p>
          <a:p>
            <a:pPr marL="0" indent="0">
              <a:lnSpc>
                <a:spcPct val="90000"/>
              </a:lnSpc>
              <a:buNone/>
            </a:pPr>
            <a:endParaRPr lang="en-US" sz="2600" dirty="0">
              <a:latin typeface="Arial" panose="020B0604020202020204" pitchFamily="34" charset="0"/>
              <a:cs typeface="Arial" panose="020B0604020202020204" pitchFamily="34" charset="0"/>
            </a:endParaRPr>
          </a:p>
          <a:p>
            <a:pPr marL="650229" lvl="1" indent="0">
              <a:lnSpc>
                <a:spcPct val="90000"/>
              </a:lnSpc>
              <a:buNone/>
            </a:pPr>
            <a:endParaRPr lang="en-US" sz="2000" dirty="0"/>
          </a:p>
          <a:p>
            <a:pPr marL="650229" lvl="1" indent="0">
              <a:lnSpc>
                <a:spcPct val="90000"/>
              </a:lnSpc>
              <a:buNone/>
            </a:pPr>
            <a:endParaRPr lang="en-US" sz="2000" dirty="0"/>
          </a:p>
          <a:p>
            <a:pPr marL="650229" lvl="1" indent="0">
              <a:lnSpc>
                <a:spcPct val="90000"/>
              </a:lnSpc>
              <a:buNone/>
            </a:pPr>
            <a:endParaRPr lang="en-US" sz="1116" dirty="0"/>
          </a:p>
        </p:txBody>
      </p:sp>
      <p:pic>
        <p:nvPicPr>
          <p:cNvPr id="15" name="Picture 2">
            <a:extLst>
              <a:ext uri="{FF2B5EF4-FFF2-40B4-BE49-F238E27FC236}">
                <a16:creationId xmlns:a16="http://schemas.microsoft.com/office/drawing/2014/main" id="{2E8ED54E-6977-42CE-9FE5-030CEB839D23}"/>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F94CC9BE-3E04-50A2-C9FF-37C42B620B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68865"/>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041"/>
            <a:ext cx="13004802" cy="9765641"/>
            <a:chOff x="0" y="-8467"/>
            <a:chExt cx="12192000" cy="6866467"/>
          </a:xfrm>
        </p:grpSpPr>
        <p:cxnSp>
          <p:nvCxnSpPr>
            <p:cNvPr id="23" name="Straight Connector 22">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3687C33F-D13D-412D-B9F7-60664B599649}"/>
              </a:ext>
            </a:extLst>
          </p:cNvPr>
          <p:cNvSpPr>
            <a:spLocks noGrp="1"/>
          </p:cNvSpPr>
          <p:nvPr>
            <p:ph type="title"/>
          </p:nvPr>
        </p:nvSpPr>
        <p:spPr>
          <a:xfrm>
            <a:off x="722489" y="866986"/>
            <a:ext cx="9169779" cy="1878471"/>
          </a:xfrm>
        </p:spPr>
        <p:txBody>
          <a:bodyPr>
            <a:normAutofit/>
          </a:bodyPr>
          <a:lstStyle/>
          <a:p>
            <a:r>
              <a:rPr lang="en-US" dirty="0"/>
              <a:t>Case Study</a:t>
            </a:r>
            <a:br>
              <a:rPr lang="en-US" dirty="0"/>
            </a:br>
            <a:r>
              <a:rPr lang="en-US" dirty="0"/>
              <a:t> </a:t>
            </a:r>
          </a:p>
        </p:txBody>
      </p:sp>
      <p:sp>
        <p:nvSpPr>
          <p:cNvPr id="8" name="Content Placeholder 7">
            <a:extLst>
              <a:ext uri="{FF2B5EF4-FFF2-40B4-BE49-F238E27FC236}">
                <a16:creationId xmlns:a16="http://schemas.microsoft.com/office/drawing/2014/main" id="{82CA18B2-4CC7-4C4F-B1FE-0159B56D6AC9}"/>
              </a:ext>
            </a:extLst>
          </p:cNvPr>
          <p:cNvSpPr>
            <a:spLocks noGrp="1"/>
          </p:cNvSpPr>
          <p:nvPr>
            <p:ph idx="1"/>
          </p:nvPr>
        </p:nvSpPr>
        <p:spPr>
          <a:xfrm>
            <a:off x="688798" y="2027423"/>
            <a:ext cx="9169779" cy="5519322"/>
          </a:xfrm>
        </p:spPr>
        <p:txBody>
          <a:bodyPr>
            <a:normAutofit/>
          </a:bodyPr>
          <a:lstStyle/>
          <a:p>
            <a:pPr>
              <a:lnSpc>
                <a:spcPct val="90000"/>
              </a:lnSpc>
            </a:pPr>
            <a:endParaRPr lang="en-US" sz="1400" dirty="0"/>
          </a:p>
          <a:p>
            <a:pPr marL="650229" lvl="1" indent="0">
              <a:lnSpc>
                <a:spcPct val="90000"/>
              </a:lnSpc>
              <a:buNone/>
            </a:pPr>
            <a:endParaRPr lang="en-US" sz="2000" dirty="0"/>
          </a:p>
          <a:p>
            <a:pPr marL="650229" lvl="1" indent="0">
              <a:lnSpc>
                <a:spcPct val="90000"/>
              </a:lnSpc>
              <a:buNone/>
            </a:pPr>
            <a:endParaRPr lang="en-US" sz="2000" dirty="0"/>
          </a:p>
        </p:txBody>
      </p:sp>
      <p:pic>
        <p:nvPicPr>
          <p:cNvPr id="15" name="Picture 2">
            <a:extLst>
              <a:ext uri="{FF2B5EF4-FFF2-40B4-BE49-F238E27FC236}">
                <a16:creationId xmlns:a16="http://schemas.microsoft.com/office/drawing/2014/main" id="{2E8ED54E-6977-42CE-9FE5-030CEB839D23}"/>
              </a:ext>
            </a:extLst>
          </p:cNvPr>
          <p:cNvPicPr>
            <a:picLocks noChangeAspect="1" noChangeArrowheads="1"/>
          </p:cNvPicPr>
          <p:nvPr/>
        </p:nvPicPr>
        <p:blipFill rotWithShape="1">
          <a:blip r:embed="rId3" cstate="print"/>
          <a:srcRect l="5716"/>
          <a:stretch/>
        </p:blipFill>
        <p:spPr bwMode="auto">
          <a:xfrm>
            <a:off x="11745607" y="8592162"/>
            <a:ext cx="1153490" cy="1087476"/>
          </a:xfrm>
          <a:prstGeom prst="rect">
            <a:avLst/>
          </a:prstGeom>
          <a:solidFill>
            <a:schemeClr val="accent1">
              <a:lumMod val="75000"/>
            </a:schemeClr>
          </a:solidFill>
          <a:ln w="9525">
            <a:noFill/>
            <a:miter lim="800000"/>
            <a:headEnd/>
            <a:tailEnd/>
          </a:ln>
        </p:spPr>
      </p:pic>
      <p:pic>
        <p:nvPicPr>
          <p:cNvPr id="2" name="Picture 2" descr="DPHHS Logo">
            <a:extLst>
              <a:ext uri="{FF2B5EF4-FFF2-40B4-BE49-F238E27FC236}">
                <a16:creationId xmlns:a16="http://schemas.microsoft.com/office/drawing/2014/main" id="{F94CC9BE-3E04-50A2-C9FF-37C42B620B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2" y="7927444"/>
            <a:ext cx="1853278" cy="18784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7">
            <a:extLst>
              <a:ext uri="{FF2B5EF4-FFF2-40B4-BE49-F238E27FC236}">
                <a16:creationId xmlns:a16="http://schemas.microsoft.com/office/drawing/2014/main" id="{73A30ABF-7E38-2810-3CFD-B9A8D113AD36}"/>
              </a:ext>
            </a:extLst>
          </p:cNvPr>
          <p:cNvSpPr txBox="1">
            <a:spLocks/>
          </p:cNvSpPr>
          <p:nvPr/>
        </p:nvSpPr>
        <p:spPr>
          <a:xfrm>
            <a:off x="841198" y="2179823"/>
            <a:ext cx="9169779" cy="5519322"/>
          </a:xfrm>
          <a:prstGeom prst="rect">
            <a:avLst/>
          </a:prstGeom>
        </p:spPr>
        <p:txBody>
          <a:bodyPr vert="horz" lIns="91440" tIns="45720" rIns="91440" bIns="45720" rtlCol="0">
            <a:normAutofit lnSpcReduction="10000"/>
          </a:bodyPr>
          <a:lst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a:lstStyle>
          <a:p>
            <a:pPr marL="650229" lvl="1" indent="0">
              <a:lnSpc>
                <a:spcPct val="90000"/>
              </a:lnSpc>
              <a:buNone/>
            </a:pPr>
            <a:endParaRPr lang="en-US" sz="2400" dirty="0">
              <a:latin typeface="Arial" panose="020B0604020202020204" pitchFamily="34" charset="0"/>
              <a:cs typeface="Arial" panose="020B0604020202020204" pitchFamily="34" charset="0"/>
            </a:endParaRPr>
          </a:p>
          <a:p>
            <a:pPr>
              <a:lnSpc>
                <a:spcPct val="90000"/>
              </a:lnSpc>
            </a:pPr>
            <a:r>
              <a:rPr lang="en-US" sz="2600" dirty="0">
                <a:latin typeface="Arial" panose="020B0604020202020204" pitchFamily="34" charset="0"/>
                <a:cs typeface="Arial" panose="020B0604020202020204" pitchFamily="34" charset="0"/>
              </a:rPr>
              <a:t>Jane:</a:t>
            </a:r>
          </a:p>
          <a:p>
            <a:pPr marL="0" indent="0">
              <a:lnSpc>
                <a:spcPct val="90000"/>
              </a:lnSpc>
              <a:buNone/>
            </a:pPr>
            <a:r>
              <a:rPr lang="en-US" sz="2600" dirty="0">
                <a:latin typeface="Arial" panose="020B0604020202020204" pitchFamily="34" charset="0"/>
                <a:cs typeface="Arial" panose="020B0604020202020204" pitchFamily="34" charset="0"/>
              </a:rPr>
              <a:t>Jane is 15 years old in her Sophomore year of High School. She has a history of trauma, including witnessing domestic violence, and sexual abuse by a family member. Jane lives with her mom and siblings.</a:t>
            </a:r>
          </a:p>
          <a:p>
            <a:pPr marL="0" indent="0">
              <a:lnSpc>
                <a:spcPct val="90000"/>
              </a:lnSpc>
              <a:buNone/>
            </a:pPr>
            <a:endParaRPr lang="en-US" sz="2600" dirty="0">
              <a:latin typeface="Arial" panose="020B0604020202020204" pitchFamily="34" charset="0"/>
              <a:cs typeface="Arial" panose="020B0604020202020204" pitchFamily="34" charset="0"/>
            </a:endParaRPr>
          </a:p>
          <a:p>
            <a:pPr marL="0" indent="0">
              <a:lnSpc>
                <a:spcPct val="90000"/>
              </a:lnSpc>
              <a:buNone/>
            </a:pPr>
            <a:r>
              <a:rPr lang="en-US" sz="2400" dirty="0">
                <a:latin typeface="Arial" panose="020B0604020202020204" pitchFamily="34" charset="0"/>
                <a:cs typeface="Arial" panose="020B0604020202020204" pitchFamily="34" charset="0"/>
              </a:rPr>
              <a:t>Interventions:</a:t>
            </a:r>
          </a:p>
          <a:p>
            <a:pPr lvl="1">
              <a:lnSpc>
                <a:spcPct val="90000"/>
              </a:lnSpc>
            </a:pPr>
            <a:r>
              <a:rPr lang="en-US" sz="2400" dirty="0">
                <a:latin typeface="Arial" panose="020B0604020202020204" pitchFamily="34" charset="0"/>
                <a:cs typeface="Arial" panose="020B0604020202020204" pitchFamily="34" charset="0"/>
              </a:rPr>
              <a:t>Therapy – Individual, Group, and Family therapy</a:t>
            </a:r>
          </a:p>
          <a:p>
            <a:pPr lvl="1">
              <a:lnSpc>
                <a:spcPct val="90000"/>
              </a:lnSpc>
            </a:pPr>
            <a:r>
              <a:rPr lang="en-US" sz="2400" dirty="0">
                <a:latin typeface="Arial" panose="020B0604020202020204" pitchFamily="34" charset="0"/>
                <a:cs typeface="Arial" panose="020B0604020202020204" pitchFamily="34" charset="0"/>
              </a:rPr>
              <a:t>Classroom support</a:t>
            </a:r>
          </a:p>
          <a:p>
            <a:pPr lvl="1">
              <a:lnSpc>
                <a:spcPct val="90000"/>
              </a:lnSpc>
            </a:pPr>
            <a:r>
              <a:rPr lang="en-US" sz="2400" dirty="0">
                <a:latin typeface="Arial" panose="020B0604020202020204" pitchFamily="34" charset="0"/>
                <a:cs typeface="Arial" panose="020B0604020202020204" pitchFamily="34" charset="0"/>
              </a:rPr>
              <a:t>Employment support</a:t>
            </a:r>
          </a:p>
          <a:p>
            <a:pPr lvl="1">
              <a:lnSpc>
                <a:spcPct val="90000"/>
              </a:lnSpc>
            </a:pPr>
            <a:r>
              <a:rPr lang="en-US" sz="2400" dirty="0">
                <a:latin typeface="Arial" panose="020B0604020202020204" pitchFamily="34" charset="0"/>
                <a:cs typeface="Arial" panose="020B0604020202020204" pitchFamily="34" charset="0"/>
              </a:rPr>
              <a:t>Home Support</a:t>
            </a:r>
          </a:p>
          <a:p>
            <a:pPr lvl="1">
              <a:lnSpc>
                <a:spcPct val="90000"/>
              </a:lnSpc>
            </a:pPr>
            <a:endParaRPr lang="en-US" sz="1716" dirty="0"/>
          </a:p>
          <a:p>
            <a:pPr marL="650229" lvl="1" indent="0">
              <a:lnSpc>
                <a:spcPct val="90000"/>
              </a:lnSpc>
              <a:buFont typeface="Wingdings 3" charset="2"/>
              <a:buNone/>
            </a:pPr>
            <a:endParaRPr lang="en-US" sz="2000" dirty="0"/>
          </a:p>
          <a:p>
            <a:pPr marL="650229" lvl="1" indent="0">
              <a:lnSpc>
                <a:spcPct val="90000"/>
              </a:lnSpc>
              <a:buFont typeface="Wingdings 3" charset="2"/>
              <a:buNone/>
            </a:pPr>
            <a:endParaRPr lang="en-US" sz="1116" dirty="0"/>
          </a:p>
        </p:txBody>
      </p:sp>
    </p:spTree>
    <p:extLst>
      <p:ext uri="{BB962C8B-B14F-4D97-AF65-F5344CB8AC3E}">
        <p14:creationId xmlns:p14="http://schemas.microsoft.com/office/powerpoint/2010/main" val="3446031932"/>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1846</TotalTime>
  <Words>1029</Words>
  <Application>Microsoft Office PowerPoint</Application>
  <PresentationFormat>Custom</PresentationFormat>
  <Paragraphs>132</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Calibri</vt:lpstr>
      <vt:lpstr>Helvetica Neue</vt:lpstr>
      <vt:lpstr>Trebuchet MS</vt:lpstr>
      <vt:lpstr>Wingdings</vt:lpstr>
      <vt:lpstr>Wingdings 3</vt:lpstr>
      <vt:lpstr>Facet</vt:lpstr>
      <vt:lpstr>PowerPoint Presentation</vt:lpstr>
      <vt:lpstr>Objectives</vt:lpstr>
      <vt:lpstr>CSCT overview</vt:lpstr>
      <vt:lpstr>GOAL of the CSCT Program</vt:lpstr>
      <vt:lpstr>CSCT Program Facts:</vt:lpstr>
      <vt:lpstr>Youth Qualifications for CSCT</vt:lpstr>
      <vt:lpstr>SED Diagnosis</vt:lpstr>
      <vt:lpstr>Case Study  </vt:lpstr>
      <vt:lpstr>Case Study  </vt:lpstr>
      <vt:lpstr>CSCT Aggregate Outcomes</vt:lpstr>
      <vt:lpstr>TCM Outcomes</vt:lpstr>
      <vt:lpstr>CSCT Outcomes</vt:lpstr>
      <vt:lpstr>CSCT Outcomes</vt:lpstr>
      <vt:lpstr>CSCT Outcomes: </vt:lpstr>
      <vt:lpstr>Interested in a CSCT team at your school?</vt:lpstr>
      <vt:lpstr>Questions about CSCT</vt:lpstr>
      <vt:lpstr>Legislative Session 2023</vt:lpstr>
      <vt:lpstr>Legislative Session</vt:lpstr>
      <vt:lpstr>Legislative Session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Frew</dc:creator>
  <cp:lastModifiedBy>Kim Collins</cp:lastModifiedBy>
  <cp:revision>59</cp:revision>
  <dcterms:modified xsi:type="dcterms:W3CDTF">2023-08-15T23:10:59Z</dcterms:modified>
</cp:coreProperties>
</file>