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66" r:id="rId2"/>
    <p:sldMasterId id="2147483742" r:id="rId3"/>
    <p:sldMasterId id="2147483737" r:id="rId4"/>
    <p:sldMasterId id="2147483739" r:id="rId5"/>
    <p:sldMasterId id="2147483740" r:id="rId6"/>
    <p:sldMasterId id="2147483741" r:id="rId7"/>
  </p:sldMasterIdLst>
  <p:notesMasterIdLst>
    <p:notesMasterId r:id="rId45"/>
  </p:notesMasterIdLst>
  <p:handoutMasterIdLst>
    <p:handoutMasterId r:id="rId46"/>
  </p:handoutMasterIdLst>
  <p:sldIdLst>
    <p:sldId id="657" r:id="rId8"/>
    <p:sldId id="652" r:id="rId9"/>
    <p:sldId id="659" r:id="rId10"/>
    <p:sldId id="660" r:id="rId11"/>
    <p:sldId id="661" r:id="rId12"/>
    <p:sldId id="662" r:id="rId13"/>
    <p:sldId id="665" r:id="rId14"/>
    <p:sldId id="666" r:id="rId15"/>
    <p:sldId id="667" r:id="rId16"/>
    <p:sldId id="669" r:id="rId17"/>
    <p:sldId id="664" r:id="rId18"/>
    <p:sldId id="385" r:id="rId19"/>
    <p:sldId id="670" r:id="rId20"/>
    <p:sldId id="671" r:id="rId21"/>
    <p:sldId id="672" r:id="rId22"/>
    <p:sldId id="673" r:id="rId23"/>
    <p:sldId id="674" r:id="rId24"/>
    <p:sldId id="675" r:id="rId25"/>
    <p:sldId id="676" r:id="rId26"/>
    <p:sldId id="677" r:id="rId27"/>
    <p:sldId id="680" r:id="rId28"/>
    <p:sldId id="640" r:id="rId29"/>
    <p:sldId id="679" r:id="rId30"/>
    <p:sldId id="678" r:id="rId31"/>
    <p:sldId id="681" r:id="rId32"/>
    <p:sldId id="682" r:id="rId33"/>
    <p:sldId id="683" r:id="rId34"/>
    <p:sldId id="684" r:id="rId35"/>
    <p:sldId id="685" r:id="rId36"/>
    <p:sldId id="686" r:id="rId37"/>
    <p:sldId id="687" r:id="rId38"/>
    <p:sldId id="688" r:id="rId39"/>
    <p:sldId id="689" r:id="rId40"/>
    <p:sldId id="611" r:id="rId41"/>
    <p:sldId id="614" r:id="rId42"/>
    <p:sldId id="467" r:id="rId43"/>
    <p:sldId id="583"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3"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505"/>
    <a:srgbClr val="5E5E5E"/>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3302" autoAdjust="0"/>
  </p:normalViewPr>
  <p:slideViewPr>
    <p:cSldViewPr>
      <p:cViewPr varScale="1">
        <p:scale>
          <a:sx n="95" d="100"/>
          <a:sy n="95" d="100"/>
        </p:scale>
        <p:origin x="1432"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9" d="100"/>
          <a:sy n="89" d="100"/>
        </p:scale>
        <p:origin x="-3036" y="-54"/>
      </p:cViewPr>
      <p:guideLst>
        <p:guide orient="horz" pos="2953"/>
        <p:guide pos="2184"/>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5091" tIns="47546" rIns="95091" bIns="47546" rtlCol="0"/>
          <a:lstStyle>
            <a:lvl1pPr algn="l">
              <a:defRPr sz="1200"/>
            </a:lvl1pPr>
          </a:lstStyle>
          <a:p>
            <a:endParaRPr lang="en-US" dirty="0"/>
          </a:p>
        </p:txBody>
      </p:sp>
      <p:sp>
        <p:nvSpPr>
          <p:cNvPr id="3" name="Date Placeholder 2"/>
          <p:cNvSpPr>
            <a:spLocks noGrp="1"/>
          </p:cNvSpPr>
          <p:nvPr>
            <p:ph type="dt" sz="quarter" idx="1"/>
          </p:nvPr>
        </p:nvSpPr>
        <p:spPr>
          <a:xfrm>
            <a:off x="4023094" y="0"/>
            <a:ext cx="3077739" cy="469424"/>
          </a:xfrm>
          <a:prstGeom prst="rect">
            <a:avLst/>
          </a:prstGeom>
        </p:spPr>
        <p:txBody>
          <a:bodyPr vert="horz" lIns="95091" tIns="47546" rIns="95091" bIns="47546" rtlCol="0"/>
          <a:lstStyle>
            <a:lvl1pPr algn="r">
              <a:defRPr sz="1200"/>
            </a:lvl1pPr>
          </a:lstStyle>
          <a:p>
            <a:r>
              <a:rPr lang="en-US" dirty="0"/>
              <a:t>10.6.17</a:t>
            </a:r>
          </a:p>
        </p:txBody>
      </p:sp>
      <p:sp>
        <p:nvSpPr>
          <p:cNvPr id="4" name="Footer Placeholder 3"/>
          <p:cNvSpPr>
            <a:spLocks noGrp="1"/>
          </p:cNvSpPr>
          <p:nvPr>
            <p:ph type="ftr" sz="quarter" idx="2"/>
          </p:nvPr>
        </p:nvSpPr>
        <p:spPr>
          <a:xfrm>
            <a:off x="0" y="8917423"/>
            <a:ext cx="3077739" cy="469424"/>
          </a:xfrm>
          <a:prstGeom prst="rect">
            <a:avLst/>
          </a:prstGeom>
        </p:spPr>
        <p:txBody>
          <a:bodyPr vert="horz" lIns="95091" tIns="47546" rIns="95091" bIns="47546" rtlCol="0" anchor="b"/>
          <a:lstStyle>
            <a:lvl1pPr algn="l">
              <a:defRPr sz="1200"/>
            </a:lvl1pPr>
          </a:lstStyle>
          <a:p>
            <a:r>
              <a:rPr lang="en-US" dirty="0"/>
              <a:t>www.Colorado.gov/CSSRC</a:t>
            </a:r>
          </a:p>
        </p:txBody>
      </p:sp>
      <p:sp>
        <p:nvSpPr>
          <p:cNvPr id="5" name="Slide Number Placeholder 4"/>
          <p:cNvSpPr>
            <a:spLocks noGrp="1"/>
          </p:cNvSpPr>
          <p:nvPr>
            <p:ph type="sldNum" sz="quarter" idx="3"/>
          </p:nvPr>
        </p:nvSpPr>
        <p:spPr>
          <a:xfrm>
            <a:off x="4023094" y="8917423"/>
            <a:ext cx="3077739" cy="469424"/>
          </a:xfrm>
          <a:prstGeom prst="rect">
            <a:avLst/>
          </a:prstGeom>
        </p:spPr>
        <p:txBody>
          <a:bodyPr vert="horz" lIns="95091" tIns="47546" rIns="95091" bIns="47546" rtlCol="0" anchor="b"/>
          <a:lstStyle>
            <a:lvl1pPr algn="r">
              <a:defRPr sz="1200"/>
            </a:lvl1pPr>
          </a:lstStyle>
          <a:p>
            <a:fld id="{87638934-84D7-4EFC-B622-1B2EAC0E56E8}" type="slidenum">
              <a:rPr lang="en-US" smtClean="0"/>
              <a:t>‹#›</a:t>
            </a:fld>
            <a:endParaRPr lang="en-US" dirty="0"/>
          </a:p>
        </p:txBody>
      </p:sp>
    </p:spTree>
    <p:extLst>
      <p:ext uri="{BB962C8B-B14F-4D97-AF65-F5344CB8AC3E}">
        <p14:creationId xmlns:p14="http://schemas.microsoft.com/office/powerpoint/2010/main" val="272768251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5091" tIns="47546" rIns="95091" bIns="47546"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5091" tIns="47546" rIns="95091" bIns="47546" rtlCol="0"/>
          <a:lstStyle>
            <a:lvl1pPr algn="r">
              <a:defRPr sz="1200"/>
            </a:lvl1pPr>
          </a:lstStyle>
          <a:p>
            <a:r>
              <a:rPr lang="en-US" dirty="0"/>
              <a:t>10.6.17</a:t>
            </a:r>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5091" tIns="47546" rIns="95091" bIns="47546"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5091" tIns="47546" rIns="95091" bIns="475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5091" tIns="47546" rIns="95091" bIns="47546" rtlCol="0" anchor="b"/>
          <a:lstStyle>
            <a:lvl1pPr algn="l">
              <a:defRPr sz="1200"/>
            </a:lvl1pPr>
          </a:lstStyle>
          <a:p>
            <a:r>
              <a:rPr lang="en-US" dirty="0"/>
              <a:t>www.Colorado.gov/CSSRC</a:t>
            </a:r>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5091" tIns="47546" rIns="95091" bIns="47546" rtlCol="0" anchor="b"/>
          <a:lstStyle>
            <a:lvl1pPr algn="r">
              <a:defRPr sz="1200"/>
            </a:lvl1pPr>
          </a:lstStyle>
          <a:p>
            <a:fld id="{93B257B4-99A6-4D84-B4AB-6455E623D1A2}" type="slidenum">
              <a:rPr lang="en-US" smtClean="0"/>
              <a:t>‹#›</a:t>
            </a:fld>
            <a:endParaRPr lang="en-US" dirty="0"/>
          </a:p>
        </p:txBody>
      </p:sp>
    </p:spTree>
    <p:extLst>
      <p:ext uri="{BB962C8B-B14F-4D97-AF65-F5344CB8AC3E}">
        <p14:creationId xmlns:p14="http://schemas.microsoft.com/office/powerpoint/2010/main" val="256840059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hoolshooters.inf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5b2778ed7_7_178: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dirty="0"/>
          </a:p>
        </p:txBody>
      </p:sp>
      <p:sp>
        <p:nvSpPr>
          <p:cNvPr id="112" name="Google Shape;112;g95b2778ed7_7_178: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6383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r>
              <a:rPr lang="en-US" dirty="0"/>
              <a:t>The Enoch Brown school massacre of Pontiac's War. On July 26, 1764, four Delaware (Lenape) American Indians entered a settlers' log schoolhouse in the Province of Pennsylvania in what is now Franklin County, near the present-day city of Greencastle. </a:t>
            </a:r>
          </a:p>
          <a:p>
            <a:endParaRPr lang="en-US" dirty="0"/>
          </a:p>
          <a:p>
            <a:r>
              <a:rPr lang="en-US" dirty="0"/>
              <a:t>Inside were the schoolmaster, Enoch Brown, and a number of young students. Brown pleaded with the warriors to spare the children; nonetheless he was shot and scalped.</a:t>
            </a:r>
            <a:r>
              <a:rPr lang="en-US" baseline="0" dirty="0"/>
              <a:t> </a:t>
            </a:r>
            <a:r>
              <a:rPr lang="en-US" dirty="0"/>
              <a:t>The warriors then tomahawked and scalped the children. Brown and nine children were killed.</a:t>
            </a:r>
            <a:r>
              <a:rPr lang="en-US" baseline="0" dirty="0"/>
              <a:t>  </a:t>
            </a:r>
            <a:r>
              <a:rPr lang="en-US" dirty="0"/>
              <a:t>Two scalped children survived their wounds.</a:t>
            </a:r>
            <a:r>
              <a:rPr lang="en-US" baseline="0" dirty="0"/>
              <a:t>  </a:t>
            </a:r>
            <a:r>
              <a:rPr lang="en-US" dirty="0"/>
              <a:t>Four children were taken as prisoners.  The first school shooting in the Americas.</a:t>
            </a:r>
          </a:p>
          <a:p>
            <a:endParaRPr lang="en-US" dirty="0"/>
          </a:p>
          <a:p>
            <a:endParaRPr lang="en-US" dirty="0"/>
          </a:p>
          <a:p>
            <a:r>
              <a:rPr lang="en-US" dirty="0"/>
              <a:t>School shootings happen</a:t>
            </a:r>
            <a:r>
              <a:rPr lang="en-US" baseline="0" dirty="0"/>
              <a:t> in every size school, every type of school, every area of the country, all spaces within the school and they have been occurring since before our country was even united.</a:t>
            </a:r>
            <a:endParaRPr lang="en-US" dirty="0"/>
          </a:p>
          <a:p>
            <a:pPr>
              <a:buSzPts val="1400"/>
            </a:pP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16</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96781d01a3_6_214: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a:p>
        </p:txBody>
      </p:sp>
      <p:sp>
        <p:nvSpPr>
          <p:cNvPr id="610" name="Google Shape;610;g96781d01a3_6_214: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r>
              <a:rPr lang="en-US" dirty="0"/>
              <a:t>We always recommend that threat assessment be conducted by a team – never a single individual making a determination of possible violence.  </a:t>
            </a:r>
          </a:p>
          <a:p>
            <a:endParaRPr lang="en-US" dirty="0"/>
          </a:p>
          <a:p>
            <a:r>
              <a:rPr lang="en-US" dirty="0"/>
              <a:t>Those listed on this slide should comprise the school team.  Others on staff, with knowledge of the student, may be called upon to assist the team. </a:t>
            </a:r>
          </a:p>
          <a:p>
            <a:endParaRPr lang="en-US" dirty="0"/>
          </a:p>
          <a:p>
            <a:r>
              <a:rPr lang="en-US" dirty="0"/>
              <a:t>When should law enforcement be involved in an assessment?</a:t>
            </a:r>
          </a:p>
          <a:p>
            <a:pPr marL="173370" indent="-173370">
              <a:buFont typeface="Arial" panose="020B0604020202020204" pitchFamily="34" charset="0"/>
              <a:buChar char="•"/>
            </a:pPr>
            <a:r>
              <a:rPr lang="en-US" dirty="0"/>
              <a:t>They may assist in interviewing family</a:t>
            </a:r>
          </a:p>
          <a:p>
            <a:pPr marL="173370" indent="-173370">
              <a:buFont typeface="Arial" panose="020B0604020202020204" pitchFamily="34" charset="0"/>
              <a:buChar char="•"/>
            </a:pPr>
            <a:r>
              <a:rPr lang="en-US" dirty="0"/>
              <a:t>They may assist in interviewing persons outside school</a:t>
            </a:r>
          </a:p>
          <a:p>
            <a:pPr marL="173370" indent="-173370">
              <a:buFont typeface="Arial" panose="020B0604020202020204" pitchFamily="34" charset="0"/>
              <a:buChar char="•"/>
            </a:pPr>
            <a:r>
              <a:rPr lang="en-US" dirty="0"/>
              <a:t>They may conduct searches of the student’s house with the proper authority</a:t>
            </a:r>
          </a:p>
          <a:p>
            <a:pPr marL="291605" indent="-291605">
              <a:buFont typeface="Arial" panose="020B0604020202020204" pitchFamily="34" charset="0"/>
              <a:buChar char="•"/>
            </a:pPr>
            <a:endParaRPr lang="en-US" dirty="0"/>
          </a:p>
          <a:p>
            <a:r>
              <a:rPr lang="en-US" dirty="0"/>
              <a:t>District level teams have been used to ensure compliance and fidelity</a:t>
            </a:r>
            <a:r>
              <a:rPr lang="en-US" baseline="0" dirty="0"/>
              <a:t> or to review only the most serious of threats, as a backup to the school level team.  Some districts are small enough that the building level is the district level. Having a district level team available for consultation is an excellent component of your threat assessment protocol.  </a:t>
            </a:r>
            <a:endParaRPr lang="en-US" dirty="0"/>
          </a:p>
          <a:p>
            <a:pPr>
              <a:buSzPts val="1400"/>
            </a:pP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18</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992a87c7c0_0_0: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992a87c7c0_0_0:notes"/>
          <p:cNvSpPr txBox="1">
            <a:spLocks noGrp="1"/>
          </p:cNvSpPr>
          <p:nvPr>
            <p:ph type="body" idx="1"/>
          </p:nvPr>
        </p:nvSpPr>
        <p:spPr>
          <a:xfrm>
            <a:off x="719576" y="4562954"/>
            <a:ext cx="5756628" cy="3733213"/>
          </a:xfrm>
          <a:prstGeom prst="rect">
            <a:avLst/>
          </a:prstGeom>
          <a:noFill/>
          <a:ln>
            <a:noFill/>
          </a:ln>
        </p:spPr>
        <p:txBody>
          <a:bodyPr spcFirstLastPara="1" wrap="square" lIns="95280" tIns="47628" rIns="95280" bIns="47628" anchor="t" anchorCtr="0">
            <a:noAutofit/>
          </a:bodyPr>
          <a:lstStyle/>
          <a:p>
            <a:endParaRPr/>
          </a:p>
        </p:txBody>
      </p:sp>
      <p:sp>
        <p:nvSpPr>
          <p:cNvPr id="757" name="Google Shape;757;g992a87c7c0_0_0:notes"/>
          <p:cNvSpPr txBox="1">
            <a:spLocks noGrp="1"/>
          </p:cNvSpPr>
          <p:nvPr>
            <p:ph type="sldNum" idx="12"/>
          </p:nvPr>
        </p:nvSpPr>
        <p:spPr>
          <a:xfrm>
            <a:off x="4075931" y="9005743"/>
            <a:ext cx="3118123" cy="475665"/>
          </a:xfrm>
          <a:prstGeom prst="rect">
            <a:avLst/>
          </a:prstGeom>
          <a:noFill/>
          <a:ln>
            <a:noFill/>
          </a:ln>
        </p:spPr>
        <p:txBody>
          <a:bodyPr spcFirstLastPara="1" wrap="square" lIns="95280" tIns="47628" rIns="95280" bIns="47628" anchor="b" anchorCtr="0">
            <a:noAutofit/>
          </a:bodyPr>
          <a:lstStyle/>
          <a:p>
            <a:fld id="{00000000-1234-1234-1234-123412341234}" type="slidenum">
              <a:rPr lang="en-US"/>
              <a:pPr/>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958aedf4ba_1_121: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g958aedf4ba_1_121: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Rather than focusing on a set of traits or characteristics, a threat assessment process should focus on gathering relevant information about a student’s behaviors, situational factors, and circumstances to assess the risk of violence or other harmful outcomes.  </a:t>
            </a:r>
            <a:endParaRPr sz="1400"/>
          </a:p>
          <a:p>
            <a:pPr>
              <a:buSzPts val="1400"/>
            </a:pPr>
            <a:endParaRPr sz="1400"/>
          </a:p>
          <a:p>
            <a:pPr>
              <a:buSzPts val="1400"/>
            </a:pPr>
            <a:r>
              <a:rPr lang="en-US" sz="1400" b="1"/>
              <a:t>Click will bring up picture</a:t>
            </a:r>
            <a:endParaRPr sz="1400" b="1"/>
          </a:p>
          <a:p>
            <a:pPr>
              <a:buSzPts val="1400"/>
            </a:pPr>
            <a:r>
              <a:rPr lang="en-US" sz="1400"/>
              <a:t>Picture represents old stereotype of school attacker.  Columbine trench coats, white males, loner, guns to name a few</a:t>
            </a:r>
            <a:endParaRPr sz="1400"/>
          </a:p>
          <a:p>
            <a:pPr>
              <a:buSzPts val="1400"/>
            </a:pPr>
            <a:r>
              <a:rPr lang="en-US" sz="1400" b="1" i="1" u="sng"/>
              <a:t>Today anybody- no profile!</a:t>
            </a:r>
            <a:endParaRPr sz="1400" b="1" i="1" u="sng"/>
          </a:p>
          <a:p>
            <a:pPr>
              <a:buSzPts val="1400"/>
            </a:pPr>
            <a:endParaRPr sz="1400"/>
          </a:p>
        </p:txBody>
      </p:sp>
      <p:sp>
        <p:nvSpPr>
          <p:cNvPr id="777" name="Google Shape;777;g958aedf4ba_1_121: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20</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993b656885_0_0: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3" name="Google Shape;823;g993b656885_0_0:notes"/>
          <p:cNvSpPr txBox="1">
            <a:spLocks noGrp="1"/>
          </p:cNvSpPr>
          <p:nvPr>
            <p:ph type="body" idx="1"/>
          </p:nvPr>
        </p:nvSpPr>
        <p:spPr>
          <a:xfrm>
            <a:off x="719576" y="4562954"/>
            <a:ext cx="5756628" cy="3733213"/>
          </a:xfrm>
          <a:prstGeom prst="rect">
            <a:avLst/>
          </a:prstGeom>
          <a:noFill/>
          <a:ln>
            <a:noFill/>
          </a:ln>
        </p:spPr>
        <p:txBody>
          <a:bodyPr spcFirstLastPara="1" wrap="square" lIns="95280" tIns="47628" rIns="95280" bIns="47628" anchor="t" anchorCtr="0">
            <a:noAutofit/>
          </a:bodyPr>
          <a:lstStyle/>
          <a:p>
            <a:pPr>
              <a:buSzPts val="1400"/>
            </a:pPr>
            <a:r>
              <a:rPr lang="en-US" sz="1100"/>
              <a:t>In Peter </a:t>
            </a:r>
            <a:r>
              <a:rPr lang="en-US" sz="1100" dirty="0" err="1"/>
              <a:t>Langman’s</a:t>
            </a:r>
            <a:r>
              <a:rPr lang="en-US" sz="1100" dirty="0"/>
              <a:t> book Why Kids Kill, he examined ten school shooters.  They fell into the following three categories:</a:t>
            </a:r>
            <a:endParaRPr dirty="0"/>
          </a:p>
          <a:p>
            <a:pPr>
              <a:buSzPts val="1400"/>
            </a:pPr>
            <a:endParaRPr sz="1100" dirty="0"/>
          </a:p>
          <a:p>
            <a:pPr>
              <a:buSzPts val="1400"/>
            </a:pPr>
            <a:r>
              <a:rPr lang="en-US" sz="1100" dirty="0"/>
              <a:t>Psychopathic (Existential rage – angry at life)  Two were classified as truly psychopathic –demonstrated narcissism, a lack of empathy, a lack of conscience, and sadistic behavior. Think Eric Harris, one of the Columbine attackers, who was very narcissistic and had a god-like complex</a:t>
            </a:r>
            <a:endParaRPr dirty="0"/>
          </a:p>
          <a:p>
            <a:pPr>
              <a:buSzPts val="1400"/>
            </a:pPr>
            <a:endParaRPr sz="1100" dirty="0"/>
          </a:p>
          <a:p>
            <a:pPr>
              <a:buSzPts val="1400"/>
            </a:pPr>
            <a:r>
              <a:rPr lang="en-US" sz="1100" dirty="0"/>
              <a:t>Psychotic (Schizophrenic and/or Existential anguish – self-loathing, hopelessness) Dr. </a:t>
            </a:r>
            <a:r>
              <a:rPr lang="en-US" sz="1100" dirty="0" err="1"/>
              <a:t>Langman</a:t>
            </a:r>
            <a:r>
              <a:rPr lang="en-US" sz="1100" dirty="0"/>
              <a:t> believed five of the shooters would have been diagnosed either with schizophrenia or schizotypal personality disorder, including paranoid delusions, delusions of grandeur, and auditory hallucinations.  Think Dylan Klebold, the other Columbine attacker.</a:t>
            </a:r>
            <a:endParaRPr dirty="0"/>
          </a:p>
          <a:p>
            <a:pPr>
              <a:buSzPts val="1400"/>
            </a:pPr>
            <a:endParaRPr sz="1100" dirty="0"/>
          </a:p>
          <a:p>
            <a:pPr>
              <a:buSzPts val="1400"/>
            </a:pPr>
            <a:r>
              <a:rPr lang="en-US" sz="1100" dirty="0"/>
              <a:t>Traumatized  (Extreme reactivity) – The three traumatized shooters all came from broken homes.</a:t>
            </a:r>
            <a:endParaRPr dirty="0"/>
          </a:p>
          <a:p>
            <a:pPr>
              <a:buSzPts val="1400"/>
            </a:pPr>
            <a:r>
              <a:rPr lang="en-US" sz="1100" dirty="0"/>
              <a:t>They suffered physical and/or sexual abuse. Each had at least one parent with substance abuse problems, and each had at least one parent with a criminal history.</a:t>
            </a:r>
            <a:endParaRPr dirty="0"/>
          </a:p>
          <a:p>
            <a:pPr>
              <a:buSzPts val="1400"/>
            </a:pPr>
            <a:r>
              <a:rPr lang="en-US" sz="1100" dirty="0"/>
              <a:t>			</a:t>
            </a:r>
            <a:endParaRPr dirty="0"/>
          </a:p>
          <a:p>
            <a:pPr>
              <a:buSzPts val="1400"/>
            </a:pPr>
            <a:r>
              <a:rPr lang="en-US" i="1" dirty="0"/>
              <a:t>Students who make credible threats of targeted violence experience mental health concerns that drive the movement from idea to action.  Many who have mental health diagnoses are psychotic, narcissistic, and/or traumatized.  They often experience existential rage and anguish.  Many are extremely reactive to the typical experiences of a routine school day.  Their hyper vulnerability can manifest as excessive complaints about other students or experiences with teachers.</a:t>
            </a:r>
            <a:endParaRPr dirty="0"/>
          </a:p>
          <a:p>
            <a:pPr>
              <a:buSzPts val="1400"/>
            </a:pPr>
            <a:r>
              <a:rPr lang="en-US" sz="1100" i="1" dirty="0"/>
              <a:t>See also “Rampage School Shooters: A Typology” by Peter </a:t>
            </a:r>
            <a:r>
              <a:rPr lang="en-US" sz="1100" i="1" dirty="0" err="1"/>
              <a:t>Langman</a:t>
            </a:r>
            <a:r>
              <a:rPr lang="en-US" sz="1100" i="1" dirty="0"/>
              <a:t>, Ph.D. at </a:t>
            </a:r>
            <a:r>
              <a:rPr lang="en-US" sz="1100" i="1" u="sng" dirty="0">
                <a:solidFill>
                  <a:schemeClr val="hlink"/>
                </a:solidFill>
                <a:hlinkClick r:id="rId3"/>
              </a:rPr>
              <a:t>www.schoolshooters.info</a:t>
            </a:r>
            <a:r>
              <a:rPr lang="en-US" sz="1100" i="1" dirty="0"/>
              <a:t> Version 1.1 (31 July 2014</a:t>
            </a:r>
            <a:r>
              <a:rPr lang="en-US" i="1" dirty="0"/>
              <a:t>) </a:t>
            </a:r>
            <a:endParaRPr dirty="0"/>
          </a:p>
          <a:p>
            <a:pPr>
              <a:buSzPts val="1400"/>
            </a:pPr>
            <a:endParaRPr dirty="0"/>
          </a:p>
        </p:txBody>
      </p:sp>
      <p:sp>
        <p:nvSpPr>
          <p:cNvPr id="824" name="Google Shape;824;g993b656885_0_0:notes"/>
          <p:cNvSpPr txBox="1">
            <a:spLocks noGrp="1"/>
          </p:cNvSpPr>
          <p:nvPr>
            <p:ph type="sldNum" idx="12"/>
          </p:nvPr>
        </p:nvSpPr>
        <p:spPr>
          <a:xfrm>
            <a:off x="4075931" y="9005743"/>
            <a:ext cx="3118123" cy="475665"/>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21</a:t>
            </a:fld>
            <a:endParaRPr>
              <a:solidFill>
                <a:srgbClr val="000000"/>
              </a:solidFill>
            </a:endParaRPr>
          </a:p>
        </p:txBody>
      </p:sp>
      <p:sp>
        <p:nvSpPr>
          <p:cNvPr id="825" name="Google Shape;825;g993b656885_0_0:notes"/>
          <p:cNvSpPr txBox="1">
            <a:spLocks noGrp="1"/>
          </p:cNvSpPr>
          <p:nvPr>
            <p:ph type="ftr" idx="11"/>
          </p:nvPr>
        </p:nvSpPr>
        <p:spPr>
          <a:xfrm>
            <a:off x="0" y="9005743"/>
            <a:ext cx="3118123" cy="475665"/>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26" name="Google Shape;826;g993b656885_0_0:notes"/>
          <p:cNvSpPr txBox="1">
            <a:spLocks noGrp="1"/>
          </p:cNvSpPr>
          <p:nvPr>
            <p:ph type="dt" idx="10"/>
          </p:nvPr>
        </p:nvSpPr>
        <p:spPr>
          <a:xfrm>
            <a:off x="4075931" y="0"/>
            <a:ext cx="3118123" cy="475665"/>
          </a:xfrm>
          <a:prstGeom prst="rect">
            <a:avLst/>
          </a:prstGeom>
          <a:noFill/>
          <a:ln>
            <a:noFill/>
          </a:ln>
        </p:spPr>
        <p:txBody>
          <a:bodyPr spcFirstLastPara="1" wrap="square" lIns="95280" tIns="47628" rIns="95280" bIns="47628" anchor="t" anchorCtr="0">
            <a:noAutofit/>
          </a:bodyPr>
          <a:lstStyle/>
          <a:p>
            <a:pPr>
              <a:buSzPts val="1400"/>
            </a:pPr>
            <a:r>
              <a:rPr lang="en-US">
                <a:solidFill>
                  <a:srgbClr val="000000"/>
                </a:solidFill>
              </a:rPr>
              <a:t>8/26/2020</a:t>
            </a:r>
            <a:endParaRPr>
              <a:solidFill>
                <a:srgbClr val="000000"/>
              </a:solidFill>
            </a:endParaRPr>
          </a:p>
        </p:txBody>
      </p:sp>
      <p:sp>
        <p:nvSpPr>
          <p:cNvPr id="827" name="Google Shape;827;g993b656885_0_0:notes"/>
          <p:cNvSpPr txBox="1"/>
          <p:nvPr/>
        </p:nvSpPr>
        <p:spPr>
          <a:xfrm>
            <a:off x="1" y="0"/>
            <a:ext cx="4163981" cy="379320"/>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E08AEB60-6DA4-4200-8103-63315D62E710}" type="slidenum">
              <a:rPr lang="en-US" smtClean="0">
                <a:solidFill>
                  <a:prstClr val="black"/>
                </a:solidFill>
              </a:rPr>
              <a:pPr>
                <a:defRPr/>
              </a:pPr>
              <a:t>22</a:t>
            </a:fld>
            <a:endParaRPr lang="en-US" dirty="0">
              <a:solidFill>
                <a:prstClr val="black"/>
              </a:solidFill>
            </a:endParaRPr>
          </a:p>
        </p:txBody>
      </p:sp>
      <p:sp>
        <p:nvSpPr>
          <p:cNvPr id="108547" name="Rectangle 2"/>
          <p:cNvSpPr>
            <a:spLocks noGrp="1" noRot="1" noChangeAspect="1" noChangeArrowheads="1" noTextEdit="1"/>
          </p:cNvSpPr>
          <p:nvPr>
            <p:ph type="sldImg"/>
          </p:nvPr>
        </p:nvSpPr>
        <p:spPr bwMode="auto">
          <a:xfrm>
            <a:off x="1206500" y="703263"/>
            <a:ext cx="4694238"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947001" y="4460175"/>
            <a:ext cx="5208482" cy="4224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1221">
              <a:defRPr/>
            </a:pPr>
            <a:r>
              <a:rPr lang="en-US" dirty="0"/>
              <a:t>These losses may not rise to a level that we as adults will see as problematic, again it is that students perception of loss, a pet dying may be a significant loss to an already vulnerable student.</a:t>
            </a:r>
          </a:p>
          <a:p>
            <a:pPr defTabSz="891221">
              <a:defRPr/>
            </a:pPr>
            <a:endParaRPr lang="en-US" dirty="0"/>
          </a:p>
          <a:p>
            <a:pPr defTabSz="891221">
              <a:defRPr/>
            </a:pPr>
            <a:r>
              <a:rPr lang="en-US" dirty="0"/>
              <a:t>Among those shootings where it was possible to determine the source of the firearm, three-quarters of the shooters obtained their guns from home.  It is also important to consider other weapons as we are seeing more hybrid violence, consider edged weapons, explosives and chemicals as well as vehicles.</a:t>
            </a:r>
          </a:p>
          <a:p>
            <a:pPr defTabSz="891221">
              <a:defRPr/>
            </a:pPr>
            <a:endParaRPr lang="en-US" dirty="0"/>
          </a:p>
          <a:p>
            <a:pPr eaLnBrk="1" hangingPunct="1"/>
            <a:r>
              <a:rPr lang="en-US" dirty="0"/>
              <a:t>Implications: assess a student for difficulty coping, personal failures, feelings of desperation, efforts to acquire weapons. Ask parents/guardians about access to weapons.  Be willing to address talking with them about safe storage of weapons.</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Footer Placeholder 4"/>
          <p:cNvSpPr>
            <a:spLocks noGrp="1"/>
          </p:cNvSpPr>
          <p:nvPr>
            <p:ph type="ftr" sz="quarter" idx="4"/>
          </p:nvPr>
        </p:nvSpPr>
        <p:spPr/>
        <p:txBody>
          <a:bodyPr/>
          <a:lstStyle/>
          <a:p>
            <a:pPr>
              <a:defRPr/>
            </a:pPr>
            <a:r>
              <a:rPr lang="en-US" dirty="0">
                <a:solidFill>
                  <a:prstClr val="black"/>
                </a:solidFill>
              </a:rPr>
              <a:t>www.Colorado.gov/CSSRC</a:t>
            </a:r>
          </a:p>
        </p:txBody>
      </p:sp>
      <p:sp>
        <p:nvSpPr>
          <p:cNvPr id="2" name="Date Placeholder 1"/>
          <p:cNvSpPr>
            <a:spLocks noGrp="1"/>
          </p:cNvSpPr>
          <p:nvPr>
            <p:ph type="dt" idx="10"/>
          </p:nvPr>
        </p:nvSpPr>
        <p:spPr/>
        <p:txBody>
          <a:bodyPr/>
          <a:lstStyle/>
          <a:p>
            <a:r>
              <a:rPr lang="en-US" dirty="0">
                <a:solidFill>
                  <a:prstClr val="black"/>
                </a:solidFill>
              </a:rPr>
              <a:t>3.22.17</a:t>
            </a:r>
          </a:p>
        </p:txBody>
      </p:sp>
      <p:sp>
        <p:nvSpPr>
          <p:cNvPr id="3" name="TextBox 2"/>
          <p:cNvSpPr txBox="1"/>
          <p:nvPr>
            <p:custDataLst>
              <p:tags r:id="rId1"/>
            </p:custDataLst>
          </p:nvPr>
        </p:nvSpPr>
        <p:spPr>
          <a:xfrm>
            <a:off x="1" y="0"/>
            <a:ext cx="3853060" cy="372841"/>
          </a:xfrm>
          <a:prstGeom prst="rect">
            <a:avLst/>
          </a:prstGeom>
          <a:noFill/>
        </p:spPr>
        <p:txBody>
          <a:bodyPr vert="horz" lIns="92295" tIns="46147" rIns="92295" bIns="46147" rtlCol="0">
            <a:spAutoFit/>
          </a:bodyPr>
          <a:lstStyle/>
          <a:p>
            <a:endParaRPr lang="en-US" dirty="0">
              <a:solidFill>
                <a:prstClr val="black"/>
              </a:solidFill>
            </a:endParaRPr>
          </a:p>
        </p:txBody>
      </p:sp>
    </p:spTree>
    <p:extLst>
      <p:ext uri="{BB962C8B-B14F-4D97-AF65-F5344CB8AC3E}">
        <p14:creationId xmlns:p14="http://schemas.microsoft.com/office/powerpoint/2010/main" val="3814428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958aedf4ba_1_137: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958aedf4ba_1_137: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endParaRPr sz="1400"/>
          </a:p>
        </p:txBody>
      </p:sp>
      <p:sp>
        <p:nvSpPr>
          <p:cNvPr id="798" name="Google Shape;798;g958aedf4ba_1_137: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23</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958aedf4ba_1_129: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958aedf4ba_1_129: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Discovering a students motive for engaging in concerning behavior is critical to assessing the student’s risk of engaging in violence and identifying appropriate interventions to change behavior and manage risk.</a:t>
            </a:r>
            <a:endParaRPr sz="1400"/>
          </a:p>
        </p:txBody>
      </p:sp>
      <p:sp>
        <p:nvSpPr>
          <p:cNvPr id="788" name="Google Shape;788;g958aedf4ba_1_129: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24</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958aedf4ba_1_153:notes"/>
          <p:cNvSpPr txBox="1">
            <a:spLocks noGrp="1"/>
          </p:cNvSpPr>
          <p:nvPr>
            <p:ph type="body" idx="1"/>
          </p:nvPr>
        </p:nvSpPr>
        <p:spPr>
          <a:xfrm>
            <a:off x="719577" y="4562954"/>
            <a:ext cx="5756607" cy="3733326"/>
          </a:xfrm>
          <a:prstGeom prst="rect">
            <a:avLst/>
          </a:prstGeom>
          <a:noFill/>
          <a:ln>
            <a:noFill/>
          </a:ln>
        </p:spPr>
        <p:txBody>
          <a:bodyPr spcFirstLastPara="1" wrap="square" lIns="95483" tIns="95483" rIns="95483" bIns="95483" anchor="t" anchorCtr="0">
            <a:noAutofit/>
          </a:bodyPr>
          <a:lstStyle/>
          <a:p>
            <a:pPr>
              <a:buSzPts val="1400"/>
            </a:pPr>
            <a:endParaRPr/>
          </a:p>
        </p:txBody>
      </p:sp>
      <p:sp>
        <p:nvSpPr>
          <p:cNvPr id="837" name="Google Shape;837;g958aedf4ba_1_153: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10.6.17</a:t>
            </a:r>
            <a:endParaRPr lang="en-US" dirty="0"/>
          </a:p>
        </p:txBody>
      </p:sp>
      <p:sp>
        <p:nvSpPr>
          <p:cNvPr id="5" name="Footer Placeholder 4"/>
          <p:cNvSpPr>
            <a:spLocks noGrp="1"/>
          </p:cNvSpPr>
          <p:nvPr>
            <p:ph type="ftr" sz="quarter" idx="4"/>
          </p:nvPr>
        </p:nvSpPr>
        <p:spPr/>
        <p:txBody>
          <a:bodyPr/>
          <a:lstStyle/>
          <a:p>
            <a:r>
              <a:rPr lang="en-US"/>
              <a:t>www.Colorado.gov/CSSRC</a:t>
            </a:r>
            <a:endParaRPr lang="en-US" dirty="0"/>
          </a:p>
        </p:txBody>
      </p:sp>
      <p:sp>
        <p:nvSpPr>
          <p:cNvPr id="6" name="Slide Number Placeholder 5"/>
          <p:cNvSpPr>
            <a:spLocks noGrp="1"/>
          </p:cNvSpPr>
          <p:nvPr>
            <p:ph type="sldNum" sz="quarter" idx="5"/>
          </p:nvPr>
        </p:nvSpPr>
        <p:spPr/>
        <p:txBody>
          <a:bodyPr/>
          <a:lstStyle/>
          <a:p>
            <a:fld id="{93B257B4-99A6-4D84-B4AB-6455E623D1A2}" type="slidenum">
              <a:rPr lang="en-US" smtClean="0"/>
              <a:t>2</a:t>
            </a:fld>
            <a:endParaRPr lang="en-US" dirty="0"/>
          </a:p>
        </p:txBody>
      </p:sp>
    </p:spTree>
    <p:extLst>
      <p:ext uri="{BB962C8B-B14F-4D97-AF65-F5344CB8AC3E}">
        <p14:creationId xmlns:p14="http://schemas.microsoft.com/office/powerpoint/2010/main" val="3455613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958aedf4ba_1_162: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958aedf4ba_1_162: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All school personnel should be trained to recognize signs of a student in crisis. Additional training should focus on crisis intervention, teaching students skills to manage emotions and resolve conflicts, and suicide prevention.</a:t>
            </a:r>
            <a:endParaRPr sz="1400"/>
          </a:p>
        </p:txBody>
      </p:sp>
      <p:sp>
        <p:nvSpPr>
          <p:cNvPr id="848" name="Google Shape;848;g958aedf4ba_1_162: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26</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958aedf4ba_1_179: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958aedf4ba_1_179: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It is critical that schools implement comprehensive programs designed to promote safe and positive school climates, where students feel empowered to report bullying when they witness it or are victims of it, and where school officials and other authorities act to intervene.</a:t>
            </a:r>
            <a:endParaRPr sz="1400"/>
          </a:p>
        </p:txBody>
      </p:sp>
      <p:sp>
        <p:nvSpPr>
          <p:cNvPr id="867" name="Google Shape;867;g958aedf4ba_1_179: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27</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58aedf4ba_1_188: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958aedf4ba_1_188: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The most serious of those actions included the attacker being suspended, expelled, or having law enforcement interactions as a result of their behavior at school. Schools should employ disciplinary practices that ensure fairness, transparency with student and family, and appropriate follow-up.</a:t>
            </a:r>
            <a:endParaRPr sz="1400"/>
          </a:p>
        </p:txBody>
      </p:sp>
      <p:sp>
        <p:nvSpPr>
          <p:cNvPr id="877" name="Google Shape;877;g958aedf4ba_1_188: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28</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958aedf4ba_12_0: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958aedf4ba_12_0: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100% In many cases, someone observed a threatening communication or behavior but did not act, either out of fear, not believing the attacker, misjudging the immediacy or location, or believing they had dissuaded the attacker. Students, school personnel, and family members should be encouraged to report troubling or concerning behaviors to ensure that those in positions of authority can intervene.</a:t>
            </a:r>
            <a:endParaRPr sz="1400"/>
          </a:p>
        </p:txBody>
      </p:sp>
      <p:sp>
        <p:nvSpPr>
          <p:cNvPr id="887" name="Google Shape;887;g958aedf4ba_12_0: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29</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96781d01a3_6_32: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g96781d01a3_6_32: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r>
              <a:rPr lang="en-US" dirty="0"/>
              <a:t>In 81% of the incidents someone knew about attacks before they occurred.  Students who are in the planning stages of acts of targeted violence often ‘leak’ or ‘broadcast’ elements of their plans to others or through their academic assignments, or other representations of what they stand for, i.e. posters, websites, social media posts.</a:t>
            </a:r>
            <a:endParaRPr dirty="0"/>
          </a:p>
          <a:p>
            <a:pPr>
              <a:buSzPts val="1400"/>
            </a:pPr>
            <a:endParaRPr dirty="0"/>
          </a:p>
          <a:p>
            <a:pPr>
              <a:buSzPts val="1400"/>
            </a:pPr>
            <a:r>
              <a:rPr lang="en-US" b="1" dirty="0"/>
              <a:t>Implications: All students in the student body must be part of prevention efforts.  Teach all students what information should be reported.  When a situation is reported, seek information from anyone in contact with potentially threatening student.</a:t>
            </a:r>
            <a:endParaRPr dirty="0"/>
          </a:p>
          <a:p>
            <a:pPr>
              <a:buSzPts val="1400"/>
            </a:pPr>
            <a:endParaRPr dirty="0"/>
          </a:p>
          <a:p>
            <a:pPr>
              <a:buSzPts val="1400"/>
            </a:pPr>
            <a:endParaRPr b="1" dirty="0"/>
          </a:p>
        </p:txBody>
      </p:sp>
      <p:sp>
        <p:nvSpPr>
          <p:cNvPr id="937" name="Google Shape;937;g96781d01a3_6_32: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938" name="Google Shape;938;g96781d01a3_6_32: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30</a:t>
            </a:fld>
            <a:endParaRPr>
              <a:solidFill>
                <a:srgbClr val="000000"/>
              </a:solidFill>
            </a:endParaRPr>
          </a:p>
        </p:txBody>
      </p:sp>
      <p:sp>
        <p:nvSpPr>
          <p:cNvPr id="939" name="Google Shape;939;g96781d01a3_6_32: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940" name="Google Shape;940;g96781d01a3_6_32: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96781d01a3_6_140: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g96781d01a3_6_140: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endParaRPr sz="1400"/>
          </a:p>
        </p:txBody>
      </p:sp>
      <p:sp>
        <p:nvSpPr>
          <p:cNvPr id="951" name="Google Shape;951;g96781d01a3_6_140: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31</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96781d01a3_6_12: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1" name="Google Shape;971;g96781d01a3_6_12:notes"/>
          <p:cNvSpPr txBox="1">
            <a:spLocks noGrp="1"/>
          </p:cNvSpPr>
          <p:nvPr>
            <p:ph type="body" idx="1"/>
          </p:nvPr>
        </p:nvSpPr>
        <p:spPr>
          <a:xfrm>
            <a:off x="761254" y="4732961"/>
            <a:ext cx="6006894" cy="4479990"/>
          </a:xfrm>
          <a:prstGeom prst="rect">
            <a:avLst/>
          </a:prstGeom>
          <a:noFill/>
          <a:ln>
            <a:noFill/>
          </a:ln>
        </p:spPr>
        <p:txBody>
          <a:bodyPr spcFirstLastPara="1" wrap="square" lIns="95280" tIns="47628" rIns="95280" bIns="47628" anchor="t" anchorCtr="0">
            <a:noAutofit/>
          </a:bodyPr>
          <a:lstStyle/>
          <a:p>
            <a:pPr>
              <a:buSzPts val="1400"/>
            </a:pPr>
            <a:endParaRPr dirty="0"/>
          </a:p>
          <a:p>
            <a:pPr>
              <a:buSzPts val="1400"/>
            </a:pPr>
            <a:r>
              <a:rPr lang="en-US" b="1" dirty="0"/>
              <a:t>Family Educational Rights &amp; Privacy Act</a:t>
            </a:r>
            <a:endParaRPr dirty="0"/>
          </a:p>
          <a:p>
            <a:pPr>
              <a:buSzPts val="1400"/>
            </a:pPr>
            <a:endParaRPr dirty="0"/>
          </a:p>
          <a:p>
            <a:pPr marL="178658" indent="-178658">
              <a:buClr>
                <a:schemeClr val="dk1"/>
              </a:buClr>
              <a:buSzPts val="1200"/>
              <a:buFont typeface="Arial"/>
              <a:buChar char="•"/>
            </a:pPr>
            <a:r>
              <a:rPr lang="en-US" dirty="0"/>
              <a:t>Many misconceptions about FERPA and student information</a:t>
            </a:r>
            <a:endParaRPr dirty="0"/>
          </a:p>
          <a:p>
            <a:pPr marL="178658" indent="-178658">
              <a:buClr>
                <a:schemeClr val="dk1"/>
              </a:buClr>
              <a:buSzPts val="1200"/>
              <a:buFont typeface="Arial"/>
              <a:buChar char="•"/>
            </a:pPr>
            <a:r>
              <a:rPr lang="en-US" dirty="0"/>
              <a:t>1994 Amendments to FERPA:</a:t>
            </a:r>
            <a:endParaRPr dirty="0"/>
          </a:p>
          <a:p>
            <a:pPr marL="178658" indent="-178658">
              <a:buClr>
                <a:schemeClr val="dk1"/>
              </a:buClr>
              <a:buSzPts val="1200"/>
              <a:buFont typeface="Arial"/>
              <a:buChar char="•"/>
            </a:pPr>
            <a:r>
              <a:rPr lang="en-US" dirty="0"/>
              <a:t>Allows schools to pass along disciplinary information for conduct that poses a significant risk </a:t>
            </a:r>
            <a:r>
              <a:rPr lang="en-US" b="1" dirty="0"/>
              <a:t>to the safety of others </a:t>
            </a:r>
            <a:r>
              <a:rPr lang="en-US" dirty="0"/>
              <a:t>and to</a:t>
            </a:r>
            <a:r>
              <a:rPr lang="en-US" b="1" dirty="0"/>
              <a:t> </a:t>
            </a:r>
            <a:r>
              <a:rPr lang="en-US" dirty="0"/>
              <a:t>those who have legitimate interest in behavior of the student. </a:t>
            </a:r>
            <a:endParaRPr dirty="0"/>
          </a:p>
          <a:p>
            <a:pPr marL="178658" indent="-101604">
              <a:buClr>
                <a:schemeClr val="dk1"/>
              </a:buClr>
              <a:buSzPts val="1200"/>
            </a:pPr>
            <a:endParaRPr dirty="0"/>
          </a:p>
          <a:p>
            <a:pPr marL="178658" indent="-178658">
              <a:buClr>
                <a:schemeClr val="dk1"/>
              </a:buClr>
              <a:buSzPts val="1200"/>
              <a:buFont typeface="Arial"/>
              <a:buChar char="•"/>
            </a:pPr>
            <a:r>
              <a:rPr lang="en-US" dirty="0"/>
              <a:t>2000 exception – at-risk, delinquent youth  info can be shared to others</a:t>
            </a:r>
            <a:endParaRPr dirty="0"/>
          </a:p>
          <a:p>
            <a:pPr marL="178658" indent="-101604">
              <a:buClr>
                <a:schemeClr val="dk1"/>
              </a:buClr>
              <a:buSzPts val="1200"/>
            </a:pPr>
            <a:endParaRPr dirty="0"/>
          </a:p>
          <a:p>
            <a:pPr marL="178658" indent="-178658">
              <a:buClr>
                <a:schemeClr val="dk1"/>
              </a:buClr>
              <a:buSzPts val="1200"/>
              <a:buFont typeface="Arial"/>
              <a:buChar char="•"/>
            </a:pPr>
            <a:r>
              <a:rPr lang="en-US" dirty="0"/>
              <a:t>2008 Exception -- </a:t>
            </a:r>
            <a:r>
              <a:rPr lang="en-US" b="1" dirty="0"/>
              <a:t>to protect the health and safety of a student or other individual</a:t>
            </a:r>
            <a:r>
              <a:rPr lang="en-US" dirty="0"/>
              <a:t>, this may be the most important exception</a:t>
            </a:r>
            <a:endParaRPr dirty="0"/>
          </a:p>
          <a:p>
            <a:pPr marL="178658" indent="-101604">
              <a:buClr>
                <a:schemeClr val="dk1"/>
              </a:buClr>
              <a:buSzPts val="1200"/>
            </a:pPr>
            <a:endParaRPr dirty="0"/>
          </a:p>
          <a:p>
            <a:pPr marL="178658" indent="-178658">
              <a:buClr>
                <a:schemeClr val="dk1"/>
              </a:buClr>
              <a:buSzPts val="1200"/>
              <a:buFont typeface="Arial"/>
              <a:buChar char="•"/>
            </a:pPr>
            <a:r>
              <a:rPr lang="en-US" dirty="0"/>
              <a:t>June 2011 (document is included in your materials) </a:t>
            </a:r>
            <a:endParaRPr dirty="0"/>
          </a:p>
          <a:p>
            <a:pPr>
              <a:buSzPts val="1400"/>
            </a:pPr>
            <a:endParaRPr dirty="0"/>
          </a:p>
          <a:p>
            <a:pPr>
              <a:buSzPts val="1400"/>
            </a:pPr>
            <a:endParaRPr dirty="0"/>
          </a:p>
          <a:p>
            <a:pPr>
              <a:buSzPts val="1400"/>
            </a:pPr>
            <a:endParaRPr dirty="0"/>
          </a:p>
          <a:p>
            <a:pPr>
              <a:buSzPts val="1400"/>
            </a:pPr>
            <a:endParaRPr dirty="0"/>
          </a:p>
          <a:p>
            <a:pPr>
              <a:buSzPts val="1400"/>
            </a:pPr>
            <a:r>
              <a:rPr lang="en-US" dirty="0"/>
              <a:t>Family Policy Compliance Office</a:t>
            </a:r>
            <a:endParaRPr dirty="0"/>
          </a:p>
          <a:p>
            <a:pPr>
              <a:buSzPts val="1400"/>
            </a:pPr>
            <a:r>
              <a:rPr lang="en-US" dirty="0"/>
              <a:t>http://www.ed.gov/policy/gen/guid/fpco/index.html </a:t>
            </a:r>
            <a:endParaRPr dirty="0"/>
          </a:p>
          <a:p>
            <a:pPr marL="178658" indent="-101604">
              <a:buClr>
                <a:schemeClr val="dk1"/>
              </a:buClr>
              <a:buSzPts val="1200"/>
            </a:pPr>
            <a:endParaRPr dirty="0">
              <a:latin typeface="Arial"/>
              <a:ea typeface="Arial"/>
              <a:cs typeface="Arial"/>
              <a:sym typeface="Arial"/>
            </a:endParaRPr>
          </a:p>
        </p:txBody>
      </p:sp>
      <p:sp>
        <p:nvSpPr>
          <p:cNvPr id="972" name="Google Shape;972;g96781d01a3_6_12: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 </a:t>
            </a:r>
            <a:endParaRPr/>
          </a:p>
        </p:txBody>
      </p:sp>
      <p:sp>
        <p:nvSpPr>
          <p:cNvPr id="973" name="Google Shape;973;g96781d01a3_6_12: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solidFill>
                  <a:srgbClr val="000000"/>
                </a:solidFill>
              </a:rPr>
              <a:t>8/26/2020</a:t>
            </a:r>
            <a:endParaRPr>
              <a:solidFill>
                <a:srgbClr val="000000"/>
              </a:solidFill>
            </a:endParaRPr>
          </a:p>
        </p:txBody>
      </p:sp>
      <p:sp>
        <p:nvSpPr>
          <p:cNvPr id="974" name="Google Shape;974;g96781d01a3_6_12: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
        <p:nvSpPr>
          <p:cNvPr id="975" name="Google Shape;975;g96781d01a3_6_12: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pPr>
                <a:buSzPts val="1400"/>
              </a:pPr>
              <a:t>32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99902c0a1f_4_97:notes"/>
          <p:cNvSpPr txBox="1">
            <a:spLocks noGrp="1"/>
          </p:cNvSpPr>
          <p:nvPr>
            <p:ph type="body" idx="1"/>
          </p:nvPr>
        </p:nvSpPr>
        <p:spPr>
          <a:xfrm>
            <a:off x="719576" y="4562954"/>
            <a:ext cx="5756628" cy="3733213"/>
          </a:xfrm>
          <a:prstGeom prst="rect">
            <a:avLst/>
          </a:prstGeom>
          <a:noFill/>
          <a:ln>
            <a:noFill/>
          </a:ln>
        </p:spPr>
        <p:txBody>
          <a:bodyPr spcFirstLastPara="1" wrap="square" lIns="95483" tIns="95483" rIns="95483" bIns="95483" anchor="t" anchorCtr="0">
            <a:noAutofit/>
          </a:bodyPr>
          <a:lstStyle/>
          <a:p>
            <a:pPr>
              <a:buSzPts val="1400"/>
            </a:pPr>
            <a:endParaRPr/>
          </a:p>
        </p:txBody>
      </p:sp>
      <p:sp>
        <p:nvSpPr>
          <p:cNvPr id="982" name="Google Shape;982;g99902c0a1f_4_97: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9.2.16</a:t>
            </a:r>
            <a:endParaRPr lang="en-US" dirty="0"/>
          </a:p>
        </p:txBody>
      </p:sp>
      <p:sp>
        <p:nvSpPr>
          <p:cNvPr id="5" name="Footer Placeholder 4"/>
          <p:cNvSpPr>
            <a:spLocks noGrp="1"/>
          </p:cNvSpPr>
          <p:nvPr>
            <p:ph type="ftr" sz="quarter" idx="11"/>
          </p:nvPr>
        </p:nvSpPr>
        <p:spPr/>
        <p:txBody>
          <a:bodyPr/>
          <a:lstStyle/>
          <a:p>
            <a:r>
              <a:rPr lang="en-US"/>
              <a:t>www.Colorado.gov/CSSRC</a:t>
            </a:r>
            <a:endParaRPr lang="en-US" dirty="0"/>
          </a:p>
        </p:txBody>
      </p:sp>
      <p:sp>
        <p:nvSpPr>
          <p:cNvPr id="6" name="Slide Number Placeholder 5"/>
          <p:cNvSpPr>
            <a:spLocks noGrp="1"/>
          </p:cNvSpPr>
          <p:nvPr>
            <p:ph type="sldNum" sz="quarter" idx="12"/>
          </p:nvPr>
        </p:nvSpPr>
        <p:spPr/>
        <p:txBody>
          <a:bodyPr/>
          <a:lstStyle/>
          <a:p>
            <a:fld id="{93B257B4-99A6-4D84-B4AB-6455E623D1A2}" type="slidenum">
              <a:rPr lang="en-US" smtClean="0"/>
              <a:t>34</a:t>
            </a:fld>
            <a:endParaRPr lang="en-US" dirty="0"/>
          </a:p>
        </p:txBody>
      </p:sp>
    </p:spTree>
    <p:extLst>
      <p:ext uri="{BB962C8B-B14F-4D97-AF65-F5344CB8AC3E}">
        <p14:creationId xmlns:p14="http://schemas.microsoft.com/office/powerpoint/2010/main" val="2140553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solidFill>
                  <a:prstClr val="black"/>
                </a:solidFill>
              </a:rPr>
              <a:t>3.22.17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www.Colorado.gov/CSSRC</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93B257B4-99A6-4D84-B4AB-6455E623D1A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6851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685800"/>
            <a:ext cx="4570412" cy="34274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517EB1-51D9-4F14-9560-BE6399E337F0}" type="slidenum">
              <a:rPr lang="en-US" smtClean="0"/>
              <a:pPr/>
              <a:t>9</a:t>
            </a:fld>
            <a:endParaRPr lang="en-US"/>
          </a:p>
        </p:txBody>
      </p:sp>
    </p:spTree>
    <p:extLst>
      <p:ext uri="{BB962C8B-B14F-4D97-AF65-F5344CB8AC3E}">
        <p14:creationId xmlns:p14="http://schemas.microsoft.com/office/powerpoint/2010/main" val="2735269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2169" indent="-289296" eaLnBrk="0" hangingPunct="0">
              <a:defRPr>
                <a:solidFill>
                  <a:schemeClr val="tx1"/>
                </a:solidFill>
                <a:latin typeface="Arial" pitchFamily="34" charset="0"/>
              </a:defRPr>
            </a:lvl2pPr>
            <a:lvl3pPr marL="1157184" indent="-231434" eaLnBrk="0" hangingPunct="0">
              <a:defRPr>
                <a:solidFill>
                  <a:schemeClr val="tx1"/>
                </a:solidFill>
                <a:latin typeface="Arial" pitchFamily="34" charset="0"/>
              </a:defRPr>
            </a:lvl3pPr>
            <a:lvl4pPr marL="1620058" indent="-231434" eaLnBrk="0" hangingPunct="0">
              <a:defRPr>
                <a:solidFill>
                  <a:schemeClr val="tx1"/>
                </a:solidFill>
                <a:latin typeface="Arial" pitchFamily="34" charset="0"/>
              </a:defRPr>
            </a:lvl4pPr>
            <a:lvl5pPr marL="2082931" indent="-231434" eaLnBrk="0" hangingPunct="0">
              <a:defRPr>
                <a:solidFill>
                  <a:schemeClr val="tx1"/>
                </a:solidFill>
                <a:latin typeface="Arial" pitchFamily="34" charset="0"/>
              </a:defRPr>
            </a:lvl5pPr>
            <a:lvl6pPr marL="2545805" indent="-231434" eaLnBrk="0" fontAlgn="base" hangingPunct="0">
              <a:spcBef>
                <a:spcPct val="0"/>
              </a:spcBef>
              <a:spcAft>
                <a:spcPct val="0"/>
              </a:spcAft>
              <a:defRPr>
                <a:solidFill>
                  <a:schemeClr val="tx1"/>
                </a:solidFill>
                <a:latin typeface="Arial" pitchFamily="34" charset="0"/>
              </a:defRPr>
            </a:lvl6pPr>
            <a:lvl7pPr marL="3008679" indent="-231434" eaLnBrk="0" fontAlgn="base" hangingPunct="0">
              <a:spcBef>
                <a:spcPct val="0"/>
              </a:spcBef>
              <a:spcAft>
                <a:spcPct val="0"/>
              </a:spcAft>
              <a:defRPr>
                <a:solidFill>
                  <a:schemeClr val="tx1"/>
                </a:solidFill>
                <a:latin typeface="Arial" pitchFamily="34" charset="0"/>
              </a:defRPr>
            </a:lvl7pPr>
            <a:lvl8pPr marL="3471552" indent="-231434" eaLnBrk="0" fontAlgn="base" hangingPunct="0">
              <a:spcBef>
                <a:spcPct val="0"/>
              </a:spcBef>
              <a:spcAft>
                <a:spcPct val="0"/>
              </a:spcAft>
              <a:defRPr>
                <a:solidFill>
                  <a:schemeClr val="tx1"/>
                </a:solidFill>
                <a:latin typeface="Arial" pitchFamily="34" charset="0"/>
              </a:defRPr>
            </a:lvl8pPr>
            <a:lvl9pPr marL="3934423" indent="-23143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D7382EF-E2F9-4964-96C8-8B971AE4C2F5}" type="slidenum">
              <a:rPr lang="en-US" smtClean="0">
                <a:solidFill>
                  <a:prstClr val="black"/>
                </a:solidFill>
              </a:rPr>
              <a:pPr eaLnBrk="1" fontAlgn="base" hangingPunct="1">
                <a:spcBef>
                  <a:spcPct val="0"/>
                </a:spcBef>
                <a:spcAft>
                  <a:spcPct val="0"/>
                </a:spcAft>
              </a:pPr>
              <a:t>36</a:t>
            </a:fld>
            <a:endParaRPr lang="en-US" dirty="0">
              <a:solidFill>
                <a:prstClr val="black"/>
              </a:solidFill>
            </a:endParaRPr>
          </a:p>
        </p:txBody>
      </p:sp>
      <p:sp>
        <p:nvSpPr>
          <p:cNvPr id="154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46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z="1600" dirty="0">
              <a:latin typeface="Arial" pitchFamily="34" charset="0"/>
            </a:endParaRPr>
          </a:p>
          <a:p>
            <a:pPr eaLnBrk="1" hangingPunct="1"/>
            <a:endParaRPr lang="en-US" sz="1600" dirty="0">
              <a:latin typeface="Arial" pitchFamily="34" charset="0"/>
            </a:endParaRPr>
          </a:p>
        </p:txBody>
      </p:sp>
      <p:sp>
        <p:nvSpPr>
          <p:cNvPr id="5" name="Footer Placeholder 4"/>
          <p:cNvSpPr>
            <a:spLocks noGrp="1"/>
          </p:cNvSpPr>
          <p:nvPr>
            <p:ph type="ftr" sz="quarter" idx="4"/>
          </p:nvPr>
        </p:nvSpPr>
        <p:spPr/>
        <p:txBody>
          <a:bodyPr/>
          <a:lstStyle/>
          <a:p>
            <a:pPr>
              <a:defRPr/>
            </a:pPr>
            <a:r>
              <a:rPr lang="en-US" dirty="0">
                <a:solidFill>
                  <a:prstClr val="black"/>
                </a:solidFill>
              </a:rPr>
              <a:t>www.Colorado.gov/CSSRC</a:t>
            </a:r>
          </a:p>
        </p:txBody>
      </p:sp>
      <p:sp>
        <p:nvSpPr>
          <p:cNvPr id="2" name="Date Placeholder 1"/>
          <p:cNvSpPr>
            <a:spLocks noGrp="1"/>
          </p:cNvSpPr>
          <p:nvPr>
            <p:ph type="dt" idx="10"/>
          </p:nvPr>
        </p:nvSpPr>
        <p:spPr/>
        <p:txBody>
          <a:bodyPr/>
          <a:lstStyle/>
          <a:p>
            <a:r>
              <a:rPr lang="en-US"/>
              <a:t>9.2.16</a:t>
            </a:r>
            <a:endParaRPr lang="en-US" dirty="0"/>
          </a:p>
        </p:txBody>
      </p:sp>
    </p:spTree>
    <p:extLst>
      <p:ext uri="{BB962C8B-B14F-4D97-AF65-F5344CB8AC3E}">
        <p14:creationId xmlns:p14="http://schemas.microsoft.com/office/powerpoint/2010/main" val="2959126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solidFill>
                  <a:prstClr val="black"/>
                </a:solidFill>
              </a:rPr>
              <a:t>9.2.16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www.Colorado.gov/CSSRC</a:t>
            </a:r>
          </a:p>
        </p:txBody>
      </p:sp>
      <p:sp>
        <p:nvSpPr>
          <p:cNvPr id="6" name="Slide Number Placeholder 5"/>
          <p:cNvSpPr>
            <a:spLocks noGrp="1"/>
          </p:cNvSpPr>
          <p:nvPr>
            <p:ph type="sldNum" sz="quarter" idx="12"/>
          </p:nvPr>
        </p:nvSpPr>
        <p:spPr/>
        <p:txBody>
          <a:bodyPr/>
          <a:lstStyle/>
          <a:p>
            <a:fld id="{93B257B4-99A6-4D84-B4AB-6455E623D1A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54452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685800"/>
            <a:ext cx="4570412" cy="34274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517EB1-51D9-4F14-9560-BE6399E337F0}" type="slidenum">
              <a:rPr lang="en-US" smtClean="0"/>
              <a:pPr/>
              <a:t>10</a:t>
            </a:fld>
            <a:endParaRPr lang="en-US"/>
          </a:p>
        </p:txBody>
      </p:sp>
    </p:spTree>
    <p:extLst>
      <p:ext uri="{BB962C8B-B14F-4D97-AF65-F5344CB8AC3E}">
        <p14:creationId xmlns:p14="http://schemas.microsoft.com/office/powerpoint/2010/main" val="61726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58aedf4ba_1_105:notes"/>
          <p:cNvSpPr txBox="1">
            <a:spLocks noGrp="1"/>
          </p:cNvSpPr>
          <p:nvPr>
            <p:ph type="body" idx="1"/>
          </p:nvPr>
        </p:nvSpPr>
        <p:spPr>
          <a:xfrm>
            <a:off x="719577" y="4562954"/>
            <a:ext cx="5756607" cy="3733326"/>
          </a:xfrm>
          <a:prstGeom prst="rect">
            <a:avLst/>
          </a:prstGeom>
          <a:noFill/>
          <a:ln>
            <a:noFill/>
          </a:ln>
        </p:spPr>
        <p:txBody>
          <a:bodyPr spcFirstLastPara="1" wrap="square" lIns="95483" tIns="95483" rIns="95483" bIns="95483" anchor="t" anchorCtr="0">
            <a:noAutofit/>
          </a:bodyPr>
          <a:lstStyle/>
          <a:p>
            <a:pPr>
              <a:buSzPts val="1400"/>
            </a:pPr>
            <a:endParaRPr/>
          </a:p>
        </p:txBody>
      </p:sp>
      <p:sp>
        <p:nvSpPr>
          <p:cNvPr id="96" name="Google Shape;96;g958aedf4ba_1_105: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7C47E64B-B84E-48B1-A82B-D9BC1AB676EE}" type="slidenum">
              <a:rPr lang="en-US" smtClean="0">
                <a:solidFill>
                  <a:prstClr val="black"/>
                </a:solidFill>
              </a:rPr>
              <a:pPr>
                <a:defRPr/>
              </a:pPr>
              <a:t>12</a:t>
            </a:fld>
            <a:endParaRPr lang="en-US" dirty="0">
              <a:solidFill>
                <a:prstClr val="black"/>
              </a:solidFill>
            </a:endParaRPr>
          </a:p>
        </p:txBody>
      </p:sp>
      <p:sp>
        <p:nvSpPr>
          <p:cNvPr id="104451" name="Rectangle 2"/>
          <p:cNvSpPr>
            <a:spLocks noGrp="1" noRot="1" noChangeAspect="1" noChangeArrowheads="1" noTextEdit="1"/>
          </p:cNvSpPr>
          <p:nvPr>
            <p:ph type="sldImg"/>
          </p:nvPr>
        </p:nvSpPr>
        <p:spPr bwMode="auto">
          <a:xfrm>
            <a:off x="1208088" y="703263"/>
            <a:ext cx="46958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47000" y="4460172"/>
            <a:ext cx="5208482" cy="4224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Safe School Initiative is the foundation of all of the threat assessment work conducted throughout the United States since the Columbine High School tragedy.  It is the outcome of the collaboration between the US Secret Service and the Department of Education and reveals the key findings regarding 37 incidents of students who threatened targeted violence between 1974 and 2000.</a:t>
            </a:r>
          </a:p>
          <a:p>
            <a:pPr eaLnBrk="1" hangingPunct="1"/>
            <a:endParaRPr lang="en-US" dirty="0"/>
          </a:p>
          <a:p>
            <a:pPr eaLnBrk="1" hangingPunct="1"/>
            <a:r>
              <a:rPr lang="en-US" dirty="0"/>
              <a:t>The collaboration is patterned after the Secret Service’s Exceptional Case Study Project examining the lives of individuals who have carried out or tried to carry out lethal attacks on public officials.  The monograph can be found on the internet by searching ‘Safe School Initiative.’</a:t>
            </a:r>
          </a:p>
          <a:p>
            <a:pPr eaLnBrk="1" hangingPunct="1"/>
            <a:endParaRPr lang="en-US" dirty="0"/>
          </a:p>
          <a:p>
            <a:pPr eaLnBrk="1" hangingPunct="1"/>
            <a:endParaRPr lang="en-US" dirty="0"/>
          </a:p>
        </p:txBody>
      </p:sp>
      <p:sp>
        <p:nvSpPr>
          <p:cNvPr id="5" name="Footer Placeholder 4"/>
          <p:cNvSpPr>
            <a:spLocks noGrp="1"/>
          </p:cNvSpPr>
          <p:nvPr>
            <p:ph type="ftr" sz="quarter" idx="4"/>
          </p:nvPr>
        </p:nvSpPr>
        <p:spPr/>
        <p:txBody>
          <a:bodyPr/>
          <a:lstStyle/>
          <a:p>
            <a:pPr>
              <a:defRPr/>
            </a:pPr>
            <a:r>
              <a:rPr lang="en-US" dirty="0">
                <a:solidFill>
                  <a:prstClr val="black"/>
                </a:solidFill>
              </a:rPr>
              <a:t>www.Colorado.gov/CSSRC </a:t>
            </a:r>
          </a:p>
        </p:txBody>
      </p:sp>
      <p:sp>
        <p:nvSpPr>
          <p:cNvPr id="2" name="Date Placeholder 1"/>
          <p:cNvSpPr>
            <a:spLocks noGrp="1"/>
          </p:cNvSpPr>
          <p:nvPr>
            <p:ph type="dt" idx="10"/>
          </p:nvPr>
        </p:nvSpPr>
        <p:spPr/>
        <p:txBody>
          <a:bodyPr/>
          <a:lstStyle/>
          <a:p>
            <a:r>
              <a:rPr lang="en-US"/>
              <a:t>9.2.16</a:t>
            </a:r>
            <a:endParaRPr lang="en-US" dirty="0"/>
          </a:p>
        </p:txBody>
      </p:sp>
    </p:spTree>
    <p:extLst>
      <p:ext uri="{BB962C8B-B14F-4D97-AF65-F5344CB8AC3E}">
        <p14:creationId xmlns:p14="http://schemas.microsoft.com/office/powerpoint/2010/main" val="166263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13</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14</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r>
              <a:rPr lang="en-US" dirty="0"/>
              <a:t>Use these two slides to discuss the fact that we as Americans have had violence in our schools for a long time.  They didn’t just start in the 60’s or 90’s</a:t>
            </a: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15</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814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69605B6-EDDC-4755-BC16-CD840DCF5F8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33989995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05B6-EDDC-4755-BC16-CD840DCF5F8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107348571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05B6-EDDC-4755-BC16-CD840DCF5F8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3792306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14375" y="1783706"/>
            <a:ext cx="7715250" cy="1470049"/>
          </a:xfrm>
          <a:prstGeom prst="rect">
            <a:avLst/>
          </a:prstGeom>
        </p:spPr>
        <p:txBody>
          <a:bodyPr lIns="64291" tIns="32146" rIns="64291" bIns="32146" anchor="b"/>
          <a:lstStyle>
            <a:lvl1pPr algn="ctr">
              <a:defRPr>
                <a:solidFill>
                  <a:srgbClr val="53585F"/>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714375" y="3391049"/>
            <a:ext cx="7715250" cy="1752451"/>
          </a:xfrm>
          <a:prstGeom prst="rect">
            <a:avLst/>
          </a:prstGeom>
        </p:spPr>
        <p:txBody>
          <a:bodyPr vert="horz" lIns="64291" tIns="32146" rIns="64291" bIns="32146"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lIns="64291" tIns="32146" rIns="64291" bIns="32146"/>
          <a:lstStyle>
            <a:lvl1pPr algn="ctr">
              <a:defRPr sz="2200">
                <a:solidFill>
                  <a:schemeClr val="bg2"/>
                </a:solidFill>
              </a:defRPr>
            </a:lvl1pPr>
          </a:lstStyle>
          <a:p>
            <a:pPr lvl="0"/>
            <a:r>
              <a:rPr lang="en-US" dirty="0"/>
              <a:t>SECTION 1</a:t>
            </a:r>
          </a:p>
        </p:txBody>
      </p:sp>
    </p:spTree>
    <p:extLst>
      <p:ext uri="{BB962C8B-B14F-4D97-AF65-F5344CB8AC3E}">
        <p14:creationId xmlns:p14="http://schemas.microsoft.com/office/powerpoint/2010/main" val="186993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1"/>
            <a:ext cx="8229600" cy="990600"/>
          </a:xfrm>
          <a:prstGeom prst="rect">
            <a:avLst/>
          </a:prstGeom>
        </p:spPr>
        <p:txBody>
          <a:bodyPr lIns="91435" tIns="45718" rIns="91435" bIns="45718"/>
          <a:lstStyle/>
          <a:p>
            <a:r>
              <a:rPr lang="en-US"/>
              <a:t>Click to edit Master title style</a:t>
            </a:r>
          </a:p>
        </p:txBody>
      </p:sp>
      <p:sp>
        <p:nvSpPr>
          <p:cNvPr id="3" name="Date Placeholder 3"/>
          <p:cNvSpPr>
            <a:spLocks noGrp="1"/>
          </p:cNvSpPr>
          <p:nvPr>
            <p:ph type="dt" sz="half" idx="10"/>
          </p:nvPr>
        </p:nvSpPr>
        <p:spPr>
          <a:xfrm>
            <a:off x="457200" y="19051"/>
            <a:ext cx="2895600" cy="328613"/>
          </a:xfrm>
          <a:prstGeom prst="rect">
            <a:avLst/>
          </a:prstGeom>
        </p:spPr>
        <p:txBody>
          <a:bodyPr lIns="91435" tIns="45718" rIns="91435" bIns="45718"/>
          <a:lstStyle>
            <a:lvl1pPr>
              <a:defRPr/>
            </a:lvl1pPr>
          </a:lstStyle>
          <a:p>
            <a:pPr defTabSz="410751" fontAlgn="base" hangingPunct="0">
              <a:spcBef>
                <a:spcPct val="0"/>
              </a:spcBef>
              <a:spcAft>
                <a:spcPct val="0"/>
              </a:spcAft>
            </a:pPr>
            <a:endParaRPr lang="en-US" dirty="0">
              <a:solidFill>
                <a:srgbClr val="5C6670"/>
              </a:solidFill>
              <a:sym typeface="Trebuchet MS" pitchFamily="-100" charset="0"/>
            </a:endParaRPr>
          </a:p>
        </p:txBody>
      </p:sp>
      <p:sp>
        <p:nvSpPr>
          <p:cNvPr id="4" name="Footer Placeholder 4"/>
          <p:cNvSpPr>
            <a:spLocks noGrp="1"/>
          </p:cNvSpPr>
          <p:nvPr>
            <p:ph type="ftr" sz="quarter" idx="11"/>
          </p:nvPr>
        </p:nvSpPr>
        <p:spPr>
          <a:xfrm>
            <a:off x="3429000" y="19051"/>
            <a:ext cx="4114800" cy="328613"/>
          </a:xfrm>
          <a:prstGeom prst="rect">
            <a:avLst/>
          </a:prstGeom>
        </p:spPr>
        <p:txBody>
          <a:bodyPr lIns="91435" tIns="45718" rIns="91435" bIns="45718"/>
          <a:lstStyle>
            <a:lvl1pPr>
              <a:defRPr/>
            </a:lvl1pPr>
          </a:lstStyle>
          <a:p>
            <a:pPr defTabSz="410751" fontAlgn="base" hangingPunct="0">
              <a:spcBef>
                <a:spcPct val="0"/>
              </a:spcBef>
              <a:spcAft>
                <a:spcPct val="0"/>
              </a:spcAft>
            </a:pPr>
            <a:r>
              <a:rPr lang="en-US">
                <a:solidFill>
                  <a:srgbClr val="5C6670"/>
                </a:solidFill>
                <a:sym typeface="Trebuchet MS" pitchFamily="-100" charset="0"/>
              </a:rPr>
              <a:t>www.Colorado.gov/CSSRC</a:t>
            </a:r>
            <a:endParaRPr lang="en-US" dirty="0">
              <a:solidFill>
                <a:srgbClr val="5C6670"/>
              </a:solidFill>
              <a:sym typeface="Trebuchet MS" pitchFamily="-100" charset="0"/>
            </a:endParaRPr>
          </a:p>
        </p:txBody>
      </p:sp>
      <p:sp>
        <p:nvSpPr>
          <p:cNvPr id="6" name="Slide Number Placeholder 5"/>
          <p:cNvSpPr>
            <a:spLocks noGrp="1"/>
          </p:cNvSpPr>
          <p:nvPr>
            <p:ph type="sldNum" sz="quarter" idx="12"/>
          </p:nvPr>
        </p:nvSpPr>
        <p:spPr>
          <a:xfrm>
            <a:off x="7620000" y="19051"/>
            <a:ext cx="1066800" cy="328613"/>
          </a:xfrm>
          <a:prstGeom prst="rect">
            <a:avLst/>
          </a:prstGeom>
        </p:spPr>
        <p:txBody>
          <a:bodyPr lIns="91435" tIns="45718" rIns="91435" bIns="45718"/>
          <a:lstStyle>
            <a:lvl1pPr>
              <a:defRPr/>
            </a:lvl1pPr>
          </a:lstStyle>
          <a:p>
            <a:pPr defTabSz="410751" fontAlgn="base" hangingPunct="0">
              <a:spcBef>
                <a:spcPct val="0"/>
              </a:spcBef>
              <a:spcAft>
                <a:spcPct val="0"/>
              </a:spcAft>
            </a:pPr>
            <a:fld id="{50F7E477-889A-4442-9D95-EDC50EE76913}" type="slidenum">
              <a:rPr lang="en-US" smtClean="0">
                <a:solidFill>
                  <a:srgbClr val="5C6670"/>
                </a:solidFill>
                <a:sym typeface="Trebuchet MS" pitchFamily="-100" charset="0"/>
              </a:rPr>
              <a:pPr defTabSz="410751" fontAlgn="base" hangingPunct="0">
                <a:spcBef>
                  <a:spcPct val="0"/>
                </a:spcBef>
                <a:spcAft>
                  <a:spcPct val="0"/>
                </a:spcAft>
              </a:pPr>
              <a:t>‹#›</a:t>
            </a:fld>
            <a:endParaRPr lang="en-US" dirty="0">
              <a:solidFill>
                <a:srgbClr val="5C6670"/>
              </a:solidFill>
              <a:sym typeface="Trebuchet MS" pitchFamily="-100" charset="0"/>
            </a:endParaRPr>
          </a:p>
        </p:txBody>
      </p:sp>
    </p:spTree>
    <p:extLst>
      <p:ext uri="{BB962C8B-B14F-4D97-AF65-F5344CB8AC3E}">
        <p14:creationId xmlns:p14="http://schemas.microsoft.com/office/powerpoint/2010/main" val="29317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6484" y="1017984"/>
            <a:ext cx="7715250" cy="1607344"/>
          </a:xfrm>
          <a:prstGeom prst="rect">
            <a:avLst/>
          </a:prstGeom>
        </p:spPr>
        <p:txBody>
          <a:bodyPr lIns="64291" tIns="32146" rIns="64291" bIns="32146" anchor="b"/>
          <a:lstStyle>
            <a:lvl1pPr algn="l">
              <a:defRPr sz="4200"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457646" y="2732484"/>
            <a:ext cx="7715250" cy="3214688"/>
          </a:xfrm>
          <a:prstGeom prst="rect">
            <a:avLst/>
          </a:prstGeom>
        </p:spPr>
        <p:txBody>
          <a:bodyPr vert="horz" lIns="64291" tIns="32146" rIns="64291" bIns="32146"/>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02110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lIns="64291" tIns="32146" rIns="64291" bIns="32146" anchor="t"/>
          <a:lstStyle>
            <a:lvl1pPr algn="l">
              <a:defRPr sz="42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457646" y="1339453"/>
            <a:ext cx="7715250" cy="4607719"/>
          </a:xfrm>
          <a:prstGeom prst="rect">
            <a:avLst/>
          </a:prstGeom>
        </p:spPr>
        <p:txBody>
          <a:bodyPr vert="horz" lIns="64291" tIns="32146" rIns="64291" bIns="32146"/>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182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14375" y="1783706"/>
            <a:ext cx="7715250" cy="1470049"/>
          </a:xfrm>
          <a:prstGeom prst="rect">
            <a:avLst/>
          </a:prstGeom>
        </p:spPr>
        <p:txBody>
          <a:bodyPr lIns="64291" tIns="32146" rIns="64291" bIns="32146" anchor="b"/>
          <a:lstStyle>
            <a:lvl1pPr algn="ctr">
              <a:defRPr>
                <a:solidFill>
                  <a:srgbClr val="53585F"/>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714375" y="3391049"/>
            <a:ext cx="7715250" cy="1752451"/>
          </a:xfrm>
          <a:prstGeom prst="rect">
            <a:avLst/>
          </a:prstGeom>
        </p:spPr>
        <p:txBody>
          <a:bodyPr vert="horz" lIns="64291" tIns="32146" rIns="64291" bIns="32146"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lIns="64291" tIns="32146" rIns="64291" bIns="32146"/>
          <a:lstStyle>
            <a:lvl1pPr algn="ctr">
              <a:defRPr sz="2200">
                <a:solidFill>
                  <a:schemeClr val="bg2"/>
                </a:solidFill>
              </a:defRPr>
            </a:lvl1pPr>
          </a:lstStyle>
          <a:p>
            <a:pPr lvl="0"/>
            <a:r>
              <a:rPr lang="en-US" dirty="0"/>
              <a:t>SECTION 1</a:t>
            </a:r>
          </a:p>
        </p:txBody>
      </p:sp>
    </p:spTree>
    <p:extLst>
      <p:ext uri="{BB962C8B-B14F-4D97-AF65-F5344CB8AC3E}">
        <p14:creationId xmlns:p14="http://schemas.microsoft.com/office/powerpoint/2010/main" val="277433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6484" y="1017984"/>
            <a:ext cx="7715250" cy="1607344"/>
          </a:xfrm>
          <a:prstGeom prst="rect">
            <a:avLst/>
          </a:prstGeom>
        </p:spPr>
        <p:txBody>
          <a:bodyPr lIns="64291" tIns="32146" rIns="64291" bIns="32146" anchor="b"/>
          <a:lstStyle>
            <a:lvl1pPr algn="l">
              <a:defRPr sz="4200"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457646" y="2732484"/>
            <a:ext cx="7715250" cy="3214688"/>
          </a:xfrm>
          <a:prstGeom prst="rect">
            <a:avLst/>
          </a:prstGeom>
        </p:spPr>
        <p:txBody>
          <a:bodyPr vert="horz" lIns="64291" tIns="32146" rIns="64291" bIns="32146"/>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73317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lIns="64291" tIns="32146" rIns="64291" bIns="32146" anchor="t"/>
          <a:lstStyle>
            <a:lvl1pPr algn="l">
              <a:defRPr sz="42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457646" y="1339453"/>
            <a:ext cx="7715250" cy="4607719"/>
          </a:xfrm>
          <a:prstGeom prst="rect">
            <a:avLst/>
          </a:prstGeom>
        </p:spPr>
        <p:txBody>
          <a:bodyPr vert="horz" lIns="64291" tIns="32146" rIns="64291" bIns="32146"/>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14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cs typeface="+mn-cs"/>
              </a:defRPr>
            </a:lvl1pPr>
          </a:lstStyle>
          <a:p>
            <a:pPr defTabSz="914353">
              <a:defRPr/>
            </a:pPr>
            <a:fld id="{54619E6A-FBEC-44EF-910A-AE76BD7C82C3}" type="datetime1">
              <a:rPr lang="en-US">
                <a:solidFill>
                  <a:srgbClr val="FFFFFF"/>
                </a:solidFill>
              </a:rPr>
              <a:pPr defTabSz="914353">
                <a:defRPr/>
              </a:pPr>
              <a:t>8/31/2023</a:t>
            </a:fld>
            <a:endParaRPr lang="en-US" dirty="0">
              <a:solidFill>
                <a:srgbClr val="FFFFFF"/>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mtClean="0">
                <a:latin typeface="+mn-lt"/>
                <a:cs typeface="+mn-cs"/>
              </a:defRPr>
            </a:lvl1pPr>
          </a:lstStyle>
          <a:p>
            <a:pPr defTabSz="914353">
              <a:defRPr/>
            </a:pPr>
            <a:r>
              <a:rPr lang="en-US" dirty="0">
                <a:solidFill>
                  <a:srgbClr val="FFFFFF"/>
                </a:solidFill>
              </a:rPr>
              <a:t>Colorado School Safety Resource Center </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353">
              <a:defRPr/>
            </a:pPr>
            <a:fld id="{D5D9CAEB-C57A-4885-BADD-77A1AD7E343D}" type="slidenum">
              <a:rPr lang="en-US">
                <a:solidFill>
                  <a:srgbClr val="FFFFFF"/>
                </a:solidFill>
              </a:rPr>
              <a:pPr defTabSz="914353">
                <a:defRPr/>
              </a:pPr>
              <a:t>‹#›</a:t>
            </a:fld>
            <a:endParaRPr lang="en-US" dirty="0">
              <a:solidFill>
                <a:srgbClr val="FFFFFF"/>
              </a:solidFill>
            </a:endParaRPr>
          </a:p>
        </p:txBody>
      </p:sp>
    </p:spTree>
    <p:extLst>
      <p:ext uri="{BB962C8B-B14F-4D97-AF65-F5344CB8AC3E}">
        <p14:creationId xmlns:p14="http://schemas.microsoft.com/office/powerpoint/2010/main" val="389276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05B6-EDDC-4755-BC16-CD840DCF5F8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35983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August 31,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4170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August 31,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39220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August 31,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66929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August 31, 2023</a:t>
            </a:fld>
            <a:endParaRPr lang="en-US"/>
          </a:p>
        </p:txBody>
      </p:sp>
      <p:sp>
        <p:nvSpPr>
          <p:cNvPr id="5" name="Footer Placeholder 4"/>
          <p:cNvSpPr>
            <a:spLocks noGrp="1"/>
          </p:cNvSpPr>
          <p:nvPr>
            <p:ph type="ftr" sz="quarter" idx="11"/>
          </p:nvPr>
        </p:nvSpPr>
        <p:spPr>
          <a:xfrm>
            <a:off x="3999309" y="5883276"/>
            <a:ext cx="3243033" cy="365125"/>
          </a:xfrm>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30208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August 31,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5867132"/>
            <a:ext cx="413375" cy="365125"/>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72526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pic>
        <p:nvPicPr>
          <p:cNvPr id="87" name="Google Shape;87;p18" descr="Droplets-H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685331" y="609600"/>
            <a:ext cx="2951775" cy="20232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3200"/>
              <a:buFont typeface="Twentieth Century"/>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3808547" y="609600"/>
            <a:ext cx="4650075" cy="51816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375"/>
              </a:spcBef>
              <a:spcAft>
                <a:spcPts val="0"/>
              </a:spcAft>
              <a:buSzPts val="1800"/>
              <a:buChar char="•"/>
              <a:defRPr/>
            </a:lvl2pPr>
            <a:lvl3pPr marL="1028700" lvl="2" indent="-257175" algn="l" rtl="0">
              <a:lnSpc>
                <a:spcPct val="120000"/>
              </a:lnSpc>
              <a:spcBef>
                <a:spcPts val="375"/>
              </a:spcBef>
              <a:spcAft>
                <a:spcPts val="0"/>
              </a:spcAft>
              <a:buSzPts val="1800"/>
              <a:buChar char="•"/>
              <a:defRPr/>
            </a:lvl3pPr>
            <a:lvl4pPr marL="1371600" lvl="3" indent="-257175" algn="l" rtl="0">
              <a:lnSpc>
                <a:spcPct val="120000"/>
              </a:lnSpc>
              <a:spcBef>
                <a:spcPts val="375"/>
              </a:spcBef>
              <a:spcAft>
                <a:spcPts val="0"/>
              </a:spcAft>
              <a:buSzPts val="1800"/>
              <a:buChar char="•"/>
              <a:defRPr/>
            </a:lvl4pPr>
            <a:lvl5pPr marL="1714500" lvl="4" indent="-257175" algn="l" rtl="0">
              <a:lnSpc>
                <a:spcPct val="120000"/>
              </a:lnSpc>
              <a:spcBef>
                <a:spcPts val="375"/>
              </a:spcBef>
              <a:spcAft>
                <a:spcPts val="0"/>
              </a:spcAft>
              <a:buSzPts val="1800"/>
              <a:buChar char="•"/>
              <a:defRPr/>
            </a:lvl5pPr>
            <a:lvl6pPr marL="2057400" lvl="5" indent="-257175" algn="l" rtl="0">
              <a:lnSpc>
                <a:spcPct val="120000"/>
              </a:lnSpc>
              <a:spcBef>
                <a:spcPts val="375"/>
              </a:spcBef>
              <a:spcAft>
                <a:spcPts val="0"/>
              </a:spcAft>
              <a:buSzPts val="1800"/>
              <a:buChar char="•"/>
              <a:defRPr/>
            </a:lvl6pPr>
            <a:lvl7pPr marL="2400300" lvl="6" indent="-257175" algn="l" rtl="0">
              <a:lnSpc>
                <a:spcPct val="120000"/>
              </a:lnSpc>
              <a:spcBef>
                <a:spcPts val="375"/>
              </a:spcBef>
              <a:spcAft>
                <a:spcPts val="0"/>
              </a:spcAft>
              <a:buSzPts val="1800"/>
              <a:buChar char="•"/>
              <a:defRPr/>
            </a:lvl7pPr>
            <a:lvl8pPr marL="2743200" lvl="7" indent="-257175" algn="l" rtl="0">
              <a:lnSpc>
                <a:spcPct val="120000"/>
              </a:lnSpc>
              <a:spcBef>
                <a:spcPts val="375"/>
              </a:spcBef>
              <a:spcAft>
                <a:spcPts val="0"/>
              </a:spcAft>
              <a:buSzPts val="1800"/>
              <a:buChar char="•"/>
              <a:defRPr/>
            </a:lvl8pPr>
            <a:lvl9pPr marL="3086100" lvl="8" indent="-257175" algn="l" rtl="0">
              <a:lnSpc>
                <a:spcPct val="120000"/>
              </a:lnSpc>
              <a:spcBef>
                <a:spcPts val="375"/>
              </a:spcBef>
              <a:spcAft>
                <a:spcPts val="0"/>
              </a:spcAft>
              <a:buSzPts val="1800"/>
              <a:buChar char="•"/>
              <a:defRPr/>
            </a:lvl9pPr>
          </a:lstStyle>
          <a:p>
            <a:endParaRPr/>
          </a:p>
        </p:txBody>
      </p:sp>
      <p:sp>
        <p:nvSpPr>
          <p:cNvPr id="90" name="Google Shape;90;p18"/>
          <p:cNvSpPr txBox="1">
            <a:spLocks noGrp="1"/>
          </p:cNvSpPr>
          <p:nvPr>
            <p:ph type="body" idx="2"/>
          </p:nvPr>
        </p:nvSpPr>
        <p:spPr>
          <a:xfrm>
            <a:off x="685331" y="2632852"/>
            <a:ext cx="2951775" cy="3158400"/>
          </a:xfrm>
          <a:prstGeom prst="rect">
            <a:avLst/>
          </a:prstGeom>
          <a:noFill/>
          <a:ln>
            <a:noFill/>
          </a:ln>
        </p:spPr>
        <p:txBody>
          <a:bodyPr spcFirstLastPara="1" wrap="square" lIns="91425" tIns="45700" rIns="91425" bIns="45700" anchor="t" anchorCtr="0">
            <a:noAutofit/>
          </a:bodyPr>
          <a:lstStyle>
            <a:lvl1pPr marL="342900" lvl="0" indent="-171450" algn="ctr" rtl="0">
              <a:lnSpc>
                <a:spcPct val="120000"/>
              </a:lnSpc>
              <a:spcBef>
                <a:spcPts val="750"/>
              </a:spcBef>
              <a:spcAft>
                <a:spcPts val="0"/>
              </a:spcAft>
              <a:buSzPts val="1600"/>
              <a:buNone/>
              <a:defRPr sz="1200"/>
            </a:lvl1pPr>
            <a:lvl2pPr marL="685800" lvl="1" indent="-171450" algn="l" rtl="0">
              <a:lnSpc>
                <a:spcPct val="120000"/>
              </a:lnSpc>
              <a:spcBef>
                <a:spcPts val="375"/>
              </a:spcBef>
              <a:spcAft>
                <a:spcPts val="0"/>
              </a:spcAft>
              <a:buSzPts val="1400"/>
              <a:buNone/>
              <a:defRPr sz="1050"/>
            </a:lvl2pPr>
            <a:lvl3pPr marL="1028700" lvl="2" indent="-171450" algn="l" rtl="0">
              <a:lnSpc>
                <a:spcPct val="120000"/>
              </a:lnSpc>
              <a:spcBef>
                <a:spcPts val="375"/>
              </a:spcBef>
              <a:spcAft>
                <a:spcPts val="0"/>
              </a:spcAft>
              <a:buSzPts val="1200"/>
              <a:buNone/>
              <a:defRPr sz="900"/>
            </a:lvl3pPr>
            <a:lvl4pPr marL="1371600" lvl="3" indent="-171450" algn="l" rtl="0">
              <a:lnSpc>
                <a:spcPct val="120000"/>
              </a:lnSpc>
              <a:spcBef>
                <a:spcPts val="375"/>
              </a:spcBef>
              <a:spcAft>
                <a:spcPts val="0"/>
              </a:spcAft>
              <a:buSzPts val="1000"/>
              <a:buNone/>
              <a:defRPr sz="750"/>
            </a:lvl4pPr>
            <a:lvl5pPr marL="1714500" lvl="4" indent="-171450" algn="l" rtl="0">
              <a:lnSpc>
                <a:spcPct val="120000"/>
              </a:lnSpc>
              <a:spcBef>
                <a:spcPts val="375"/>
              </a:spcBef>
              <a:spcAft>
                <a:spcPts val="0"/>
              </a:spcAft>
              <a:buSzPts val="1000"/>
              <a:buNone/>
              <a:defRPr sz="750"/>
            </a:lvl5pPr>
            <a:lvl6pPr marL="2057400" lvl="5" indent="-171450" algn="l" rtl="0">
              <a:lnSpc>
                <a:spcPct val="120000"/>
              </a:lnSpc>
              <a:spcBef>
                <a:spcPts val="375"/>
              </a:spcBef>
              <a:spcAft>
                <a:spcPts val="0"/>
              </a:spcAft>
              <a:buSzPts val="1000"/>
              <a:buNone/>
              <a:defRPr sz="750"/>
            </a:lvl6pPr>
            <a:lvl7pPr marL="2400300" lvl="6" indent="-171450" algn="l" rtl="0">
              <a:lnSpc>
                <a:spcPct val="120000"/>
              </a:lnSpc>
              <a:spcBef>
                <a:spcPts val="375"/>
              </a:spcBef>
              <a:spcAft>
                <a:spcPts val="0"/>
              </a:spcAft>
              <a:buSzPts val="1000"/>
              <a:buNone/>
              <a:defRPr sz="750"/>
            </a:lvl7pPr>
            <a:lvl8pPr marL="2743200" lvl="7" indent="-171450" algn="l" rtl="0">
              <a:lnSpc>
                <a:spcPct val="120000"/>
              </a:lnSpc>
              <a:spcBef>
                <a:spcPts val="375"/>
              </a:spcBef>
              <a:spcAft>
                <a:spcPts val="0"/>
              </a:spcAft>
              <a:buSzPts val="1000"/>
              <a:buNone/>
              <a:defRPr sz="750"/>
            </a:lvl8pPr>
            <a:lvl9pPr marL="3086100" lvl="8" indent="-171450" algn="l" rtl="0">
              <a:lnSpc>
                <a:spcPct val="120000"/>
              </a:lnSpc>
              <a:spcBef>
                <a:spcPts val="375"/>
              </a:spcBef>
              <a:spcAft>
                <a:spcPts val="0"/>
              </a:spcAft>
              <a:buSzPts val="1000"/>
              <a:buNone/>
              <a:defRPr sz="750"/>
            </a:lvl9pPr>
          </a:lstStyle>
          <a:p>
            <a:endParaRPr/>
          </a:p>
        </p:txBody>
      </p:sp>
      <p:sp>
        <p:nvSpPr>
          <p:cNvPr id="91" name="Google Shape;91;p18"/>
          <p:cNvSpPr txBox="1">
            <a:spLocks noGrp="1"/>
          </p:cNvSpPr>
          <p:nvPr>
            <p:ph type="dt" idx="10"/>
          </p:nvPr>
        </p:nvSpPr>
        <p:spPr>
          <a:xfrm>
            <a:off x="5759053" y="588327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685331" y="5883275"/>
            <a:ext cx="5004675"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7885508" y="5883275"/>
            <a:ext cx="5730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5BEB864D-0982-468F-AE6A-B757B48983CD}" type="datetime1">
              <a:rPr lang="en-US" smtClean="0">
                <a:solidFill>
                  <a:srgbClr val="000000"/>
                </a:solidFill>
              </a:rPr>
              <a:t>8/31/2023</a:t>
            </a:fld>
            <a:endParaRPr lang="en-US" dirty="0">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a:solidFill>
                  <a:srgbClr val="000000"/>
                </a:solidFill>
              </a:rPr>
              <a:t>www.Colorado.gov/CSSRC</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BFA1FBB-D29A-42F5-BD7C-96A91270B2A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7618062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85331" y="618517"/>
            <a:ext cx="7773300" cy="1596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a:off x="685331" y="2367093"/>
            <a:ext cx="7773300" cy="34242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375"/>
              </a:spcBef>
              <a:spcAft>
                <a:spcPts val="0"/>
              </a:spcAft>
              <a:buSzPts val="1800"/>
              <a:buChar char="•"/>
              <a:defRPr/>
            </a:lvl2pPr>
            <a:lvl3pPr marL="1028700" lvl="2" indent="-257175" algn="l" rtl="0">
              <a:lnSpc>
                <a:spcPct val="120000"/>
              </a:lnSpc>
              <a:spcBef>
                <a:spcPts val="375"/>
              </a:spcBef>
              <a:spcAft>
                <a:spcPts val="0"/>
              </a:spcAft>
              <a:buSzPts val="1800"/>
              <a:buChar char="•"/>
              <a:defRPr/>
            </a:lvl3pPr>
            <a:lvl4pPr marL="1371600" lvl="3" indent="-257175" algn="l" rtl="0">
              <a:lnSpc>
                <a:spcPct val="120000"/>
              </a:lnSpc>
              <a:spcBef>
                <a:spcPts val="375"/>
              </a:spcBef>
              <a:spcAft>
                <a:spcPts val="0"/>
              </a:spcAft>
              <a:buSzPts val="1800"/>
              <a:buChar char="•"/>
              <a:defRPr/>
            </a:lvl4pPr>
            <a:lvl5pPr marL="1714500" lvl="4" indent="-257175" algn="l" rtl="0">
              <a:lnSpc>
                <a:spcPct val="120000"/>
              </a:lnSpc>
              <a:spcBef>
                <a:spcPts val="375"/>
              </a:spcBef>
              <a:spcAft>
                <a:spcPts val="0"/>
              </a:spcAft>
              <a:buSzPts val="1800"/>
              <a:buChar char="•"/>
              <a:defRPr/>
            </a:lvl5pPr>
            <a:lvl6pPr marL="2057400" lvl="5" indent="-257175" algn="l" rtl="0">
              <a:lnSpc>
                <a:spcPct val="120000"/>
              </a:lnSpc>
              <a:spcBef>
                <a:spcPts val="375"/>
              </a:spcBef>
              <a:spcAft>
                <a:spcPts val="0"/>
              </a:spcAft>
              <a:buSzPts val="1800"/>
              <a:buChar char="•"/>
              <a:defRPr/>
            </a:lvl6pPr>
            <a:lvl7pPr marL="2400300" lvl="6" indent="-257175" algn="l" rtl="0">
              <a:lnSpc>
                <a:spcPct val="120000"/>
              </a:lnSpc>
              <a:spcBef>
                <a:spcPts val="375"/>
              </a:spcBef>
              <a:spcAft>
                <a:spcPts val="0"/>
              </a:spcAft>
              <a:buSzPts val="1800"/>
              <a:buChar char="•"/>
              <a:defRPr/>
            </a:lvl7pPr>
            <a:lvl8pPr marL="2743200" lvl="7" indent="-257175" algn="l" rtl="0">
              <a:lnSpc>
                <a:spcPct val="120000"/>
              </a:lnSpc>
              <a:spcBef>
                <a:spcPts val="375"/>
              </a:spcBef>
              <a:spcAft>
                <a:spcPts val="0"/>
              </a:spcAft>
              <a:buSzPts val="1800"/>
              <a:buChar char="•"/>
              <a:defRPr/>
            </a:lvl8pPr>
            <a:lvl9pPr marL="3086100" lvl="8" indent="-257175" algn="l" rtl="0">
              <a:lnSpc>
                <a:spcPct val="120000"/>
              </a:lnSpc>
              <a:spcBef>
                <a:spcPts val="375"/>
              </a:spcBef>
              <a:spcAft>
                <a:spcPts val="0"/>
              </a:spcAft>
              <a:buSzPts val="1800"/>
              <a:buChar char="•"/>
              <a:defRPr/>
            </a:lvl9pPr>
          </a:lstStyle>
          <a:p>
            <a:endParaRPr/>
          </a:p>
        </p:txBody>
      </p:sp>
      <p:sp>
        <p:nvSpPr>
          <p:cNvPr id="70" name="Google Shape;70;p15"/>
          <p:cNvSpPr txBox="1">
            <a:spLocks noGrp="1"/>
          </p:cNvSpPr>
          <p:nvPr>
            <p:ph type="dt" idx="10"/>
          </p:nvPr>
        </p:nvSpPr>
        <p:spPr>
          <a:xfrm>
            <a:off x="5759053" y="588327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685331" y="5883275"/>
            <a:ext cx="5004675"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7885508" y="5883275"/>
            <a:ext cx="5730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24"/>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342900" lvl="0" indent="-257175" algn="l">
              <a:spcBef>
                <a:spcPts val="225"/>
              </a:spcBef>
              <a:spcAft>
                <a:spcPts val="0"/>
              </a:spcAft>
              <a:buSzPts val="1800"/>
              <a:buChar char="•"/>
              <a:defRPr/>
            </a:lvl1pPr>
            <a:lvl2pPr marL="685800" lvl="1" indent="-257175" algn="l">
              <a:spcBef>
                <a:spcPts val="225"/>
              </a:spcBef>
              <a:spcAft>
                <a:spcPts val="0"/>
              </a:spcAft>
              <a:buSzPts val="1800"/>
              <a:buChar char="▫"/>
              <a:defRPr/>
            </a:lvl2pPr>
            <a:lvl3pPr marL="1028700" lvl="2" indent="-257175" algn="l">
              <a:spcBef>
                <a:spcPts val="225"/>
              </a:spcBef>
              <a:spcAft>
                <a:spcPts val="0"/>
              </a:spcAft>
              <a:buSzPts val="1800"/>
              <a:buChar char="●"/>
              <a:defRPr/>
            </a:lvl3pPr>
            <a:lvl4pPr marL="1371600" lvl="3" indent="-257175" algn="l">
              <a:spcBef>
                <a:spcPts val="225"/>
              </a:spcBef>
              <a:spcAft>
                <a:spcPts val="0"/>
              </a:spcAft>
              <a:buSzPts val="1800"/>
              <a:buChar char="●"/>
              <a:defRPr/>
            </a:lvl4pPr>
            <a:lvl5pPr marL="1714500" lvl="4" indent="-257175" algn="l">
              <a:spcBef>
                <a:spcPts val="225"/>
              </a:spcBef>
              <a:spcAft>
                <a:spcPts val="0"/>
              </a:spcAft>
              <a:buSzPts val="1800"/>
              <a:buChar char="▫"/>
              <a:defRPr/>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199" name="Google Shape;199;p2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2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6"/>
          <p:cNvSpPr txBox="1">
            <a:spLocks noGrp="1"/>
          </p:cNvSpPr>
          <p:nvPr>
            <p:ph type="body" idx="1"/>
          </p:nvPr>
        </p:nvSpPr>
        <p:spPr>
          <a:xfrm>
            <a:off x="457200" y="2249426"/>
            <a:ext cx="4038600" cy="4525963"/>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1938" algn="l">
              <a:spcBef>
                <a:spcPts val="225"/>
              </a:spcBef>
              <a:spcAft>
                <a:spcPts val="0"/>
              </a:spcAft>
              <a:buSzPts val="1900"/>
              <a:buChar char="▫"/>
              <a:defRPr sz="1425"/>
            </a:lvl2pPr>
            <a:lvl3pPr marL="1028700" lvl="2" indent="-257175" algn="l">
              <a:spcBef>
                <a:spcPts val="225"/>
              </a:spcBef>
              <a:spcAft>
                <a:spcPts val="0"/>
              </a:spcAft>
              <a:buSzPts val="1800"/>
              <a:buChar char="●"/>
              <a:defRPr sz="1350"/>
            </a:lvl3pPr>
            <a:lvl4pPr marL="1371600" lvl="3" indent="-257175" algn="l">
              <a:spcBef>
                <a:spcPts val="225"/>
              </a:spcBef>
              <a:spcAft>
                <a:spcPts val="0"/>
              </a:spcAft>
              <a:buSzPts val="1800"/>
              <a:buChar char="●"/>
              <a:defRPr sz="1350"/>
            </a:lvl4pPr>
            <a:lvl5pPr marL="1714500" lvl="4" indent="-257175" algn="l">
              <a:spcBef>
                <a:spcPts val="225"/>
              </a:spcBef>
              <a:spcAft>
                <a:spcPts val="0"/>
              </a:spcAft>
              <a:buSzPts val="1800"/>
              <a:buChar char="▫"/>
              <a:defRPr sz="135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14" name="Google Shape;214;p26"/>
          <p:cNvSpPr txBox="1">
            <a:spLocks noGrp="1"/>
          </p:cNvSpPr>
          <p:nvPr>
            <p:ph type="body" idx="2"/>
          </p:nvPr>
        </p:nvSpPr>
        <p:spPr>
          <a:xfrm>
            <a:off x="4648200" y="2249426"/>
            <a:ext cx="4038600" cy="4525963"/>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1938" algn="l">
              <a:spcBef>
                <a:spcPts val="225"/>
              </a:spcBef>
              <a:spcAft>
                <a:spcPts val="0"/>
              </a:spcAft>
              <a:buSzPts val="1900"/>
              <a:buChar char="▫"/>
              <a:defRPr sz="1425"/>
            </a:lvl2pPr>
            <a:lvl3pPr marL="1028700" lvl="2" indent="-257175" algn="l">
              <a:spcBef>
                <a:spcPts val="225"/>
              </a:spcBef>
              <a:spcAft>
                <a:spcPts val="0"/>
              </a:spcAft>
              <a:buSzPts val="1800"/>
              <a:buChar char="●"/>
              <a:defRPr sz="1350"/>
            </a:lvl3pPr>
            <a:lvl4pPr marL="1371600" lvl="3" indent="-257175" algn="l">
              <a:spcBef>
                <a:spcPts val="225"/>
              </a:spcBef>
              <a:spcAft>
                <a:spcPts val="0"/>
              </a:spcAft>
              <a:buSzPts val="1800"/>
              <a:buChar char="●"/>
              <a:defRPr sz="1350"/>
            </a:lvl4pPr>
            <a:lvl5pPr marL="1714500" lvl="4" indent="-257175" algn="l">
              <a:spcBef>
                <a:spcPts val="225"/>
              </a:spcBef>
              <a:spcAft>
                <a:spcPts val="0"/>
              </a:spcAft>
              <a:buSzPts val="1800"/>
              <a:buChar char="▫"/>
              <a:defRPr sz="135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15" name="Google Shape;215;p2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9605B6-EDDC-4755-BC16-CD840DCF5F8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1815616111"/>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685331" y="618517"/>
            <a:ext cx="7773300" cy="1596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p36"/>
          <p:cNvSpPr txBox="1">
            <a:spLocks noGrp="1"/>
          </p:cNvSpPr>
          <p:nvPr>
            <p:ph type="body" idx="1"/>
          </p:nvPr>
        </p:nvSpPr>
        <p:spPr>
          <a:xfrm>
            <a:off x="685331" y="2367093"/>
            <a:ext cx="7773300" cy="34242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375"/>
              </a:spcBef>
              <a:spcAft>
                <a:spcPts val="0"/>
              </a:spcAft>
              <a:buSzPts val="1800"/>
              <a:buChar char="•"/>
              <a:defRPr/>
            </a:lvl2pPr>
            <a:lvl3pPr marL="1028700" lvl="2" indent="-257175" algn="l" rtl="0">
              <a:lnSpc>
                <a:spcPct val="120000"/>
              </a:lnSpc>
              <a:spcBef>
                <a:spcPts val="375"/>
              </a:spcBef>
              <a:spcAft>
                <a:spcPts val="0"/>
              </a:spcAft>
              <a:buSzPts val="1800"/>
              <a:buChar char="•"/>
              <a:defRPr/>
            </a:lvl3pPr>
            <a:lvl4pPr marL="1371600" lvl="3" indent="-257175" algn="l" rtl="0">
              <a:lnSpc>
                <a:spcPct val="120000"/>
              </a:lnSpc>
              <a:spcBef>
                <a:spcPts val="375"/>
              </a:spcBef>
              <a:spcAft>
                <a:spcPts val="0"/>
              </a:spcAft>
              <a:buSzPts val="1800"/>
              <a:buChar char="•"/>
              <a:defRPr/>
            </a:lvl4pPr>
            <a:lvl5pPr marL="1714500" lvl="4" indent="-257175" algn="l" rtl="0">
              <a:lnSpc>
                <a:spcPct val="120000"/>
              </a:lnSpc>
              <a:spcBef>
                <a:spcPts val="375"/>
              </a:spcBef>
              <a:spcAft>
                <a:spcPts val="0"/>
              </a:spcAft>
              <a:buSzPts val="1800"/>
              <a:buChar char="•"/>
              <a:defRPr/>
            </a:lvl5pPr>
            <a:lvl6pPr marL="2057400" lvl="5" indent="-257175" algn="l" rtl="0">
              <a:lnSpc>
                <a:spcPct val="120000"/>
              </a:lnSpc>
              <a:spcBef>
                <a:spcPts val="375"/>
              </a:spcBef>
              <a:spcAft>
                <a:spcPts val="0"/>
              </a:spcAft>
              <a:buSzPts val="1800"/>
              <a:buChar char="•"/>
              <a:defRPr/>
            </a:lvl6pPr>
            <a:lvl7pPr marL="2400300" lvl="6" indent="-257175" algn="l" rtl="0">
              <a:lnSpc>
                <a:spcPct val="120000"/>
              </a:lnSpc>
              <a:spcBef>
                <a:spcPts val="375"/>
              </a:spcBef>
              <a:spcAft>
                <a:spcPts val="0"/>
              </a:spcAft>
              <a:buSzPts val="1800"/>
              <a:buChar char="•"/>
              <a:defRPr/>
            </a:lvl7pPr>
            <a:lvl8pPr marL="2743200" lvl="7" indent="-257175" algn="l" rtl="0">
              <a:lnSpc>
                <a:spcPct val="120000"/>
              </a:lnSpc>
              <a:spcBef>
                <a:spcPts val="375"/>
              </a:spcBef>
              <a:spcAft>
                <a:spcPts val="0"/>
              </a:spcAft>
              <a:buSzPts val="1800"/>
              <a:buChar char="•"/>
              <a:defRPr/>
            </a:lvl8pPr>
            <a:lvl9pPr marL="3086100" lvl="8" indent="-257175" algn="l" rtl="0">
              <a:lnSpc>
                <a:spcPct val="120000"/>
              </a:lnSpc>
              <a:spcBef>
                <a:spcPts val="375"/>
              </a:spcBef>
              <a:spcAft>
                <a:spcPts val="0"/>
              </a:spcAft>
              <a:buSzPts val="1800"/>
              <a:buChar char="•"/>
              <a:defRPr/>
            </a:lvl9pPr>
          </a:lstStyle>
          <a:p>
            <a:endParaRPr/>
          </a:p>
        </p:txBody>
      </p:sp>
      <p:sp>
        <p:nvSpPr>
          <p:cNvPr id="285" name="Google Shape;285;p36"/>
          <p:cNvSpPr txBox="1">
            <a:spLocks noGrp="1"/>
          </p:cNvSpPr>
          <p:nvPr>
            <p:ph type="dt" idx="10"/>
          </p:nvPr>
        </p:nvSpPr>
        <p:spPr>
          <a:xfrm>
            <a:off x="5759053" y="588327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6" name="Google Shape;286;p36"/>
          <p:cNvSpPr txBox="1">
            <a:spLocks noGrp="1"/>
          </p:cNvSpPr>
          <p:nvPr>
            <p:ph type="ftr" idx="11"/>
          </p:nvPr>
        </p:nvSpPr>
        <p:spPr>
          <a:xfrm>
            <a:off x="685331" y="5883275"/>
            <a:ext cx="5004675"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7" name="Google Shape;287;p36"/>
          <p:cNvSpPr txBox="1">
            <a:spLocks noGrp="1"/>
          </p:cNvSpPr>
          <p:nvPr>
            <p:ph type="sldNum" idx="12"/>
          </p:nvPr>
        </p:nvSpPr>
        <p:spPr>
          <a:xfrm>
            <a:off x="7885508" y="5883275"/>
            <a:ext cx="5730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Calibri"/>
              <a:buNone/>
              <a:defRPr sz="3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381000" y="2244970"/>
            <a:ext cx="4041648"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342900" lvl="0" indent="-171450" algn="l">
              <a:spcBef>
                <a:spcPts val="225"/>
              </a:spcBef>
              <a:spcAft>
                <a:spcPts val="0"/>
              </a:spcAft>
              <a:buSzPts val="1900"/>
              <a:buNone/>
              <a:defRPr sz="1425" b="1">
                <a:solidFill>
                  <a:srgbClr val="414141"/>
                </a:solidFill>
              </a:defRPr>
            </a:lvl1pPr>
            <a:lvl2pPr marL="685800" lvl="1" indent="-171450" algn="l">
              <a:spcBef>
                <a:spcPts val="225"/>
              </a:spcBef>
              <a:spcAft>
                <a:spcPts val="0"/>
              </a:spcAft>
              <a:buSzPts val="2000"/>
              <a:buNone/>
              <a:defRPr sz="1500" b="1"/>
            </a:lvl2pPr>
            <a:lvl3pPr marL="1028700" lvl="2" indent="-171450" algn="l">
              <a:spcBef>
                <a:spcPts val="225"/>
              </a:spcBef>
              <a:spcAft>
                <a:spcPts val="0"/>
              </a:spcAft>
              <a:buSzPts val="1800"/>
              <a:buNone/>
              <a:defRPr sz="1350" b="1"/>
            </a:lvl3pPr>
            <a:lvl4pPr marL="1371600" lvl="3" indent="-171450" algn="l">
              <a:spcBef>
                <a:spcPts val="225"/>
              </a:spcBef>
              <a:spcAft>
                <a:spcPts val="0"/>
              </a:spcAft>
              <a:buSzPts val="1600"/>
              <a:buNone/>
              <a:defRPr sz="1200" b="1"/>
            </a:lvl4pPr>
            <a:lvl5pPr marL="1714500" lvl="4" indent="-171450" algn="l">
              <a:spcBef>
                <a:spcPts val="225"/>
              </a:spcBef>
              <a:spcAft>
                <a:spcPts val="0"/>
              </a:spcAft>
              <a:buSzPts val="1600"/>
              <a:buNone/>
              <a:defRPr sz="1200" b="1"/>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5" name="Google Shape;205;p25"/>
          <p:cNvSpPr txBox="1">
            <a:spLocks noGrp="1"/>
          </p:cNvSpPr>
          <p:nvPr>
            <p:ph type="body" idx="2"/>
          </p:nvPr>
        </p:nvSpPr>
        <p:spPr>
          <a:xfrm>
            <a:off x="4721226" y="2244970"/>
            <a:ext cx="4041775"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342900" lvl="0" indent="-171450" algn="l">
              <a:spcBef>
                <a:spcPts val="225"/>
              </a:spcBef>
              <a:spcAft>
                <a:spcPts val="0"/>
              </a:spcAft>
              <a:buSzPts val="1900"/>
              <a:buNone/>
              <a:defRPr sz="1425" b="1">
                <a:solidFill>
                  <a:srgbClr val="414141"/>
                </a:solidFill>
              </a:defRPr>
            </a:lvl1pPr>
            <a:lvl2pPr marL="685800" lvl="1" indent="-171450" algn="l">
              <a:spcBef>
                <a:spcPts val="225"/>
              </a:spcBef>
              <a:spcAft>
                <a:spcPts val="0"/>
              </a:spcAft>
              <a:buSzPts val="2000"/>
              <a:buNone/>
              <a:defRPr sz="1500" b="1"/>
            </a:lvl2pPr>
            <a:lvl3pPr marL="1028700" lvl="2" indent="-171450" algn="l">
              <a:spcBef>
                <a:spcPts val="225"/>
              </a:spcBef>
              <a:spcAft>
                <a:spcPts val="0"/>
              </a:spcAft>
              <a:buSzPts val="1800"/>
              <a:buNone/>
              <a:defRPr sz="1350" b="1"/>
            </a:lvl3pPr>
            <a:lvl4pPr marL="1371600" lvl="3" indent="-171450" algn="l">
              <a:spcBef>
                <a:spcPts val="225"/>
              </a:spcBef>
              <a:spcAft>
                <a:spcPts val="0"/>
              </a:spcAft>
              <a:buSzPts val="1600"/>
              <a:buNone/>
              <a:defRPr sz="1200" b="1"/>
            </a:lvl4pPr>
            <a:lvl5pPr marL="1714500" lvl="4" indent="-171450" algn="l">
              <a:spcBef>
                <a:spcPts val="225"/>
              </a:spcBef>
              <a:spcAft>
                <a:spcPts val="0"/>
              </a:spcAft>
              <a:buSzPts val="1600"/>
              <a:buNone/>
              <a:defRPr sz="1200" b="1"/>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6" name="Google Shape;206;p25"/>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6700" algn="l">
              <a:spcBef>
                <a:spcPts val="225"/>
              </a:spcBef>
              <a:spcAft>
                <a:spcPts val="0"/>
              </a:spcAft>
              <a:buSzPts val="2000"/>
              <a:buChar char="▫"/>
              <a:defRPr sz="1500"/>
            </a:lvl2pPr>
            <a:lvl3pPr marL="1028700" lvl="2" indent="-257175" algn="l">
              <a:spcBef>
                <a:spcPts val="225"/>
              </a:spcBef>
              <a:spcAft>
                <a:spcPts val="0"/>
              </a:spcAft>
              <a:buSzPts val="1800"/>
              <a:buChar char="●"/>
              <a:defRPr sz="1350"/>
            </a:lvl3pPr>
            <a:lvl4pPr marL="1371600" lvl="3" indent="-247650" algn="l">
              <a:spcBef>
                <a:spcPts val="225"/>
              </a:spcBef>
              <a:spcAft>
                <a:spcPts val="0"/>
              </a:spcAft>
              <a:buSzPts val="1600"/>
              <a:buChar char="●"/>
              <a:defRPr sz="1200"/>
            </a:lvl4pPr>
            <a:lvl5pPr marL="1714500" lvl="4" indent="-247650" algn="l">
              <a:spcBef>
                <a:spcPts val="225"/>
              </a:spcBef>
              <a:spcAft>
                <a:spcPts val="0"/>
              </a:spcAft>
              <a:buSzPts val="1600"/>
              <a:buChar char="▫"/>
              <a:defRPr sz="120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7" name="Google Shape;207;p25"/>
          <p:cNvSpPr txBox="1">
            <a:spLocks noGrp="1"/>
          </p:cNvSpPr>
          <p:nvPr>
            <p:ph type="body" idx="4"/>
          </p:nvPr>
        </p:nvSpPr>
        <p:spPr>
          <a:xfrm>
            <a:off x="4718305" y="2708519"/>
            <a:ext cx="4041775" cy="3886200"/>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6700" algn="l">
              <a:spcBef>
                <a:spcPts val="225"/>
              </a:spcBef>
              <a:spcAft>
                <a:spcPts val="0"/>
              </a:spcAft>
              <a:buSzPts val="2000"/>
              <a:buChar char="▫"/>
              <a:defRPr sz="1500"/>
            </a:lvl2pPr>
            <a:lvl3pPr marL="1028700" lvl="2" indent="-257175" algn="l">
              <a:spcBef>
                <a:spcPts val="225"/>
              </a:spcBef>
              <a:spcAft>
                <a:spcPts val="0"/>
              </a:spcAft>
              <a:buSzPts val="1800"/>
              <a:buChar char="●"/>
              <a:defRPr sz="1350"/>
            </a:lvl3pPr>
            <a:lvl4pPr marL="1371600" lvl="3" indent="-247650" algn="l">
              <a:spcBef>
                <a:spcPts val="225"/>
              </a:spcBef>
              <a:spcAft>
                <a:spcPts val="0"/>
              </a:spcAft>
              <a:buSzPts val="1600"/>
              <a:buChar char="●"/>
              <a:defRPr sz="1200"/>
            </a:lvl4pPr>
            <a:lvl5pPr marL="1714500" lvl="4" indent="-247650" algn="l">
              <a:spcBef>
                <a:spcPts val="225"/>
              </a:spcBef>
              <a:spcAft>
                <a:spcPts val="0"/>
              </a:spcAft>
              <a:buSzPts val="1600"/>
              <a:buChar char="▫"/>
              <a:defRPr sz="120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8" name="Google Shape;208;p2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210" name="Google Shape;210;p2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722313" y="1981202"/>
            <a:ext cx="7772400"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300"/>
              <a:buFont typeface="Calibri"/>
              <a:buNone/>
              <a:defRPr sz="3225"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29"/>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noAutofit/>
          </a:bodyPr>
          <a:lstStyle>
            <a:lvl1pPr marL="342900" lvl="0" indent="-171450" algn="l">
              <a:spcBef>
                <a:spcPts val="225"/>
              </a:spcBef>
              <a:spcAft>
                <a:spcPts val="0"/>
              </a:spcAft>
              <a:buSzPts val="2100"/>
              <a:buNone/>
              <a:defRPr sz="1575" b="0">
                <a:solidFill>
                  <a:schemeClr val="dk2"/>
                </a:solidFill>
              </a:defRPr>
            </a:lvl1pPr>
            <a:lvl2pPr marL="685800" lvl="1" indent="-171450" algn="l">
              <a:spcBef>
                <a:spcPts val="225"/>
              </a:spcBef>
              <a:spcAft>
                <a:spcPts val="0"/>
              </a:spcAft>
              <a:buSzPts val="1800"/>
              <a:buNone/>
              <a:defRPr sz="1350">
                <a:solidFill>
                  <a:srgbClr val="888888"/>
                </a:solidFill>
              </a:defRPr>
            </a:lvl2pPr>
            <a:lvl3pPr marL="1028700" lvl="2" indent="-171450" algn="l">
              <a:spcBef>
                <a:spcPts val="225"/>
              </a:spcBef>
              <a:spcAft>
                <a:spcPts val="0"/>
              </a:spcAft>
              <a:buSzPts val="1600"/>
              <a:buNone/>
              <a:defRPr sz="1200">
                <a:solidFill>
                  <a:srgbClr val="888888"/>
                </a:solidFill>
              </a:defRPr>
            </a:lvl3pPr>
            <a:lvl4pPr marL="1371600" lvl="3" indent="-171450" algn="l">
              <a:spcBef>
                <a:spcPts val="225"/>
              </a:spcBef>
              <a:spcAft>
                <a:spcPts val="0"/>
              </a:spcAft>
              <a:buSzPts val="1400"/>
              <a:buNone/>
              <a:defRPr sz="1050">
                <a:solidFill>
                  <a:srgbClr val="888888"/>
                </a:solidFill>
              </a:defRPr>
            </a:lvl4pPr>
            <a:lvl5pPr marL="1714500" lvl="4" indent="-171450" algn="l">
              <a:spcBef>
                <a:spcPts val="225"/>
              </a:spcBef>
              <a:spcAft>
                <a:spcPts val="0"/>
              </a:spcAft>
              <a:buSzPts val="1400"/>
              <a:buNone/>
              <a:defRPr sz="1050">
                <a:solidFill>
                  <a:srgbClr val="888888"/>
                </a:solidFill>
              </a:defRPr>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44" name="Google Shape;244;p2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2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2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4"/>
        <p:cNvGrpSpPr/>
        <p:nvPr/>
      </p:nvGrpSpPr>
      <p:grpSpPr>
        <a:xfrm>
          <a:off x="0" y="0"/>
          <a:ext cx="0" cy="0"/>
          <a:chOff x="0" y="0"/>
          <a:chExt cx="0" cy="0"/>
        </a:xfrm>
      </p:grpSpPr>
      <p:pic>
        <p:nvPicPr>
          <p:cNvPr id="365" name="Google Shape;365;p49" descr="Droplets-H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6" name="Google Shape;366;p49"/>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49"/>
          <p:cNvSpPr txBox="1">
            <a:spLocks noGrp="1"/>
          </p:cNvSpPr>
          <p:nvPr>
            <p:ph type="body" idx="1"/>
          </p:nvPr>
        </p:nvSpPr>
        <p:spPr>
          <a:xfrm>
            <a:off x="685330" y="2367093"/>
            <a:ext cx="3829520" cy="3424107"/>
          </a:xfrm>
          <a:prstGeom prst="rect">
            <a:avLst/>
          </a:prstGeom>
          <a:noFill/>
          <a:ln>
            <a:noFill/>
          </a:ln>
        </p:spPr>
        <p:txBody>
          <a:bodyPr spcFirstLastPara="1" wrap="square" lIns="91425" tIns="45700" rIns="91425" bIns="45700" anchor="t" anchorCtr="0">
            <a:noAutofit/>
          </a:bodyPr>
          <a:lstStyle>
            <a:lvl1pPr marL="342900" lvl="0" indent="-257175" algn="l">
              <a:lnSpc>
                <a:spcPct val="120000"/>
              </a:lnSpc>
              <a:spcBef>
                <a:spcPts val="750"/>
              </a:spcBef>
              <a:spcAft>
                <a:spcPts val="0"/>
              </a:spcAft>
              <a:buSzPts val="1800"/>
              <a:buChar char="•"/>
              <a:defRPr/>
            </a:lvl1pPr>
            <a:lvl2pPr marL="685800" lvl="1" indent="-257175" algn="l">
              <a:lnSpc>
                <a:spcPct val="120000"/>
              </a:lnSpc>
              <a:spcBef>
                <a:spcPts val="375"/>
              </a:spcBef>
              <a:spcAft>
                <a:spcPts val="0"/>
              </a:spcAft>
              <a:buSzPts val="1800"/>
              <a:buChar char="•"/>
              <a:defRPr/>
            </a:lvl2pPr>
            <a:lvl3pPr marL="1028700" lvl="2" indent="-257175" algn="l">
              <a:lnSpc>
                <a:spcPct val="120000"/>
              </a:lnSpc>
              <a:spcBef>
                <a:spcPts val="375"/>
              </a:spcBef>
              <a:spcAft>
                <a:spcPts val="0"/>
              </a:spcAft>
              <a:buSzPts val="1800"/>
              <a:buChar char="•"/>
              <a:defRPr/>
            </a:lvl3pPr>
            <a:lvl4pPr marL="1371600" lvl="3" indent="-257175" algn="l">
              <a:lnSpc>
                <a:spcPct val="120000"/>
              </a:lnSpc>
              <a:spcBef>
                <a:spcPts val="375"/>
              </a:spcBef>
              <a:spcAft>
                <a:spcPts val="0"/>
              </a:spcAft>
              <a:buSzPts val="1800"/>
              <a:buChar char="•"/>
              <a:defRPr/>
            </a:lvl4pPr>
            <a:lvl5pPr marL="1714500" lvl="4" indent="-257175" algn="l">
              <a:lnSpc>
                <a:spcPct val="120000"/>
              </a:lnSpc>
              <a:spcBef>
                <a:spcPts val="375"/>
              </a:spcBef>
              <a:spcAft>
                <a:spcPts val="0"/>
              </a:spcAft>
              <a:buSzPts val="1800"/>
              <a:buChar char="•"/>
              <a:defRPr/>
            </a:lvl5pPr>
            <a:lvl6pPr marL="2057400" lvl="5" indent="-257175" algn="l">
              <a:lnSpc>
                <a:spcPct val="120000"/>
              </a:lnSpc>
              <a:spcBef>
                <a:spcPts val="375"/>
              </a:spcBef>
              <a:spcAft>
                <a:spcPts val="0"/>
              </a:spcAft>
              <a:buSzPts val="1800"/>
              <a:buChar char="•"/>
              <a:defRPr/>
            </a:lvl6pPr>
            <a:lvl7pPr marL="2400300" lvl="6" indent="-257175" algn="l">
              <a:lnSpc>
                <a:spcPct val="120000"/>
              </a:lnSpc>
              <a:spcBef>
                <a:spcPts val="375"/>
              </a:spcBef>
              <a:spcAft>
                <a:spcPts val="0"/>
              </a:spcAft>
              <a:buSzPts val="1800"/>
              <a:buChar char="•"/>
              <a:defRPr/>
            </a:lvl7pPr>
            <a:lvl8pPr marL="2743200" lvl="7" indent="-257175" algn="l">
              <a:lnSpc>
                <a:spcPct val="120000"/>
              </a:lnSpc>
              <a:spcBef>
                <a:spcPts val="375"/>
              </a:spcBef>
              <a:spcAft>
                <a:spcPts val="0"/>
              </a:spcAft>
              <a:buSzPts val="1800"/>
              <a:buChar char="•"/>
              <a:defRPr/>
            </a:lvl8pPr>
            <a:lvl9pPr marL="3086100" lvl="8" indent="-257175" algn="l">
              <a:lnSpc>
                <a:spcPct val="120000"/>
              </a:lnSpc>
              <a:spcBef>
                <a:spcPts val="375"/>
              </a:spcBef>
              <a:spcAft>
                <a:spcPts val="0"/>
              </a:spcAft>
              <a:buSzPts val="1800"/>
              <a:buChar char="•"/>
              <a:defRPr/>
            </a:lvl9pPr>
          </a:lstStyle>
          <a:p>
            <a:endParaRPr/>
          </a:p>
        </p:txBody>
      </p:sp>
      <p:sp>
        <p:nvSpPr>
          <p:cNvPr id="368" name="Google Shape;368;p49"/>
          <p:cNvSpPr txBox="1">
            <a:spLocks noGrp="1"/>
          </p:cNvSpPr>
          <p:nvPr>
            <p:ph type="body" idx="2"/>
          </p:nvPr>
        </p:nvSpPr>
        <p:spPr>
          <a:xfrm>
            <a:off x="4629150" y="2367093"/>
            <a:ext cx="3829050" cy="3424107"/>
          </a:xfrm>
          <a:prstGeom prst="rect">
            <a:avLst/>
          </a:prstGeom>
          <a:noFill/>
          <a:ln>
            <a:noFill/>
          </a:ln>
        </p:spPr>
        <p:txBody>
          <a:bodyPr spcFirstLastPara="1" wrap="square" lIns="91425" tIns="45700" rIns="91425" bIns="45700" anchor="t" anchorCtr="0">
            <a:noAutofit/>
          </a:bodyPr>
          <a:lstStyle>
            <a:lvl1pPr marL="342900" lvl="0" indent="-257175" algn="l">
              <a:lnSpc>
                <a:spcPct val="120000"/>
              </a:lnSpc>
              <a:spcBef>
                <a:spcPts val="750"/>
              </a:spcBef>
              <a:spcAft>
                <a:spcPts val="0"/>
              </a:spcAft>
              <a:buSzPts val="1800"/>
              <a:buChar char="•"/>
              <a:defRPr/>
            </a:lvl1pPr>
            <a:lvl2pPr marL="685800" lvl="1" indent="-257175" algn="l">
              <a:lnSpc>
                <a:spcPct val="120000"/>
              </a:lnSpc>
              <a:spcBef>
                <a:spcPts val="375"/>
              </a:spcBef>
              <a:spcAft>
                <a:spcPts val="0"/>
              </a:spcAft>
              <a:buSzPts val="1800"/>
              <a:buChar char="•"/>
              <a:defRPr/>
            </a:lvl2pPr>
            <a:lvl3pPr marL="1028700" lvl="2" indent="-257175" algn="l">
              <a:lnSpc>
                <a:spcPct val="120000"/>
              </a:lnSpc>
              <a:spcBef>
                <a:spcPts val="375"/>
              </a:spcBef>
              <a:spcAft>
                <a:spcPts val="0"/>
              </a:spcAft>
              <a:buSzPts val="1800"/>
              <a:buChar char="•"/>
              <a:defRPr/>
            </a:lvl3pPr>
            <a:lvl4pPr marL="1371600" lvl="3" indent="-257175" algn="l">
              <a:lnSpc>
                <a:spcPct val="120000"/>
              </a:lnSpc>
              <a:spcBef>
                <a:spcPts val="375"/>
              </a:spcBef>
              <a:spcAft>
                <a:spcPts val="0"/>
              </a:spcAft>
              <a:buSzPts val="1800"/>
              <a:buChar char="•"/>
              <a:defRPr/>
            </a:lvl4pPr>
            <a:lvl5pPr marL="1714500" lvl="4" indent="-257175" algn="l">
              <a:lnSpc>
                <a:spcPct val="120000"/>
              </a:lnSpc>
              <a:spcBef>
                <a:spcPts val="375"/>
              </a:spcBef>
              <a:spcAft>
                <a:spcPts val="0"/>
              </a:spcAft>
              <a:buSzPts val="1800"/>
              <a:buChar char="•"/>
              <a:defRPr/>
            </a:lvl5pPr>
            <a:lvl6pPr marL="2057400" lvl="5" indent="-257175" algn="l">
              <a:lnSpc>
                <a:spcPct val="120000"/>
              </a:lnSpc>
              <a:spcBef>
                <a:spcPts val="375"/>
              </a:spcBef>
              <a:spcAft>
                <a:spcPts val="0"/>
              </a:spcAft>
              <a:buSzPts val="1800"/>
              <a:buChar char="•"/>
              <a:defRPr/>
            </a:lvl6pPr>
            <a:lvl7pPr marL="2400300" lvl="6" indent="-257175" algn="l">
              <a:lnSpc>
                <a:spcPct val="120000"/>
              </a:lnSpc>
              <a:spcBef>
                <a:spcPts val="375"/>
              </a:spcBef>
              <a:spcAft>
                <a:spcPts val="0"/>
              </a:spcAft>
              <a:buSzPts val="1800"/>
              <a:buChar char="•"/>
              <a:defRPr/>
            </a:lvl7pPr>
            <a:lvl8pPr marL="2743200" lvl="7" indent="-257175" algn="l">
              <a:lnSpc>
                <a:spcPct val="120000"/>
              </a:lnSpc>
              <a:spcBef>
                <a:spcPts val="375"/>
              </a:spcBef>
              <a:spcAft>
                <a:spcPts val="0"/>
              </a:spcAft>
              <a:buSzPts val="1800"/>
              <a:buChar char="•"/>
              <a:defRPr/>
            </a:lvl8pPr>
            <a:lvl9pPr marL="3086100" lvl="8" indent="-257175" algn="l">
              <a:lnSpc>
                <a:spcPct val="120000"/>
              </a:lnSpc>
              <a:spcBef>
                <a:spcPts val="375"/>
              </a:spcBef>
              <a:spcAft>
                <a:spcPts val="0"/>
              </a:spcAft>
              <a:buSzPts val="1800"/>
              <a:buChar char="•"/>
              <a:defRPr/>
            </a:lvl9pPr>
          </a:lstStyle>
          <a:p>
            <a:endParaRPr/>
          </a:p>
        </p:txBody>
      </p:sp>
      <p:sp>
        <p:nvSpPr>
          <p:cNvPr id="369" name="Google Shape;369;p49"/>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49"/>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49"/>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97"/>
        <p:cNvGrpSpPr/>
        <p:nvPr/>
      </p:nvGrpSpPr>
      <p:grpSpPr>
        <a:xfrm>
          <a:off x="0" y="0"/>
          <a:ext cx="0" cy="0"/>
          <a:chOff x="0" y="0"/>
          <a:chExt cx="0" cy="0"/>
        </a:xfrm>
      </p:grpSpPr>
      <p:sp>
        <p:nvSpPr>
          <p:cNvPr id="498" name="Google Shape;498;p65"/>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65"/>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Autofit/>
          </a:bodyPr>
          <a:lstStyle>
            <a:lvl1pPr marL="342900" lvl="0" indent="-257175" algn="l">
              <a:lnSpc>
                <a:spcPct val="120000"/>
              </a:lnSpc>
              <a:spcBef>
                <a:spcPts val="750"/>
              </a:spcBef>
              <a:spcAft>
                <a:spcPts val="0"/>
              </a:spcAft>
              <a:buSzPts val="1800"/>
              <a:buChar char="•"/>
              <a:defRPr/>
            </a:lvl1pPr>
            <a:lvl2pPr marL="685800" lvl="1" indent="-257175" algn="l">
              <a:lnSpc>
                <a:spcPct val="120000"/>
              </a:lnSpc>
              <a:spcBef>
                <a:spcPts val="375"/>
              </a:spcBef>
              <a:spcAft>
                <a:spcPts val="0"/>
              </a:spcAft>
              <a:buSzPts val="1800"/>
              <a:buChar char="•"/>
              <a:defRPr/>
            </a:lvl2pPr>
            <a:lvl3pPr marL="1028700" lvl="2" indent="-257175" algn="l">
              <a:lnSpc>
                <a:spcPct val="120000"/>
              </a:lnSpc>
              <a:spcBef>
                <a:spcPts val="375"/>
              </a:spcBef>
              <a:spcAft>
                <a:spcPts val="0"/>
              </a:spcAft>
              <a:buSzPts val="1800"/>
              <a:buChar char="•"/>
              <a:defRPr/>
            </a:lvl3pPr>
            <a:lvl4pPr marL="1371600" lvl="3" indent="-257175" algn="l">
              <a:lnSpc>
                <a:spcPct val="120000"/>
              </a:lnSpc>
              <a:spcBef>
                <a:spcPts val="375"/>
              </a:spcBef>
              <a:spcAft>
                <a:spcPts val="0"/>
              </a:spcAft>
              <a:buSzPts val="1800"/>
              <a:buChar char="•"/>
              <a:defRPr/>
            </a:lvl4pPr>
            <a:lvl5pPr marL="1714500" lvl="4" indent="-257175" algn="l">
              <a:lnSpc>
                <a:spcPct val="120000"/>
              </a:lnSpc>
              <a:spcBef>
                <a:spcPts val="375"/>
              </a:spcBef>
              <a:spcAft>
                <a:spcPts val="0"/>
              </a:spcAft>
              <a:buSzPts val="1800"/>
              <a:buChar char="•"/>
              <a:defRPr/>
            </a:lvl5pPr>
            <a:lvl6pPr marL="2057400" lvl="5" indent="-257175" algn="l">
              <a:lnSpc>
                <a:spcPct val="120000"/>
              </a:lnSpc>
              <a:spcBef>
                <a:spcPts val="375"/>
              </a:spcBef>
              <a:spcAft>
                <a:spcPts val="0"/>
              </a:spcAft>
              <a:buSzPts val="1800"/>
              <a:buChar char="•"/>
              <a:defRPr/>
            </a:lvl6pPr>
            <a:lvl7pPr marL="2400300" lvl="6" indent="-257175" algn="l">
              <a:lnSpc>
                <a:spcPct val="120000"/>
              </a:lnSpc>
              <a:spcBef>
                <a:spcPts val="375"/>
              </a:spcBef>
              <a:spcAft>
                <a:spcPts val="0"/>
              </a:spcAft>
              <a:buSzPts val="1800"/>
              <a:buChar char="•"/>
              <a:defRPr/>
            </a:lvl7pPr>
            <a:lvl8pPr marL="2743200" lvl="7" indent="-257175" algn="l">
              <a:lnSpc>
                <a:spcPct val="120000"/>
              </a:lnSpc>
              <a:spcBef>
                <a:spcPts val="375"/>
              </a:spcBef>
              <a:spcAft>
                <a:spcPts val="0"/>
              </a:spcAft>
              <a:buSzPts val="1800"/>
              <a:buChar char="•"/>
              <a:defRPr/>
            </a:lvl8pPr>
            <a:lvl9pPr marL="3086100" lvl="8" indent="-257175" algn="l">
              <a:lnSpc>
                <a:spcPct val="120000"/>
              </a:lnSpc>
              <a:spcBef>
                <a:spcPts val="375"/>
              </a:spcBef>
              <a:spcAft>
                <a:spcPts val="0"/>
              </a:spcAft>
              <a:buSzPts val="1800"/>
              <a:buChar char="•"/>
              <a:defRPr/>
            </a:lvl9pPr>
          </a:lstStyle>
          <a:p>
            <a:endParaRPr/>
          </a:p>
        </p:txBody>
      </p:sp>
      <p:sp>
        <p:nvSpPr>
          <p:cNvPr id="500" name="Google Shape;500;p65"/>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65"/>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65"/>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6"/>
        <p:cNvGrpSpPr/>
        <p:nvPr/>
      </p:nvGrpSpPr>
      <p:grpSpPr>
        <a:xfrm>
          <a:off x="0" y="0"/>
          <a:ext cx="0" cy="0"/>
          <a:chOff x="0" y="0"/>
          <a:chExt cx="0" cy="0"/>
        </a:xfrm>
      </p:grpSpPr>
      <p:sp>
        <p:nvSpPr>
          <p:cNvPr id="657" name="Google Shape;657;p8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8" name="Google Shape;658;p84"/>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342900" lvl="0" indent="-257175" algn="l">
              <a:spcBef>
                <a:spcPts val="225"/>
              </a:spcBef>
              <a:spcAft>
                <a:spcPts val="0"/>
              </a:spcAft>
              <a:buSzPts val="1800"/>
              <a:buChar char="•"/>
              <a:defRPr/>
            </a:lvl1pPr>
            <a:lvl2pPr marL="685800" lvl="1" indent="-257175" algn="l">
              <a:spcBef>
                <a:spcPts val="225"/>
              </a:spcBef>
              <a:spcAft>
                <a:spcPts val="0"/>
              </a:spcAft>
              <a:buSzPts val="1800"/>
              <a:buChar char="▫"/>
              <a:defRPr/>
            </a:lvl2pPr>
            <a:lvl3pPr marL="1028700" lvl="2" indent="-257175" algn="l">
              <a:spcBef>
                <a:spcPts val="225"/>
              </a:spcBef>
              <a:spcAft>
                <a:spcPts val="0"/>
              </a:spcAft>
              <a:buSzPts val="1800"/>
              <a:buChar char="●"/>
              <a:defRPr/>
            </a:lvl3pPr>
            <a:lvl4pPr marL="1371600" lvl="3" indent="-257175" algn="l">
              <a:spcBef>
                <a:spcPts val="225"/>
              </a:spcBef>
              <a:spcAft>
                <a:spcPts val="0"/>
              </a:spcAft>
              <a:buSzPts val="1800"/>
              <a:buChar char="●"/>
              <a:defRPr/>
            </a:lvl4pPr>
            <a:lvl5pPr marL="1714500" lvl="4" indent="-257175" algn="l">
              <a:spcBef>
                <a:spcPts val="225"/>
              </a:spcBef>
              <a:spcAft>
                <a:spcPts val="0"/>
              </a:spcAft>
              <a:buSzPts val="1800"/>
              <a:buChar char="▫"/>
              <a:defRPr/>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659" name="Google Shape;659;p8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0" name="Google Shape;660;p8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1" name="Google Shape;661;p8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9605B6-EDDC-4755-BC16-CD840DCF5F8E}"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336343355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9605B6-EDDC-4755-BC16-CD840DCF5F8E}"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367920441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9605B6-EDDC-4755-BC16-CD840DCF5F8E}"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5389686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605B6-EDDC-4755-BC16-CD840DCF5F8E}"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61211499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69605B6-EDDC-4755-BC16-CD840DCF5F8E}"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406489166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69605B6-EDDC-4755-BC16-CD840DCF5F8E}"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38868190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9605B6-EDDC-4755-BC16-CD840DCF5F8E}" type="datetimeFigureOut">
              <a:rPr lang="en-US" smtClean="0"/>
              <a:t>8/31/2023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72E8B4-17E3-469C-BE6B-BAAA0A3EB470}" type="slidenum">
              <a:rPr lang="en-US" smtClean="0"/>
              <a:t>‹#›</a:t>
            </a:fld>
            <a:endParaRPr lang="en-US"/>
          </a:p>
        </p:txBody>
      </p:sp>
      <p:pic>
        <p:nvPicPr>
          <p:cNvPr id="7" name="Picture 5" descr="CO_logo_horizontal_white.png"/>
          <p:cNvPicPr>
            <a:picLocks noChangeAspect="1"/>
          </p:cNvPicPr>
          <p:nvPr userDrawn="1"/>
        </p:nvPicPr>
        <p:blipFill>
          <a:blip r:embed="rId21"/>
          <a:srcRect/>
          <a:stretch>
            <a:fillRect/>
          </a:stretch>
        </p:blipFill>
        <p:spPr bwMode="auto">
          <a:xfrm>
            <a:off x="377608" y="6318311"/>
            <a:ext cx="2035969" cy="510109"/>
          </a:xfrm>
          <a:prstGeom prst="rect">
            <a:avLst/>
          </a:prstGeom>
          <a:noFill/>
          <a:ln w="9525">
            <a:noFill/>
            <a:miter lim="800000"/>
            <a:headEnd/>
            <a:tailEnd/>
          </a:ln>
        </p:spPr>
      </p:pic>
    </p:spTree>
    <p:extLst>
      <p:ext uri="{BB962C8B-B14F-4D97-AF65-F5344CB8AC3E}">
        <p14:creationId xmlns:p14="http://schemas.microsoft.com/office/powerpoint/2010/main" val="1539250673"/>
      </p:ext>
    </p:extLst>
  </p:cSld>
  <p:clrMap bg1="lt1" tx1="dk1" bg2="lt2" tx2="dk2" accent1="accent1" accent2="accent2" accent3="accent3" accent4="accent4" accent5="accent5" accent6="accent6" hlink="hlink" folHlink="folHlink"/>
  <p:sldLayoutIdLst>
    <p:sldLayoutId id="2147483738" r:id="rId1"/>
    <p:sldLayoutId id="2147483878" r:id="rId2"/>
    <p:sldLayoutId id="2147483882" r:id="rId3"/>
    <p:sldLayoutId id="2147483883" r:id="rId4"/>
    <p:sldLayoutId id="2147483874" r:id="rId5"/>
    <p:sldLayoutId id="2147483875" r:id="rId6"/>
    <p:sldLayoutId id="2147483877" r:id="rId7"/>
    <p:sldLayoutId id="2147483745" r:id="rId8"/>
    <p:sldLayoutId id="2147483746" r:id="rId9"/>
    <p:sldLayoutId id="2147483747" r:id="rId10"/>
    <p:sldLayoutId id="2147483748" r:id="rId11"/>
    <p:sldLayoutId id="2147483749" r:id="rId12"/>
    <p:sldLayoutId id="2147483750" r:id="rId13"/>
    <p:sldLayoutId id="2147483662" r:id="rId14"/>
    <p:sldLayoutId id="2147483663" r:id="rId15"/>
    <p:sldLayoutId id="2147483881" r:id="rId16"/>
    <p:sldLayoutId id="2147483879" r:id="rId17"/>
    <p:sldLayoutId id="2147483880" r:id="rId18"/>
    <p:sldLayoutId id="2147483675"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A33960BD-7AC1-4217-9611-AAA56D3EE38F}" type="datetime4">
              <a:rPr lang="en-US" smtClean="0"/>
              <a:pPr/>
              <a:t>August 31, 2023</a:t>
            </a:fld>
            <a:endParaRPr lang="en-US" dirty="0">
              <a:latin typeface="+mn-lt"/>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latin typeface="+mn-lt"/>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20220100"/>
      </p:ext>
    </p:extLst>
  </p:cSld>
  <p:clrMap bg1="lt1" tx1="dk1" bg2="lt2" tx2="dk2" accent1="accent1" accent2="accent2" accent3="accent3" accent4="accent4" accent5="accent5" accent6="accent6" hlink="hlink" folHlink="folHlink"/>
  <p:sldLayoutIdLst>
    <p:sldLayoutId id="2147483873" r:id="rId1"/>
    <p:sldLayoutId id="2147483872" r:id="rId2"/>
    <p:sldLayoutId id="2147483870" r:id="rId3"/>
    <p:sldLayoutId id="2147483867" r:id="rId4"/>
    <p:sldLayoutId id="2147483868" r:id="rId5"/>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525"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311700" y="1536633"/>
            <a:ext cx="8520525"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8472458" y="6217622"/>
            <a:ext cx="548775" cy="524700"/>
          </a:xfrm>
          <a:prstGeom prst="rect">
            <a:avLst/>
          </a:prstGeom>
          <a:noFill/>
          <a:ln>
            <a:noFill/>
          </a:ln>
        </p:spPr>
        <p:txBody>
          <a:bodyPr spcFirstLastPara="1" wrap="square" lIns="121900" tIns="121900" rIns="121900" bIns="121900" anchor="ctr" anchorCtr="0">
            <a:noAutofit/>
          </a:bodyPr>
          <a:lstStyle>
            <a:lvl1pPr lvl="0" algn="r">
              <a:buNone/>
              <a:defRPr sz="975">
                <a:solidFill>
                  <a:schemeClr val="dk2"/>
                </a:solidFill>
              </a:defRPr>
            </a:lvl1pPr>
            <a:lvl2pPr lvl="1" algn="r">
              <a:buNone/>
              <a:defRPr sz="975">
                <a:solidFill>
                  <a:schemeClr val="dk2"/>
                </a:solidFill>
              </a:defRPr>
            </a:lvl2pPr>
            <a:lvl3pPr lvl="2" algn="r">
              <a:buNone/>
              <a:defRPr sz="975">
                <a:solidFill>
                  <a:schemeClr val="dk2"/>
                </a:solidFill>
              </a:defRPr>
            </a:lvl3pPr>
            <a:lvl4pPr lvl="3" algn="r">
              <a:buNone/>
              <a:defRPr sz="975">
                <a:solidFill>
                  <a:schemeClr val="dk2"/>
                </a:solidFill>
              </a:defRPr>
            </a:lvl4pPr>
            <a:lvl5pPr lvl="4" algn="r">
              <a:buNone/>
              <a:defRPr sz="975">
                <a:solidFill>
                  <a:schemeClr val="dk2"/>
                </a:solidFill>
              </a:defRPr>
            </a:lvl5pPr>
            <a:lvl6pPr lvl="5" algn="r">
              <a:buNone/>
              <a:defRPr sz="975">
                <a:solidFill>
                  <a:schemeClr val="dk2"/>
                </a:solidFill>
              </a:defRPr>
            </a:lvl6pPr>
            <a:lvl7pPr lvl="6" algn="r">
              <a:buNone/>
              <a:defRPr sz="975">
                <a:solidFill>
                  <a:schemeClr val="dk2"/>
                </a:solidFill>
              </a:defRPr>
            </a:lvl7pPr>
            <a:lvl8pPr lvl="7" algn="r">
              <a:buNone/>
              <a:defRPr sz="975">
                <a:solidFill>
                  <a:schemeClr val="dk2"/>
                </a:solidFill>
              </a:defRPr>
            </a:lvl8pPr>
            <a:lvl9pPr lvl="8" algn="r">
              <a:buNone/>
              <a:defRPr sz="975">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744" r:id="rId2"/>
    <p:sldLayoutId id="214748374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3"/>
          <p:cNvSpPr/>
          <p:nvPr/>
        </p:nvSpPr>
        <p:spPr>
          <a:xfrm>
            <a:off x="1" y="366820"/>
            <a:ext cx="9144000" cy="84407"/>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79" name="Google Shape;179;p23"/>
          <p:cNvSpPr/>
          <p:nvPr/>
        </p:nvSpPr>
        <p:spPr>
          <a:xfrm>
            <a:off x="0" y="-1"/>
            <a:ext cx="9144000" cy="310663"/>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0" name="Google Shape;180;p23"/>
          <p:cNvSpPr/>
          <p:nvPr/>
        </p:nvSpPr>
        <p:spPr>
          <a:xfrm>
            <a:off x="1" y="308278"/>
            <a:ext cx="9144000" cy="91441"/>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1" name="Google Shape;181;p23"/>
          <p:cNvSpPr/>
          <p:nvPr/>
        </p:nvSpPr>
        <p:spPr>
          <a:xfrm rot="10800000" flipH="1">
            <a:off x="5410183" y="360248"/>
            <a:ext cx="3733819" cy="9108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2" name="Google Shape;182;p23"/>
          <p:cNvSpPr/>
          <p:nvPr/>
        </p:nvSpPr>
        <p:spPr>
          <a:xfrm rot="10800000" flipH="1">
            <a:off x="5410201" y="440114"/>
            <a:ext cx="3733801" cy="180035"/>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3" name="Google Shape;183;p23"/>
          <p:cNvSpPr/>
          <p:nvPr/>
        </p:nvSpPr>
        <p:spPr>
          <a:xfrm>
            <a:off x="5407339" y="497504"/>
            <a:ext cx="3063240" cy="27432"/>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4" name="Google Shape;184;p23"/>
          <p:cNvSpPr/>
          <p:nvPr/>
        </p:nvSpPr>
        <p:spPr>
          <a:xfrm>
            <a:off x="7373646" y="588943"/>
            <a:ext cx="1600200" cy="36576"/>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5" name="Google Shape;185;p23"/>
          <p:cNvSpPr/>
          <p:nvPr/>
        </p:nvSpPr>
        <p:spPr>
          <a:xfrm>
            <a:off x="9084967" y="-2001"/>
            <a:ext cx="57626"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6" name="Google Shape;186;p23"/>
          <p:cNvSpPr/>
          <p:nvPr/>
        </p:nvSpPr>
        <p:spPr>
          <a:xfrm>
            <a:off x="9044481" y="-2001"/>
            <a:ext cx="27432"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7" name="Google Shape;187;p23"/>
          <p:cNvSpPr/>
          <p:nvPr/>
        </p:nvSpPr>
        <p:spPr>
          <a:xfrm>
            <a:off x="9025428" y="-2001"/>
            <a:ext cx="9144" cy="621792"/>
          </a:xfrm>
          <a:prstGeom prst="rect">
            <a:avLst/>
          </a:prstGeom>
          <a:solidFill>
            <a:srgbClr val="FFFFFF">
              <a:alpha val="6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8" name="Google Shape;188;p23"/>
          <p:cNvSpPr/>
          <p:nvPr/>
        </p:nvSpPr>
        <p:spPr>
          <a:xfrm>
            <a:off x="8975423" y="-2001"/>
            <a:ext cx="27432" cy="621792"/>
          </a:xfrm>
          <a:prstGeom prst="rect">
            <a:avLst/>
          </a:prstGeom>
          <a:solidFill>
            <a:srgbClr val="FFFFFF">
              <a:alpha val="4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9" name="Google Shape;189;p23"/>
          <p:cNvSpPr/>
          <p:nvPr/>
        </p:nvSpPr>
        <p:spPr>
          <a:xfrm>
            <a:off x="8915677" y="380"/>
            <a:ext cx="54864" cy="585216"/>
          </a:xfrm>
          <a:prstGeom prst="rect">
            <a:avLst/>
          </a:prstGeom>
          <a:solidFill>
            <a:srgbClr val="FFFFFF">
              <a:alpha val="2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90" name="Google Shape;190;p23"/>
          <p:cNvSpPr/>
          <p:nvPr/>
        </p:nvSpPr>
        <p:spPr>
          <a:xfrm>
            <a:off x="8873475" y="380"/>
            <a:ext cx="9144" cy="585216"/>
          </a:xfrm>
          <a:prstGeom prst="rect">
            <a:avLst/>
          </a:prstGeom>
          <a:solidFill>
            <a:srgbClr val="FFFFFF">
              <a:alpha val="29803"/>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91" name="Google Shape;191;p2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2" name="Google Shape;192;p2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Calibri"/>
                <a:ea typeface="Calibri"/>
                <a:cs typeface="Calibri"/>
                <a:sym typeface="Calibri"/>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Calibri"/>
                <a:ea typeface="Calibri"/>
                <a:cs typeface="Calibri"/>
                <a:sym typeface="Calibri"/>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Calibri"/>
                <a:ea typeface="Calibri"/>
                <a:cs typeface="Calibri"/>
                <a:sym typeface="Calibri"/>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Calibri"/>
                <a:ea typeface="Calibri"/>
                <a:cs typeface="Calibri"/>
                <a:sym typeface="Calibri"/>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Calibri"/>
                <a:ea typeface="Calibri"/>
                <a:cs typeface="Calibri"/>
                <a:sym typeface="Calibri"/>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Calibri"/>
                <a:ea typeface="Calibri"/>
                <a:cs typeface="Calibri"/>
                <a:sym typeface="Calibri"/>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Calibri"/>
                <a:ea typeface="Calibri"/>
                <a:cs typeface="Calibri"/>
                <a:sym typeface="Calibri"/>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Calibri"/>
                <a:ea typeface="Calibri"/>
                <a:cs typeface="Calibri"/>
                <a:sym typeface="Calibri"/>
              </a:defRPr>
            </a:lvl9pPr>
          </a:lstStyle>
          <a:p>
            <a:endParaRPr/>
          </a:p>
        </p:txBody>
      </p:sp>
      <p:sp>
        <p:nvSpPr>
          <p:cNvPr id="193" name="Google Shape;193;p2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194" name="Google Shape;194;p2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195" name="Google Shape;195;p2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1" r:id="rId2"/>
    <p:sldLayoutId id="2147483681" r:id="rId3"/>
    <p:sldLayoutId id="2147483670"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301"/>
        <p:cNvGrpSpPr/>
        <p:nvPr/>
      </p:nvGrpSpPr>
      <p:grpSpPr>
        <a:xfrm>
          <a:off x="0" y="0"/>
          <a:ext cx="0" cy="0"/>
          <a:chOff x="0" y="0"/>
          <a:chExt cx="0" cy="0"/>
        </a:xfrm>
      </p:grpSpPr>
      <p:pic>
        <p:nvPicPr>
          <p:cNvPr id="302" name="Google Shape;302;p39" descr="\\DROBO-FS\QuickDrops\JB\PPTX NG\Droplets\LightingOverlay.png"/>
          <p:cNvPicPr preferRelativeResize="0"/>
          <p:nvPr/>
        </p:nvPicPr>
        <p:blipFill rotWithShape="1">
          <a:blip r:embed="rId3">
            <a:alphaModFix/>
          </a:blip>
          <a:srcRect/>
          <a:stretch/>
        </p:blipFill>
        <p:spPr>
          <a:xfrm>
            <a:off x="1" y="-1"/>
            <a:ext cx="9144002" cy="6858001"/>
          </a:xfrm>
          <a:prstGeom prst="rect">
            <a:avLst/>
          </a:prstGeom>
          <a:noFill/>
          <a:ln>
            <a:noFill/>
          </a:ln>
        </p:spPr>
      </p:pic>
      <p:sp>
        <p:nvSpPr>
          <p:cNvPr id="303" name="Google Shape;303;p39"/>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Google Shape;304;p39"/>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5" name="Google Shape;305;p39"/>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6" name="Google Shape;306;p39"/>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7" name="Google Shape;307;p39"/>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469"/>
        <p:cNvGrpSpPr/>
        <p:nvPr/>
      </p:nvGrpSpPr>
      <p:grpSpPr>
        <a:xfrm>
          <a:off x="0" y="0"/>
          <a:ext cx="0" cy="0"/>
          <a:chOff x="0" y="0"/>
          <a:chExt cx="0" cy="0"/>
        </a:xfrm>
      </p:grpSpPr>
      <p:pic>
        <p:nvPicPr>
          <p:cNvPr id="470" name="Google Shape;470;p61" descr="\\DROBO-FS\QuickDrops\JB\PPTX NG\Droplets\LightingOverlay.png"/>
          <p:cNvPicPr preferRelativeResize="0"/>
          <p:nvPr/>
        </p:nvPicPr>
        <p:blipFill rotWithShape="1">
          <a:blip r:embed="rId3">
            <a:alphaModFix/>
          </a:blip>
          <a:srcRect/>
          <a:stretch/>
        </p:blipFill>
        <p:spPr>
          <a:xfrm>
            <a:off x="1" y="-1"/>
            <a:ext cx="9144002" cy="6858001"/>
          </a:xfrm>
          <a:prstGeom prst="rect">
            <a:avLst/>
          </a:prstGeom>
          <a:noFill/>
          <a:ln>
            <a:noFill/>
          </a:ln>
        </p:spPr>
      </p:pic>
      <p:sp>
        <p:nvSpPr>
          <p:cNvPr id="471" name="Google Shape;471;p61"/>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2" name="Google Shape;472;p61"/>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3" name="Google Shape;473;p61"/>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4" name="Google Shape;474;p61"/>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5" name="Google Shape;475;p61"/>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83"/>
          <p:cNvSpPr/>
          <p:nvPr/>
        </p:nvSpPr>
        <p:spPr>
          <a:xfrm>
            <a:off x="1" y="366820"/>
            <a:ext cx="9144000" cy="84407"/>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39" name="Google Shape;639;p83"/>
          <p:cNvSpPr/>
          <p:nvPr/>
        </p:nvSpPr>
        <p:spPr>
          <a:xfrm>
            <a:off x="0" y="-1"/>
            <a:ext cx="9144000" cy="310663"/>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0" name="Google Shape;640;p83"/>
          <p:cNvSpPr/>
          <p:nvPr/>
        </p:nvSpPr>
        <p:spPr>
          <a:xfrm>
            <a:off x="1" y="308278"/>
            <a:ext cx="9144000" cy="91441"/>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1" name="Google Shape;641;p83"/>
          <p:cNvSpPr/>
          <p:nvPr/>
        </p:nvSpPr>
        <p:spPr>
          <a:xfrm rot="10800000" flipH="1">
            <a:off x="5410183" y="360248"/>
            <a:ext cx="3733819" cy="9108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2" name="Google Shape;642;p83"/>
          <p:cNvSpPr/>
          <p:nvPr/>
        </p:nvSpPr>
        <p:spPr>
          <a:xfrm rot="10800000" flipH="1">
            <a:off x="5410201" y="440114"/>
            <a:ext cx="3733801" cy="180035"/>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3" name="Google Shape;643;p83"/>
          <p:cNvSpPr/>
          <p:nvPr/>
        </p:nvSpPr>
        <p:spPr>
          <a:xfrm>
            <a:off x="5407339" y="497504"/>
            <a:ext cx="3063240" cy="27432"/>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4" name="Google Shape;644;p83"/>
          <p:cNvSpPr/>
          <p:nvPr/>
        </p:nvSpPr>
        <p:spPr>
          <a:xfrm>
            <a:off x="7373646" y="588943"/>
            <a:ext cx="1600200" cy="36576"/>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5" name="Google Shape;645;p83"/>
          <p:cNvSpPr/>
          <p:nvPr/>
        </p:nvSpPr>
        <p:spPr>
          <a:xfrm>
            <a:off x="9084967" y="-2001"/>
            <a:ext cx="57626"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6" name="Google Shape;646;p83"/>
          <p:cNvSpPr/>
          <p:nvPr/>
        </p:nvSpPr>
        <p:spPr>
          <a:xfrm>
            <a:off x="9044481" y="-2001"/>
            <a:ext cx="27432"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7" name="Google Shape;647;p83"/>
          <p:cNvSpPr/>
          <p:nvPr/>
        </p:nvSpPr>
        <p:spPr>
          <a:xfrm>
            <a:off x="9025428" y="-2001"/>
            <a:ext cx="9144" cy="621792"/>
          </a:xfrm>
          <a:prstGeom prst="rect">
            <a:avLst/>
          </a:prstGeom>
          <a:solidFill>
            <a:srgbClr val="FFFFFF">
              <a:alpha val="6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8" name="Google Shape;648;p83"/>
          <p:cNvSpPr/>
          <p:nvPr/>
        </p:nvSpPr>
        <p:spPr>
          <a:xfrm>
            <a:off x="8975423" y="-2001"/>
            <a:ext cx="27432" cy="621792"/>
          </a:xfrm>
          <a:prstGeom prst="rect">
            <a:avLst/>
          </a:prstGeom>
          <a:solidFill>
            <a:srgbClr val="FFFFFF">
              <a:alpha val="4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9" name="Google Shape;649;p83"/>
          <p:cNvSpPr/>
          <p:nvPr/>
        </p:nvSpPr>
        <p:spPr>
          <a:xfrm>
            <a:off x="8915677" y="380"/>
            <a:ext cx="54864" cy="585216"/>
          </a:xfrm>
          <a:prstGeom prst="rect">
            <a:avLst/>
          </a:prstGeom>
          <a:solidFill>
            <a:srgbClr val="FFFFFF">
              <a:alpha val="2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50" name="Google Shape;650;p83"/>
          <p:cNvSpPr/>
          <p:nvPr/>
        </p:nvSpPr>
        <p:spPr>
          <a:xfrm>
            <a:off x="8873475" y="380"/>
            <a:ext cx="9144" cy="585216"/>
          </a:xfrm>
          <a:prstGeom prst="rect">
            <a:avLst/>
          </a:prstGeom>
          <a:solidFill>
            <a:srgbClr val="FFFFFF">
              <a:alpha val="29803"/>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51" name="Google Shape;651;p8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2" name="Google Shape;652;p8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Calibri"/>
                <a:ea typeface="Calibri"/>
                <a:cs typeface="Calibri"/>
                <a:sym typeface="Calibri"/>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Calibri"/>
                <a:ea typeface="Calibri"/>
                <a:cs typeface="Calibri"/>
                <a:sym typeface="Calibri"/>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Calibri"/>
                <a:ea typeface="Calibri"/>
                <a:cs typeface="Calibri"/>
                <a:sym typeface="Calibri"/>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Calibri"/>
                <a:ea typeface="Calibri"/>
                <a:cs typeface="Calibri"/>
                <a:sym typeface="Calibri"/>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Calibri"/>
                <a:ea typeface="Calibri"/>
                <a:cs typeface="Calibri"/>
                <a:sym typeface="Calibri"/>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Calibri"/>
                <a:ea typeface="Calibri"/>
                <a:cs typeface="Calibri"/>
                <a:sym typeface="Calibri"/>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Calibri"/>
                <a:ea typeface="Calibri"/>
                <a:cs typeface="Calibri"/>
                <a:sym typeface="Calibri"/>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Calibri"/>
                <a:ea typeface="Calibri"/>
                <a:cs typeface="Calibri"/>
                <a:sym typeface="Calibri"/>
              </a:defRPr>
            </a:lvl9pPr>
          </a:lstStyle>
          <a:p>
            <a:endParaRPr/>
          </a:p>
        </p:txBody>
      </p:sp>
      <p:sp>
        <p:nvSpPr>
          <p:cNvPr id="653" name="Google Shape;653;p8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654" name="Google Shape;654;p8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655" name="Google Shape;655;p8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2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hyperlink" Target="mailto:dstripling@ALSD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https://creativecommons.org/licenses/by-nc/3.0/" TargetMode="External"/><Relationship Id="rId5" Type="http://schemas.openxmlformats.org/officeDocument/2006/relationships/hyperlink" Target="http://www.pngall.com/team-work-png"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30.jp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hyperlink" Target="https://www.ncjrs.gov/pdffiles/163705.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2" name="Title 1">
            <a:extLst>
              <a:ext uri="{FF2B5EF4-FFF2-40B4-BE49-F238E27FC236}">
                <a16:creationId xmlns:a16="http://schemas.microsoft.com/office/drawing/2014/main" id="{4259D46D-B206-46BB-A9D7-2A86F3F8D7F3}"/>
              </a:ext>
            </a:extLst>
          </p:cNvPr>
          <p:cNvSpPr>
            <a:spLocks noGrp="1"/>
          </p:cNvSpPr>
          <p:nvPr>
            <p:ph type="title"/>
          </p:nvPr>
        </p:nvSpPr>
        <p:spPr>
          <a:xfrm>
            <a:off x="1113234" y="1371601"/>
            <a:ext cx="7514035" cy="215897"/>
          </a:xfrm>
        </p:spPr>
        <p:txBody>
          <a:bodyPr>
            <a:normAutofit fontScale="90000"/>
          </a:bodyPr>
          <a:lstStyle/>
          <a:p>
            <a:pPr algn="ctr"/>
            <a:endParaRPr lang="en-US" dirty="0"/>
          </a:p>
        </p:txBody>
      </p:sp>
      <p:sp>
        <p:nvSpPr>
          <p:cNvPr id="116" name="Google Shape;116;p21"/>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171450" lvl="0" indent="-171450" algn="ctr" rtl="0">
              <a:lnSpc>
                <a:spcPct val="110000"/>
              </a:lnSpc>
              <a:spcBef>
                <a:spcPts val="0"/>
              </a:spcBef>
              <a:spcAft>
                <a:spcPts val="0"/>
              </a:spcAft>
              <a:buSzPts val="2800"/>
              <a:buNone/>
            </a:pPr>
            <a:r>
              <a:rPr lang="en-US" sz="2100" b="1" dirty="0">
                <a:solidFill>
                  <a:srgbClr val="000000"/>
                </a:solidFill>
                <a:latin typeface="Calibri"/>
                <a:ea typeface="Calibri"/>
                <a:cs typeface="Calibri"/>
                <a:sym typeface="Calibri"/>
              </a:rPr>
              <a:t>   </a:t>
            </a:r>
            <a:endParaRPr sz="2400" b="1" dirty="0"/>
          </a:p>
        </p:txBody>
      </p:sp>
      <p:sp>
        <p:nvSpPr>
          <p:cNvPr id="118" name="Google Shape;118;p21"/>
          <p:cNvSpPr txBox="1">
            <a:spLocks noGrp="1"/>
          </p:cNvSpPr>
          <p:nvPr>
            <p:ph type="dt" sz="half" idx="10"/>
          </p:nvPr>
        </p:nvSpPr>
        <p:spPr>
          <a:prstGeom prst="rect">
            <a:avLst/>
          </a:prstGeom>
          <a:noFill/>
          <a:ln>
            <a:noFill/>
          </a:ln>
        </p:spPr>
        <p:txBody>
          <a:bodyPr spcFirstLastPara="1" wrap="square" lIns="68569" tIns="34275" rIns="68569" bIns="34275" anchor="ctr" anchorCtr="0">
            <a:noAutofit/>
          </a:bodyPr>
          <a:lstStyle/>
          <a:p>
            <a:pPr marL="0" lvl="0" indent="0" algn="r" rtl="0">
              <a:lnSpc>
                <a:spcPct val="100000"/>
              </a:lnSpc>
              <a:spcBef>
                <a:spcPts val="0"/>
              </a:spcBef>
              <a:spcAft>
                <a:spcPts val="0"/>
              </a:spcAft>
              <a:buSzPts val="1400"/>
              <a:buNone/>
            </a:pPr>
            <a:r>
              <a:rPr lang="en-US">
                <a:solidFill>
                  <a:srgbClr val="000000"/>
                </a:solidFill>
              </a:rPr>
              <a:t>8/26/2020</a:t>
            </a:r>
            <a:endParaRPr>
              <a:solidFill>
                <a:srgbClr val="000000"/>
              </a:solidFill>
            </a:endParaRPr>
          </a:p>
        </p:txBody>
      </p:sp>
      <p:sp>
        <p:nvSpPr>
          <p:cNvPr id="117" name="Google Shape;117;p21"/>
          <p:cNvSpPr txBox="1">
            <a:spLocks noGrp="1"/>
          </p:cNvSpPr>
          <p:nvPr>
            <p:ph type="body" idx="4294967295"/>
          </p:nvPr>
        </p:nvSpPr>
        <p:spPr>
          <a:xfrm>
            <a:off x="1" y="4660106"/>
            <a:ext cx="8518922" cy="1368029"/>
          </a:xfrm>
          <a:prstGeom prst="rect">
            <a:avLst/>
          </a:prstGeom>
          <a:noFill/>
          <a:ln>
            <a:noFill/>
          </a:ln>
        </p:spPr>
        <p:txBody>
          <a:bodyPr spcFirstLastPara="1" wrap="square" lIns="68569" tIns="34275" rIns="68569" bIns="34275" anchor="t" anchorCtr="0">
            <a:noAutofit/>
          </a:bodyPr>
          <a:lstStyle/>
          <a:p>
            <a:pPr marL="171450" lvl="0" indent="-171450" algn="ctr" rtl="0">
              <a:lnSpc>
                <a:spcPct val="110000"/>
              </a:lnSpc>
              <a:spcBef>
                <a:spcPts val="0"/>
              </a:spcBef>
              <a:spcAft>
                <a:spcPts val="0"/>
              </a:spcAft>
              <a:buSzPts val="3200"/>
              <a:buNone/>
            </a:pPr>
            <a:r>
              <a:rPr lang="en-US" sz="2400" dirty="0">
                <a:solidFill>
                  <a:srgbClr val="000000"/>
                </a:solidFill>
                <a:latin typeface="Calibri"/>
                <a:ea typeface="Calibri"/>
                <a:cs typeface="Calibri"/>
                <a:sym typeface="Calibri"/>
              </a:rPr>
              <a:t>.</a:t>
            </a:r>
            <a:endParaRPr sz="2400" dirty="0"/>
          </a:p>
        </p:txBody>
      </p:sp>
      <p:sp>
        <p:nvSpPr>
          <p:cNvPr id="119" name="Google Shape;119;p21"/>
          <p:cNvSpPr/>
          <p:nvPr/>
        </p:nvSpPr>
        <p:spPr>
          <a:xfrm>
            <a:off x="1943100" y="1492666"/>
            <a:ext cx="5257800" cy="484748"/>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US" sz="1350" b="0" i="0" u="none" strike="noStrike" cap="none">
                <a:solidFill>
                  <a:srgbClr val="000000"/>
                </a:solidFill>
                <a:latin typeface="Calibri"/>
                <a:ea typeface="Calibri"/>
                <a:cs typeface="Calibri"/>
                <a:sym typeface="Calibri"/>
              </a:rPr>
            </a:br>
            <a:endParaRPr sz="1350" b="0" i="0" u="none" strike="noStrike" cap="none">
              <a:solidFill>
                <a:srgbClr val="00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67E3DE61-0390-4D29-8FE7-1EB1D4B7CB5A}"/>
              </a:ext>
            </a:extLst>
          </p:cNvPr>
          <p:cNvSpPr txBox="1"/>
          <p:nvPr/>
        </p:nvSpPr>
        <p:spPr>
          <a:xfrm>
            <a:off x="3200399" y="1682367"/>
            <a:ext cx="5918605" cy="2977739"/>
          </a:xfrm>
          <a:prstGeom prst="rect">
            <a:avLst/>
          </a:prstGeom>
          <a:noFill/>
        </p:spPr>
        <p:txBody>
          <a:bodyPr wrap="square" numCol="2">
            <a:spAutoFit/>
          </a:bodyPr>
          <a:lstStyle/>
          <a:p>
            <a:pPr rtl="0">
              <a:spcBef>
                <a:spcPts val="0"/>
              </a:spcBef>
              <a:spcAft>
                <a:spcPts val="0"/>
              </a:spcAft>
            </a:pPr>
            <a:endParaRPr lang="en-US" sz="2100" b="0" dirty="0">
              <a:solidFill>
                <a:schemeClr val="tx1"/>
              </a:solidFill>
              <a:effectLst/>
            </a:endParaRPr>
          </a:p>
          <a:p>
            <a:pPr algn="ctr" rtl="0">
              <a:spcBef>
                <a:spcPts val="0"/>
              </a:spcBef>
              <a:spcAft>
                <a:spcPts val="0"/>
              </a:spcAft>
            </a:pPr>
            <a:r>
              <a:rPr lang="en-US" sz="2100" b="0" i="0" u="none" strike="noStrike" dirty="0">
                <a:solidFill>
                  <a:schemeClr val="tx1"/>
                </a:solidFill>
                <a:effectLst/>
                <a:latin typeface="Twentieth Century"/>
              </a:rPr>
              <a:t>S.A.F.E.  </a:t>
            </a:r>
          </a:p>
          <a:p>
            <a:pPr algn="ctr" rtl="0">
              <a:spcBef>
                <a:spcPts val="0"/>
              </a:spcBef>
              <a:spcAft>
                <a:spcPts val="0"/>
              </a:spcAft>
            </a:pPr>
            <a:r>
              <a:rPr lang="en-US" sz="2100" dirty="0">
                <a:latin typeface="Twentieth Century"/>
              </a:rPr>
              <a:t>Safe School Specialist</a:t>
            </a:r>
            <a:r>
              <a:rPr lang="en-US" sz="2100" b="0" i="0" u="none" strike="noStrike" dirty="0">
                <a:solidFill>
                  <a:schemeClr val="tx1"/>
                </a:solidFill>
                <a:effectLst/>
                <a:latin typeface="Twentieth Century"/>
              </a:rPr>
              <a:t> </a:t>
            </a:r>
            <a:endParaRPr lang="en-US" sz="2100" b="0" dirty="0">
              <a:solidFill>
                <a:schemeClr val="tx1"/>
              </a:solidFill>
              <a:effectLst/>
            </a:endParaRPr>
          </a:p>
          <a:p>
            <a:pPr algn="ctr" rtl="0">
              <a:spcBef>
                <a:spcPts val="0"/>
              </a:spcBef>
              <a:spcAft>
                <a:spcPts val="0"/>
              </a:spcAft>
            </a:pPr>
            <a:r>
              <a:rPr lang="en-US" sz="2100" b="0" i="0" u="none" strike="noStrike" dirty="0">
                <a:solidFill>
                  <a:schemeClr val="tx1"/>
                </a:solidFill>
                <a:effectLst/>
                <a:latin typeface="Twentieth Century"/>
              </a:rPr>
              <a:t>Dr. Dale Stripling</a:t>
            </a:r>
            <a:endParaRPr lang="en-US" sz="2100" b="0" dirty="0">
              <a:solidFill>
                <a:schemeClr val="tx1"/>
              </a:solidFill>
              <a:effectLst/>
            </a:endParaRPr>
          </a:p>
          <a:p>
            <a:pPr algn="ctr" rtl="0">
              <a:spcBef>
                <a:spcPts val="0"/>
              </a:spcBef>
              <a:spcAft>
                <a:spcPts val="0"/>
              </a:spcAft>
            </a:pPr>
            <a:r>
              <a:rPr lang="en-US" sz="2100" b="0" i="0" u="sng" strike="noStrike" dirty="0">
                <a:solidFill>
                  <a:srgbClr val="355071"/>
                </a:solidFill>
                <a:effectLst/>
                <a:latin typeface="Twentieth Century"/>
                <a:hlinkClick r:id="rId4"/>
              </a:rPr>
              <a:t>dstripling@ALSDE.edu</a:t>
            </a:r>
            <a:endParaRPr lang="en-US" sz="2100" b="0" dirty="0">
              <a:effectLst/>
            </a:endParaRPr>
          </a:p>
          <a:p>
            <a:pPr algn="ctr" rtl="0">
              <a:spcBef>
                <a:spcPts val="0"/>
              </a:spcBef>
              <a:spcAft>
                <a:spcPts val="0"/>
              </a:spcAft>
            </a:pPr>
            <a:r>
              <a:rPr lang="en-US" sz="2100" b="0" i="0" u="none" strike="noStrike" dirty="0">
                <a:solidFill>
                  <a:srgbClr val="FF0000"/>
                </a:solidFill>
                <a:effectLst/>
                <a:latin typeface="Twentieth Century"/>
              </a:rPr>
              <a:t>205-288-3266</a:t>
            </a:r>
          </a:p>
          <a:p>
            <a:pPr rtl="0">
              <a:spcBef>
                <a:spcPts val="0"/>
              </a:spcBef>
              <a:spcAft>
                <a:spcPts val="0"/>
              </a:spcAft>
            </a:pPr>
            <a:endParaRPr lang="en-US" sz="2100" b="0" dirty="0">
              <a:effectLst/>
            </a:endParaRPr>
          </a:p>
          <a:p>
            <a:pPr rtl="0">
              <a:spcBef>
                <a:spcPts val="0"/>
              </a:spcBef>
              <a:spcAft>
                <a:spcPts val="0"/>
              </a:spcAft>
            </a:pPr>
            <a:endParaRPr lang="en-US" sz="2100" dirty="0"/>
          </a:p>
          <a:p>
            <a:pPr rtl="0">
              <a:spcBef>
                <a:spcPts val="0"/>
              </a:spcBef>
              <a:spcAft>
                <a:spcPts val="0"/>
              </a:spcAft>
            </a:pPr>
            <a:endParaRPr lang="en-US" sz="2100" dirty="0"/>
          </a:p>
          <a:p>
            <a:pPr rtl="0">
              <a:spcBef>
                <a:spcPts val="0"/>
              </a:spcBef>
              <a:spcAft>
                <a:spcPts val="0"/>
              </a:spcAft>
            </a:pPr>
            <a:endParaRPr lang="en-US" sz="2100" dirty="0"/>
          </a:p>
        </p:txBody>
      </p:sp>
      <p:pic>
        <p:nvPicPr>
          <p:cNvPr id="9" name="Picture 8">
            <a:extLst>
              <a:ext uri="{FF2B5EF4-FFF2-40B4-BE49-F238E27FC236}">
                <a16:creationId xmlns:a16="http://schemas.microsoft.com/office/drawing/2014/main" id="{0C63ACA2-7105-48A8-AF11-0074A487A174}"/>
              </a:ext>
            </a:extLst>
          </p:cNvPr>
          <p:cNvPicPr/>
          <p:nvPr/>
        </p:nvPicPr>
        <p:blipFill>
          <a:blip r:embed="rId5"/>
          <a:stretch>
            <a:fillRect/>
          </a:stretch>
        </p:blipFill>
        <p:spPr>
          <a:xfrm>
            <a:off x="3783127" y="3941548"/>
            <a:ext cx="2008414" cy="1649018"/>
          </a:xfrm>
          <a:prstGeom prst="rect">
            <a:avLst/>
          </a:prstGeom>
        </p:spPr>
      </p:pic>
    </p:spTree>
    <p:extLst>
      <p:ext uri="{BB962C8B-B14F-4D97-AF65-F5344CB8AC3E}">
        <p14:creationId xmlns:p14="http://schemas.microsoft.com/office/powerpoint/2010/main" val="41038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75" dirty="0">
                <a:solidFill>
                  <a:prstClr val="black"/>
                </a:solidFill>
                <a:latin typeface="Calibri Light" panose="020F0302020204030204"/>
              </a:rPr>
              <a:t>How much time do you have?</a:t>
            </a:r>
            <a:endParaRPr lang="en-US" sz="3000" dirty="0"/>
          </a:p>
        </p:txBody>
      </p:sp>
      <p:sp>
        <p:nvSpPr>
          <p:cNvPr id="4" name="Rectangle 3"/>
          <p:cNvSpPr/>
          <p:nvPr/>
        </p:nvSpPr>
        <p:spPr>
          <a:xfrm>
            <a:off x="1143000" y="2686051"/>
            <a:ext cx="6743700" cy="3023905"/>
          </a:xfrm>
          <a:prstGeom prst="rect">
            <a:avLst/>
          </a:prstGeom>
        </p:spPr>
        <p:txBody>
          <a:bodyPr wrap="square">
            <a:spAutoFit/>
          </a:bodyPr>
          <a:lstStyle/>
          <a:p>
            <a:pPr lvl="0" algn="ctr"/>
            <a:r>
              <a:rPr lang="en-US" sz="2400" dirty="0">
                <a:solidFill>
                  <a:prstClr val="black"/>
                </a:solidFill>
                <a:latin typeface="Calibri" panose="020F0502020204030204"/>
              </a:rPr>
              <a:t>What do you think is the Average response time for “YOUR LOCAL POLICE Department” to a “Felony in Progress” call at your school? </a:t>
            </a:r>
          </a:p>
          <a:p>
            <a:pPr lvl="0" algn="ctr"/>
            <a:endParaRPr lang="en-US" sz="2400" dirty="0">
              <a:solidFill>
                <a:srgbClr val="002060"/>
              </a:solidFill>
              <a:latin typeface="Calibri" panose="020F0502020204030204"/>
            </a:endParaRPr>
          </a:p>
          <a:p>
            <a:pPr lvl="0" algn="ctr"/>
            <a:r>
              <a:rPr lang="en-US" sz="2400" dirty="0">
                <a:solidFill>
                  <a:srgbClr val="002060"/>
                </a:solidFill>
                <a:latin typeface="Calibri" panose="020F0502020204030204"/>
              </a:rPr>
              <a:t>Every “One Minute” of Police Response Time equals an average of “4 Deaths”  </a:t>
            </a:r>
          </a:p>
          <a:p>
            <a:pPr lvl="0" algn="ctr"/>
            <a:r>
              <a:rPr lang="en-US" sz="2400" dirty="0">
                <a:solidFill>
                  <a:prstClr val="black"/>
                </a:solidFill>
                <a:latin typeface="Calibri" panose="020F0502020204030204"/>
              </a:rPr>
              <a:t>What is your PLAN ?</a:t>
            </a:r>
          </a:p>
          <a:p>
            <a:pPr lvl="0" algn="ctr"/>
            <a:r>
              <a:rPr lang="en-US" sz="2400" dirty="0">
                <a:solidFill>
                  <a:srgbClr val="002060"/>
                </a:solidFill>
                <a:effectLst>
                  <a:outerShdw blurRad="38100" dist="38100" dir="2700000" algn="tl">
                    <a:srgbClr val="000000">
                      <a:alpha val="43137"/>
                    </a:srgbClr>
                  </a:outerShdw>
                </a:effectLst>
                <a:latin typeface="Calibri" panose="020F0502020204030204"/>
              </a:rPr>
              <a:t>Before</a:t>
            </a:r>
            <a:r>
              <a:rPr lang="en-US" sz="2400" dirty="0">
                <a:solidFill>
                  <a:prstClr val="black"/>
                </a:solidFill>
                <a:latin typeface="Calibri" panose="020F0502020204030204"/>
              </a:rPr>
              <a:t>, </a:t>
            </a:r>
            <a:r>
              <a:rPr lang="en-US" sz="2400" dirty="0">
                <a:solidFill>
                  <a:srgbClr val="FF0000"/>
                </a:solidFill>
                <a:effectLst>
                  <a:outerShdw blurRad="38100" dist="38100" dir="2700000" algn="tl">
                    <a:srgbClr val="000000">
                      <a:alpha val="43137"/>
                    </a:srgbClr>
                  </a:outerShdw>
                </a:effectLst>
                <a:latin typeface="Calibri" panose="020F0502020204030204"/>
              </a:rPr>
              <a:t>During,</a:t>
            </a:r>
            <a:r>
              <a:rPr lang="en-US" sz="2400" dirty="0">
                <a:solidFill>
                  <a:prstClr val="black"/>
                </a:solidFill>
                <a:latin typeface="Calibri" panose="020F0502020204030204"/>
              </a:rPr>
              <a:t> and </a:t>
            </a:r>
            <a:r>
              <a:rPr lang="en-US" sz="2400" dirty="0">
                <a:solidFill>
                  <a:srgbClr val="FFFF00"/>
                </a:solidFill>
                <a:effectLst>
                  <a:outerShdw blurRad="38100" dist="38100" dir="2700000" algn="tl">
                    <a:srgbClr val="000000">
                      <a:alpha val="43137"/>
                    </a:srgbClr>
                  </a:outerShdw>
                </a:effectLst>
                <a:latin typeface="Calibri" panose="020F0502020204030204"/>
              </a:rPr>
              <a:t>After</a:t>
            </a:r>
            <a:r>
              <a:rPr lang="en-US" sz="2400" dirty="0">
                <a:solidFill>
                  <a:prstClr val="black"/>
                </a:solidFill>
                <a:latin typeface="Calibri" panose="020F0502020204030204"/>
              </a:rPr>
              <a:t> the Police response?</a:t>
            </a:r>
          </a:p>
        </p:txBody>
      </p:sp>
    </p:spTree>
    <p:extLst>
      <p:ext uri="{BB962C8B-B14F-4D97-AF65-F5344CB8AC3E}">
        <p14:creationId xmlns:p14="http://schemas.microsoft.com/office/powerpoint/2010/main" val="10945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0" y="2171700"/>
            <a:ext cx="8972550" cy="365760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SzPts val="3520"/>
              <a:buNone/>
            </a:pPr>
            <a:r>
              <a:rPr lang="en-US" sz="5400" b="1" dirty="0">
                <a:solidFill>
                  <a:schemeClr val="dk1"/>
                </a:solidFill>
                <a:latin typeface="Calibri"/>
                <a:ea typeface="Calibri"/>
                <a:cs typeface="Calibri"/>
                <a:sym typeface="Calibri"/>
              </a:rPr>
              <a:t>ALSDE</a:t>
            </a:r>
            <a:endParaRPr dirty="0"/>
          </a:p>
          <a:p>
            <a:pPr marL="0" lvl="0" indent="0" algn="ctr" rtl="0">
              <a:spcBef>
                <a:spcPts val="0"/>
              </a:spcBef>
              <a:spcAft>
                <a:spcPts val="0"/>
              </a:spcAft>
              <a:buSzPts val="3520"/>
              <a:buNone/>
            </a:pPr>
            <a:r>
              <a:rPr lang="en-US" sz="5400" dirty="0">
                <a:solidFill>
                  <a:schemeClr val="dk1"/>
                </a:solidFill>
                <a:latin typeface="Calibri"/>
                <a:ea typeface="Calibri"/>
                <a:cs typeface="Calibri"/>
                <a:sym typeface="Calibri"/>
              </a:rPr>
              <a:t>Behavioral Threat Assessment </a:t>
            </a:r>
            <a:endParaRPr sz="5400" dirty="0">
              <a:latin typeface="Calibri"/>
              <a:ea typeface="Calibri"/>
              <a:cs typeface="Calibri"/>
              <a:sym typeface="Calibri"/>
            </a:endParaRPr>
          </a:p>
          <a:p>
            <a:pPr marL="0" lvl="0" indent="0" algn="ctr" rtl="0">
              <a:spcBef>
                <a:spcPts val="750"/>
              </a:spcBef>
              <a:spcAft>
                <a:spcPts val="0"/>
              </a:spcAft>
              <a:buSzPts val="3520"/>
              <a:buNone/>
            </a:pPr>
            <a:endParaRPr dirty="0">
              <a:solidFill>
                <a:schemeClr val="dk1"/>
              </a:solidFill>
              <a:latin typeface="Calibri"/>
              <a:ea typeface="Calibri"/>
              <a:cs typeface="Calibri"/>
              <a:sym typeface="Calibri"/>
            </a:endParaRPr>
          </a:p>
          <a:p>
            <a:pPr marL="0" lvl="0" indent="0" algn="ctr" rtl="0">
              <a:spcBef>
                <a:spcPts val="750"/>
              </a:spcBef>
              <a:spcAft>
                <a:spcPts val="0"/>
              </a:spcAft>
              <a:buSzPts val="3520"/>
              <a:buNone/>
            </a:pPr>
            <a:r>
              <a:rPr lang="en-US" sz="3600" dirty="0">
                <a:solidFill>
                  <a:schemeClr val="dk1"/>
                </a:solidFill>
                <a:latin typeface="Calibri"/>
                <a:ea typeface="Calibri"/>
                <a:cs typeface="Calibri"/>
                <a:sym typeface="Calibri"/>
              </a:rPr>
              <a:t>Prevention  Intervention  Management</a:t>
            </a:r>
            <a:endParaRPr sz="3600" dirty="0">
              <a:latin typeface="Calibri"/>
              <a:ea typeface="Calibri"/>
              <a:cs typeface="Calibri"/>
              <a:sym typeface="Calibri"/>
            </a:endParaRPr>
          </a:p>
        </p:txBody>
      </p:sp>
      <p:pic>
        <p:nvPicPr>
          <p:cNvPr id="99" name="Google Shape;99;p19"/>
          <p:cNvPicPr preferRelativeResize="0"/>
          <p:nvPr/>
        </p:nvPicPr>
        <p:blipFill rotWithShape="1">
          <a:blip r:embed="rId3">
            <a:alphaModFix/>
          </a:blip>
          <a:srcRect/>
          <a:stretch/>
        </p:blipFill>
        <p:spPr>
          <a:xfrm>
            <a:off x="8458200" y="5314950"/>
            <a:ext cx="685800" cy="685800"/>
          </a:xfrm>
          <a:prstGeom prst="rect">
            <a:avLst/>
          </a:prstGeom>
          <a:noFill/>
          <a:ln>
            <a:noFill/>
          </a:ln>
        </p:spPr>
      </p:pic>
      <p:sp>
        <p:nvSpPr>
          <p:cNvPr id="100" name="Google Shape;100;p19"/>
          <p:cNvSpPr txBox="1"/>
          <p:nvPr/>
        </p:nvSpPr>
        <p:spPr>
          <a:xfrm>
            <a:off x="1056263" y="2216906"/>
            <a:ext cx="45900" cy="885600"/>
          </a:xfrm>
          <a:prstGeom prst="rect">
            <a:avLst/>
          </a:prstGeom>
          <a:noFill/>
          <a:ln>
            <a:noFill/>
          </a:ln>
        </p:spPr>
        <p:txBody>
          <a:bodyPr spcFirstLastPara="1" wrap="square" lIns="68569" tIns="68569" rIns="68569" bIns="68569"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entury Gothic"/>
              <a:ea typeface="Century Gothic"/>
              <a:cs typeface="Century Gothic"/>
              <a:sym typeface="Century Gothic"/>
            </a:endParaRPr>
          </a:p>
        </p:txBody>
      </p:sp>
      <p:pic>
        <p:nvPicPr>
          <p:cNvPr id="101" name="Google Shape;101;p19"/>
          <p:cNvPicPr preferRelativeResize="0"/>
          <p:nvPr/>
        </p:nvPicPr>
        <p:blipFill rotWithShape="1">
          <a:blip r:embed="rId4">
            <a:alphaModFix/>
          </a:blip>
          <a:srcRect/>
          <a:stretch/>
        </p:blipFill>
        <p:spPr>
          <a:xfrm>
            <a:off x="1" y="857251"/>
            <a:ext cx="2114549" cy="2376705"/>
          </a:xfrm>
          <a:prstGeom prst="rect">
            <a:avLst/>
          </a:prstGeom>
          <a:noFill/>
          <a:ln>
            <a:noFill/>
          </a:ln>
        </p:spPr>
      </p:pic>
    </p:spTree>
    <p:extLst>
      <p:ext uri="{BB962C8B-B14F-4D97-AF65-F5344CB8AC3E}">
        <p14:creationId xmlns:p14="http://schemas.microsoft.com/office/powerpoint/2010/main" val="153045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8153400" cy="1295400"/>
          </a:xfrm>
        </p:spPr>
        <p:txBody>
          <a:bodyPr>
            <a:noAutofit/>
          </a:bodyPr>
          <a:lstStyle/>
          <a:p>
            <a:pPr eaLnBrk="1" fontAlgn="auto" hangingPunct="1">
              <a:spcAft>
                <a:spcPts val="0"/>
              </a:spcAft>
              <a:defRPr/>
            </a:pPr>
            <a:r>
              <a:rPr lang="en-US" sz="3600" dirty="0">
                <a:solidFill>
                  <a:schemeClr val="accent1"/>
                </a:solidFill>
              </a:rPr>
              <a:t>The Final Report and Findings of the Safe School Initiative</a:t>
            </a:r>
          </a:p>
        </p:txBody>
      </p:sp>
      <p:sp>
        <p:nvSpPr>
          <p:cNvPr id="19459" name="Rectangle 4"/>
          <p:cNvSpPr>
            <a:spLocks noGrp="1" noChangeArrowheads="1"/>
          </p:cNvSpPr>
          <p:nvPr>
            <p:ph idx="1"/>
          </p:nvPr>
        </p:nvSpPr>
        <p:spPr>
          <a:xfrm>
            <a:off x="381000" y="1828800"/>
            <a:ext cx="5105400" cy="3962400"/>
          </a:xfrm>
        </p:spPr>
        <p:txBody>
          <a:bodyPr rtlCol="0">
            <a:normAutofit/>
          </a:bodyPr>
          <a:lstStyle/>
          <a:p>
            <a:pPr marL="342900" indent="-342900" eaLnBrk="1" fontAlgn="auto" hangingPunct="1">
              <a:spcAft>
                <a:spcPts val="0"/>
              </a:spcAft>
              <a:buFont typeface="Wingdings" panose="05000000000000000000" pitchFamily="2" charset="2"/>
              <a:buChar char="§"/>
              <a:defRPr/>
            </a:pPr>
            <a:r>
              <a:rPr lang="en-US" sz="2000" dirty="0"/>
              <a:t>US Secret Service and Department of Education</a:t>
            </a:r>
          </a:p>
          <a:p>
            <a:pPr marL="342900" indent="-342900" eaLnBrk="1" fontAlgn="auto" hangingPunct="1">
              <a:spcAft>
                <a:spcPts val="0"/>
              </a:spcAft>
              <a:buFont typeface="Wingdings" panose="05000000000000000000" pitchFamily="2" charset="2"/>
              <a:buChar char="§"/>
              <a:defRPr/>
            </a:pPr>
            <a:r>
              <a:rPr lang="en-US" sz="2000" dirty="0"/>
              <a:t>Patterned after the Secret Service's Exceptional Case Study Project (ECSP)</a:t>
            </a:r>
          </a:p>
          <a:p>
            <a:pPr marL="342900" indent="-342900" fontAlgn="auto">
              <a:spcAft>
                <a:spcPts val="0"/>
              </a:spcAft>
              <a:buFont typeface="Wingdings" panose="05000000000000000000" pitchFamily="2" charset="2"/>
              <a:buChar char="§"/>
              <a:defRPr/>
            </a:pPr>
            <a:r>
              <a:rPr lang="en-US" sz="2000" dirty="0"/>
              <a:t>US Secret Service and Dept. of Ed. (2004)</a:t>
            </a:r>
          </a:p>
          <a:p>
            <a:pPr marL="342900" indent="-342900" fontAlgn="auto">
              <a:spcAft>
                <a:spcPts val="0"/>
              </a:spcAft>
              <a:buFont typeface="Wingdings" panose="05000000000000000000" pitchFamily="2" charset="2"/>
              <a:buChar char="§"/>
              <a:defRPr/>
            </a:pPr>
            <a:r>
              <a:rPr lang="en-US" sz="2000" dirty="0"/>
              <a:t> Essentials of School Threat Assessment (CSSRC)</a:t>
            </a:r>
            <a:endParaRPr lang="en-US" sz="2800" dirty="0"/>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243" y="1371600"/>
            <a:ext cx="1565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243" y="3962400"/>
            <a:ext cx="1744913"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1144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98" name="Google Shape;898;p92"/>
          <p:cNvSpPr txBox="1">
            <a:spLocks noGrp="1"/>
          </p:cNvSpPr>
          <p:nvPr>
            <p:ph type="title"/>
          </p:nvPr>
        </p:nvSpPr>
        <p:spPr>
          <a:xfrm>
            <a:off x="1230198" y="1543050"/>
            <a:ext cx="7600361" cy="68580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3000" dirty="0">
                <a:solidFill>
                  <a:srgbClr val="002060"/>
                </a:solidFill>
              </a:rPr>
              <a:t>Triggering Events for a Threat Assessment</a:t>
            </a:r>
            <a:endParaRPr sz="3000" b="1" dirty="0">
              <a:solidFill>
                <a:srgbClr val="002060"/>
              </a:solidFill>
              <a:latin typeface="Calibri"/>
              <a:ea typeface="Calibri"/>
              <a:cs typeface="Calibri"/>
              <a:sym typeface="Calibri"/>
            </a:endParaRPr>
          </a:p>
        </p:txBody>
      </p:sp>
      <p:sp>
        <p:nvSpPr>
          <p:cNvPr id="5" name="TextBox 4">
            <a:extLst>
              <a:ext uri="{FF2B5EF4-FFF2-40B4-BE49-F238E27FC236}">
                <a16:creationId xmlns:a16="http://schemas.microsoft.com/office/drawing/2014/main" id="{D935B15A-C874-40FE-87E2-18E919B15050}"/>
              </a:ext>
            </a:extLst>
          </p:cNvPr>
          <p:cNvSpPr txBox="1"/>
          <p:nvPr/>
        </p:nvSpPr>
        <p:spPr>
          <a:xfrm>
            <a:off x="1357459" y="2448024"/>
            <a:ext cx="5839906" cy="3254738"/>
          </a:xfrm>
          <a:prstGeom prst="rect">
            <a:avLst/>
          </a:prstGeom>
          <a:noFill/>
        </p:spPr>
        <p:txBody>
          <a:bodyPr wrap="square">
            <a:spAutoFit/>
          </a:bodyPr>
          <a:lstStyle/>
          <a:p>
            <a:pPr eaLnBrk="1" hangingPunct="1">
              <a:lnSpc>
                <a:spcPct val="90000"/>
              </a:lnSpc>
              <a:spcBef>
                <a:spcPts val="900"/>
              </a:spcBef>
              <a:buFont typeface="Wingdings" pitchFamily="2" charset="2"/>
              <a:buChar char="q"/>
            </a:pPr>
            <a:r>
              <a:rPr lang="en-US" sz="1500" dirty="0"/>
              <a:t>Student directly or indirectly threatens to harm person, group, and/or entire school</a:t>
            </a:r>
          </a:p>
          <a:p>
            <a:pPr eaLnBrk="1" hangingPunct="1">
              <a:lnSpc>
                <a:spcPct val="90000"/>
              </a:lnSpc>
              <a:spcBef>
                <a:spcPts val="900"/>
              </a:spcBef>
              <a:buFont typeface="Wingdings" pitchFamily="2" charset="2"/>
              <a:buChar char="q"/>
            </a:pPr>
            <a:r>
              <a:rPr lang="en-US" sz="1500" dirty="0"/>
              <a:t>Artistic, written, or symbolic expression with disturbing and/or violent content is presented</a:t>
            </a:r>
          </a:p>
          <a:p>
            <a:pPr eaLnBrk="1" hangingPunct="1">
              <a:lnSpc>
                <a:spcPct val="90000"/>
              </a:lnSpc>
              <a:spcBef>
                <a:spcPts val="900"/>
              </a:spcBef>
              <a:buFont typeface="Wingdings" pitchFamily="2" charset="2"/>
              <a:buChar char="q"/>
            </a:pPr>
            <a:r>
              <a:rPr lang="en-US" sz="1500" dirty="0"/>
              <a:t>Report that someone may possess a weapon on campus</a:t>
            </a:r>
          </a:p>
          <a:p>
            <a:pPr eaLnBrk="1" hangingPunct="1">
              <a:lnSpc>
                <a:spcPct val="90000"/>
              </a:lnSpc>
              <a:spcBef>
                <a:spcPts val="900"/>
              </a:spcBef>
              <a:buFont typeface="Wingdings" pitchFamily="2" charset="2"/>
              <a:buChar char="q"/>
            </a:pPr>
            <a:r>
              <a:rPr lang="en-US" sz="1500" dirty="0">
                <a:cs typeface="Times" pitchFamily="18" charset="0"/>
              </a:rPr>
              <a:t>Student demonstrates imminent warning signs or a cluster of concerning early warning signs</a:t>
            </a:r>
          </a:p>
          <a:p>
            <a:pPr eaLnBrk="1" hangingPunct="1">
              <a:lnSpc>
                <a:spcPct val="90000"/>
              </a:lnSpc>
              <a:spcBef>
                <a:spcPts val="900"/>
              </a:spcBef>
              <a:buFont typeface="Wingdings" pitchFamily="2" charset="2"/>
              <a:buChar char="q"/>
            </a:pPr>
            <a:r>
              <a:rPr lang="en-US" sz="1500" dirty="0">
                <a:cs typeface="Times" pitchFamily="18" charset="0"/>
              </a:rPr>
              <a:t>Student makes threat to harm or kill self (along with threats to others, or additional factors)</a:t>
            </a:r>
          </a:p>
          <a:p>
            <a:pPr eaLnBrk="1" hangingPunct="1">
              <a:lnSpc>
                <a:spcPct val="90000"/>
              </a:lnSpc>
              <a:spcBef>
                <a:spcPts val="900"/>
              </a:spcBef>
              <a:buFont typeface="Wingdings" pitchFamily="2" charset="2"/>
              <a:buChar char="q"/>
            </a:pPr>
            <a:r>
              <a:rPr lang="en-US" sz="1500" dirty="0"/>
              <a:t>Student has escalating pattern of behavior that has been resistive to intervention at school</a:t>
            </a:r>
          </a:p>
          <a:p>
            <a:pPr eaLnBrk="1" hangingPunct="1">
              <a:lnSpc>
                <a:spcPct val="90000"/>
              </a:lnSpc>
              <a:spcBef>
                <a:spcPts val="900"/>
              </a:spcBef>
              <a:buFont typeface="Wingdings" pitchFamily="2" charset="2"/>
              <a:buChar char="q"/>
            </a:pPr>
            <a:r>
              <a:rPr lang="en-US" sz="1500" b="1" dirty="0">
                <a:solidFill>
                  <a:schemeClr val="accent1"/>
                </a:solidFill>
              </a:rPr>
              <a:t>Other reasons?</a:t>
            </a:r>
            <a:endParaRPr lang="en-US" sz="1500" dirty="0">
              <a:solidFill>
                <a:schemeClr val="accent1"/>
              </a:solidFill>
            </a:endParaRPr>
          </a:p>
        </p:txBody>
      </p:sp>
      <p:pic>
        <p:nvPicPr>
          <p:cNvPr id="6" name="Picture 2" descr="Image preview">
            <a:extLst>
              <a:ext uri="{FF2B5EF4-FFF2-40B4-BE49-F238E27FC236}">
                <a16:creationId xmlns:a16="http://schemas.microsoft.com/office/drawing/2014/main" id="{B212C7FD-61A5-4C49-9927-7945FC067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2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98" name="Google Shape;898;p92"/>
          <p:cNvSpPr txBox="1">
            <a:spLocks noGrp="1"/>
          </p:cNvSpPr>
          <p:nvPr>
            <p:ph type="title"/>
          </p:nvPr>
        </p:nvSpPr>
        <p:spPr>
          <a:xfrm>
            <a:off x="1657350" y="1543050"/>
            <a:ext cx="6692442" cy="67166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dirty="0">
                <a:solidFill>
                  <a:srgbClr val="002060"/>
                </a:solidFill>
              </a:rPr>
              <a:t>Making vs. Posing a Threat</a:t>
            </a:r>
            <a:endParaRPr sz="4050" b="1" dirty="0">
              <a:solidFill>
                <a:srgbClr val="002060"/>
              </a:solidFill>
              <a:latin typeface="Calibri"/>
              <a:ea typeface="Calibri"/>
              <a:cs typeface="Calibri"/>
              <a:sym typeface="Calibri"/>
            </a:endParaRPr>
          </a:p>
        </p:txBody>
      </p:sp>
      <p:sp>
        <p:nvSpPr>
          <p:cNvPr id="5" name="TextBox 4">
            <a:extLst>
              <a:ext uri="{FF2B5EF4-FFF2-40B4-BE49-F238E27FC236}">
                <a16:creationId xmlns:a16="http://schemas.microsoft.com/office/drawing/2014/main" id="{AA895D7D-94C8-4002-98FA-4A73F80CD5DB}"/>
              </a:ext>
            </a:extLst>
          </p:cNvPr>
          <p:cNvSpPr txBox="1"/>
          <p:nvPr/>
        </p:nvSpPr>
        <p:spPr>
          <a:xfrm>
            <a:off x="1657350" y="2363274"/>
            <a:ext cx="4627382" cy="3947234"/>
          </a:xfrm>
          <a:prstGeom prst="rect">
            <a:avLst/>
          </a:prstGeom>
          <a:noFill/>
        </p:spPr>
        <p:txBody>
          <a:bodyPr wrap="square">
            <a:spAutoFit/>
          </a:bodyPr>
          <a:lstStyle/>
          <a:p>
            <a:pPr marL="425053" indent="-342900" eaLnBrk="1" fontAlgn="auto" hangingPunct="1">
              <a:spcAft>
                <a:spcPts val="0"/>
              </a:spcAft>
              <a:buFont typeface="Wingdings" panose="05000000000000000000" pitchFamily="2" charset="2"/>
              <a:buChar char="v"/>
              <a:defRPr/>
            </a:pPr>
            <a:r>
              <a:rPr lang="en-US" sz="2100" dirty="0"/>
              <a:t>Some students who make threats ultimately pose threats.</a:t>
            </a:r>
          </a:p>
          <a:p>
            <a:pPr marL="425053" indent="-342900" eaLnBrk="1" fontAlgn="auto" hangingPunct="1">
              <a:spcAft>
                <a:spcPts val="0"/>
              </a:spcAft>
              <a:buFont typeface="Wingdings" panose="05000000000000000000" pitchFamily="2" charset="2"/>
              <a:buChar char="v"/>
              <a:defRPr/>
            </a:pPr>
            <a:r>
              <a:rPr lang="en-US" sz="2100" dirty="0"/>
              <a:t>Many students who make threats do not pose threats.</a:t>
            </a:r>
          </a:p>
          <a:p>
            <a:pPr marL="425053" indent="-342900" eaLnBrk="1" fontAlgn="auto" hangingPunct="1">
              <a:spcAft>
                <a:spcPts val="0"/>
              </a:spcAft>
              <a:buFont typeface="Wingdings" panose="05000000000000000000" pitchFamily="2" charset="2"/>
              <a:buChar char="v"/>
              <a:defRPr/>
            </a:pPr>
            <a:r>
              <a:rPr lang="en-US" sz="2100" dirty="0"/>
              <a:t>Some students who pose threats never make threats.</a:t>
            </a:r>
          </a:p>
          <a:p>
            <a:pPr marL="425053" indent="-342900" eaLnBrk="1" fontAlgn="auto" hangingPunct="1">
              <a:spcAft>
                <a:spcPts val="0"/>
              </a:spcAft>
              <a:buFont typeface="Wingdings" panose="05000000000000000000" pitchFamily="2" charset="2"/>
              <a:buChar char="v"/>
              <a:defRPr/>
            </a:pPr>
            <a:r>
              <a:rPr lang="en-US" sz="2100" b="1" dirty="0"/>
              <a:t>Implication</a:t>
            </a:r>
            <a:r>
              <a:rPr lang="en-US" sz="2100" dirty="0"/>
              <a:t>: </a:t>
            </a:r>
            <a:r>
              <a:rPr lang="en-US" sz="2100" b="1" u="sng" dirty="0"/>
              <a:t>All</a:t>
            </a:r>
            <a:r>
              <a:rPr lang="en-US" sz="2100" b="1" dirty="0"/>
              <a:t> threats must be taken seriously; threats are </a:t>
            </a:r>
            <a:r>
              <a:rPr lang="en-US" sz="2100" b="1" u="sng" dirty="0"/>
              <a:t>not</a:t>
            </a:r>
            <a:r>
              <a:rPr lang="en-US" sz="2100" b="1" dirty="0"/>
              <a:t> a necessary condition to initiate an inquiry or </a:t>
            </a:r>
          </a:p>
          <a:p>
            <a:pPr marL="82153" eaLnBrk="1" fontAlgn="auto" hangingPunct="1">
              <a:spcAft>
                <a:spcPts val="0"/>
              </a:spcAft>
              <a:defRPr/>
            </a:pPr>
            <a:r>
              <a:rPr lang="en-US" sz="2100" b="1" dirty="0"/>
              <a:t>     preliminary evaluation.</a:t>
            </a:r>
          </a:p>
          <a:p>
            <a:pPr marL="82153" eaLnBrk="1" fontAlgn="auto" hangingPunct="1">
              <a:spcAft>
                <a:spcPts val="0"/>
              </a:spcAft>
              <a:defRPr/>
            </a:pPr>
            <a:endParaRPr lang="en-US" sz="2100" b="1" dirty="0">
              <a:latin typeface="Algerian" panose="04020705040A02060702" pitchFamily="82" charset="0"/>
            </a:endParaRPr>
          </a:p>
        </p:txBody>
      </p:sp>
      <p:pic>
        <p:nvPicPr>
          <p:cNvPr id="6" name="Picture 2" descr="Image preview">
            <a:extLst>
              <a:ext uri="{FF2B5EF4-FFF2-40B4-BE49-F238E27FC236}">
                <a16:creationId xmlns:a16="http://schemas.microsoft.com/office/drawing/2014/main" id="{122F2E7E-861E-45AD-B41D-E730A34296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9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4" name="Title 3">
            <a:extLst>
              <a:ext uri="{FF2B5EF4-FFF2-40B4-BE49-F238E27FC236}">
                <a16:creationId xmlns:a16="http://schemas.microsoft.com/office/drawing/2014/main" id="{5B8EBA84-F07B-4B3F-A308-C6C59D871637}"/>
              </a:ext>
            </a:extLst>
          </p:cNvPr>
          <p:cNvSpPr>
            <a:spLocks noGrp="1"/>
          </p:cNvSpPr>
          <p:nvPr>
            <p:ph type="title"/>
          </p:nvPr>
        </p:nvSpPr>
        <p:spPr/>
        <p:txBody>
          <a:bodyPr/>
          <a:lstStyle/>
          <a:p>
            <a:r>
              <a:rPr lang="en-US" sz="3300" dirty="0">
                <a:solidFill>
                  <a:schemeClr val="accent1"/>
                </a:solidFill>
              </a:rPr>
              <a:t>When did the first school shooting occur?</a:t>
            </a:r>
            <a:br>
              <a:rPr lang="en-US" dirty="0"/>
            </a:br>
            <a:endParaRPr lang="en-US" dirty="0"/>
          </a:p>
        </p:txBody>
      </p:sp>
      <p:sp>
        <p:nvSpPr>
          <p:cNvPr id="3" name="Text Placeholder 2">
            <a:extLst>
              <a:ext uri="{FF2B5EF4-FFF2-40B4-BE49-F238E27FC236}">
                <a16:creationId xmlns:a16="http://schemas.microsoft.com/office/drawing/2014/main" id="{E12D39A5-C107-4429-9A3D-6DE8E879DF44}"/>
              </a:ext>
            </a:extLst>
          </p:cNvPr>
          <p:cNvSpPr>
            <a:spLocks noGrp="1"/>
          </p:cNvSpPr>
          <p:nvPr>
            <p:ph type="body" idx="1"/>
          </p:nvPr>
        </p:nvSpPr>
        <p:spPr>
          <a:xfrm>
            <a:off x="3584448" y="3429000"/>
            <a:ext cx="4910265" cy="1085850"/>
          </a:xfrm>
        </p:spPr>
        <p:txBody>
          <a:bodyPr/>
          <a:lstStyle/>
          <a:p>
            <a:r>
              <a:rPr lang="en-US" dirty="0"/>
              <a:t>What was it?</a:t>
            </a:r>
          </a:p>
        </p:txBody>
      </p:sp>
      <p:pic>
        <p:nvPicPr>
          <p:cNvPr id="5" name="Picture 2" descr="Image preview">
            <a:extLst>
              <a:ext uri="{FF2B5EF4-FFF2-40B4-BE49-F238E27FC236}">
                <a16:creationId xmlns:a16="http://schemas.microsoft.com/office/drawing/2014/main" id="{FE2A0903-FEB0-49AA-9D82-5C0CF30BF9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1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2" name="Title 1">
            <a:extLst>
              <a:ext uri="{FF2B5EF4-FFF2-40B4-BE49-F238E27FC236}">
                <a16:creationId xmlns:a16="http://schemas.microsoft.com/office/drawing/2014/main" id="{63FA8D6F-F8A3-4D8C-809E-6EB76ED22A1E}"/>
              </a:ext>
            </a:extLst>
          </p:cNvPr>
          <p:cNvSpPr>
            <a:spLocks noGrp="1"/>
          </p:cNvSpPr>
          <p:nvPr>
            <p:ph type="title"/>
          </p:nvPr>
        </p:nvSpPr>
        <p:spPr/>
        <p:txBody>
          <a:bodyPr/>
          <a:lstStyle/>
          <a:p>
            <a:r>
              <a:rPr lang="en-US" dirty="0"/>
              <a:t> </a:t>
            </a:r>
          </a:p>
        </p:txBody>
      </p:sp>
      <p:pic>
        <p:nvPicPr>
          <p:cNvPr id="6" name="Picture 2" descr="http://cimlg.org/ciblog/wp-content/uploads/2013/03/PICT0116.jpg">
            <a:extLst>
              <a:ext uri="{FF2B5EF4-FFF2-40B4-BE49-F238E27FC236}">
                <a16:creationId xmlns:a16="http://schemas.microsoft.com/office/drawing/2014/main" id="{250FC855-EC0A-4BCF-B888-D5C1DD4ABCA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90236" y="2009775"/>
            <a:ext cx="2563529" cy="34159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C3DC3810-8EE1-44CB-B3E5-8C891DCFBB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4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69"/>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613" name="Google Shape;613;p69"/>
          <p:cNvSpPr txBox="1">
            <a:spLocks noGrp="1"/>
          </p:cNvSpPr>
          <p:nvPr>
            <p:ph type="title"/>
          </p:nvPr>
        </p:nvSpPr>
        <p:spPr>
          <a:xfrm>
            <a:off x="685331" y="1314450"/>
            <a:ext cx="2951766" cy="1517439"/>
          </a:xfrm>
          <a:prstGeom prst="rect">
            <a:avLst/>
          </a:prstGeom>
          <a:noFill/>
          <a:ln>
            <a:noFill/>
          </a:ln>
        </p:spPr>
        <p:txBody>
          <a:bodyPr spcFirstLastPara="1" wrap="square" lIns="68569" tIns="34275" rIns="68569" bIns="34275" anchor="b" anchorCtr="0">
            <a:noAutofit/>
          </a:bodyPr>
          <a:lstStyle/>
          <a:p>
            <a:pPr marL="0" lvl="0" indent="0" algn="ctr" rtl="0">
              <a:lnSpc>
                <a:spcPct val="90000"/>
              </a:lnSpc>
              <a:spcBef>
                <a:spcPts val="0"/>
              </a:spcBef>
              <a:spcAft>
                <a:spcPts val="0"/>
              </a:spcAft>
              <a:buClr>
                <a:schemeClr val="dk1"/>
              </a:buClr>
              <a:buSzPts val="3200"/>
              <a:buFont typeface="Twentieth Century"/>
              <a:buNone/>
            </a:pPr>
            <a:endParaRPr/>
          </a:p>
        </p:txBody>
      </p:sp>
      <p:pic>
        <p:nvPicPr>
          <p:cNvPr id="614" name="Google Shape;614;p69"/>
          <p:cNvPicPr preferRelativeResize="0">
            <a:picLocks noGrp="1"/>
          </p:cNvPicPr>
          <p:nvPr>
            <p:ph type="body" idx="1"/>
          </p:nvPr>
        </p:nvPicPr>
        <p:blipFill rotWithShape="1">
          <a:blip r:embed="rId4">
            <a:alphaModFix/>
          </a:blip>
          <a:srcRect/>
          <a:stretch/>
        </p:blipFill>
        <p:spPr>
          <a:xfrm>
            <a:off x="3771901" y="3200400"/>
            <a:ext cx="4649390" cy="2615282"/>
          </a:xfrm>
          <a:prstGeom prst="rect">
            <a:avLst/>
          </a:prstGeom>
          <a:noFill/>
          <a:ln>
            <a:noFill/>
          </a:ln>
        </p:spPr>
      </p:pic>
      <p:sp>
        <p:nvSpPr>
          <p:cNvPr id="615" name="Google Shape;615;p69"/>
          <p:cNvSpPr txBox="1">
            <a:spLocks noGrp="1"/>
          </p:cNvSpPr>
          <p:nvPr>
            <p:ph type="body" idx="2"/>
          </p:nvPr>
        </p:nvSpPr>
        <p:spPr>
          <a:xfrm>
            <a:off x="400050" y="3829050"/>
            <a:ext cx="3107515" cy="2025861"/>
          </a:xfrm>
          <a:prstGeom prst="rect">
            <a:avLst/>
          </a:prstGeom>
          <a:noFill/>
          <a:ln>
            <a:noFill/>
          </a:ln>
        </p:spPr>
        <p:txBody>
          <a:bodyPr spcFirstLastPara="1" wrap="square" lIns="68569" tIns="34275" rIns="68569" bIns="34275" anchor="t" anchorCtr="0">
            <a:noAutofit/>
          </a:bodyPr>
          <a:lstStyle/>
          <a:p>
            <a:pPr marL="0" lvl="0" indent="0" algn="ctr" rtl="0">
              <a:lnSpc>
                <a:spcPct val="120000"/>
              </a:lnSpc>
              <a:spcBef>
                <a:spcPts val="0"/>
              </a:spcBef>
              <a:spcAft>
                <a:spcPts val="0"/>
              </a:spcAft>
              <a:buSzPts val="2000"/>
              <a:buNone/>
            </a:pPr>
            <a:r>
              <a:rPr lang="en-US" sz="1800" b="1">
                <a:latin typeface="Calibri"/>
                <a:ea typeface="Calibri"/>
                <a:cs typeface="Calibri"/>
                <a:sym typeface="Calibri"/>
              </a:rPr>
              <a:t>10 Killed Along With Brown</a:t>
            </a:r>
            <a:endParaRPr sz="1800">
              <a:latin typeface="Calibri"/>
              <a:ea typeface="Calibri"/>
              <a:cs typeface="Calibri"/>
              <a:sym typeface="Calibri"/>
            </a:endParaRPr>
          </a:p>
          <a:p>
            <a:pPr marL="0" lvl="0" indent="0" algn="ctr" rtl="0">
              <a:lnSpc>
                <a:spcPct val="120000"/>
              </a:lnSpc>
              <a:spcBef>
                <a:spcPts val="750"/>
              </a:spcBef>
              <a:spcAft>
                <a:spcPts val="0"/>
              </a:spcAft>
              <a:buSzPts val="2000"/>
              <a:buNone/>
            </a:pPr>
            <a:r>
              <a:rPr lang="en-US" sz="1800" b="1">
                <a:latin typeface="Calibri"/>
                <a:ea typeface="Calibri"/>
                <a:cs typeface="Calibri"/>
                <a:sym typeface="Calibri"/>
              </a:rPr>
              <a:t>13 Victims at Columbine</a:t>
            </a:r>
            <a:endParaRPr sz="1800">
              <a:latin typeface="Calibri"/>
              <a:ea typeface="Calibri"/>
              <a:cs typeface="Calibri"/>
              <a:sym typeface="Calibri"/>
            </a:endParaRPr>
          </a:p>
          <a:p>
            <a:pPr marL="0" lvl="0" indent="0" algn="ctr" rtl="0">
              <a:lnSpc>
                <a:spcPct val="120000"/>
              </a:lnSpc>
              <a:spcBef>
                <a:spcPts val="750"/>
              </a:spcBef>
              <a:spcAft>
                <a:spcPts val="0"/>
              </a:spcAft>
              <a:buSzPts val="2000"/>
              <a:buNone/>
            </a:pPr>
            <a:r>
              <a:rPr lang="en-US" sz="1800" b="1">
                <a:latin typeface="Calibri"/>
                <a:ea typeface="Calibri"/>
                <a:cs typeface="Calibri"/>
                <a:sym typeface="Calibri"/>
              </a:rPr>
              <a:t>17 Killed At Parkland</a:t>
            </a:r>
            <a:endParaRPr sz="1800">
              <a:latin typeface="Calibri"/>
              <a:ea typeface="Calibri"/>
              <a:cs typeface="Calibri"/>
              <a:sym typeface="Calibri"/>
            </a:endParaRPr>
          </a:p>
          <a:p>
            <a:pPr marL="0" lvl="0" indent="0" algn="ctr" rtl="0">
              <a:lnSpc>
                <a:spcPct val="120000"/>
              </a:lnSpc>
              <a:spcBef>
                <a:spcPts val="750"/>
              </a:spcBef>
              <a:spcAft>
                <a:spcPts val="0"/>
              </a:spcAft>
              <a:buSzPts val="2000"/>
              <a:buNone/>
            </a:pPr>
            <a:r>
              <a:rPr lang="en-US" sz="2700" b="1" i="1" u="sng">
                <a:solidFill>
                  <a:srgbClr val="C00000"/>
                </a:solidFill>
                <a:latin typeface="Calibri"/>
                <a:ea typeface="Calibri"/>
                <a:cs typeface="Calibri"/>
                <a:sym typeface="Calibri"/>
              </a:rPr>
              <a:t>What Has Changed!</a:t>
            </a:r>
            <a:endParaRPr sz="2700" i="1" u="sng">
              <a:solidFill>
                <a:srgbClr val="C00000"/>
              </a:solidFill>
              <a:latin typeface="Calibri"/>
              <a:ea typeface="Calibri"/>
              <a:cs typeface="Calibri"/>
              <a:sym typeface="Calibri"/>
            </a:endParaRPr>
          </a:p>
        </p:txBody>
      </p:sp>
      <p:pic>
        <p:nvPicPr>
          <p:cNvPr id="616" name="Google Shape;616;p69"/>
          <p:cNvPicPr preferRelativeResize="0"/>
          <p:nvPr/>
        </p:nvPicPr>
        <p:blipFill rotWithShape="1">
          <a:blip r:embed="rId5">
            <a:alphaModFix/>
          </a:blip>
          <a:srcRect/>
          <a:stretch/>
        </p:blipFill>
        <p:spPr>
          <a:xfrm>
            <a:off x="4343400" y="1200150"/>
            <a:ext cx="3260125" cy="2655425"/>
          </a:xfrm>
          <a:prstGeom prst="rect">
            <a:avLst/>
          </a:prstGeom>
          <a:noFill/>
          <a:ln>
            <a:noFill/>
          </a:ln>
        </p:spPr>
      </p:pic>
      <p:pic>
        <p:nvPicPr>
          <p:cNvPr id="617" name="Google Shape;617;p69" descr="http://cimlg.org/ciblog/wp-content/uploads/2013/03/PICT0116.jpg"/>
          <p:cNvPicPr preferRelativeResize="0"/>
          <p:nvPr/>
        </p:nvPicPr>
        <p:blipFill rotWithShape="1">
          <a:blip r:embed="rId6">
            <a:alphaModFix/>
          </a:blip>
          <a:srcRect/>
          <a:stretch/>
        </p:blipFill>
        <p:spPr>
          <a:xfrm>
            <a:off x="1441711" y="1200150"/>
            <a:ext cx="1777682" cy="2368761"/>
          </a:xfrm>
          <a:prstGeom prst="rect">
            <a:avLst/>
          </a:prstGeom>
          <a:noFill/>
          <a:ln w="88900" cap="sq" cmpd="thickThin">
            <a:solidFill>
              <a:srgbClr val="000000"/>
            </a:solidFill>
            <a:prstDash val="solid"/>
            <a:miter lim="800000"/>
            <a:headEnd type="none" w="sm" len="sm"/>
            <a:tailEnd type="none" w="sm" len="sm"/>
          </a:ln>
        </p:spPr>
      </p:pic>
    </p:spTree>
    <p:extLst>
      <p:ext uri="{BB962C8B-B14F-4D97-AF65-F5344CB8AC3E}">
        <p14:creationId xmlns:p14="http://schemas.microsoft.com/office/powerpoint/2010/main" val="240076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2" name="Title 1">
            <a:extLst>
              <a:ext uri="{FF2B5EF4-FFF2-40B4-BE49-F238E27FC236}">
                <a16:creationId xmlns:a16="http://schemas.microsoft.com/office/drawing/2014/main" id="{DEAC7D88-E50D-4F97-A552-7C672D468A48}"/>
              </a:ext>
            </a:extLst>
          </p:cNvPr>
          <p:cNvSpPr>
            <a:spLocks noGrp="1"/>
          </p:cNvSpPr>
          <p:nvPr>
            <p:ph type="title"/>
          </p:nvPr>
        </p:nvSpPr>
        <p:spPr/>
        <p:txBody>
          <a:bodyPr/>
          <a:lstStyle/>
          <a:p>
            <a:pPr algn="ctr"/>
            <a:r>
              <a:rPr lang="en-US" sz="2700" dirty="0">
                <a:solidFill>
                  <a:srgbClr val="002060"/>
                </a:solidFill>
              </a:rPr>
              <a:t>Assemble Threat Assessment Team </a:t>
            </a:r>
            <a:endParaRPr lang="en-US" dirty="0"/>
          </a:p>
        </p:txBody>
      </p:sp>
      <p:sp>
        <p:nvSpPr>
          <p:cNvPr id="3" name="Content Placeholder 2">
            <a:extLst>
              <a:ext uri="{FF2B5EF4-FFF2-40B4-BE49-F238E27FC236}">
                <a16:creationId xmlns:a16="http://schemas.microsoft.com/office/drawing/2014/main" id="{017636D6-405B-4CCF-B1FD-E8A7FB3FEF67}"/>
              </a:ext>
            </a:extLst>
          </p:cNvPr>
          <p:cNvSpPr>
            <a:spLocks noGrp="1"/>
          </p:cNvSpPr>
          <p:nvPr>
            <p:ph idx="1"/>
          </p:nvPr>
        </p:nvSpPr>
        <p:spPr/>
        <p:txBody>
          <a:bodyPr/>
          <a:lstStyle/>
          <a:p>
            <a:pPr eaLnBrk="1" hangingPunct="1">
              <a:spcBef>
                <a:spcPts val="900"/>
              </a:spcBef>
            </a:pPr>
            <a:r>
              <a:rPr lang="en-US" dirty="0"/>
              <a:t>Team consists of </a:t>
            </a:r>
            <a:r>
              <a:rPr lang="en-US" i="1" dirty="0"/>
              <a:t>at least </a:t>
            </a:r>
            <a:r>
              <a:rPr lang="en-US" dirty="0"/>
              <a:t>3 trained people:</a:t>
            </a:r>
            <a:endParaRPr lang="en-US" sz="1800" dirty="0"/>
          </a:p>
          <a:p>
            <a:pPr marL="377722" lvl="1" indent="-257175" eaLnBrk="1" hangingPunct="1">
              <a:spcBef>
                <a:spcPts val="900"/>
              </a:spcBef>
              <a:buFont typeface="Arial" panose="020B0604020202020204" pitchFamily="34" charset="0"/>
              <a:buChar char="•"/>
            </a:pPr>
            <a:r>
              <a:rPr lang="en-US" sz="1800" u="sng" dirty="0"/>
              <a:t>Administrator</a:t>
            </a:r>
          </a:p>
          <a:p>
            <a:pPr lvl="2">
              <a:spcBef>
                <a:spcPts val="900"/>
              </a:spcBef>
            </a:pPr>
            <a:r>
              <a:rPr lang="en-US" sz="1800" dirty="0"/>
              <a:t>Principal </a:t>
            </a:r>
          </a:p>
          <a:p>
            <a:pPr lvl="2">
              <a:spcBef>
                <a:spcPts val="900"/>
              </a:spcBef>
            </a:pPr>
            <a:r>
              <a:rPr lang="en-US" sz="1650" dirty="0"/>
              <a:t>Assistant Principal</a:t>
            </a:r>
          </a:p>
          <a:p>
            <a:pPr marL="377722" lvl="1" indent="-257175" eaLnBrk="1" hangingPunct="1">
              <a:spcBef>
                <a:spcPts val="900"/>
              </a:spcBef>
              <a:buFont typeface="Arial" panose="020B0604020202020204" pitchFamily="34" charset="0"/>
              <a:buChar char="•"/>
            </a:pPr>
            <a:r>
              <a:rPr lang="en-US" sz="1800" u="sng" dirty="0"/>
              <a:t>School Counselor/Mental Health Worker</a:t>
            </a:r>
          </a:p>
          <a:p>
            <a:pPr marL="377722" lvl="1" indent="-257175" eaLnBrk="1" hangingPunct="1">
              <a:spcBef>
                <a:spcPts val="900"/>
              </a:spcBef>
              <a:buFont typeface="Arial" panose="020B0604020202020204" pitchFamily="34" charset="0"/>
              <a:buChar char="•"/>
            </a:pPr>
            <a:r>
              <a:rPr lang="en-US" sz="1800" u="sng" dirty="0"/>
              <a:t>Others as needed (school Nurse </a:t>
            </a:r>
          </a:p>
          <a:p>
            <a:pPr marL="120547" lvl="1" indent="0" eaLnBrk="1" hangingPunct="1">
              <a:spcBef>
                <a:spcPts val="900"/>
              </a:spcBef>
              <a:buNone/>
            </a:pPr>
            <a:r>
              <a:rPr lang="en-US" sz="1800" u="sng" dirty="0"/>
              <a:t>       Special Ed. Teacher)</a:t>
            </a:r>
          </a:p>
          <a:p>
            <a:pPr marL="377722" lvl="1" indent="-257175" eaLnBrk="1" hangingPunct="1">
              <a:spcBef>
                <a:spcPts val="900"/>
              </a:spcBef>
              <a:buFont typeface="Arial" panose="020B0604020202020204" pitchFamily="34" charset="0"/>
              <a:buChar char="•"/>
            </a:pPr>
            <a:r>
              <a:rPr lang="en-US" sz="1800" u="sng" dirty="0"/>
              <a:t>SRO</a:t>
            </a:r>
          </a:p>
          <a:p>
            <a:endParaRPr lang="en-US" dirty="0"/>
          </a:p>
        </p:txBody>
      </p:sp>
      <p:pic>
        <p:nvPicPr>
          <p:cNvPr id="6" name="Google Shape;896;p92">
            <a:extLst>
              <a:ext uri="{FF2B5EF4-FFF2-40B4-BE49-F238E27FC236}">
                <a16:creationId xmlns:a16="http://schemas.microsoft.com/office/drawing/2014/main" id="{11F21D22-5853-46AB-A272-75ECB04F899D}"/>
              </a:ext>
            </a:extLst>
          </p:cNvPr>
          <p:cNvPicPr preferRelativeResize="0"/>
          <p:nvPr/>
        </p:nvPicPr>
        <p:blipFill>
          <a:blip r:embed="rId4">
            <a:extLst>
              <a:ext uri="{837473B0-CC2E-450A-ABE3-18F120FF3D39}">
                <a1611:picAttrSrcUrl xmlns:a1611="http://schemas.microsoft.com/office/drawing/2016/11/main" r:id="rId5"/>
              </a:ext>
            </a:extLst>
          </a:blip>
          <a:srcRect t="1225" b="1225"/>
          <a:stretch/>
        </p:blipFill>
        <p:spPr>
          <a:xfrm>
            <a:off x="4953000" y="2558365"/>
            <a:ext cx="4035112" cy="3991025"/>
          </a:xfrm>
          <a:prstGeom prst="rect">
            <a:avLst/>
          </a:prstGeom>
          <a:noFill/>
          <a:ln>
            <a:noFill/>
          </a:ln>
        </p:spPr>
      </p:pic>
      <p:sp>
        <p:nvSpPr>
          <p:cNvPr id="7" name="TextBox 6">
            <a:extLst>
              <a:ext uri="{FF2B5EF4-FFF2-40B4-BE49-F238E27FC236}">
                <a16:creationId xmlns:a16="http://schemas.microsoft.com/office/drawing/2014/main" id="{FA924C0E-DC47-401D-8D0D-1518535B161B}"/>
              </a:ext>
            </a:extLst>
          </p:cNvPr>
          <p:cNvSpPr txBox="1"/>
          <p:nvPr/>
        </p:nvSpPr>
        <p:spPr>
          <a:xfrm>
            <a:off x="0" y="6000750"/>
            <a:ext cx="9144000" cy="196208"/>
          </a:xfrm>
          <a:prstGeom prst="rect">
            <a:avLst/>
          </a:prstGeom>
          <a:noFill/>
        </p:spPr>
        <p:txBody>
          <a:bodyPr wrap="square" rtlCol="0">
            <a:spAutoFit/>
          </a:bodyPr>
          <a:lstStyle/>
          <a:p>
            <a:r>
              <a:rPr lang="en-US" sz="675">
                <a:hlinkClick r:id="rId5" tooltip="http://www.pngall.com/team-work-png"/>
              </a:rPr>
              <a:t>This Photo</a:t>
            </a:r>
            <a:r>
              <a:rPr lang="en-US" sz="675"/>
              <a:t> by Unknown Author is licensed under </a:t>
            </a:r>
            <a:r>
              <a:rPr lang="en-US" sz="675">
                <a:hlinkClick r:id="rId6" tooltip="https://creativecommons.org/licenses/by-nc/3.0/"/>
              </a:rPr>
              <a:t>CC BY-NC</a:t>
            </a:r>
            <a:endParaRPr lang="en-US" sz="675"/>
          </a:p>
        </p:txBody>
      </p:sp>
      <p:pic>
        <p:nvPicPr>
          <p:cNvPr id="8" name="Picture 2" descr="Image preview">
            <a:extLst>
              <a:ext uri="{FF2B5EF4-FFF2-40B4-BE49-F238E27FC236}">
                <a16:creationId xmlns:a16="http://schemas.microsoft.com/office/drawing/2014/main" id="{213BB05B-3B6D-448E-B741-8C0C482D75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6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97"/>
          <p:cNvPicPr preferRelativeResize="0"/>
          <p:nvPr/>
        </p:nvPicPr>
        <p:blipFill rotWithShape="1">
          <a:blip r:embed="rId3">
            <a:alphaModFix/>
          </a:blip>
          <a:srcRect l="18747" t="23330" r="22501" b="18893"/>
          <a:stretch/>
        </p:blipFill>
        <p:spPr>
          <a:xfrm>
            <a:off x="0" y="857250"/>
            <a:ext cx="9144000" cy="5143500"/>
          </a:xfrm>
          <a:prstGeom prst="rect">
            <a:avLst/>
          </a:prstGeom>
          <a:noFill/>
          <a:ln>
            <a:noFill/>
          </a:ln>
        </p:spPr>
      </p:pic>
      <p:sp>
        <p:nvSpPr>
          <p:cNvPr id="760" name="Google Shape;760;p97"/>
          <p:cNvSpPr txBox="1">
            <a:spLocks noGrp="1"/>
          </p:cNvSpPr>
          <p:nvPr>
            <p:ph type="title"/>
          </p:nvPr>
        </p:nvSpPr>
        <p:spPr>
          <a:xfrm>
            <a:off x="451536" y="1058784"/>
            <a:ext cx="7773300" cy="1197225"/>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en-US"/>
              <a:t> </a:t>
            </a:r>
            <a:endParaRPr/>
          </a:p>
        </p:txBody>
      </p:sp>
      <p:sp>
        <p:nvSpPr>
          <p:cNvPr id="761" name="Google Shape;761;p97"/>
          <p:cNvSpPr txBox="1">
            <a:spLocks noGrp="1"/>
          </p:cNvSpPr>
          <p:nvPr>
            <p:ph type="body" idx="1"/>
          </p:nvPr>
        </p:nvSpPr>
        <p:spPr>
          <a:xfrm>
            <a:off x="685331" y="2632569"/>
            <a:ext cx="3829500" cy="2568150"/>
          </a:xfrm>
          <a:prstGeom prst="rect">
            <a:avLst/>
          </a:prstGeom>
          <a:noFill/>
          <a:ln>
            <a:noFill/>
          </a:ln>
        </p:spPr>
        <p:txBody>
          <a:bodyPr spcFirstLastPara="1" wrap="square" lIns="68569" tIns="34275" rIns="68569" bIns="34275" anchor="t" anchorCtr="0">
            <a:noAutofit/>
          </a:bodyPr>
          <a:lstStyle/>
          <a:p>
            <a:pPr marL="171450" lvl="0" indent="-171450" algn="l" rtl="0">
              <a:lnSpc>
                <a:spcPct val="120000"/>
              </a:lnSpc>
              <a:spcBef>
                <a:spcPts val="0"/>
              </a:spcBef>
              <a:spcAft>
                <a:spcPts val="0"/>
              </a:spcAft>
              <a:buSzPts val="2000"/>
              <a:buChar char="•"/>
            </a:pPr>
            <a:r>
              <a:rPr lang="en-US"/>
              <a:t> </a:t>
            </a:r>
            <a:endParaRPr/>
          </a:p>
        </p:txBody>
      </p:sp>
      <p:sp>
        <p:nvSpPr>
          <p:cNvPr id="762" name="Google Shape;762;p97"/>
          <p:cNvSpPr txBox="1">
            <a:spLocks noGrp="1"/>
          </p:cNvSpPr>
          <p:nvPr>
            <p:ph type="dt" idx="10"/>
          </p:nvPr>
        </p:nvSpPr>
        <p:spPr>
          <a:xfrm>
            <a:off x="5759053" y="5269706"/>
            <a:ext cx="2057400" cy="273825"/>
          </a:xfrm>
          <a:prstGeom prst="rect">
            <a:avLst/>
          </a:prstGeom>
          <a:noFill/>
          <a:ln>
            <a:noFill/>
          </a:ln>
        </p:spPr>
        <p:txBody>
          <a:bodyPr spcFirstLastPara="1" wrap="square" lIns="68569" tIns="34275" rIns="68569" bIns="34275" anchor="ctr" anchorCtr="0">
            <a:noAutofit/>
          </a:bodyPr>
          <a:lstStyle/>
          <a:p>
            <a:pPr marL="0" lvl="0" indent="0" algn="r" rtl="0">
              <a:spcBef>
                <a:spcPts val="0"/>
              </a:spcBef>
              <a:spcAft>
                <a:spcPts val="0"/>
              </a:spcAft>
              <a:buNone/>
            </a:pPr>
            <a:r>
              <a:rPr lang="en-US">
                <a:solidFill>
                  <a:srgbClr val="000000"/>
                </a:solidFill>
              </a:rPr>
              <a:t>9/4/2020</a:t>
            </a:r>
            <a:endParaRPr>
              <a:solidFill>
                <a:srgbClr val="000000"/>
              </a:solidFill>
            </a:endParaRPr>
          </a:p>
        </p:txBody>
      </p:sp>
      <p:sp>
        <p:nvSpPr>
          <p:cNvPr id="763" name="Google Shape;763;p97"/>
          <p:cNvSpPr txBox="1"/>
          <p:nvPr/>
        </p:nvSpPr>
        <p:spPr>
          <a:xfrm>
            <a:off x="655626" y="2589371"/>
            <a:ext cx="3888900" cy="265455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¾ of attacks occurred within 1 week of returning from break in attendance </a:t>
            </a:r>
            <a:endParaRPr sz="1050">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¼ were on first day</a:t>
            </a:r>
            <a:endParaRPr sz="1050">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¾ targeted a specific person, most had a secondary motive</a:t>
            </a:r>
            <a:endParaRPr sz="1050">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6 targeted particular group or people. </a:t>
            </a:r>
            <a:endParaRPr sz="1050">
              <a:latin typeface="Calibri"/>
              <a:ea typeface="Calibri"/>
              <a:cs typeface="Calibri"/>
              <a:sym typeface="Calibri"/>
            </a:endParaRPr>
          </a:p>
        </p:txBody>
      </p:sp>
      <p:pic>
        <p:nvPicPr>
          <p:cNvPr id="764" name="Google Shape;764;p97" descr="Image preview"/>
          <p:cNvPicPr preferRelativeResize="0">
            <a:picLocks noGrp="1"/>
          </p:cNvPicPr>
          <p:nvPr>
            <p:ph type="body" idx="2"/>
          </p:nvPr>
        </p:nvPicPr>
        <p:blipFill rotWithShape="1">
          <a:blip r:embed="rId4">
            <a:alphaModFix/>
          </a:blip>
          <a:srcRect/>
          <a:stretch/>
        </p:blipFill>
        <p:spPr>
          <a:xfrm>
            <a:off x="4611068" y="2632569"/>
            <a:ext cx="4327650" cy="2875275"/>
          </a:xfrm>
          <a:prstGeom prst="rect">
            <a:avLst/>
          </a:prstGeom>
          <a:noFill/>
          <a:ln>
            <a:noFill/>
          </a:ln>
        </p:spPr>
      </p:pic>
      <p:sp>
        <p:nvSpPr>
          <p:cNvPr id="765" name="Google Shape;765;p97"/>
          <p:cNvSpPr txBox="1"/>
          <p:nvPr/>
        </p:nvSpPr>
        <p:spPr>
          <a:xfrm>
            <a:off x="1355663" y="1299281"/>
            <a:ext cx="7044075" cy="117720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2400" b="0" i="1">
                <a:solidFill>
                  <a:srgbClr val="3C3C3C"/>
                </a:solidFill>
                <a:latin typeface="Arial"/>
                <a:ea typeface="Arial"/>
                <a:cs typeface="Arial"/>
                <a:sym typeface="Arial"/>
              </a:rPr>
              <a:t>United States Secret Service National Threat Assessment Center, 2019.</a:t>
            </a:r>
            <a:endParaRPr sz="2400">
              <a:solidFill>
                <a:schemeClr val="dk1"/>
              </a:solidFill>
              <a:latin typeface="Twentieth Century"/>
              <a:ea typeface="Twentieth Century"/>
              <a:cs typeface="Twentieth Century"/>
              <a:sym typeface="Twentieth Century"/>
            </a:endParaRPr>
          </a:p>
        </p:txBody>
      </p:sp>
      <p:pic>
        <p:nvPicPr>
          <p:cNvPr id="9" name="Picture 2" descr="Image preview">
            <a:extLst>
              <a:ext uri="{FF2B5EF4-FFF2-40B4-BE49-F238E27FC236}">
                <a16:creationId xmlns:a16="http://schemas.microsoft.com/office/drawing/2014/main" id="{33F08E54-EB54-4CC4-9754-C7D20A4663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52243"/>
          <a:ext cx="9067800" cy="7006936"/>
        </p:xfrm>
        <a:graphic>
          <a:graphicData uri="http://schemas.openxmlformats.org/presentationml/2006/ole">
            <mc:AlternateContent xmlns:mc="http://schemas.openxmlformats.org/markup-compatibility/2006">
              <mc:Choice xmlns:v="urn:schemas-microsoft-com:vml" Requires="v">
                <p:oleObj name="Acrobat Document" r:id="rId3" imgW="3771900" imgH="2914650" progId="AcroExch.Document.DC">
                  <p:embed/>
                </p:oleObj>
              </mc:Choice>
              <mc:Fallback>
                <p:oleObj name="Acrobat Document" r:id="rId3" imgW="3771900" imgH="2914650" progId="AcroExch.Document.DC">
                  <p:embed/>
                  <p:pic>
                    <p:nvPicPr>
                      <p:cNvPr id="2" name="Object 1"/>
                      <p:cNvPicPr/>
                      <p:nvPr/>
                    </p:nvPicPr>
                    <p:blipFill>
                      <a:blip r:embed="rId4"/>
                      <a:stretch>
                        <a:fillRect/>
                      </a:stretch>
                    </p:blipFill>
                    <p:spPr>
                      <a:xfrm>
                        <a:off x="0" y="-52243"/>
                        <a:ext cx="9067800" cy="7006936"/>
                      </a:xfrm>
                      <a:prstGeom prst="rect">
                        <a:avLst/>
                      </a:prstGeom>
                    </p:spPr>
                  </p:pic>
                </p:oleObj>
              </mc:Fallback>
            </mc:AlternateContent>
          </a:graphicData>
        </a:graphic>
      </p:graphicFrame>
    </p:spTree>
    <p:extLst>
      <p:ext uri="{BB962C8B-B14F-4D97-AF65-F5344CB8AC3E}">
        <p14:creationId xmlns:p14="http://schemas.microsoft.com/office/powerpoint/2010/main" val="136664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99"/>
          <p:cNvPicPr preferRelativeResize="0"/>
          <p:nvPr/>
        </p:nvPicPr>
        <p:blipFill rotWithShape="1">
          <a:blip r:embed="rId3">
            <a:alphaModFix/>
          </a:blip>
          <a:srcRect l="18750" t="23332" r="22499" b="18889"/>
          <a:stretch/>
        </p:blipFill>
        <p:spPr>
          <a:xfrm>
            <a:off x="1" y="857250"/>
            <a:ext cx="9144000" cy="5143500"/>
          </a:xfrm>
          <a:prstGeom prst="rect">
            <a:avLst/>
          </a:prstGeom>
          <a:noFill/>
          <a:ln>
            <a:noFill/>
          </a:ln>
        </p:spPr>
      </p:pic>
      <p:sp>
        <p:nvSpPr>
          <p:cNvPr id="780" name="Google Shape;780;p99"/>
          <p:cNvSpPr txBox="1">
            <a:spLocks noGrp="1"/>
          </p:cNvSpPr>
          <p:nvPr>
            <p:ph type="title"/>
          </p:nvPr>
        </p:nvSpPr>
        <p:spPr>
          <a:xfrm>
            <a:off x="527305" y="1596947"/>
            <a:ext cx="8382000" cy="802386"/>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1500" b="1" dirty="0"/>
              <a:t> </a:t>
            </a:r>
            <a:r>
              <a:rPr lang="en-US" sz="1800" b="1" i="1" dirty="0">
                <a:latin typeface="Calibri"/>
                <a:ea typeface="Calibri"/>
                <a:cs typeface="Calibri"/>
                <a:sym typeface="Calibri"/>
              </a:rPr>
              <a:t>There is no accurate profile of a student attacker, nor is there a profile for the type of school that has been targeted</a:t>
            </a:r>
            <a:endParaRPr sz="1800" b="1" dirty="0"/>
          </a:p>
        </p:txBody>
      </p:sp>
      <p:sp>
        <p:nvSpPr>
          <p:cNvPr id="781" name="Google Shape;781;p99"/>
          <p:cNvSpPr txBox="1">
            <a:spLocks noGrp="1"/>
          </p:cNvSpPr>
          <p:nvPr>
            <p:ph type="body" idx="1"/>
          </p:nvPr>
        </p:nvSpPr>
        <p:spPr>
          <a:prstGeom prst="rect">
            <a:avLst/>
          </a:prstGeom>
          <a:noFill/>
          <a:ln>
            <a:noFill/>
          </a:ln>
        </p:spPr>
        <p:txBody>
          <a:bodyPr spcFirstLastPara="1" wrap="square" lIns="68569" tIns="34275" rIns="68569" bIns="34275" anchor="b" anchorCtr="0">
            <a:noAutofit/>
          </a:bodyPr>
          <a:lstStyle/>
          <a:p>
            <a:pPr marL="0" lvl="0" indent="0" algn="ctr" rtl="0">
              <a:spcBef>
                <a:spcPts val="0"/>
              </a:spcBef>
              <a:spcAft>
                <a:spcPts val="0"/>
              </a:spcAft>
              <a:buSzPts val="1920"/>
              <a:buNone/>
            </a:pPr>
            <a:endParaRPr sz="2400" i="1" dirty="0">
              <a:latin typeface="Calibri"/>
              <a:ea typeface="Calibri"/>
              <a:cs typeface="Calibri"/>
              <a:sym typeface="Calibri"/>
            </a:endParaRPr>
          </a:p>
        </p:txBody>
      </p:sp>
      <p:sp>
        <p:nvSpPr>
          <p:cNvPr id="782" name="Google Shape;782;p99"/>
          <p:cNvSpPr txBox="1">
            <a:spLocks noGrp="1"/>
          </p:cNvSpPr>
          <p:nvPr>
            <p:ph type="body" idx="2"/>
          </p:nvPr>
        </p:nvSpPr>
        <p:spPr>
          <a:xfrm>
            <a:off x="4718305" y="2766148"/>
            <a:ext cx="4041775" cy="342900"/>
          </a:xfrm>
          <a:prstGeom prst="rect">
            <a:avLst/>
          </a:prstGeom>
          <a:noFill/>
          <a:ln>
            <a:noFill/>
          </a:ln>
        </p:spPr>
        <p:txBody>
          <a:bodyPr spcFirstLastPara="1" wrap="square" lIns="68569" tIns="34275" rIns="68569" bIns="34275" anchor="t" anchorCtr="0">
            <a:noAutofit/>
          </a:bodyPr>
          <a:lstStyle/>
          <a:p>
            <a:pPr marL="257175" lvl="0" indent="-257175" algn="ctr" rtl="0">
              <a:spcBef>
                <a:spcPts val="0"/>
              </a:spcBef>
              <a:spcAft>
                <a:spcPts val="0"/>
              </a:spcAft>
              <a:buSzPts val="1440"/>
              <a:buNone/>
            </a:pPr>
            <a:r>
              <a:rPr lang="en-US" sz="2100" b="0" dirty="0"/>
              <a:t>Attackers varied in age, gender, race, grade level, academic performance, and social characteristics. Similarly, there was no identified profile of the type of school impacted by targeted violence, as schools varied in size, location, and student-teacher ratios</a:t>
            </a:r>
            <a:r>
              <a:rPr lang="en-US" sz="2700" b="0" dirty="0"/>
              <a:t>. </a:t>
            </a:r>
            <a:endParaRPr sz="2700" b="0" dirty="0"/>
          </a:p>
        </p:txBody>
      </p:sp>
      <p:sp>
        <p:nvSpPr>
          <p:cNvPr id="2" name="Text Placeholder 1">
            <a:extLst>
              <a:ext uri="{FF2B5EF4-FFF2-40B4-BE49-F238E27FC236}">
                <a16:creationId xmlns:a16="http://schemas.microsoft.com/office/drawing/2014/main" id="{E07A4174-E21F-400D-A2E5-5610512060B7}"/>
              </a:ext>
            </a:extLst>
          </p:cNvPr>
          <p:cNvSpPr>
            <a:spLocks noGrp="1"/>
          </p:cNvSpPr>
          <p:nvPr>
            <p:ph type="body" idx="3"/>
          </p:nvPr>
        </p:nvSpPr>
        <p:spPr/>
        <p:txBody>
          <a:bodyPr/>
          <a:lstStyle/>
          <a:p>
            <a:endParaRPr lang="en-US" dirty="0"/>
          </a:p>
        </p:txBody>
      </p:sp>
      <p:pic>
        <p:nvPicPr>
          <p:cNvPr id="783" name="Google Shape;783;p99"/>
          <p:cNvPicPr preferRelativeResize="0"/>
          <p:nvPr/>
        </p:nvPicPr>
        <p:blipFill>
          <a:blip r:embed="rId4">
            <a:alphaModFix/>
          </a:blip>
          <a:stretch>
            <a:fillRect/>
          </a:stretch>
        </p:blipFill>
        <p:spPr>
          <a:xfrm>
            <a:off x="1335024" y="2937598"/>
            <a:ext cx="1611986" cy="2742761"/>
          </a:xfrm>
          <a:prstGeom prst="rect">
            <a:avLst/>
          </a:prstGeom>
          <a:noFill/>
          <a:ln>
            <a:noFill/>
          </a:ln>
        </p:spPr>
      </p:pic>
    </p:spTree>
    <p:extLst>
      <p:ext uri="{BB962C8B-B14F-4D97-AF65-F5344CB8AC3E}">
        <p14:creationId xmlns:p14="http://schemas.microsoft.com/office/powerpoint/2010/main" val="68460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104"/>
          <p:cNvPicPr preferRelativeResize="0"/>
          <p:nvPr/>
        </p:nvPicPr>
        <p:blipFill rotWithShape="1">
          <a:blip r:embed="rId3">
            <a:alphaModFix/>
          </a:blip>
          <a:srcRect l="18747" t="23330" r="22501" b="18893"/>
          <a:stretch/>
        </p:blipFill>
        <p:spPr>
          <a:xfrm>
            <a:off x="0" y="857250"/>
            <a:ext cx="9144000" cy="5143500"/>
          </a:xfrm>
          <a:prstGeom prst="rect">
            <a:avLst/>
          </a:prstGeom>
          <a:noFill/>
          <a:ln>
            <a:noFill/>
          </a:ln>
        </p:spPr>
      </p:pic>
      <p:sp>
        <p:nvSpPr>
          <p:cNvPr id="830" name="Google Shape;830;p104"/>
          <p:cNvSpPr txBox="1">
            <a:spLocks noGrp="1"/>
          </p:cNvSpPr>
          <p:nvPr>
            <p:ph type="title"/>
          </p:nvPr>
        </p:nvSpPr>
        <p:spPr>
          <a:xfrm>
            <a:off x="1943156" y="1402200"/>
            <a:ext cx="4572000" cy="45720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b="1">
                <a:solidFill>
                  <a:schemeClr val="dk2"/>
                </a:solidFill>
                <a:latin typeface="Calibri"/>
                <a:ea typeface="Calibri"/>
                <a:cs typeface="Calibri"/>
                <a:sym typeface="Calibri"/>
              </a:rPr>
              <a:t>MENTAL HEALTH</a:t>
            </a:r>
            <a:endParaRPr sz="4050" b="1">
              <a:solidFill>
                <a:schemeClr val="dk2"/>
              </a:solidFill>
              <a:latin typeface="Calibri"/>
              <a:ea typeface="Calibri"/>
              <a:cs typeface="Calibri"/>
              <a:sym typeface="Calibri"/>
            </a:endParaRPr>
          </a:p>
        </p:txBody>
      </p:sp>
      <p:sp>
        <p:nvSpPr>
          <p:cNvPr id="831" name="Google Shape;831;p104"/>
          <p:cNvSpPr txBox="1">
            <a:spLocks noGrp="1"/>
          </p:cNvSpPr>
          <p:nvPr>
            <p:ph type="body" idx="1"/>
          </p:nvPr>
        </p:nvSpPr>
        <p:spPr>
          <a:xfrm>
            <a:off x="582956" y="2428875"/>
            <a:ext cx="2469600" cy="3086100"/>
          </a:xfrm>
          <a:prstGeom prst="rect">
            <a:avLst/>
          </a:prstGeom>
          <a:noFill/>
          <a:ln>
            <a:noFill/>
          </a:ln>
        </p:spPr>
        <p:txBody>
          <a:bodyPr spcFirstLastPara="1" wrap="square" lIns="68569" tIns="34275" rIns="68569" bIns="34275" anchor="t" anchorCtr="0">
            <a:noAutofit/>
          </a:bodyPr>
          <a:lstStyle/>
          <a:p>
            <a:pPr marL="0" lvl="0" indent="0" algn="l" rtl="0">
              <a:lnSpc>
                <a:spcPct val="120000"/>
              </a:lnSpc>
              <a:spcBef>
                <a:spcPts val="0"/>
              </a:spcBef>
              <a:spcAft>
                <a:spcPts val="0"/>
              </a:spcAft>
              <a:buSzPts val="2800"/>
              <a:buNone/>
            </a:pPr>
            <a:r>
              <a:rPr lang="en-US" sz="2100" b="1">
                <a:latin typeface="Calibri"/>
                <a:ea typeface="Calibri"/>
                <a:cs typeface="Calibri"/>
                <a:sym typeface="Calibri"/>
              </a:rPr>
              <a:t>Peter Langman</a:t>
            </a:r>
            <a:endParaRPr sz="2100" b="1">
              <a:latin typeface="Calibri"/>
              <a:ea typeface="Calibri"/>
              <a:cs typeface="Calibri"/>
              <a:sym typeface="Calibri"/>
            </a:endParaRPr>
          </a:p>
          <a:p>
            <a:pPr marL="0" lvl="0" indent="0" algn="l" rtl="0">
              <a:lnSpc>
                <a:spcPct val="120000"/>
              </a:lnSpc>
              <a:spcBef>
                <a:spcPts val="0"/>
              </a:spcBef>
              <a:spcAft>
                <a:spcPts val="0"/>
              </a:spcAft>
              <a:buSzPts val="2800"/>
              <a:buNone/>
            </a:pPr>
            <a:r>
              <a:rPr lang="en-US" sz="2100" b="1">
                <a:latin typeface="Calibri"/>
                <a:ea typeface="Calibri"/>
                <a:cs typeface="Calibri"/>
                <a:sym typeface="Calibri"/>
              </a:rPr>
              <a:t>“Why Kids Kill”</a:t>
            </a:r>
            <a:endParaRPr b="1">
              <a:latin typeface="Calibri"/>
              <a:ea typeface="Calibri"/>
              <a:cs typeface="Calibri"/>
              <a:sym typeface="Calibri"/>
            </a:endParaRPr>
          </a:p>
          <a:p>
            <a:pPr marL="342900" lvl="0" indent="-342900" algn="l" rtl="0">
              <a:lnSpc>
                <a:spcPct val="150000"/>
              </a:lnSpc>
              <a:spcBef>
                <a:spcPts val="900"/>
              </a:spcBef>
              <a:spcAft>
                <a:spcPts val="0"/>
              </a:spcAft>
              <a:buSzPts val="3200"/>
              <a:buFont typeface="Noto Sans Symbols"/>
              <a:buChar char="⮚"/>
            </a:pPr>
            <a:r>
              <a:rPr lang="en-US" sz="2400">
                <a:latin typeface="Calibri"/>
                <a:ea typeface="Calibri"/>
                <a:cs typeface="Calibri"/>
                <a:sym typeface="Calibri"/>
              </a:rPr>
              <a:t>Psychotic</a:t>
            </a:r>
            <a:endParaRPr>
              <a:latin typeface="Calibri"/>
              <a:ea typeface="Calibri"/>
              <a:cs typeface="Calibri"/>
              <a:sym typeface="Calibri"/>
            </a:endParaRPr>
          </a:p>
          <a:p>
            <a:pPr marL="342900" lvl="0" indent="-342900" algn="l" rtl="0">
              <a:lnSpc>
                <a:spcPct val="150000"/>
              </a:lnSpc>
              <a:spcBef>
                <a:spcPts val="900"/>
              </a:spcBef>
              <a:spcAft>
                <a:spcPts val="0"/>
              </a:spcAft>
              <a:buSzPts val="3200"/>
              <a:buFont typeface="Noto Sans Symbols"/>
              <a:buChar char="⮚"/>
            </a:pPr>
            <a:r>
              <a:rPr lang="en-US" sz="2400">
                <a:latin typeface="Calibri"/>
                <a:ea typeface="Calibri"/>
                <a:cs typeface="Calibri"/>
                <a:sym typeface="Calibri"/>
              </a:rPr>
              <a:t>Psychopathic</a:t>
            </a:r>
            <a:endParaRPr>
              <a:latin typeface="Calibri"/>
              <a:ea typeface="Calibri"/>
              <a:cs typeface="Calibri"/>
              <a:sym typeface="Calibri"/>
            </a:endParaRPr>
          </a:p>
          <a:p>
            <a:pPr marL="342900" lvl="0" indent="-342900" algn="l" rtl="0">
              <a:lnSpc>
                <a:spcPct val="150000"/>
              </a:lnSpc>
              <a:spcBef>
                <a:spcPts val="900"/>
              </a:spcBef>
              <a:spcAft>
                <a:spcPts val="0"/>
              </a:spcAft>
              <a:buSzPts val="3200"/>
              <a:buFont typeface="Noto Sans Symbols"/>
              <a:buChar char="⮚"/>
            </a:pPr>
            <a:r>
              <a:rPr lang="en-US" sz="2400">
                <a:latin typeface="Calibri"/>
                <a:ea typeface="Calibri"/>
                <a:cs typeface="Calibri"/>
                <a:sym typeface="Calibri"/>
              </a:rPr>
              <a:t>Traumatized</a:t>
            </a:r>
            <a:endParaRPr>
              <a:latin typeface="Calibri"/>
              <a:ea typeface="Calibri"/>
              <a:cs typeface="Calibri"/>
              <a:sym typeface="Calibri"/>
            </a:endParaRPr>
          </a:p>
          <a:p>
            <a:pPr marL="0" lvl="0" indent="0" algn="l" rtl="0">
              <a:lnSpc>
                <a:spcPct val="120000"/>
              </a:lnSpc>
              <a:spcBef>
                <a:spcPts val="900"/>
              </a:spcBef>
              <a:spcAft>
                <a:spcPts val="0"/>
              </a:spcAft>
              <a:buSzPts val="2000"/>
              <a:buFont typeface="Noto Sans Symbols"/>
              <a:buNone/>
            </a:pPr>
            <a:endParaRPr sz="1500">
              <a:latin typeface="Calibri"/>
              <a:ea typeface="Calibri"/>
              <a:cs typeface="Calibri"/>
              <a:sym typeface="Calibri"/>
            </a:endParaRPr>
          </a:p>
        </p:txBody>
      </p:sp>
      <p:pic>
        <p:nvPicPr>
          <p:cNvPr id="832" name="Google Shape;832;p104" descr="C:\Users\bstiles\Downloads\iStock_000022410584Small.jpg"/>
          <p:cNvPicPr preferRelativeResize="0"/>
          <p:nvPr/>
        </p:nvPicPr>
        <p:blipFill rotWithShape="1">
          <a:blip r:embed="rId4">
            <a:alphaModFix/>
          </a:blip>
          <a:srcRect/>
          <a:stretch/>
        </p:blipFill>
        <p:spPr>
          <a:xfrm>
            <a:off x="3429000" y="2914650"/>
            <a:ext cx="1600425" cy="211455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pic>
        <p:nvPicPr>
          <p:cNvPr id="833" name="Google Shape;833;p104"/>
          <p:cNvPicPr preferRelativeResize="0"/>
          <p:nvPr/>
        </p:nvPicPr>
        <p:blipFill rotWithShape="1">
          <a:blip r:embed="rId5">
            <a:alphaModFix/>
          </a:blip>
          <a:srcRect l="14236" r="23539"/>
          <a:stretch/>
        </p:blipFill>
        <p:spPr>
          <a:xfrm>
            <a:off x="5543549" y="2343150"/>
            <a:ext cx="2400019" cy="685800"/>
          </a:xfrm>
          <a:prstGeom prst="rect">
            <a:avLst/>
          </a:prstGeom>
          <a:noFill/>
          <a:ln>
            <a:noFill/>
          </a:ln>
        </p:spPr>
      </p:pic>
      <p:sp>
        <p:nvSpPr>
          <p:cNvPr id="834" name="Google Shape;834;p104"/>
          <p:cNvSpPr/>
          <p:nvPr/>
        </p:nvSpPr>
        <p:spPr>
          <a:xfrm>
            <a:off x="5543550" y="3028950"/>
            <a:ext cx="3406275" cy="2170575"/>
          </a:xfrm>
          <a:prstGeom prst="rect">
            <a:avLst/>
          </a:prstGeom>
          <a:noFill/>
          <a:ln>
            <a:noFill/>
          </a:ln>
        </p:spPr>
        <p:txBody>
          <a:bodyPr spcFirstLastPara="1" wrap="square" lIns="68569" tIns="34275" rIns="68569" bIns="34275" anchor="t" anchorCtr="0">
            <a:noAutofit/>
          </a:bodyPr>
          <a:lstStyle/>
          <a:p>
            <a:pPr marL="0" marR="0" lvl="0" indent="-152400" algn="l" rtl="0">
              <a:lnSpc>
                <a:spcPct val="200000"/>
              </a:lnSpc>
              <a:spcBef>
                <a:spcPts val="0"/>
              </a:spcBef>
              <a:spcAft>
                <a:spcPts val="0"/>
              </a:spcAft>
              <a:buClr>
                <a:srgbClr val="000000"/>
              </a:buClr>
              <a:buSzPts val="3200"/>
              <a:buFont typeface="Calibri"/>
              <a:buChar char="⮚"/>
            </a:pPr>
            <a:r>
              <a:rPr lang="en-US" sz="2400" i="0" u="none" strike="noStrike" cap="none">
                <a:solidFill>
                  <a:srgbClr val="000000"/>
                </a:solidFill>
                <a:latin typeface="Calibri"/>
                <a:ea typeface="Calibri"/>
                <a:cs typeface="Calibri"/>
                <a:sym typeface="Calibri"/>
              </a:rPr>
              <a:t>Psychological</a:t>
            </a:r>
            <a:endParaRPr sz="1050">
              <a:latin typeface="Calibri"/>
              <a:ea typeface="Calibri"/>
              <a:cs typeface="Calibri"/>
              <a:sym typeface="Calibri"/>
            </a:endParaRPr>
          </a:p>
          <a:p>
            <a:pPr marL="0" marR="0" lvl="0" indent="-152400" algn="l" rtl="0">
              <a:lnSpc>
                <a:spcPct val="200000"/>
              </a:lnSpc>
              <a:spcBef>
                <a:spcPts val="0"/>
              </a:spcBef>
              <a:spcAft>
                <a:spcPts val="0"/>
              </a:spcAft>
              <a:buClr>
                <a:srgbClr val="000000"/>
              </a:buClr>
              <a:buSzPts val="3200"/>
              <a:buFont typeface="Calibri"/>
              <a:buChar char="⮚"/>
            </a:pPr>
            <a:r>
              <a:rPr lang="en-US" sz="2400" i="0" u="none" strike="noStrike" cap="none">
                <a:solidFill>
                  <a:srgbClr val="000000"/>
                </a:solidFill>
                <a:latin typeface="Calibri"/>
                <a:ea typeface="Calibri"/>
                <a:cs typeface="Calibri"/>
                <a:sym typeface="Calibri"/>
              </a:rPr>
              <a:t>Behavioral </a:t>
            </a:r>
            <a:endParaRPr sz="1050">
              <a:latin typeface="Calibri"/>
              <a:ea typeface="Calibri"/>
              <a:cs typeface="Calibri"/>
              <a:sym typeface="Calibri"/>
            </a:endParaRPr>
          </a:p>
          <a:p>
            <a:pPr marL="0" marR="0" lvl="0" indent="-152400" algn="l" rtl="0">
              <a:lnSpc>
                <a:spcPct val="200000"/>
              </a:lnSpc>
              <a:spcBef>
                <a:spcPts val="0"/>
              </a:spcBef>
              <a:spcAft>
                <a:spcPts val="0"/>
              </a:spcAft>
              <a:buClr>
                <a:srgbClr val="000000"/>
              </a:buClr>
              <a:buSzPts val="3200"/>
              <a:buFont typeface="Calibri"/>
              <a:buChar char="⮚"/>
            </a:pPr>
            <a:r>
              <a:rPr lang="en-US" sz="2400" i="0" u="none" strike="noStrike" cap="none">
                <a:solidFill>
                  <a:srgbClr val="000000"/>
                </a:solidFill>
                <a:latin typeface="Calibri"/>
                <a:ea typeface="Calibri"/>
                <a:cs typeface="Calibri"/>
                <a:sym typeface="Calibri"/>
              </a:rPr>
              <a:t>Developmental Health</a:t>
            </a:r>
            <a:endParaRPr sz="2400" i="0" u="none" strike="noStrike" cap="none">
              <a:solidFill>
                <a:srgbClr val="000000"/>
              </a:solidFill>
              <a:latin typeface="Calibri"/>
              <a:ea typeface="Calibri"/>
              <a:cs typeface="Calibri"/>
              <a:sym typeface="Calibri"/>
            </a:endParaRPr>
          </a:p>
        </p:txBody>
      </p:sp>
      <p:pic>
        <p:nvPicPr>
          <p:cNvPr id="8" name="Picture 2" descr="Image preview">
            <a:extLst>
              <a:ext uri="{FF2B5EF4-FFF2-40B4-BE49-F238E27FC236}">
                <a16:creationId xmlns:a16="http://schemas.microsoft.com/office/drawing/2014/main" id="{C1B62528-C816-4D68-AA4A-2874E5CDAB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32842" y="375047"/>
            <a:ext cx="7478316" cy="878681"/>
          </a:xfrm>
        </p:spPr>
        <p:txBody>
          <a:bodyPr/>
          <a:lstStyle/>
          <a:p>
            <a:pPr eaLnBrk="1" fontAlgn="auto" hangingPunct="1">
              <a:spcAft>
                <a:spcPts val="0"/>
              </a:spcAft>
              <a:defRPr/>
            </a:pPr>
            <a:r>
              <a:rPr lang="en-US" sz="3200" dirty="0">
                <a:solidFill>
                  <a:schemeClr val="accent1"/>
                </a:solidFill>
              </a:rPr>
              <a:t>Safe School Initiative Key Findings</a:t>
            </a:r>
          </a:p>
        </p:txBody>
      </p:sp>
      <p:sp>
        <p:nvSpPr>
          <p:cNvPr id="20483" name="Rectangle 3"/>
          <p:cNvSpPr>
            <a:spLocks noGrp="1" noChangeArrowheads="1"/>
          </p:cNvSpPr>
          <p:nvPr>
            <p:ph idx="1"/>
          </p:nvPr>
        </p:nvSpPr>
        <p:spPr>
          <a:xfrm>
            <a:off x="4343400" y="1447800"/>
            <a:ext cx="4419600" cy="4267200"/>
          </a:xfrm>
        </p:spPr>
        <p:txBody>
          <a:bodyPr>
            <a:noAutofit/>
          </a:bodyPr>
          <a:lstStyle/>
          <a:p>
            <a:pPr marL="365125" indent="-255588" eaLnBrk="1" hangingPunct="1">
              <a:lnSpc>
                <a:spcPct val="90000"/>
              </a:lnSpc>
              <a:spcBef>
                <a:spcPct val="0"/>
              </a:spcBef>
              <a:buFont typeface="Wingdings 3" pitchFamily="18" charset="2"/>
              <a:buChar char=""/>
            </a:pPr>
            <a:r>
              <a:rPr lang="en-US" sz="3200" dirty="0"/>
              <a:t>Most attackers had significant losses and/or personal failures; ¾ history of suicidal thoughts, gestures, attempts</a:t>
            </a:r>
          </a:p>
          <a:p>
            <a:pPr marL="365125" indent="-255588" eaLnBrk="1" hangingPunct="1">
              <a:lnSpc>
                <a:spcPct val="90000"/>
              </a:lnSpc>
              <a:spcBef>
                <a:spcPct val="0"/>
              </a:spcBef>
              <a:buFont typeface="Wingdings 2" pitchFamily="18" charset="2"/>
              <a:buNone/>
            </a:pPr>
            <a:endParaRPr lang="en-US" sz="3200" dirty="0"/>
          </a:p>
          <a:p>
            <a:pPr marL="365125" indent="-255588" eaLnBrk="1" hangingPunct="1">
              <a:lnSpc>
                <a:spcPct val="90000"/>
              </a:lnSpc>
              <a:spcBef>
                <a:spcPct val="0"/>
              </a:spcBef>
              <a:buFont typeface="Wingdings 3" pitchFamily="18" charset="2"/>
              <a:buChar char=""/>
            </a:pPr>
            <a:r>
              <a:rPr lang="en-US" sz="3200" dirty="0"/>
              <a:t>Most attackers had access to weapons </a:t>
            </a:r>
            <a:r>
              <a:rPr lang="en-US" sz="2000" dirty="0"/>
              <a:t>(3/4 get weapons from their own home)</a:t>
            </a:r>
          </a:p>
        </p:txBody>
      </p:sp>
      <p:pic>
        <p:nvPicPr>
          <p:cNvPr id="20484" name="Picture 4" descr="Where's Waldo's Parents Bruce McKi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02" y="1447800"/>
            <a:ext cx="35575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455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101"/>
          <p:cNvPicPr preferRelativeResize="0"/>
          <p:nvPr/>
        </p:nvPicPr>
        <p:blipFill rotWithShape="1">
          <a:blip r:embed="rId3">
            <a:alphaModFix/>
          </a:blip>
          <a:srcRect l="18750" t="23332" r="22499" b="18889"/>
          <a:stretch/>
        </p:blipFill>
        <p:spPr>
          <a:xfrm>
            <a:off x="0" y="821156"/>
            <a:ext cx="9144000" cy="5143500"/>
          </a:xfrm>
          <a:prstGeom prst="rect">
            <a:avLst/>
          </a:prstGeom>
          <a:noFill/>
          <a:ln>
            <a:noFill/>
          </a:ln>
        </p:spPr>
      </p:pic>
      <p:sp>
        <p:nvSpPr>
          <p:cNvPr id="5" name="Title 4">
            <a:extLst>
              <a:ext uri="{FF2B5EF4-FFF2-40B4-BE49-F238E27FC236}">
                <a16:creationId xmlns:a16="http://schemas.microsoft.com/office/drawing/2014/main" id="{B82068C8-0CA0-4C7C-B87B-15EED90DAEF1}"/>
              </a:ext>
            </a:extLst>
          </p:cNvPr>
          <p:cNvSpPr>
            <a:spLocks noGrp="1"/>
          </p:cNvSpPr>
          <p:nvPr>
            <p:ph type="title"/>
          </p:nvPr>
        </p:nvSpPr>
        <p:spPr/>
        <p:txBody>
          <a:bodyPr/>
          <a:lstStyle/>
          <a:p>
            <a:r>
              <a:rPr lang="en-US" b="1" i="1" dirty="0">
                <a:solidFill>
                  <a:srgbClr val="FF0000"/>
                </a:solidFill>
              </a:rPr>
              <a:t>Most attackers used firearms, and firearms were most often acquired from home</a:t>
            </a:r>
            <a:r>
              <a:rPr lang="en-US" dirty="0"/>
              <a:t>.</a:t>
            </a:r>
          </a:p>
        </p:txBody>
      </p:sp>
      <p:sp>
        <p:nvSpPr>
          <p:cNvPr id="801" name="Google Shape;801;p101"/>
          <p:cNvSpPr txBox="1">
            <a:spLocks noGrp="1"/>
          </p:cNvSpPr>
          <p:nvPr>
            <p:ph type="body" idx="1"/>
          </p:nvPr>
        </p:nvSpPr>
        <p:spPr>
          <a:prstGeom prst="rect">
            <a:avLst/>
          </a:prstGeom>
          <a:noFill/>
          <a:ln>
            <a:noFill/>
          </a:ln>
        </p:spPr>
        <p:txBody>
          <a:bodyPr spcFirstLastPara="1" wrap="square" lIns="68569" tIns="34275" rIns="68569" bIns="34275" anchor="b" anchorCtr="0">
            <a:noAutofit/>
          </a:bodyPr>
          <a:lstStyle/>
          <a:p>
            <a:pPr marL="0" lvl="0" indent="0" algn="ctr" rtl="0">
              <a:spcBef>
                <a:spcPts val="0"/>
              </a:spcBef>
              <a:spcAft>
                <a:spcPts val="0"/>
              </a:spcAft>
              <a:buSzPts val="1920"/>
              <a:buNone/>
            </a:pPr>
            <a:endParaRPr sz="2700" i="1" dirty="0"/>
          </a:p>
        </p:txBody>
      </p:sp>
      <p:sp>
        <p:nvSpPr>
          <p:cNvPr id="802" name="Google Shape;802;p101"/>
          <p:cNvSpPr txBox="1">
            <a:spLocks noGrp="1"/>
          </p:cNvSpPr>
          <p:nvPr>
            <p:ph type="body" idx="2"/>
          </p:nvPr>
        </p:nvSpPr>
        <p:spPr>
          <a:xfrm>
            <a:off x="4629150" y="2367093"/>
            <a:ext cx="4363274" cy="1366707"/>
          </a:xfrm>
          <a:prstGeom prst="rect">
            <a:avLst/>
          </a:prstGeom>
          <a:noFill/>
          <a:ln>
            <a:noFill/>
          </a:ln>
        </p:spPr>
        <p:txBody>
          <a:bodyPr spcFirstLastPara="1" wrap="square" lIns="68569" tIns="34275" rIns="68569" bIns="34275" anchor="t" anchorCtr="0">
            <a:noAutofit/>
          </a:bodyPr>
          <a:lstStyle/>
          <a:p>
            <a:pPr marL="257175" lvl="0" indent="-257175" algn="ctr" rtl="0">
              <a:spcBef>
                <a:spcPts val="0"/>
              </a:spcBef>
              <a:spcAft>
                <a:spcPts val="0"/>
              </a:spcAft>
              <a:buSzPts val="1440"/>
              <a:buNone/>
            </a:pPr>
            <a:r>
              <a:rPr lang="en-US" sz="1800" b="0" dirty="0"/>
              <a:t>Many of the attackers (75%) were able to access firearms from the home of their parents or another close relative. While many of the firearms were unsecured, in several cases the attackers were able to gain access to firearms  that were secured in a locked gun safe or case. It should be further noted, however, that some attackers used knives instead of firearms to perpetrate their attacks</a:t>
            </a:r>
            <a:endParaRPr sz="1800" b="0" dirty="0"/>
          </a:p>
        </p:txBody>
      </p:sp>
      <p:pic>
        <p:nvPicPr>
          <p:cNvPr id="804" name="Google Shape;804;p101" descr="C:\Users\agisetti\Downloads\iStock_000022107535Small.jpg"/>
          <p:cNvPicPr preferRelativeResize="0"/>
          <p:nvPr/>
        </p:nvPicPr>
        <p:blipFill rotWithShape="1">
          <a:blip r:embed="rId4">
            <a:alphaModFix/>
          </a:blip>
          <a:srcRect/>
          <a:stretch/>
        </p:blipFill>
        <p:spPr>
          <a:xfrm>
            <a:off x="1245268" y="2518270"/>
            <a:ext cx="2515838" cy="292246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pic>
        <p:nvPicPr>
          <p:cNvPr id="7" name="Picture 2" descr="Image preview">
            <a:extLst>
              <a:ext uri="{FF2B5EF4-FFF2-40B4-BE49-F238E27FC236}">
                <a16:creationId xmlns:a16="http://schemas.microsoft.com/office/drawing/2014/main" id="{084D0E5A-D982-4834-A79E-CE425124CB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2826" y="93722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9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100"/>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791" name="Google Shape;791;p100"/>
          <p:cNvSpPr txBox="1">
            <a:spLocks noGrp="1"/>
          </p:cNvSpPr>
          <p:nvPr>
            <p:ph type="title"/>
          </p:nvPr>
        </p:nvSpPr>
        <p:spPr>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4050" b="1" dirty="0"/>
              <a:t>Key Findings</a:t>
            </a:r>
            <a:endParaRPr sz="4050" b="1" dirty="0"/>
          </a:p>
        </p:txBody>
      </p:sp>
      <p:sp>
        <p:nvSpPr>
          <p:cNvPr id="792" name="Google Shape;792;p100"/>
          <p:cNvSpPr txBox="1">
            <a:spLocks noGrp="1"/>
          </p:cNvSpPr>
          <p:nvPr>
            <p:ph type="body" idx="1"/>
          </p:nvPr>
        </p:nvSpPr>
        <p:spPr>
          <a:xfrm>
            <a:off x="456964" y="1716946"/>
            <a:ext cx="3829520" cy="3424107"/>
          </a:xfrm>
          <a:prstGeom prst="rect">
            <a:avLst/>
          </a:prstGeom>
          <a:noFill/>
          <a:ln>
            <a:noFill/>
          </a:ln>
        </p:spPr>
        <p:txBody>
          <a:bodyPr spcFirstLastPara="1" wrap="square" lIns="68569" tIns="34275" rIns="68569" bIns="34275" anchor="b" anchorCtr="0">
            <a:noAutofit/>
          </a:bodyPr>
          <a:lstStyle/>
          <a:p>
            <a:pPr marL="0" lvl="0" indent="0" algn="ctr" rtl="0">
              <a:spcBef>
                <a:spcPts val="0"/>
              </a:spcBef>
              <a:spcAft>
                <a:spcPts val="0"/>
              </a:spcAft>
              <a:buSzPts val="1920"/>
              <a:buNone/>
            </a:pPr>
            <a:r>
              <a:rPr lang="en-US" sz="2700" i="1" dirty="0"/>
              <a:t>Attackers usually had multiple motives, the most common involving a grievance with classmates:</a:t>
            </a:r>
            <a:endParaRPr sz="2700" i="1" dirty="0"/>
          </a:p>
        </p:txBody>
      </p:sp>
      <p:sp>
        <p:nvSpPr>
          <p:cNvPr id="793" name="Google Shape;793;p100"/>
          <p:cNvSpPr txBox="1">
            <a:spLocks noGrp="1"/>
          </p:cNvSpPr>
          <p:nvPr>
            <p:ph type="body" idx="2"/>
          </p:nvPr>
        </p:nvSpPr>
        <p:spPr>
          <a:prstGeom prst="rect">
            <a:avLst/>
          </a:prstGeom>
          <a:noFill/>
          <a:ln>
            <a:noFill/>
          </a:ln>
        </p:spPr>
        <p:txBody>
          <a:bodyPr spcFirstLastPara="1" wrap="square" lIns="68569" tIns="34275" rIns="68569" bIns="34275" anchor="t" anchorCtr="0">
            <a:noAutofit/>
          </a:bodyPr>
          <a:lstStyle/>
          <a:p>
            <a:pPr marL="257175" lvl="0" indent="-257175" algn="ctr" rtl="0">
              <a:spcBef>
                <a:spcPts val="0"/>
              </a:spcBef>
              <a:spcAft>
                <a:spcPts val="0"/>
              </a:spcAft>
              <a:buSzPts val="1440"/>
              <a:buNone/>
            </a:pPr>
            <a:r>
              <a:rPr lang="en-US" sz="2100" b="0" dirty="0"/>
              <a:t>In addition to grievances with classmates , attackers were also motivated by grievances involving school staff, romantic relationships, or other personal issues. Other motives included a desire to kill, suicide, and seeking fame or notoriety.</a:t>
            </a:r>
            <a:endParaRPr sz="2100" b="0" dirty="0"/>
          </a:p>
        </p:txBody>
      </p:sp>
      <p:pic>
        <p:nvPicPr>
          <p:cNvPr id="794" name="Google Shape;794;p100"/>
          <p:cNvPicPr preferRelativeResize="0"/>
          <p:nvPr/>
        </p:nvPicPr>
        <p:blipFill>
          <a:blip r:embed="rId4">
            <a:alphaModFix/>
          </a:blip>
          <a:stretch>
            <a:fillRect/>
          </a:stretch>
        </p:blipFill>
        <p:spPr>
          <a:xfrm>
            <a:off x="1502904" y="1669422"/>
            <a:ext cx="6145676" cy="4016905"/>
          </a:xfrm>
          <a:prstGeom prst="rect">
            <a:avLst/>
          </a:prstGeom>
          <a:noFill/>
          <a:ln>
            <a:noFill/>
          </a:ln>
        </p:spPr>
      </p:pic>
      <p:pic>
        <p:nvPicPr>
          <p:cNvPr id="7" name="Picture 2" descr="Image preview">
            <a:extLst>
              <a:ext uri="{FF2B5EF4-FFF2-40B4-BE49-F238E27FC236}">
                <a16:creationId xmlns:a16="http://schemas.microsoft.com/office/drawing/2014/main" id="{F834B187-B971-48E3-B711-D140D7761E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318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105"/>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40" name="Google Shape;840;p105"/>
          <p:cNvSpPr txBox="1">
            <a:spLocks noGrp="1"/>
          </p:cNvSpPr>
          <p:nvPr>
            <p:ph type="body" idx="1"/>
          </p:nvPr>
        </p:nvSpPr>
        <p:spPr>
          <a:xfrm>
            <a:off x="514350" y="3371851"/>
            <a:ext cx="5543550" cy="2427731"/>
          </a:xfrm>
          <a:prstGeom prst="rect">
            <a:avLst/>
          </a:prstGeom>
          <a:noFill/>
          <a:ln>
            <a:noFill/>
          </a:ln>
        </p:spPr>
        <p:txBody>
          <a:bodyPr spcFirstLastPara="1" wrap="square" lIns="68569" tIns="34275" rIns="68569" bIns="34275" anchor="t" anchorCtr="0">
            <a:noAutofit/>
          </a:bodyPr>
          <a:lstStyle/>
          <a:p>
            <a:pPr marL="257175" lvl="0" indent="-257175" algn="ctr" rtl="0">
              <a:spcBef>
                <a:spcPts val="750"/>
              </a:spcBef>
              <a:spcAft>
                <a:spcPts val="0"/>
              </a:spcAft>
              <a:buSzPts val="1440"/>
              <a:buNone/>
            </a:pPr>
            <a:r>
              <a:rPr lang="en-US" sz="2400"/>
              <a:t>Violent interests, without an appropriate explanation, are concerning, which means schools should not hesitate to initiate further information-gathering, assessment, and management of the student’s behavior.</a:t>
            </a:r>
            <a:endParaRPr sz="2400"/>
          </a:p>
        </p:txBody>
      </p:sp>
      <p:pic>
        <p:nvPicPr>
          <p:cNvPr id="841" name="Google Shape;841;p105"/>
          <p:cNvPicPr preferRelativeResize="0">
            <a:picLocks noGrp="1"/>
          </p:cNvPicPr>
          <p:nvPr>
            <p:ph type="body" idx="2"/>
          </p:nvPr>
        </p:nvPicPr>
        <p:blipFill rotWithShape="1">
          <a:blip r:embed="rId4">
            <a:alphaModFix/>
          </a:blip>
          <a:srcRect/>
          <a:stretch/>
        </p:blipFill>
        <p:spPr>
          <a:xfrm>
            <a:off x="6629401" y="2606278"/>
            <a:ext cx="1646555" cy="3394472"/>
          </a:xfrm>
          <a:prstGeom prst="rect">
            <a:avLst/>
          </a:prstGeom>
          <a:noFill/>
          <a:ln>
            <a:noFill/>
          </a:ln>
        </p:spPr>
      </p:pic>
      <p:pic>
        <p:nvPicPr>
          <p:cNvPr id="842" name="Google Shape;842;p105"/>
          <p:cNvPicPr preferRelativeResize="0"/>
          <p:nvPr/>
        </p:nvPicPr>
        <p:blipFill rotWithShape="1">
          <a:blip r:embed="rId5">
            <a:alphaModFix/>
          </a:blip>
          <a:srcRect/>
          <a:stretch/>
        </p:blipFill>
        <p:spPr>
          <a:xfrm>
            <a:off x="6629401" y="1314450"/>
            <a:ext cx="2276219" cy="1280374"/>
          </a:xfrm>
          <a:prstGeom prst="rect">
            <a:avLst/>
          </a:prstGeom>
          <a:noFill/>
          <a:ln>
            <a:noFill/>
          </a:ln>
        </p:spPr>
      </p:pic>
      <p:sp>
        <p:nvSpPr>
          <p:cNvPr id="843" name="Google Shape;843;p105"/>
          <p:cNvSpPr txBox="1">
            <a:spLocks noGrp="1"/>
          </p:cNvSpPr>
          <p:nvPr>
            <p:ph type="title"/>
          </p:nvPr>
        </p:nvSpPr>
        <p:spPr>
          <a:xfrm>
            <a:off x="381000" y="1434281"/>
            <a:ext cx="8381925" cy="80235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4050" b="1"/>
              <a:t>Key Findings</a:t>
            </a:r>
            <a:endParaRPr sz="4050" b="1"/>
          </a:p>
        </p:txBody>
      </p:sp>
      <p:sp>
        <p:nvSpPr>
          <p:cNvPr id="844" name="Google Shape;844;p105"/>
          <p:cNvSpPr/>
          <p:nvPr/>
        </p:nvSpPr>
        <p:spPr>
          <a:xfrm>
            <a:off x="342900" y="2400300"/>
            <a:ext cx="5543550" cy="807914"/>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400" b="1" i="1" u="none" strike="noStrike" cap="none">
                <a:solidFill>
                  <a:schemeClr val="dk1"/>
                </a:solidFill>
                <a:latin typeface="Calibri"/>
                <a:ea typeface="Calibri"/>
                <a:cs typeface="Calibri"/>
                <a:sym typeface="Calibri"/>
              </a:rPr>
              <a:t>Half of the attackers had interests in violent topics:</a:t>
            </a:r>
            <a:endParaRPr sz="2400" b="1" i="1"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486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106"/>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51" name="Google Shape;851;p106"/>
          <p:cNvSpPr txBox="1">
            <a:spLocks noGrp="1"/>
          </p:cNvSpPr>
          <p:nvPr>
            <p:ph type="title"/>
          </p:nvPr>
        </p:nvSpPr>
        <p:spPr>
          <a:xfrm>
            <a:off x="571500" y="1314450"/>
            <a:ext cx="8229600" cy="80010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4050" b="1"/>
              <a:t>Key Findings </a:t>
            </a:r>
            <a:endParaRPr sz="4050" b="1"/>
          </a:p>
        </p:txBody>
      </p:sp>
      <p:sp>
        <p:nvSpPr>
          <p:cNvPr id="852" name="Google Shape;852;p106"/>
          <p:cNvSpPr txBox="1">
            <a:spLocks noGrp="1"/>
          </p:cNvSpPr>
          <p:nvPr>
            <p:ph type="body" idx="1"/>
          </p:nvPr>
        </p:nvSpPr>
        <p:spPr>
          <a:xfrm>
            <a:off x="171450" y="3086100"/>
            <a:ext cx="8743950" cy="2587752"/>
          </a:xfrm>
          <a:prstGeom prst="rect">
            <a:avLst/>
          </a:prstGeom>
          <a:noFill/>
          <a:ln>
            <a:noFill/>
          </a:ln>
        </p:spPr>
        <p:txBody>
          <a:bodyPr spcFirstLastPara="1" wrap="square" lIns="68569" tIns="34275" rIns="68569" bIns="34275" anchor="t" anchorCtr="0">
            <a:noAutofit/>
          </a:bodyPr>
          <a:lstStyle/>
          <a:p>
            <a:pPr marL="257175" lvl="0" indent="-257175" algn="l" rtl="0">
              <a:spcBef>
                <a:spcPts val="750"/>
              </a:spcBef>
              <a:spcAft>
                <a:spcPts val="0"/>
              </a:spcAft>
              <a:buSzPts val="1600"/>
              <a:buChar char="►"/>
            </a:pPr>
            <a:r>
              <a:rPr lang="en-US" sz="2400"/>
              <a:t>Attackers experienced stressors in various areas of their lives, with nearly all experiencing at least 1 in the 6 months prior to their attack, and ½ within 2 days of the attack.</a:t>
            </a:r>
            <a:endParaRPr sz="2400"/>
          </a:p>
          <a:p>
            <a:pPr marL="257175" lvl="0" indent="-257175" algn="l" rtl="0">
              <a:spcBef>
                <a:spcPts val="750"/>
              </a:spcBef>
              <a:spcAft>
                <a:spcPts val="0"/>
              </a:spcAft>
              <a:buSzPts val="1600"/>
              <a:buChar char="►"/>
            </a:pPr>
            <a:r>
              <a:rPr lang="en-US" sz="2400"/>
              <a:t>In addition to social stressors, other stressors experienced by many of the attackers were related to families and conflicts in the home, academic, disciplinary actions, or other personal issues.</a:t>
            </a:r>
            <a:endParaRPr sz="2400"/>
          </a:p>
        </p:txBody>
      </p:sp>
      <p:sp>
        <p:nvSpPr>
          <p:cNvPr id="853" name="Google Shape;853;p106"/>
          <p:cNvSpPr/>
          <p:nvPr/>
        </p:nvSpPr>
        <p:spPr>
          <a:xfrm>
            <a:off x="228600" y="2057400"/>
            <a:ext cx="8572500" cy="900247"/>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700" b="1" i="1" u="sng" strike="noStrike" cap="none">
                <a:solidFill>
                  <a:srgbClr val="000000"/>
                </a:solidFill>
                <a:latin typeface="Calibri"/>
                <a:ea typeface="Calibri"/>
                <a:cs typeface="Calibri"/>
                <a:sym typeface="Calibri"/>
              </a:rPr>
              <a:t>ALL</a:t>
            </a:r>
            <a:r>
              <a:rPr lang="en-US" sz="2700" b="1" i="1" u="none" strike="noStrike" cap="none">
                <a:solidFill>
                  <a:srgbClr val="000000"/>
                </a:solidFill>
                <a:latin typeface="Calibri"/>
                <a:ea typeface="Calibri"/>
                <a:cs typeface="Calibri"/>
                <a:sym typeface="Calibri"/>
              </a:rPr>
              <a:t> attackers experienced social stressors involving their relationships with peers and/or romantic partners:</a:t>
            </a:r>
            <a:endParaRPr sz="2700" b="1" i="1" u="none" strike="noStrike" cap="none">
              <a:solidFill>
                <a:srgbClr val="000000"/>
              </a:solidFill>
              <a:latin typeface="Calibri"/>
              <a:ea typeface="Calibri"/>
              <a:cs typeface="Calibri"/>
              <a:sym typeface="Calibri"/>
            </a:endParaRPr>
          </a:p>
        </p:txBody>
      </p:sp>
      <p:pic>
        <p:nvPicPr>
          <p:cNvPr id="6" name="Picture 2" descr="Image preview">
            <a:extLst>
              <a:ext uri="{FF2B5EF4-FFF2-40B4-BE49-F238E27FC236}">
                <a16:creationId xmlns:a16="http://schemas.microsoft.com/office/drawing/2014/main" id="{13A2577D-406D-4CE8-99BF-7924D390F3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1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108"/>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70" name="Google Shape;870;p108"/>
          <p:cNvSpPr txBox="1">
            <a:spLocks noGrp="1"/>
          </p:cNvSpPr>
          <p:nvPr>
            <p:ph type="body" idx="1"/>
          </p:nvPr>
        </p:nvSpPr>
        <p:spPr>
          <a:xfrm>
            <a:off x="400050" y="3200401"/>
            <a:ext cx="5029200" cy="2457449"/>
          </a:xfrm>
          <a:prstGeom prst="rect">
            <a:avLst/>
          </a:prstGeom>
          <a:noFill/>
          <a:ln>
            <a:noFill/>
          </a:ln>
        </p:spPr>
        <p:txBody>
          <a:bodyPr spcFirstLastPara="1" wrap="square" lIns="68569" tIns="34275" rIns="68569" bIns="34275" anchor="t" anchorCtr="0">
            <a:noAutofit/>
          </a:bodyPr>
          <a:lstStyle/>
          <a:p>
            <a:pPr marL="257175" lvl="0" indent="-257175" algn="l" rtl="0">
              <a:spcBef>
                <a:spcPts val="750"/>
              </a:spcBef>
              <a:spcAft>
                <a:spcPts val="0"/>
              </a:spcAft>
              <a:buSzPts val="1440"/>
              <a:buNone/>
            </a:pPr>
            <a:r>
              <a:rPr lang="en-US" sz="2400"/>
              <a:t>    Most attackers felt bullied by their classmates, and for over half of the attackers the bullying appeared to be of a persistent pattern which lasted for weeks or longer.</a:t>
            </a:r>
            <a:endParaRPr sz="2400"/>
          </a:p>
        </p:txBody>
      </p:sp>
      <p:pic>
        <p:nvPicPr>
          <p:cNvPr id="871" name="Google Shape;871;p108"/>
          <p:cNvPicPr preferRelativeResize="0">
            <a:picLocks noGrp="1"/>
          </p:cNvPicPr>
          <p:nvPr>
            <p:ph type="body" idx="2"/>
          </p:nvPr>
        </p:nvPicPr>
        <p:blipFill rotWithShape="1">
          <a:blip r:embed="rId4">
            <a:alphaModFix/>
          </a:blip>
          <a:srcRect/>
          <a:stretch/>
        </p:blipFill>
        <p:spPr>
          <a:xfrm>
            <a:off x="5543550" y="3086100"/>
            <a:ext cx="2857500" cy="2333625"/>
          </a:xfrm>
          <a:prstGeom prst="rect">
            <a:avLst/>
          </a:prstGeom>
          <a:noFill/>
          <a:ln>
            <a:noFill/>
          </a:ln>
        </p:spPr>
      </p:pic>
      <p:sp>
        <p:nvSpPr>
          <p:cNvPr id="872" name="Google Shape;872;p108"/>
          <p:cNvSpPr txBox="1"/>
          <p:nvPr/>
        </p:nvSpPr>
        <p:spPr>
          <a:xfrm>
            <a:off x="400050" y="1257301"/>
            <a:ext cx="7552373" cy="338879"/>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050" b="1" i="0" u="none" strike="noStrike" cap="none">
                <a:solidFill>
                  <a:schemeClr val="dk2"/>
                </a:solidFill>
                <a:latin typeface="Calibri"/>
                <a:ea typeface="Calibri"/>
                <a:cs typeface="Calibri"/>
                <a:sym typeface="Calibri"/>
              </a:rPr>
              <a:t> Key Findings </a:t>
            </a:r>
            <a:endParaRPr sz="4050" b="1" i="0" u="none" strike="noStrike" cap="none">
              <a:solidFill>
                <a:schemeClr val="dk2"/>
              </a:solidFill>
              <a:latin typeface="Calibri"/>
              <a:ea typeface="Calibri"/>
              <a:cs typeface="Calibri"/>
              <a:sym typeface="Calibri"/>
            </a:endParaRPr>
          </a:p>
        </p:txBody>
      </p:sp>
      <p:sp>
        <p:nvSpPr>
          <p:cNvPr id="873" name="Google Shape;873;p108"/>
          <p:cNvSpPr/>
          <p:nvPr/>
        </p:nvSpPr>
        <p:spPr>
          <a:xfrm>
            <a:off x="114300" y="2171700"/>
            <a:ext cx="8686800" cy="900247"/>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700" b="1" i="0" u="none" strike="noStrike" cap="none">
                <a:solidFill>
                  <a:schemeClr val="dk1"/>
                </a:solidFill>
                <a:latin typeface="Calibri"/>
                <a:ea typeface="Calibri"/>
                <a:cs typeface="Calibri"/>
                <a:sym typeface="Calibri"/>
              </a:rPr>
              <a:t>Most attackers were victims of bullying, which was often observed by others:</a:t>
            </a:r>
            <a:endParaRPr sz="2700" b="1" i="0" u="none" strike="noStrike" cap="none">
              <a:solidFill>
                <a:schemeClr val="dk1"/>
              </a:solidFill>
              <a:latin typeface="Calibri"/>
              <a:ea typeface="Calibri"/>
              <a:cs typeface="Calibri"/>
              <a:sym typeface="Calibri"/>
            </a:endParaRPr>
          </a:p>
        </p:txBody>
      </p:sp>
      <p:pic>
        <p:nvPicPr>
          <p:cNvPr id="7" name="Picture 2" descr="Image preview">
            <a:extLst>
              <a:ext uri="{FF2B5EF4-FFF2-40B4-BE49-F238E27FC236}">
                <a16:creationId xmlns:a16="http://schemas.microsoft.com/office/drawing/2014/main" id="{3BFCFA42-6816-4A1D-96B3-03639A2A59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13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p109"/>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80" name="Google Shape;880;p109"/>
          <p:cNvSpPr txBox="1">
            <a:spLocks noGrp="1"/>
          </p:cNvSpPr>
          <p:nvPr>
            <p:ph type="body" idx="1"/>
          </p:nvPr>
        </p:nvSpPr>
        <p:spPr>
          <a:xfrm>
            <a:off x="342900" y="3486150"/>
            <a:ext cx="4800600" cy="2281191"/>
          </a:xfrm>
          <a:prstGeom prst="rect">
            <a:avLst/>
          </a:prstGeom>
          <a:noFill/>
          <a:ln>
            <a:noFill/>
          </a:ln>
        </p:spPr>
        <p:txBody>
          <a:bodyPr spcFirstLastPara="1" wrap="square" lIns="68569" tIns="34275" rIns="68569" bIns="34275" anchor="t" anchorCtr="0">
            <a:noAutofit/>
          </a:bodyPr>
          <a:lstStyle/>
          <a:p>
            <a:pPr marL="257175" lvl="0" indent="-257175" algn="l" rtl="0">
              <a:spcBef>
                <a:spcPts val="750"/>
              </a:spcBef>
              <a:spcAft>
                <a:spcPts val="0"/>
              </a:spcAft>
              <a:buSzPts val="1440"/>
              <a:buNone/>
            </a:pPr>
            <a:r>
              <a:rPr lang="en-US" sz="2400"/>
              <a:t>    Most attackers had a history of receiving school disciplinary actions resulting from a broad range of inappropriate behavior.</a:t>
            </a:r>
            <a:endParaRPr sz="2400"/>
          </a:p>
        </p:txBody>
      </p:sp>
      <p:pic>
        <p:nvPicPr>
          <p:cNvPr id="881" name="Google Shape;881;p109" descr="We Need To Reassess School Discipline | Shanker Institute"/>
          <p:cNvPicPr preferRelativeResize="0">
            <a:picLocks noGrp="1"/>
          </p:cNvPicPr>
          <p:nvPr>
            <p:ph type="body" idx="2"/>
          </p:nvPr>
        </p:nvPicPr>
        <p:blipFill rotWithShape="1">
          <a:blip r:embed="rId4">
            <a:alphaModFix/>
          </a:blip>
          <a:srcRect/>
          <a:stretch/>
        </p:blipFill>
        <p:spPr>
          <a:xfrm>
            <a:off x="5829301" y="3429000"/>
            <a:ext cx="3094865" cy="1738921"/>
          </a:xfrm>
          <a:prstGeom prst="rect">
            <a:avLst/>
          </a:prstGeom>
          <a:noFill/>
          <a:ln>
            <a:noFill/>
          </a:ln>
        </p:spPr>
      </p:pic>
      <p:sp>
        <p:nvSpPr>
          <p:cNvPr id="882" name="Google Shape;882;p109"/>
          <p:cNvSpPr txBox="1"/>
          <p:nvPr/>
        </p:nvSpPr>
        <p:spPr>
          <a:xfrm>
            <a:off x="400050" y="1257301"/>
            <a:ext cx="7552373" cy="338879"/>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050" b="1" i="0" u="none" strike="noStrike" cap="none">
                <a:solidFill>
                  <a:schemeClr val="dk2"/>
                </a:solidFill>
                <a:latin typeface="Calibri"/>
                <a:ea typeface="Calibri"/>
                <a:cs typeface="Calibri"/>
                <a:sym typeface="Calibri"/>
              </a:rPr>
              <a:t> Key Findings </a:t>
            </a:r>
            <a:endParaRPr sz="4050" b="1" i="0" u="none" strike="noStrike" cap="none">
              <a:solidFill>
                <a:schemeClr val="dk2"/>
              </a:solidFill>
              <a:latin typeface="Calibri"/>
              <a:ea typeface="Calibri"/>
              <a:cs typeface="Calibri"/>
              <a:sym typeface="Calibri"/>
            </a:endParaRPr>
          </a:p>
        </p:txBody>
      </p:sp>
      <p:sp>
        <p:nvSpPr>
          <p:cNvPr id="883" name="Google Shape;883;p109"/>
          <p:cNvSpPr/>
          <p:nvPr/>
        </p:nvSpPr>
        <p:spPr>
          <a:xfrm>
            <a:off x="571500" y="2000250"/>
            <a:ext cx="8172450" cy="1315745"/>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700" b="1" i="0" u="none" strike="noStrike" cap="none">
                <a:solidFill>
                  <a:schemeClr val="dk1"/>
                </a:solidFill>
                <a:latin typeface="Calibri"/>
                <a:ea typeface="Calibri"/>
                <a:cs typeface="Calibri"/>
                <a:sym typeface="Calibri"/>
              </a:rPr>
              <a:t>Most attackers had a history of school disciplinary actions, and many had prior contact with law enforcement:</a:t>
            </a:r>
            <a:endParaRPr sz="2700" b="1" i="0" u="none" strike="noStrike" cap="none">
              <a:solidFill>
                <a:schemeClr val="dk1"/>
              </a:solidFill>
              <a:latin typeface="Calibri"/>
              <a:ea typeface="Calibri"/>
              <a:cs typeface="Calibri"/>
              <a:sym typeface="Calibri"/>
            </a:endParaRPr>
          </a:p>
        </p:txBody>
      </p:sp>
      <p:pic>
        <p:nvPicPr>
          <p:cNvPr id="7" name="Picture 2" descr="Image preview">
            <a:extLst>
              <a:ext uri="{FF2B5EF4-FFF2-40B4-BE49-F238E27FC236}">
                <a16:creationId xmlns:a16="http://schemas.microsoft.com/office/drawing/2014/main" id="{11E98718-E65E-4FF4-8835-25879226A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82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110"/>
          <p:cNvPicPr preferRelativeResize="0"/>
          <p:nvPr/>
        </p:nvPicPr>
        <p:blipFill rotWithShape="1">
          <a:blip r:embed="rId3">
            <a:alphaModFix/>
          </a:blip>
          <a:srcRect l="18750" t="23332" r="22499" b="18889"/>
          <a:stretch/>
        </p:blipFill>
        <p:spPr>
          <a:xfrm>
            <a:off x="0" y="866394"/>
            <a:ext cx="9144000" cy="5143500"/>
          </a:xfrm>
          <a:prstGeom prst="rect">
            <a:avLst/>
          </a:prstGeom>
          <a:noFill/>
          <a:ln>
            <a:noFill/>
          </a:ln>
        </p:spPr>
      </p:pic>
      <p:sp>
        <p:nvSpPr>
          <p:cNvPr id="890" name="Google Shape;890;p110"/>
          <p:cNvSpPr txBox="1">
            <a:spLocks noGrp="1"/>
          </p:cNvSpPr>
          <p:nvPr>
            <p:ph type="body" idx="1"/>
          </p:nvPr>
        </p:nvSpPr>
        <p:spPr>
          <a:xfrm>
            <a:off x="342900" y="2743200"/>
            <a:ext cx="3543300" cy="3275838"/>
          </a:xfrm>
          <a:prstGeom prst="rect">
            <a:avLst/>
          </a:prstGeom>
          <a:noFill/>
          <a:ln>
            <a:noFill/>
          </a:ln>
        </p:spPr>
        <p:txBody>
          <a:bodyPr spcFirstLastPara="1" wrap="square" lIns="68569" tIns="34275" rIns="68569" bIns="34275" anchor="t" anchorCtr="0">
            <a:noAutofit/>
          </a:bodyPr>
          <a:lstStyle/>
          <a:p>
            <a:pPr marL="257175" lvl="0" indent="-257175" algn="l" rtl="0">
              <a:spcBef>
                <a:spcPts val="0"/>
              </a:spcBef>
              <a:spcAft>
                <a:spcPts val="0"/>
              </a:spcAft>
              <a:buSzPts val="2240"/>
              <a:buNone/>
            </a:pPr>
            <a:r>
              <a:rPr lang="en-US" sz="3000" dirty="0"/>
              <a:t>   </a:t>
            </a:r>
            <a:r>
              <a:rPr lang="en-US" sz="3000" b="1" dirty="0"/>
              <a:t>ALL</a:t>
            </a:r>
            <a:r>
              <a:rPr lang="en-US" sz="3000" dirty="0"/>
              <a:t> attackers exhibited concerning behaviors. Most elicited concern from others.</a:t>
            </a:r>
            <a:endParaRPr sz="3000" dirty="0"/>
          </a:p>
          <a:p>
            <a:pPr marL="257175" lvl="0" indent="-188594" algn="l" rtl="0">
              <a:spcBef>
                <a:spcPts val="750"/>
              </a:spcBef>
              <a:spcAft>
                <a:spcPts val="0"/>
              </a:spcAft>
              <a:buSzPts val="1440"/>
              <a:buNone/>
            </a:pPr>
            <a:endParaRPr sz="3000" dirty="0"/>
          </a:p>
        </p:txBody>
      </p:sp>
      <p:pic>
        <p:nvPicPr>
          <p:cNvPr id="892" name="Google Shape;892;p110" descr="Warning Signs Cameron Cardow"/>
          <p:cNvPicPr preferRelativeResize="0"/>
          <p:nvPr/>
        </p:nvPicPr>
        <p:blipFill rotWithShape="1">
          <a:blip r:embed="rId4">
            <a:alphaModFix/>
          </a:blip>
          <a:srcRect/>
          <a:stretch/>
        </p:blipFill>
        <p:spPr>
          <a:xfrm>
            <a:off x="3755588" y="2234734"/>
            <a:ext cx="4572000" cy="4191001"/>
          </a:xfrm>
          <a:prstGeom prst="rect">
            <a:avLst/>
          </a:prstGeom>
          <a:noFill/>
          <a:ln>
            <a:noFill/>
          </a:ln>
        </p:spPr>
      </p:pic>
      <p:sp>
        <p:nvSpPr>
          <p:cNvPr id="893" name="Google Shape;893;p110"/>
          <p:cNvSpPr txBox="1"/>
          <p:nvPr/>
        </p:nvSpPr>
        <p:spPr>
          <a:xfrm>
            <a:off x="400050" y="1257301"/>
            <a:ext cx="7552373" cy="338879"/>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050" b="1" i="0" u="none" strike="noStrike" cap="none">
                <a:solidFill>
                  <a:schemeClr val="dk2"/>
                </a:solidFill>
                <a:latin typeface="Calibri"/>
                <a:ea typeface="Calibri"/>
                <a:cs typeface="Calibri"/>
                <a:sym typeface="Calibri"/>
              </a:rPr>
              <a:t> Key Findings </a:t>
            </a:r>
            <a:endParaRPr sz="4050" b="1" i="0" u="none" strike="noStrike" cap="none">
              <a:solidFill>
                <a:schemeClr val="dk2"/>
              </a:solidFill>
              <a:latin typeface="Calibri"/>
              <a:ea typeface="Calibri"/>
              <a:cs typeface="Calibri"/>
              <a:sym typeface="Calibri"/>
            </a:endParaRPr>
          </a:p>
        </p:txBody>
      </p:sp>
      <p:pic>
        <p:nvPicPr>
          <p:cNvPr id="7" name="Picture 2" descr="Image preview">
            <a:extLst>
              <a:ext uri="{FF2B5EF4-FFF2-40B4-BE49-F238E27FC236}">
                <a16:creationId xmlns:a16="http://schemas.microsoft.com/office/drawing/2014/main" id="{D3C74353-9E83-4974-9080-4E0D1A7569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2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503689-BF3F-43F4-9391-BBE5093BD817}"/>
              </a:ext>
            </a:extLst>
          </p:cNvPr>
          <p:cNvSpPr>
            <a:spLocks noGrp="1"/>
          </p:cNvSpPr>
          <p:nvPr>
            <p:ph type="title"/>
          </p:nvPr>
        </p:nvSpPr>
        <p:spPr>
          <a:xfrm>
            <a:off x="1113234" y="1216796"/>
            <a:ext cx="7514035" cy="632534"/>
          </a:xfrm>
          <a:solidFill>
            <a:srgbClr val="FFFF00"/>
          </a:solidFill>
        </p:spPr>
        <p:txBody>
          <a:bodyPr>
            <a:normAutofit fontScale="90000"/>
          </a:bodyPr>
          <a:lstStyle/>
          <a:p>
            <a:r>
              <a:rPr lang="en-US" dirty="0"/>
              <a:t>Heightened Awareness</a:t>
            </a:r>
            <a:br>
              <a:rPr lang="en-US" dirty="0"/>
            </a:br>
            <a:endParaRPr lang="en-US" dirty="0"/>
          </a:p>
        </p:txBody>
      </p:sp>
      <p:sp>
        <p:nvSpPr>
          <p:cNvPr id="3" name="Content Placeholder 2">
            <a:extLst>
              <a:ext uri="{FF2B5EF4-FFF2-40B4-BE49-F238E27FC236}">
                <a16:creationId xmlns:a16="http://schemas.microsoft.com/office/drawing/2014/main" id="{F75E014E-73E9-49B3-A8E2-0CEB3B3FEB4A}"/>
              </a:ext>
            </a:extLst>
          </p:cNvPr>
          <p:cNvSpPr>
            <a:spLocks noGrp="1"/>
          </p:cNvSpPr>
          <p:nvPr>
            <p:ph sz="half" idx="1"/>
          </p:nvPr>
        </p:nvSpPr>
        <p:spPr>
          <a:solidFill>
            <a:schemeClr val="bg1"/>
          </a:solidFill>
        </p:spPr>
        <p:txBody>
          <a:bodyPr>
            <a:normAutofit/>
          </a:bodyPr>
          <a:lstStyle/>
          <a:p>
            <a:pPr marL="0" indent="0">
              <a:buNone/>
            </a:pPr>
            <a:endParaRPr lang="en-US" dirty="0"/>
          </a:p>
          <a:p>
            <a:endParaRPr lang="en-US" dirty="0"/>
          </a:p>
        </p:txBody>
      </p:sp>
      <p:sp>
        <p:nvSpPr>
          <p:cNvPr id="15" name="Content Placeholder 14">
            <a:extLst>
              <a:ext uri="{FF2B5EF4-FFF2-40B4-BE49-F238E27FC236}">
                <a16:creationId xmlns:a16="http://schemas.microsoft.com/office/drawing/2014/main" id="{F626382D-F640-4229-BD39-B896EAF04D14}"/>
              </a:ext>
            </a:extLst>
          </p:cNvPr>
          <p:cNvSpPr>
            <a:spLocks noGrp="1"/>
          </p:cNvSpPr>
          <p:nvPr>
            <p:ph sz="half" idx="2"/>
          </p:nvPr>
        </p:nvSpPr>
        <p:spPr/>
        <p:txBody>
          <a:bodyPr/>
          <a:lstStyle/>
          <a:p>
            <a:endParaRPr lang="en-US" dirty="0"/>
          </a:p>
        </p:txBody>
      </p:sp>
      <p:pic>
        <p:nvPicPr>
          <p:cNvPr id="17" name="Picture 16">
            <a:extLst>
              <a:ext uri="{FF2B5EF4-FFF2-40B4-BE49-F238E27FC236}">
                <a16:creationId xmlns:a16="http://schemas.microsoft.com/office/drawing/2014/main" id="{7205B709-5DE5-4271-AE3E-1CA10DFFB42D}"/>
              </a:ext>
            </a:extLst>
          </p:cNvPr>
          <p:cNvPicPr>
            <a:picLocks noChangeAspect="1"/>
          </p:cNvPicPr>
          <p:nvPr/>
        </p:nvPicPr>
        <p:blipFill>
          <a:blip r:embed="rId2"/>
          <a:stretch>
            <a:fillRect/>
          </a:stretch>
        </p:blipFill>
        <p:spPr>
          <a:xfrm>
            <a:off x="925498" y="2195463"/>
            <a:ext cx="7701770" cy="3445742"/>
          </a:xfrm>
          <a:prstGeom prst="rect">
            <a:avLst/>
          </a:prstGeom>
        </p:spPr>
      </p:pic>
    </p:spTree>
    <p:extLst>
      <p:ext uri="{BB962C8B-B14F-4D97-AF65-F5344CB8AC3E}">
        <p14:creationId xmlns:p14="http://schemas.microsoft.com/office/powerpoint/2010/main" val="280207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pic>
        <p:nvPicPr>
          <p:cNvPr id="942" name="Google Shape;942;p115"/>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943" name="Google Shape;943;p115"/>
          <p:cNvSpPr txBox="1">
            <a:spLocks noGrp="1"/>
          </p:cNvSpPr>
          <p:nvPr>
            <p:ph type="title"/>
          </p:nvPr>
        </p:nvSpPr>
        <p:spPr>
          <a:xfrm>
            <a:off x="971550" y="1138536"/>
            <a:ext cx="7200900" cy="659011"/>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b="1">
                <a:solidFill>
                  <a:schemeClr val="dk2"/>
                </a:solidFill>
                <a:latin typeface="Calibri"/>
                <a:ea typeface="Calibri"/>
                <a:cs typeface="Calibri"/>
                <a:sym typeface="Calibri"/>
              </a:rPr>
              <a:t>Communication</a:t>
            </a:r>
            <a:endParaRPr sz="4050" b="1">
              <a:solidFill>
                <a:schemeClr val="dk2"/>
              </a:solidFill>
              <a:latin typeface="Calibri"/>
              <a:ea typeface="Calibri"/>
              <a:cs typeface="Calibri"/>
              <a:sym typeface="Calibri"/>
            </a:endParaRPr>
          </a:p>
        </p:txBody>
      </p:sp>
      <p:sp>
        <p:nvSpPr>
          <p:cNvPr id="944" name="Google Shape;944;p115"/>
          <p:cNvSpPr txBox="1">
            <a:spLocks noGrp="1"/>
          </p:cNvSpPr>
          <p:nvPr>
            <p:ph type="body" idx="1"/>
          </p:nvPr>
        </p:nvSpPr>
        <p:spPr>
          <a:xfrm>
            <a:off x="1657350" y="1730657"/>
            <a:ext cx="5829300" cy="1028700"/>
          </a:xfrm>
          <a:prstGeom prst="rect">
            <a:avLst/>
          </a:prstGeom>
          <a:noFill/>
          <a:ln>
            <a:noFill/>
          </a:ln>
        </p:spPr>
        <p:txBody>
          <a:bodyPr spcFirstLastPara="1" wrap="square" lIns="68569" tIns="34275" rIns="68569" bIns="34275" anchor="t" anchorCtr="0">
            <a:noAutofit/>
          </a:bodyPr>
          <a:lstStyle/>
          <a:p>
            <a:pPr marL="0" lvl="0" indent="0" algn="ctr" rtl="0">
              <a:lnSpc>
                <a:spcPct val="110000"/>
              </a:lnSpc>
              <a:spcBef>
                <a:spcPts val="0"/>
              </a:spcBef>
              <a:spcAft>
                <a:spcPts val="0"/>
              </a:spcAft>
              <a:buSzPts val="2720"/>
              <a:buNone/>
            </a:pPr>
            <a:r>
              <a:rPr lang="en-US" sz="2040">
                <a:solidFill>
                  <a:schemeClr val="dk1"/>
                </a:solidFill>
                <a:latin typeface="Calibri"/>
                <a:ea typeface="Calibri"/>
                <a:cs typeface="Calibri"/>
                <a:sym typeface="Calibri"/>
              </a:rPr>
              <a:t>Prior to most incidents, other people knew about the attacker's idea or plan</a:t>
            </a:r>
            <a:endParaRPr>
              <a:solidFill>
                <a:schemeClr val="dk1"/>
              </a:solidFill>
              <a:latin typeface="Calibri"/>
              <a:ea typeface="Calibri"/>
              <a:cs typeface="Calibri"/>
              <a:sym typeface="Calibri"/>
            </a:endParaRPr>
          </a:p>
          <a:p>
            <a:pPr marL="171450" lvl="0" indent="-58103" algn="l" rtl="0">
              <a:lnSpc>
                <a:spcPct val="110000"/>
              </a:lnSpc>
              <a:spcBef>
                <a:spcPts val="750"/>
              </a:spcBef>
              <a:spcAft>
                <a:spcPts val="0"/>
              </a:spcAft>
              <a:buSzPts val="2380"/>
              <a:buNone/>
            </a:pPr>
            <a:endParaRPr sz="1785">
              <a:solidFill>
                <a:schemeClr val="dk1"/>
              </a:solidFill>
              <a:latin typeface="Calibri"/>
              <a:ea typeface="Calibri"/>
              <a:cs typeface="Calibri"/>
              <a:sym typeface="Calibri"/>
            </a:endParaRPr>
          </a:p>
          <a:p>
            <a:pPr marL="171450" lvl="0" indent="-90488" algn="l" rtl="0">
              <a:lnSpc>
                <a:spcPct val="110000"/>
              </a:lnSpc>
              <a:spcBef>
                <a:spcPts val="750"/>
              </a:spcBef>
              <a:spcAft>
                <a:spcPts val="0"/>
              </a:spcAft>
              <a:buSzPts val="1700"/>
              <a:buNone/>
            </a:pPr>
            <a:endParaRPr sz="1275">
              <a:solidFill>
                <a:schemeClr val="dk1"/>
              </a:solidFill>
              <a:latin typeface="Calibri"/>
              <a:ea typeface="Calibri"/>
              <a:cs typeface="Calibri"/>
              <a:sym typeface="Calibri"/>
            </a:endParaRPr>
          </a:p>
        </p:txBody>
      </p:sp>
      <p:pic>
        <p:nvPicPr>
          <p:cNvPr id="945" name="Google Shape;945;p115"/>
          <p:cNvPicPr preferRelativeResize="0"/>
          <p:nvPr/>
        </p:nvPicPr>
        <p:blipFill rotWithShape="1">
          <a:blip r:embed="rId4">
            <a:alphaModFix/>
          </a:blip>
          <a:srcRect/>
          <a:stretch/>
        </p:blipFill>
        <p:spPr>
          <a:xfrm>
            <a:off x="5943600" y="2800350"/>
            <a:ext cx="2686050" cy="1771650"/>
          </a:xfrm>
          <a:prstGeom prst="rect">
            <a:avLst/>
          </a:prstGeom>
          <a:noFill/>
          <a:ln>
            <a:noFill/>
          </a:ln>
        </p:spPr>
      </p:pic>
      <p:pic>
        <p:nvPicPr>
          <p:cNvPr id="946" name="Google Shape;946;p115"/>
          <p:cNvPicPr preferRelativeResize="0"/>
          <p:nvPr/>
        </p:nvPicPr>
        <p:blipFill rotWithShape="1">
          <a:blip r:embed="rId5">
            <a:alphaModFix/>
          </a:blip>
          <a:srcRect/>
          <a:stretch/>
        </p:blipFill>
        <p:spPr>
          <a:xfrm>
            <a:off x="3486150" y="3257550"/>
            <a:ext cx="2348192" cy="2058495"/>
          </a:xfrm>
          <a:prstGeom prst="rect">
            <a:avLst/>
          </a:prstGeom>
          <a:noFill/>
          <a:ln>
            <a:noFill/>
          </a:ln>
        </p:spPr>
      </p:pic>
      <p:pic>
        <p:nvPicPr>
          <p:cNvPr id="947" name="Google Shape;947;p115"/>
          <p:cNvPicPr preferRelativeResize="0"/>
          <p:nvPr/>
        </p:nvPicPr>
        <p:blipFill rotWithShape="1">
          <a:blip r:embed="rId6">
            <a:alphaModFix/>
          </a:blip>
          <a:srcRect l="17500" r="18654"/>
          <a:stretch/>
        </p:blipFill>
        <p:spPr>
          <a:xfrm>
            <a:off x="800100" y="2743201"/>
            <a:ext cx="2460120" cy="2467487"/>
          </a:xfrm>
          <a:prstGeom prst="rect">
            <a:avLst/>
          </a:prstGeom>
          <a:noFill/>
          <a:ln>
            <a:noFill/>
          </a:ln>
        </p:spPr>
      </p:pic>
      <p:pic>
        <p:nvPicPr>
          <p:cNvPr id="8" name="Picture 2" descr="Image preview">
            <a:extLst>
              <a:ext uri="{FF2B5EF4-FFF2-40B4-BE49-F238E27FC236}">
                <a16:creationId xmlns:a16="http://schemas.microsoft.com/office/drawing/2014/main" id="{834541B7-E523-410C-9D28-38FCED5B02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pic>
        <p:nvPicPr>
          <p:cNvPr id="953" name="Google Shape;953;p116"/>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954" name="Google Shape;954;p116"/>
          <p:cNvSpPr txBox="1">
            <a:spLocks noGrp="1"/>
          </p:cNvSpPr>
          <p:nvPr>
            <p:ph type="title"/>
          </p:nvPr>
        </p:nvSpPr>
        <p:spPr>
          <a:xfrm>
            <a:off x="685800" y="1714500"/>
            <a:ext cx="8229600" cy="80010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400"/>
              <a:buFont typeface="Century Gothic"/>
              <a:buNone/>
            </a:pPr>
            <a:r>
              <a:rPr lang="en-US" sz="3300" b="1"/>
              <a:t>In many cases, other students were involved in some capacity.</a:t>
            </a:r>
            <a:br>
              <a:rPr lang="en-US" sz="3300" b="1"/>
            </a:br>
            <a:endParaRPr b="1"/>
          </a:p>
        </p:txBody>
      </p:sp>
      <p:grpSp>
        <p:nvGrpSpPr>
          <p:cNvPr id="955" name="Google Shape;955;p116"/>
          <p:cNvGrpSpPr/>
          <p:nvPr/>
        </p:nvGrpSpPr>
        <p:grpSpPr>
          <a:xfrm>
            <a:off x="2686050" y="3028950"/>
            <a:ext cx="3857625" cy="2836069"/>
            <a:chOff x="2000250" y="2286000"/>
            <a:chExt cx="5143500" cy="3781425"/>
          </a:xfrm>
        </p:grpSpPr>
        <p:pic>
          <p:nvPicPr>
            <p:cNvPr id="956" name="Google Shape;956;p116"/>
            <p:cNvPicPr preferRelativeResize="0"/>
            <p:nvPr/>
          </p:nvPicPr>
          <p:blipFill rotWithShape="1">
            <a:blip r:embed="rId4">
              <a:alphaModFix/>
            </a:blip>
            <a:srcRect/>
            <a:stretch/>
          </p:blipFill>
          <p:spPr>
            <a:xfrm>
              <a:off x="2000250" y="2286000"/>
              <a:ext cx="5143500" cy="3781425"/>
            </a:xfrm>
            <a:prstGeom prst="rect">
              <a:avLst/>
            </a:prstGeom>
            <a:noFill/>
            <a:ln>
              <a:noFill/>
            </a:ln>
          </p:spPr>
        </p:pic>
        <p:sp>
          <p:nvSpPr>
            <p:cNvPr id="957" name="Google Shape;957;p116"/>
            <p:cNvSpPr/>
            <p:nvPr/>
          </p:nvSpPr>
          <p:spPr>
            <a:xfrm>
              <a:off x="2209800" y="2438400"/>
              <a:ext cx="1600200" cy="838200"/>
            </a:xfrm>
            <a:prstGeom prst="ellipse">
              <a:avLst/>
            </a:prstGeom>
            <a:solidFill>
              <a:srgbClr val="FFFFCC"/>
            </a:solidFill>
            <a:ln>
              <a:noFill/>
            </a:ln>
          </p:spPr>
          <p:txBody>
            <a:bodyPr spcFirstLastPara="1" wrap="square" lIns="38100" tIns="38100" rIns="38100" bIns="38100" anchor="ctr" anchorCtr="0">
              <a:noAutofit/>
            </a:bodyPr>
            <a:lstStyle/>
            <a:p>
              <a:pPr marL="171450" marR="0" lvl="0" indent="0" algn="l" rtl="0">
                <a:lnSpc>
                  <a:spcPct val="100000"/>
                </a:lnSpc>
                <a:spcBef>
                  <a:spcPts val="0"/>
                </a:spcBef>
                <a:spcAft>
                  <a:spcPts val="0"/>
                </a:spcAft>
                <a:buClr>
                  <a:srgbClr val="000000"/>
                </a:buClr>
                <a:buSzPts val="1800"/>
                <a:buFont typeface="Arial"/>
                <a:buNone/>
              </a:pPr>
              <a:endParaRPr sz="1350" b="0" i="0" u="none" strike="noStrike" cap="none">
                <a:solidFill>
                  <a:srgbClr val="5C6670"/>
                </a:solidFill>
                <a:latin typeface="Century Gothic"/>
                <a:ea typeface="Century Gothic"/>
                <a:cs typeface="Century Gothic"/>
                <a:sym typeface="Century Gothic"/>
              </a:endParaRPr>
            </a:p>
          </p:txBody>
        </p:sp>
        <p:sp>
          <p:nvSpPr>
            <p:cNvPr id="958" name="Google Shape;958;p116"/>
            <p:cNvSpPr txBox="1"/>
            <p:nvPr/>
          </p:nvSpPr>
          <p:spPr>
            <a:xfrm>
              <a:off x="2324100" y="2448651"/>
              <a:ext cx="1371600" cy="830997"/>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900" b="1" i="0" u="none" strike="noStrike" cap="none">
                  <a:solidFill>
                    <a:srgbClr val="141617"/>
                  </a:solidFill>
                  <a:latin typeface="Comic Sans MS"/>
                  <a:ea typeface="Comic Sans MS"/>
                  <a:cs typeface="Comic Sans MS"/>
                  <a:sym typeface="Comic Sans MS"/>
                </a:rPr>
                <a:t>What do you think, Columbine or Jonesboro?</a:t>
              </a:r>
              <a:endParaRPr sz="1050" b="0" i="0" u="none" strike="noStrike" cap="none">
                <a:solidFill>
                  <a:srgbClr val="000000"/>
                </a:solidFill>
                <a:latin typeface="Arial"/>
                <a:ea typeface="Arial"/>
                <a:cs typeface="Arial"/>
                <a:sym typeface="Arial"/>
              </a:endParaRPr>
            </a:p>
          </p:txBody>
        </p:sp>
      </p:grpSp>
      <p:pic>
        <p:nvPicPr>
          <p:cNvPr id="8" name="Picture 2" descr="Image preview">
            <a:extLst>
              <a:ext uri="{FF2B5EF4-FFF2-40B4-BE49-F238E27FC236}">
                <a16:creationId xmlns:a16="http://schemas.microsoft.com/office/drawing/2014/main" id="{BE298410-A8D0-4C68-B1DA-9FB6592EB2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45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pic>
        <p:nvPicPr>
          <p:cNvPr id="977" name="Google Shape;977;p118"/>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978" name="Google Shape;978;p118"/>
          <p:cNvSpPr txBox="1">
            <a:spLocks noGrp="1"/>
          </p:cNvSpPr>
          <p:nvPr>
            <p:ph type="title"/>
          </p:nvPr>
        </p:nvSpPr>
        <p:spPr>
          <a:xfrm>
            <a:off x="1257300" y="1257300"/>
            <a:ext cx="6515100" cy="62865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b="1">
                <a:solidFill>
                  <a:schemeClr val="dk2"/>
                </a:solidFill>
                <a:latin typeface="Calibri"/>
                <a:ea typeface="Calibri"/>
                <a:cs typeface="Calibri"/>
                <a:sym typeface="Calibri"/>
              </a:rPr>
              <a:t>FERPA (1974)</a:t>
            </a:r>
            <a:endParaRPr sz="4050" b="1">
              <a:solidFill>
                <a:schemeClr val="dk2"/>
              </a:solidFill>
              <a:latin typeface="Calibri"/>
              <a:ea typeface="Calibri"/>
              <a:cs typeface="Calibri"/>
              <a:sym typeface="Calibri"/>
            </a:endParaRPr>
          </a:p>
        </p:txBody>
      </p:sp>
      <p:sp>
        <p:nvSpPr>
          <p:cNvPr id="979" name="Google Shape;979;p118"/>
          <p:cNvSpPr txBox="1">
            <a:spLocks noGrp="1"/>
          </p:cNvSpPr>
          <p:nvPr>
            <p:ph type="body" idx="1"/>
          </p:nvPr>
        </p:nvSpPr>
        <p:spPr>
          <a:xfrm>
            <a:off x="971550" y="1943100"/>
            <a:ext cx="7344053" cy="3726957"/>
          </a:xfrm>
          <a:prstGeom prst="rect">
            <a:avLst/>
          </a:prstGeom>
          <a:noFill/>
          <a:ln>
            <a:noFill/>
          </a:ln>
        </p:spPr>
        <p:txBody>
          <a:bodyPr spcFirstLastPara="1" wrap="square" lIns="68569" tIns="34275" rIns="68569" bIns="34275" anchor="t" anchorCtr="0">
            <a:noAutofit/>
          </a:bodyPr>
          <a:lstStyle/>
          <a:p>
            <a:pPr marL="214313" lvl="0" indent="-214313" algn="l" rtl="0">
              <a:lnSpc>
                <a:spcPct val="110000"/>
              </a:lnSpc>
              <a:spcBef>
                <a:spcPts val="0"/>
              </a:spcBef>
              <a:spcAft>
                <a:spcPts val="0"/>
              </a:spcAft>
              <a:buSzPts val="1615"/>
              <a:buFont typeface="Arial"/>
              <a:buChar char="•"/>
            </a:pPr>
            <a:r>
              <a:rPr lang="en-US" sz="1211" b="1" dirty="0">
                <a:latin typeface="Calibri"/>
                <a:ea typeface="Calibri"/>
                <a:cs typeface="Calibri"/>
                <a:sym typeface="Calibri"/>
              </a:rPr>
              <a:t>2000 exception: </a:t>
            </a:r>
            <a:r>
              <a:rPr lang="en-US" sz="1211" dirty="0">
                <a:latin typeface="Calibri"/>
                <a:ea typeface="Calibri"/>
                <a:cs typeface="Calibri"/>
                <a:sym typeface="Calibri"/>
              </a:rPr>
              <a:t>educational agencies and institutions may share information from educational </a:t>
            </a:r>
            <a:r>
              <a:rPr lang="en-US" sz="1211" dirty="0">
                <a:highlight>
                  <a:srgbClr val="FFFF00"/>
                </a:highlight>
                <a:latin typeface="Calibri"/>
                <a:ea typeface="Calibri"/>
                <a:cs typeface="Calibri"/>
                <a:sym typeface="Calibri"/>
              </a:rPr>
              <a:t>records of at-risk </a:t>
            </a:r>
            <a:r>
              <a:rPr lang="en-US" sz="1211" dirty="0">
                <a:latin typeface="Calibri"/>
                <a:ea typeface="Calibri"/>
                <a:cs typeface="Calibri"/>
                <a:sym typeface="Calibri"/>
              </a:rPr>
              <a:t>or delinquent youth.</a:t>
            </a:r>
            <a:endParaRPr dirty="0">
              <a:latin typeface="Calibri"/>
              <a:ea typeface="Calibri"/>
              <a:cs typeface="Calibri"/>
              <a:sym typeface="Calibri"/>
            </a:endParaRPr>
          </a:p>
          <a:p>
            <a:pPr marL="214313" lvl="0" indent="-214313" algn="l" rtl="0">
              <a:lnSpc>
                <a:spcPct val="110000"/>
              </a:lnSpc>
              <a:spcBef>
                <a:spcPts val="900"/>
              </a:spcBef>
              <a:spcAft>
                <a:spcPts val="0"/>
              </a:spcAft>
              <a:buSzPts val="1615"/>
              <a:buFont typeface="Arial"/>
              <a:buChar char="•"/>
            </a:pPr>
            <a:r>
              <a:rPr lang="en-US" sz="1211" b="1" dirty="0">
                <a:latin typeface="Calibri"/>
                <a:ea typeface="Calibri"/>
                <a:cs typeface="Calibri"/>
                <a:sym typeface="Calibri"/>
              </a:rPr>
              <a:t>2008 exception: </a:t>
            </a:r>
            <a:r>
              <a:rPr lang="en-US" sz="1211" dirty="0">
                <a:latin typeface="Calibri"/>
                <a:ea typeface="Calibri"/>
                <a:cs typeface="Calibri"/>
                <a:sym typeface="Calibri"/>
              </a:rPr>
              <a:t>may disclose information to appropriate parties when knowledge of the information is necessary </a:t>
            </a:r>
            <a:r>
              <a:rPr lang="en-US" sz="1211" b="1" i="1" dirty="0">
                <a:latin typeface="Calibri"/>
                <a:ea typeface="Calibri"/>
                <a:cs typeface="Calibri"/>
                <a:sym typeface="Calibri"/>
              </a:rPr>
              <a:t>to protect the health and safety of a student or other individual</a:t>
            </a:r>
            <a:r>
              <a:rPr lang="en-US" sz="1211" dirty="0">
                <a:latin typeface="Calibri"/>
                <a:ea typeface="Calibri"/>
                <a:cs typeface="Calibri"/>
                <a:sym typeface="Calibri"/>
              </a:rPr>
              <a:t>, if there is a significant and articulable threat to the health and safety of an individual</a:t>
            </a:r>
            <a:endParaRPr dirty="0">
              <a:latin typeface="Calibri"/>
              <a:ea typeface="Calibri"/>
              <a:cs typeface="Calibri"/>
              <a:sym typeface="Calibri"/>
            </a:endParaRPr>
          </a:p>
          <a:p>
            <a:pPr marL="214313" lvl="0" indent="-214313" algn="l" rtl="0">
              <a:lnSpc>
                <a:spcPct val="110000"/>
              </a:lnSpc>
              <a:spcBef>
                <a:spcPts val="900"/>
              </a:spcBef>
              <a:spcAft>
                <a:spcPts val="0"/>
              </a:spcAft>
              <a:buSzPts val="1615"/>
              <a:buFont typeface="Arial"/>
              <a:buChar char="•"/>
            </a:pPr>
            <a:r>
              <a:rPr lang="en-US" sz="1211" b="1" dirty="0">
                <a:latin typeface="Calibri"/>
                <a:ea typeface="Calibri"/>
                <a:cs typeface="Calibri"/>
                <a:sym typeface="Calibri"/>
              </a:rPr>
              <a:t>June, 2010: </a:t>
            </a:r>
            <a:r>
              <a:rPr lang="en-US" sz="1211" dirty="0">
                <a:latin typeface="Calibri"/>
                <a:ea typeface="Calibri"/>
                <a:cs typeface="Calibri"/>
                <a:sym typeface="Calibri"/>
              </a:rPr>
              <a:t>directory information may be disclosed to an emergency agency trying to locate parents</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Information covered by FERPA can be disclosed to </a:t>
            </a:r>
            <a:r>
              <a:rPr lang="en-US" sz="1211" b="1" dirty="0">
                <a:latin typeface="Calibri"/>
                <a:ea typeface="Calibri"/>
                <a:cs typeface="Calibri"/>
                <a:sym typeface="Calibri"/>
              </a:rPr>
              <a:t>school staff who have legitimate interests in the behavior of that student.</a:t>
            </a:r>
            <a:r>
              <a:rPr lang="en-US" sz="1211" dirty="0">
                <a:latin typeface="Calibri"/>
                <a:ea typeface="Calibri"/>
                <a:cs typeface="Calibri"/>
                <a:sym typeface="Calibri"/>
              </a:rPr>
              <a:t> </a:t>
            </a:r>
            <a:r>
              <a:rPr lang="en-US" sz="1211" dirty="0">
                <a:solidFill>
                  <a:srgbClr val="0070C0"/>
                </a:solidFill>
                <a:latin typeface="Calibri"/>
                <a:ea typeface="Calibri"/>
                <a:cs typeface="Calibri"/>
                <a:sym typeface="Calibri"/>
              </a:rPr>
              <a:t>Sec 99.36(b)2 </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Such information can be disclosed to staff of </a:t>
            </a:r>
            <a:r>
              <a:rPr lang="en-US" sz="1211" b="1" dirty="0">
                <a:latin typeface="Calibri"/>
                <a:ea typeface="Calibri"/>
                <a:cs typeface="Calibri"/>
                <a:sym typeface="Calibri"/>
              </a:rPr>
              <a:t>another school </a:t>
            </a:r>
            <a:r>
              <a:rPr lang="en-US" sz="1211" dirty="0">
                <a:latin typeface="Calibri"/>
                <a:ea typeface="Calibri"/>
                <a:cs typeface="Calibri"/>
                <a:sym typeface="Calibri"/>
              </a:rPr>
              <a:t>who have legitimate educational interests in the behavior of that student. </a:t>
            </a:r>
            <a:r>
              <a:rPr lang="en-US" sz="1211" dirty="0">
                <a:solidFill>
                  <a:srgbClr val="0070C0"/>
                </a:solidFill>
                <a:latin typeface="Calibri"/>
                <a:ea typeface="Calibri"/>
                <a:cs typeface="Calibri"/>
                <a:sym typeface="Calibri"/>
              </a:rPr>
              <a:t>Sec 99.36 (b)3</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Personal knowledge or observation</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Information overheard</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u="sng" dirty="0">
                <a:solidFill>
                  <a:schemeClr val="hlink"/>
                </a:solidFill>
                <a:latin typeface="Calibri"/>
                <a:ea typeface="Calibri"/>
                <a:cs typeface="Calibri"/>
                <a:sym typeface="Calibri"/>
                <a:hlinkClick r:id="rId4"/>
              </a:rPr>
              <a:t>Https://www.Ncjrs.Gov/pdffiles/163705.Pdf</a:t>
            </a:r>
            <a:r>
              <a:rPr lang="en-US" sz="1211" dirty="0">
                <a:latin typeface="Calibri"/>
                <a:ea typeface="Calibri"/>
                <a:cs typeface="Calibri"/>
                <a:sym typeface="Calibri"/>
              </a:rPr>
              <a:t> </a:t>
            </a:r>
            <a:endParaRPr dirty="0"/>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Latest document is in your packet – June 2011.</a:t>
            </a:r>
            <a:endParaRPr dirty="0">
              <a:latin typeface="Calibri"/>
              <a:ea typeface="Calibri"/>
              <a:cs typeface="Calibri"/>
              <a:sym typeface="Calibri"/>
            </a:endParaRPr>
          </a:p>
          <a:p>
            <a:pPr marL="137160" lvl="0" indent="-137160" algn="l" rtl="0">
              <a:lnSpc>
                <a:spcPct val="110000"/>
              </a:lnSpc>
              <a:spcBef>
                <a:spcPts val="900"/>
              </a:spcBef>
              <a:spcAft>
                <a:spcPts val="0"/>
              </a:spcAft>
              <a:buSzPts val="1700"/>
              <a:buFont typeface="Noto Sans Symbols"/>
              <a:buNone/>
            </a:pPr>
            <a:endParaRPr sz="1275" dirty="0">
              <a:latin typeface="Calibri"/>
              <a:ea typeface="Calibri"/>
              <a:cs typeface="Calibri"/>
              <a:sym typeface="Calibri"/>
            </a:endParaRPr>
          </a:p>
          <a:p>
            <a:pPr marL="171450" lvl="0" indent="-90488" algn="l" rtl="0">
              <a:lnSpc>
                <a:spcPct val="110000"/>
              </a:lnSpc>
              <a:spcBef>
                <a:spcPts val="900"/>
              </a:spcBef>
              <a:spcAft>
                <a:spcPts val="0"/>
              </a:spcAft>
              <a:buSzPts val="1700"/>
              <a:buNone/>
            </a:pPr>
            <a:endParaRPr sz="1275" dirty="0">
              <a:solidFill>
                <a:srgbClr val="C00000"/>
              </a:solidFill>
              <a:latin typeface="Calibri"/>
              <a:ea typeface="Calibri"/>
              <a:cs typeface="Calibri"/>
              <a:sym typeface="Calibri"/>
            </a:endParaRPr>
          </a:p>
        </p:txBody>
      </p:sp>
      <p:pic>
        <p:nvPicPr>
          <p:cNvPr id="5" name="Picture 2" descr="Image preview">
            <a:extLst>
              <a:ext uri="{FF2B5EF4-FFF2-40B4-BE49-F238E27FC236}">
                <a16:creationId xmlns:a16="http://schemas.microsoft.com/office/drawing/2014/main" id="{8A83D747-289F-4F1B-BF4A-244B1D0752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1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119"/>
          <p:cNvPicPr preferRelativeResize="0"/>
          <p:nvPr/>
        </p:nvPicPr>
        <p:blipFill rotWithShape="1">
          <a:blip r:embed="rId3">
            <a:alphaModFix/>
          </a:blip>
          <a:srcRect l="18747" t="23330" r="22501" b="18893"/>
          <a:stretch/>
        </p:blipFill>
        <p:spPr>
          <a:xfrm>
            <a:off x="0" y="857250"/>
            <a:ext cx="9144000" cy="5143500"/>
          </a:xfrm>
          <a:prstGeom prst="rect">
            <a:avLst/>
          </a:prstGeom>
          <a:noFill/>
          <a:ln>
            <a:noFill/>
          </a:ln>
        </p:spPr>
      </p:pic>
      <p:sp>
        <p:nvSpPr>
          <p:cNvPr id="985" name="Google Shape;985;p119"/>
          <p:cNvSpPr txBox="1">
            <a:spLocks noGrp="1"/>
          </p:cNvSpPr>
          <p:nvPr>
            <p:ph type="title"/>
          </p:nvPr>
        </p:nvSpPr>
        <p:spPr>
          <a:xfrm>
            <a:off x="982352" y="1492760"/>
            <a:ext cx="7943850" cy="1457775"/>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rgbClr val="4CB9C3"/>
              </a:buClr>
              <a:buSzPts val="3200"/>
              <a:buFont typeface="Century Gothic"/>
              <a:buNone/>
            </a:pPr>
            <a:r>
              <a:rPr lang="en-US" sz="3600" b="1" dirty="0">
                <a:solidFill>
                  <a:schemeClr val="dk1"/>
                </a:solidFill>
              </a:rPr>
              <a:t>Develop a Response, Management, and Support (RMS) Plan</a:t>
            </a:r>
            <a:endParaRPr sz="3600" b="1" dirty="0">
              <a:solidFill>
                <a:schemeClr val="dk1"/>
              </a:solidFill>
            </a:endParaRPr>
          </a:p>
        </p:txBody>
      </p:sp>
      <p:grpSp>
        <p:nvGrpSpPr>
          <p:cNvPr id="986" name="Google Shape;986;p119"/>
          <p:cNvGrpSpPr/>
          <p:nvPr/>
        </p:nvGrpSpPr>
        <p:grpSpPr>
          <a:xfrm>
            <a:off x="400049" y="2457450"/>
            <a:ext cx="8400988" cy="3437550"/>
            <a:chOff x="96106" y="-168166"/>
            <a:chExt cx="8849899" cy="4583400"/>
          </a:xfrm>
        </p:grpSpPr>
        <p:sp>
          <p:nvSpPr>
            <p:cNvPr id="987" name="Google Shape;987;p119"/>
            <p:cNvSpPr/>
            <p:nvPr/>
          </p:nvSpPr>
          <p:spPr>
            <a:xfrm>
              <a:off x="96106" y="1127234"/>
              <a:ext cx="1350900" cy="1633800"/>
            </a:xfrm>
            <a:prstGeom prst="ellipse">
              <a:avLst/>
            </a:prstGeom>
            <a:solidFill>
              <a:schemeClr val="accent1"/>
            </a:solidFill>
            <a:ln>
              <a:noFill/>
            </a:ln>
            <a:effectLst>
              <a:outerShdw blurRad="38100" dist="25400" dir="5400000" rotWithShape="0">
                <a:srgbClr val="000000">
                  <a:alpha val="44310"/>
                </a:srgbClr>
              </a:outerShdw>
            </a:effectLst>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88" name="Google Shape;988;p119"/>
            <p:cNvSpPr txBox="1"/>
            <p:nvPr/>
          </p:nvSpPr>
          <p:spPr>
            <a:xfrm>
              <a:off x="96106" y="1508234"/>
              <a:ext cx="1295400" cy="838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2250" b="1" i="0" u="none" strike="noStrike" cap="none" dirty="0">
                  <a:solidFill>
                    <a:schemeClr val="lt1"/>
                  </a:solidFill>
                  <a:latin typeface="Calibri"/>
                  <a:ea typeface="Calibri"/>
                  <a:cs typeface="Calibri"/>
                  <a:sym typeface="Calibri"/>
                </a:rPr>
                <a:t>Purpose</a:t>
              </a:r>
              <a:r>
                <a:rPr lang="en-US" sz="1650" b="1" i="0" u="none" strike="noStrike" cap="none" dirty="0">
                  <a:solidFill>
                    <a:schemeClr val="lt1"/>
                  </a:solidFill>
                  <a:latin typeface="Century Gothic"/>
                  <a:ea typeface="Century Gothic"/>
                  <a:cs typeface="Century Gothic"/>
                  <a:sym typeface="Century Gothic"/>
                </a:rPr>
                <a:t>:  </a:t>
              </a:r>
              <a:endParaRPr sz="1650" b="1" i="0" u="none" strike="noStrike" cap="none" dirty="0">
                <a:solidFill>
                  <a:schemeClr val="lt1"/>
                </a:solidFill>
                <a:latin typeface="Century Gothic"/>
                <a:ea typeface="Century Gothic"/>
                <a:cs typeface="Century Gothic"/>
                <a:sym typeface="Century Gothic"/>
              </a:endParaRPr>
            </a:p>
          </p:txBody>
        </p:sp>
        <p:sp>
          <p:nvSpPr>
            <p:cNvPr id="989" name="Google Shape;989;p119"/>
            <p:cNvSpPr/>
            <p:nvPr/>
          </p:nvSpPr>
          <p:spPr>
            <a:xfrm rot="-2676628">
              <a:off x="1071013" y="1182833"/>
              <a:ext cx="2152978"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txBody>
            <a:bodyPr/>
            <a:lstStyle/>
            <a:p>
              <a:endParaRPr lang="en-US"/>
            </a:p>
          </p:txBody>
        </p:sp>
        <p:sp>
          <p:nvSpPr>
            <p:cNvPr id="990" name="Google Shape;990;p119"/>
            <p:cNvSpPr/>
            <p:nvPr/>
          </p:nvSpPr>
          <p:spPr>
            <a:xfrm>
              <a:off x="3659405" y="2045"/>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1" name="Google Shape;991;p119"/>
            <p:cNvSpPr txBox="1"/>
            <p:nvPr/>
          </p:nvSpPr>
          <p:spPr>
            <a:xfrm>
              <a:off x="2985851" y="-168166"/>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Provide management of the situation</a:t>
              </a:r>
              <a:endParaRPr sz="1650" b="1" i="0" u="none" strike="noStrike" cap="none">
                <a:solidFill>
                  <a:schemeClr val="accent1"/>
                </a:solidFill>
                <a:latin typeface="Century Gothic"/>
                <a:ea typeface="Century Gothic"/>
                <a:cs typeface="Century Gothic"/>
                <a:sym typeface="Century Gothic"/>
              </a:endParaRPr>
            </a:p>
          </p:txBody>
        </p:sp>
        <p:sp>
          <p:nvSpPr>
            <p:cNvPr id="992" name="Google Shape;992;p119"/>
            <p:cNvSpPr/>
            <p:nvPr/>
          </p:nvSpPr>
          <p:spPr>
            <a:xfrm rot="-1575281">
              <a:off x="1292998" y="1654274"/>
              <a:ext cx="1709007"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txBody>
            <a:bodyPr/>
            <a:lstStyle/>
            <a:p>
              <a:endParaRPr lang="en-US"/>
            </a:p>
          </p:txBody>
        </p:sp>
        <p:sp>
          <p:nvSpPr>
            <p:cNvPr id="993" name="Google Shape;993;p119"/>
            <p:cNvSpPr/>
            <p:nvPr/>
          </p:nvSpPr>
          <p:spPr>
            <a:xfrm>
              <a:off x="3659405" y="851514"/>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4" name="Google Shape;994;p119"/>
            <p:cNvSpPr txBox="1"/>
            <p:nvPr/>
          </p:nvSpPr>
          <p:spPr>
            <a:xfrm>
              <a:off x="2925648" y="746234"/>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Protect and aid possible targets</a:t>
              </a:r>
              <a:endParaRPr sz="1650" b="1" i="0" u="none" strike="noStrike" cap="none">
                <a:solidFill>
                  <a:schemeClr val="accent1"/>
                </a:solidFill>
                <a:latin typeface="Century Gothic"/>
                <a:ea typeface="Century Gothic"/>
                <a:cs typeface="Century Gothic"/>
                <a:sym typeface="Century Gothic"/>
              </a:endParaRPr>
            </a:p>
          </p:txBody>
        </p:sp>
        <p:sp>
          <p:nvSpPr>
            <p:cNvPr id="995" name="Google Shape;995;p119"/>
            <p:cNvSpPr/>
            <p:nvPr/>
          </p:nvSpPr>
          <p:spPr>
            <a:xfrm>
              <a:off x="3659405" y="1700982"/>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6" name="Google Shape;996;p119"/>
            <p:cNvSpPr txBox="1"/>
            <p:nvPr/>
          </p:nvSpPr>
          <p:spPr>
            <a:xfrm>
              <a:off x="2928056" y="1660634"/>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Provide support and guidance to the student</a:t>
              </a:r>
              <a:endParaRPr sz="1650" b="1" i="0" u="none" strike="noStrike" cap="none">
                <a:solidFill>
                  <a:schemeClr val="accent1"/>
                </a:solidFill>
                <a:latin typeface="Century Gothic"/>
                <a:ea typeface="Century Gothic"/>
                <a:cs typeface="Century Gothic"/>
                <a:sym typeface="Century Gothic"/>
              </a:endParaRPr>
            </a:p>
          </p:txBody>
        </p:sp>
        <p:sp>
          <p:nvSpPr>
            <p:cNvPr id="997" name="Google Shape;997;p119"/>
            <p:cNvSpPr/>
            <p:nvPr/>
          </p:nvSpPr>
          <p:spPr>
            <a:xfrm rot="1575281">
              <a:off x="1292998" y="2597158"/>
              <a:ext cx="1709007"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txBody>
            <a:bodyPr/>
            <a:lstStyle/>
            <a:p>
              <a:endParaRPr lang="en-US"/>
            </a:p>
          </p:txBody>
        </p:sp>
        <p:sp>
          <p:nvSpPr>
            <p:cNvPr id="998" name="Google Shape;998;p119"/>
            <p:cNvSpPr/>
            <p:nvPr/>
          </p:nvSpPr>
          <p:spPr>
            <a:xfrm>
              <a:off x="3659405" y="2550450"/>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9" name="Google Shape;999;p119"/>
            <p:cNvSpPr txBox="1"/>
            <p:nvPr/>
          </p:nvSpPr>
          <p:spPr>
            <a:xfrm>
              <a:off x="2925648" y="2651234"/>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Monitor the student short and long term</a:t>
              </a:r>
              <a:endParaRPr sz="1650" b="1" i="0" u="none" strike="noStrike" cap="none">
                <a:solidFill>
                  <a:schemeClr val="accent1"/>
                </a:solidFill>
                <a:latin typeface="Century Gothic"/>
                <a:ea typeface="Century Gothic"/>
                <a:cs typeface="Century Gothic"/>
                <a:sym typeface="Century Gothic"/>
              </a:endParaRPr>
            </a:p>
          </p:txBody>
        </p:sp>
        <p:sp>
          <p:nvSpPr>
            <p:cNvPr id="1000" name="Google Shape;1000;p119"/>
            <p:cNvSpPr/>
            <p:nvPr/>
          </p:nvSpPr>
          <p:spPr>
            <a:xfrm rot="2676628">
              <a:off x="1071013" y="3068599"/>
              <a:ext cx="2152978"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txBody>
            <a:bodyPr/>
            <a:lstStyle/>
            <a:p>
              <a:endParaRPr lang="en-US"/>
            </a:p>
          </p:txBody>
        </p:sp>
        <p:sp>
          <p:nvSpPr>
            <p:cNvPr id="1001" name="Google Shape;1001;p119"/>
            <p:cNvSpPr/>
            <p:nvPr/>
          </p:nvSpPr>
          <p:spPr>
            <a:xfrm>
              <a:off x="3659405" y="3399918"/>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1002" name="Google Shape;1002;p119"/>
            <p:cNvSpPr txBox="1"/>
            <p:nvPr/>
          </p:nvSpPr>
          <p:spPr>
            <a:xfrm>
              <a:off x="2925648" y="3565634"/>
              <a:ext cx="59589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Connect student to services and support systems</a:t>
              </a:r>
              <a:endParaRPr sz="1650" b="1" i="0" u="none" strike="noStrike" cap="none">
                <a:solidFill>
                  <a:schemeClr val="accent1"/>
                </a:solidFill>
                <a:latin typeface="Century Gothic"/>
                <a:ea typeface="Century Gothic"/>
                <a:cs typeface="Century Gothic"/>
                <a:sym typeface="Century Gothic"/>
              </a:endParaRPr>
            </a:p>
          </p:txBody>
        </p:sp>
      </p:grpSp>
      <p:sp>
        <p:nvSpPr>
          <p:cNvPr id="1003" name="Google Shape;1003;p119"/>
          <p:cNvSpPr/>
          <p:nvPr/>
        </p:nvSpPr>
        <p:spPr>
          <a:xfrm>
            <a:off x="1657350" y="4171950"/>
            <a:ext cx="1377225" cy="125775"/>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txBody>
          <a:bodyPr/>
          <a:lstStyle/>
          <a:p>
            <a:endParaRPr lang="en-US"/>
          </a:p>
        </p:txBody>
      </p:sp>
      <p:pic>
        <p:nvPicPr>
          <p:cNvPr id="22" name="Picture 2" descr="Image preview">
            <a:extLst>
              <a:ext uri="{FF2B5EF4-FFF2-40B4-BE49-F238E27FC236}">
                <a16:creationId xmlns:a16="http://schemas.microsoft.com/office/drawing/2014/main" id="{5C63EABB-61FC-4037-B9C9-D122E99CC3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6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524000"/>
            <a:ext cx="7715250" cy="2644155"/>
          </a:xfrm>
        </p:spPr>
        <p:txBody>
          <a:bodyPr/>
          <a:lstStyle/>
          <a:p>
            <a:r>
              <a:rPr lang="en-US" dirty="0">
                <a:solidFill>
                  <a:schemeClr val="accent1"/>
                </a:solidFill>
              </a:rPr>
              <a:t>What is your process for reporting concerns about students?</a:t>
            </a:r>
          </a:p>
        </p:txBody>
      </p:sp>
    </p:spTree>
    <p:extLst>
      <p:ext uri="{BB962C8B-B14F-4D97-AF65-F5344CB8AC3E}">
        <p14:creationId xmlns:p14="http://schemas.microsoft.com/office/powerpoint/2010/main" val="3959507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019799"/>
          </a:xfrm>
        </p:spPr>
        <p:txBody>
          <a:bodyPr/>
          <a:lstStyle/>
          <a:p>
            <a:pPr marL="0" algn="just">
              <a:spcBef>
                <a:spcPts val="1200"/>
              </a:spcBef>
            </a:pPr>
            <a:r>
              <a:rPr lang="en-US" sz="1800" u="sng" dirty="0">
                <a:solidFill>
                  <a:schemeClr val="accent1"/>
                </a:solidFill>
              </a:rPr>
              <a:t>Message on Social Media</a:t>
            </a:r>
          </a:p>
          <a:p>
            <a:pPr marL="0" algn="just">
              <a:spcBef>
                <a:spcPts val="1200"/>
              </a:spcBef>
            </a:pPr>
            <a:r>
              <a:rPr lang="en-US" sz="1700" dirty="0"/>
              <a:t>At a high school basketball game on a Friday night, a concerned parent pulls you aside to show you a posting that her son just showed her:</a:t>
            </a:r>
          </a:p>
          <a:p>
            <a:pPr marL="0" algn="just">
              <a:spcBef>
                <a:spcPts val="1200"/>
              </a:spcBef>
            </a:pPr>
            <a:r>
              <a:rPr lang="en-US" sz="1700" dirty="0"/>
              <a:t> </a:t>
            </a:r>
          </a:p>
          <a:p>
            <a:pPr marL="0" algn="just">
              <a:spcBef>
                <a:spcPts val="1200"/>
              </a:spcBef>
            </a:pPr>
            <a:endParaRPr lang="en-US" sz="1700" dirty="0"/>
          </a:p>
          <a:p>
            <a:pPr marL="0" algn="just">
              <a:spcBef>
                <a:spcPts val="1200"/>
              </a:spcBef>
            </a:pPr>
            <a:endParaRPr lang="en-US" sz="1700" dirty="0"/>
          </a:p>
          <a:p>
            <a:pPr marL="0" algn="just">
              <a:spcBef>
                <a:spcPts val="1200"/>
              </a:spcBef>
            </a:pPr>
            <a:r>
              <a:rPr lang="en-US" sz="1700" dirty="0"/>
              <a:t> </a:t>
            </a:r>
          </a:p>
          <a:p>
            <a:pPr marL="0" algn="just">
              <a:spcBef>
                <a:spcPts val="1200"/>
              </a:spcBef>
            </a:pPr>
            <a:endParaRPr lang="en-US" sz="1700" dirty="0"/>
          </a:p>
          <a:p>
            <a:pPr marL="0" algn="just">
              <a:spcBef>
                <a:spcPts val="1200"/>
              </a:spcBef>
            </a:pPr>
            <a:endParaRPr lang="en-US" sz="1700" dirty="0"/>
          </a:p>
          <a:p>
            <a:pPr marL="0" algn="just">
              <a:spcBef>
                <a:spcPts val="1200"/>
              </a:spcBef>
            </a:pPr>
            <a:r>
              <a:rPr lang="en-US" sz="1700" dirty="0"/>
              <a:t>You recognize the student as one that has had a few fights in the past and was recently suspended for possessing marijuana.</a:t>
            </a:r>
          </a:p>
          <a:p>
            <a:pPr marL="0" algn="just">
              <a:spcBef>
                <a:spcPts val="1200"/>
              </a:spcBef>
            </a:pPr>
            <a:r>
              <a:rPr lang="en-US" sz="1700" dirty="0"/>
              <a:t>You immediately contact the principal and the superintendent, who calls the local police.  Officers go to the student’s house and meet with the family.  The student was agitated about the whole situation, but reports that he was “just joking around.”  He admits to being mad about being suspended, but said he “wouldn’t do anything that stupid.” Officers ask about weapons in the home and the parents report that there are only two shotguns locked in a gun safe.  Law enforcement reports back to school officials that they do not feel this is an immediate concern, but they will keep an investigation open.</a:t>
            </a:r>
          </a:p>
        </p:txBody>
      </p:sp>
      <p:pic>
        <p:nvPicPr>
          <p:cNvPr id="4" name="Picture 3" descr="http://socialnewsdaily.com/wp-content/uploads/2013/10/School-Shooting-Twitter-Threat.png"/>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105400" cy="2133600"/>
          </a:xfrm>
          <a:prstGeom prst="rect">
            <a:avLst/>
          </a:prstGeom>
          <a:noFill/>
          <a:ln>
            <a:noFill/>
          </a:ln>
        </p:spPr>
      </p:pic>
    </p:spTree>
    <p:extLst>
      <p:ext uri="{BB962C8B-B14F-4D97-AF65-F5344CB8AC3E}">
        <p14:creationId xmlns:p14="http://schemas.microsoft.com/office/powerpoint/2010/main" val="404656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46484" y="375047"/>
            <a:ext cx="5801916" cy="878681"/>
          </a:xfrm>
        </p:spPr>
        <p:txBody>
          <a:bodyPr/>
          <a:lstStyle/>
          <a:p>
            <a:pPr eaLnBrk="1" fontAlgn="auto" hangingPunct="1">
              <a:spcAft>
                <a:spcPts val="0"/>
              </a:spcAft>
              <a:defRPr/>
            </a:pPr>
            <a:r>
              <a:rPr lang="en-US" sz="3600" dirty="0">
                <a:solidFill>
                  <a:schemeClr val="accent1"/>
                </a:solidFill>
              </a:rPr>
              <a:t>Preventing School Violence</a:t>
            </a:r>
          </a:p>
        </p:txBody>
      </p:sp>
      <p:sp>
        <p:nvSpPr>
          <p:cNvPr id="195587" name="Rectangle 3"/>
          <p:cNvSpPr>
            <a:spLocks noGrp="1" noChangeArrowheads="1"/>
          </p:cNvSpPr>
          <p:nvPr>
            <p:ph idx="1"/>
          </p:nvPr>
        </p:nvSpPr>
        <p:spPr>
          <a:xfrm>
            <a:off x="381000" y="1295400"/>
            <a:ext cx="8229600" cy="4525963"/>
          </a:xfrm>
        </p:spPr>
        <p:txBody>
          <a:bodyPr rtlCol="0">
            <a:normAutofit/>
          </a:bodyPr>
          <a:lstStyle/>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Develop and maintain a positive school climate</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Provide awareness and ongoing training in early warning signs</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Outline </a:t>
            </a:r>
            <a:r>
              <a:rPr lang="en-US" sz="2400" b="1" i="1" dirty="0"/>
              <a:t>clear procedures for reporting</a:t>
            </a:r>
            <a:r>
              <a:rPr lang="en-US" sz="2400" i="1" dirty="0"/>
              <a:t> </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Timely and appropriate response to threats</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Use a team process to gather information and evaluate threat</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Seek assistance, as needed</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Implement interventions that are equal in weight to the behavior(s) of concern</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Provide ongoing monitoring of students of concern</a:t>
            </a:r>
          </a:p>
          <a:p>
            <a:pPr marL="342900" indent="-342900" eaLnBrk="1" fontAlgn="auto" hangingPunct="1">
              <a:spcBef>
                <a:spcPts val="120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1909006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ercampus.com/sites/default/files/2012/12/19/question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 y="381000"/>
            <a:ext cx="7400925" cy="4910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806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33D777-EE0D-4C7A-820D-21C7D4E6E1CC}"/>
              </a:ext>
            </a:extLst>
          </p:cNvPr>
          <p:cNvSpPr>
            <a:spLocks noGrp="1"/>
          </p:cNvSpPr>
          <p:nvPr>
            <p:ph type="title"/>
          </p:nvPr>
        </p:nvSpPr>
        <p:spPr>
          <a:solidFill>
            <a:srgbClr val="7FE1F5"/>
          </a:solidFill>
        </p:spPr>
        <p:txBody>
          <a:bodyPr/>
          <a:lstStyle/>
          <a:p>
            <a:r>
              <a:rPr lang="en-US" dirty="0"/>
              <a:t>Secure Your Area of Responsibility</a:t>
            </a:r>
          </a:p>
        </p:txBody>
      </p:sp>
      <p:pic>
        <p:nvPicPr>
          <p:cNvPr id="3" name="Picture 2">
            <a:extLst>
              <a:ext uri="{FF2B5EF4-FFF2-40B4-BE49-F238E27FC236}">
                <a16:creationId xmlns:a16="http://schemas.microsoft.com/office/drawing/2014/main" id="{2F82F97E-481E-4203-AB70-3C84BC3FEFCE}"/>
              </a:ext>
            </a:extLst>
          </p:cNvPr>
          <p:cNvPicPr>
            <a:picLocks noChangeAspect="1"/>
          </p:cNvPicPr>
          <p:nvPr/>
        </p:nvPicPr>
        <p:blipFill>
          <a:blip r:embed="rId2"/>
          <a:stretch>
            <a:fillRect/>
          </a:stretch>
        </p:blipFill>
        <p:spPr>
          <a:xfrm>
            <a:off x="679141" y="2775306"/>
            <a:ext cx="8106226" cy="2808353"/>
          </a:xfrm>
          <a:prstGeom prst="rect">
            <a:avLst/>
          </a:prstGeom>
        </p:spPr>
      </p:pic>
    </p:spTree>
    <p:extLst>
      <p:ext uri="{BB962C8B-B14F-4D97-AF65-F5344CB8AC3E}">
        <p14:creationId xmlns:p14="http://schemas.microsoft.com/office/powerpoint/2010/main" val="404140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C9E6A-8697-4725-83DE-D8435D37F07A}"/>
              </a:ext>
            </a:extLst>
          </p:cNvPr>
          <p:cNvSpPr>
            <a:spLocks noGrp="1"/>
          </p:cNvSpPr>
          <p:nvPr>
            <p:ph type="ctrTitle"/>
          </p:nvPr>
        </p:nvSpPr>
        <p:spPr>
          <a:xfrm>
            <a:off x="1850071" y="1086958"/>
            <a:ext cx="6430967" cy="850901"/>
          </a:xfrm>
          <a:solidFill>
            <a:schemeClr val="accent3"/>
          </a:solidFill>
        </p:spPr>
        <p:txBody>
          <a:bodyPr/>
          <a:lstStyle/>
          <a:p>
            <a:r>
              <a:rPr lang="en-US" dirty="0"/>
              <a:t>Secure Perimeter</a:t>
            </a:r>
          </a:p>
        </p:txBody>
      </p:sp>
      <p:sp>
        <p:nvSpPr>
          <p:cNvPr id="5" name="Subtitle 4">
            <a:extLst>
              <a:ext uri="{FF2B5EF4-FFF2-40B4-BE49-F238E27FC236}">
                <a16:creationId xmlns:a16="http://schemas.microsoft.com/office/drawing/2014/main" id="{45A23960-6F80-4D1B-9E8B-72387217351F}"/>
              </a:ext>
            </a:extLst>
          </p:cNvPr>
          <p:cNvSpPr>
            <a:spLocks noGrp="1"/>
          </p:cNvSpPr>
          <p:nvPr>
            <p:ph type="subTitle" idx="1"/>
          </p:nvPr>
        </p:nvSpPr>
        <p:spPr/>
        <p:txBody>
          <a:bodyPr/>
          <a:lstStyle/>
          <a:p>
            <a:endParaRPr lang="en-US" dirty="0"/>
          </a:p>
        </p:txBody>
      </p:sp>
      <p:pic>
        <p:nvPicPr>
          <p:cNvPr id="3" name="Picture 2">
            <a:extLst>
              <a:ext uri="{FF2B5EF4-FFF2-40B4-BE49-F238E27FC236}">
                <a16:creationId xmlns:a16="http://schemas.microsoft.com/office/drawing/2014/main" id="{7D06F5CB-A005-464A-95F8-873B83964355}"/>
              </a:ext>
            </a:extLst>
          </p:cNvPr>
          <p:cNvPicPr>
            <a:picLocks noChangeAspect="1"/>
          </p:cNvPicPr>
          <p:nvPr/>
        </p:nvPicPr>
        <p:blipFill>
          <a:blip r:embed="rId2"/>
          <a:stretch>
            <a:fillRect/>
          </a:stretch>
        </p:blipFill>
        <p:spPr>
          <a:xfrm>
            <a:off x="1483429" y="2441914"/>
            <a:ext cx="7660571" cy="2448266"/>
          </a:xfrm>
          <a:prstGeom prst="rect">
            <a:avLst/>
          </a:prstGeom>
        </p:spPr>
      </p:pic>
    </p:spTree>
    <p:extLst>
      <p:ext uri="{BB962C8B-B14F-4D97-AF65-F5344CB8AC3E}">
        <p14:creationId xmlns:p14="http://schemas.microsoft.com/office/powerpoint/2010/main" val="210876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A36F-4176-4855-A667-8DF8E5D0734D}"/>
              </a:ext>
            </a:extLst>
          </p:cNvPr>
          <p:cNvSpPr>
            <a:spLocks noGrp="1"/>
          </p:cNvSpPr>
          <p:nvPr>
            <p:ph type="title"/>
          </p:nvPr>
        </p:nvSpPr>
        <p:spPr>
          <a:solidFill>
            <a:srgbClr val="FF0000"/>
          </a:solidFill>
        </p:spPr>
        <p:txBody>
          <a:bodyPr/>
          <a:lstStyle/>
          <a:p>
            <a:r>
              <a:rPr lang="en-US" dirty="0"/>
              <a:t>LOCKDOWN</a:t>
            </a:r>
          </a:p>
        </p:txBody>
      </p:sp>
      <p:pic>
        <p:nvPicPr>
          <p:cNvPr id="5" name="Content Placeholder 4">
            <a:extLst>
              <a:ext uri="{FF2B5EF4-FFF2-40B4-BE49-F238E27FC236}">
                <a16:creationId xmlns:a16="http://schemas.microsoft.com/office/drawing/2014/main" id="{0EBF8F9A-0B18-4B5A-B72B-B545060A6F3E}"/>
              </a:ext>
            </a:extLst>
          </p:cNvPr>
          <p:cNvPicPr>
            <a:picLocks noGrp="1" noChangeAspect="1"/>
          </p:cNvPicPr>
          <p:nvPr>
            <p:ph idx="1"/>
          </p:nvPr>
        </p:nvPicPr>
        <p:blipFill>
          <a:blip r:embed="rId2"/>
          <a:stretch>
            <a:fillRect/>
          </a:stretch>
        </p:blipFill>
        <p:spPr>
          <a:xfrm>
            <a:off x="1151601" y="2857500"/>
            <a:ext cx="7437302" cy="2343150"/>
          </a:xfrm>
        </p:spPr>
      </p:pic>
    </p:spTree>
    <p:extLst>
      <p:ext uri="{BB962C8B-B14F-4D97-AF65-F5344CB8AC3E}">
        <p14:creationId xmlns:p14="http://schemas.microsoft.com/office/powerpoint/2010/main" val="417061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87E9-CC6E-40E1-83B7-CC7784FC16AC}"/>
              </a:ext>
            </a:extLst>
          </p:cNvPr>
          <p:cNvSpPr>
            <a:spLocks noGrp="1"/>
          </p:cNvSpPr>
          <p:nvPr>
            <p:ph type="title"/>
          </p:nvPr>
        </p:nvSpPr>
        <p:spPr/>
        <p:txBody>
          <a:bodyPr/>
          <a:lstStyle/>
          <a:p>
            <a:r>
              <a:rPr lang="en-US" dirty="0"/>
              <a:t>When should I do a Lockdown Drill</a:t>
            </a:r>
          </a:p>
        </p:txBody>
      </p:sp>
      <p:sp>
        <p:nvSpPr>
          <p:cNvPr id="3" name="Content Placeholder 2">
            <a:extLst>
              <a:ext uri="{FF2B5EF4-FFF2-40B4-BE49-F238E27FC236}">
                <a16:creationId xmlns:a16="http://schemas.microsoft.com/office/drawing/2014/main" id="{71692F7C-561D-42C5-984C-8E787E46BDA0}"/>
              </a:ext>
            </a:extLst>
          </p:cNvPr>
          <p:cNvSpPr>
            <a:spLocks noGrp="1"/>
          </p:cNvSpPr>
          <p:nvPr>
            <p:ph idx="1"/>
          </p:nvPr>
        </p:nvSpPr>
        <p:spPr/>
        <p:txBody>
          <a:bodyPr>
            <a:normAutofit/>
          </a:bodyPr>
          <a:lstStyle/>
          <a:p>
            <a:r>
              <a:rPr lang="en-US" sz="1800" dirty="0"/>
              <a:t>The ALSDE mandates that you conduct 2 Lockdown drills per year     16-1-44 </a:t>
            </a:r>
            <a:r>
              <a:rPr lang="en-US" sz="675" dirty="0"/>
              <a:t>code </a:t>
            </a:r>
            <a:r>
              <a:rPr lang="en-US" sz="675"/>
              <a:t>of Alabama</a:t>
            </a:r>
            <a:endParaRPr lang="en-US" sz="1800" dirty="0"/>
          </a:p>
          <a:p>
            <a:r>
              <a:rPr lang="en-US" sz="1800" dirty="0"/>
              <a:t>When do most School Shootings occur?</a:t>
            </a:r>
          </a:p>
          <a:p>
            <a:r>
              <a:rPr lang="en-US" sz="1800" dirty="0"/>
              <a:t>What happens when FIRE ALARM goes off during lockdown drill?</a:t>
            </a:r>
          </a:p>
          <a:p>
            <a:r>
              <a:rPr lang="en-US" sz="1800" dirty="0"/>
              <a:t>What about students who are Outside.</a:t>
            </a:r>
          </a:p>
        </p:txBody>
      </p:sp>
      <p:pic>
        <p:nvPicPr>
          <p:cNvPr id="4" name="Content Placeholder 3">
            <a:extLst>
              <a:ext uri="{FF2B5EF4-FFF2-40B4-BE49-F238E27FC236}">
                <a16:creationId xmlns:a16="http://schemas.microsoft.com/office/drawing/2014/main" id="{6F52D424-BE8E-4E8C-84FC-6DC9C213CBD7}"/>
              </a:ext>
            </a:extLst>
          </p:cNvPr>
          <p:cNvPicPr>
            <a:picLocks noGrp="1" noChangeAspect="1"/>
          </p:cNvPicPr>
          <p:nvPr>
            <p:ph idx="4294967295"/>
          </p:nvPr>
        </p:nvPicPr>
        <p:blipFill>
          <a:blip r:embed="rId2"/>
          <a:stretch>
            <a:fillRect/>
          </a:stretch>
        </p:blipFill>
        <p:spPr>
          <a:xfrm>
            <a:off x="8358187" y="1500188"/>
            <a:ext cx="785813" cy="779860"/>
          </a:xfrm>
          <a:prstGeom prst="rect">
            <a:avLst/>
          </a:prstGeom>
        </p:spPr>
      </p:pic>
    </p:spTree>
    <p:extLst>
      <p:ext uri="{BB962C8B-B14F-4D97-AF65-F5344CB8AC3E}">
        <p14:creationId xmlns:p14="http://schemas.microsoft.com/office/powerpoint/2010/main" val="12942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83C2-0F9A-4CD4-8120-2DC3C9ED93B2}"/>
              </a:ext>
            </a:extLst>
          </p:cNvPr>
          <p:cNvSpPr>
            <a:spLocks noGrp="1"/>
          </p:cNvSpPr>
          <p:nvPr>
            <p:ph type="title"/>
          </p:nvPr>
        </p:nvSpPr>
        <p:spPr/>
        <p:txBody>
          <a:bodyPr/>
          <a:lstStyle/>
          <a:p>
            <a:r>
              <a:rPr lang="en-US" dirty="0"/>
              <a:t>How do I Lockdown</a:t>
            </a:r>
          </a:p>
        </p:txBody>
      </p:sp>
      <p:sp>
        <p:nvSpPr>
          <p:cNvPr id="3" name="Content Placeholder 2">
            <a:extLst>
              <a:ext uri="{FF2B5EF4-FFF2-40B4-BE49-F238E27FC236}">
                <a16:creationId xmlns:a16="http://schemas.microsoft.com/office/drawing/2014/main" id="{654FF22E-73EF-4906-9873-44DDC186D8A7}"/>
              </a:ext>
            </a:extLst>
          </p:cNvPr>
          <p:cNvSpPr>
            <a:spLocks noGrp="1"/>
          </p:cNvSpPr>
          <p:nvPr>
            <p:ph idx="1"/>
          </p:nvPr>
        </p:nvSpPr>
        <p:spPr/>
        <p:txBody>
          <a:bodyPr>
            <a:normAutofit/>
          </a:bodyPr>
          <a:lstStyle/>
          <a:p>
            <a:r>
              <a:rPr lang="en-US" sz="1200" dirty="0"/>
              <a:t>You should have scanned and checked hallways as you were closing doors: Secured doors, closed blinds and engaged Secondary locks, Students should have been moved and hidden in a safe place and quiet. Older students may be dispersed throughout classroom.</a:t>
            </a:r>
          </a:p>
          <a:p>
            <a:r>
              <a:rPr lang="en-US" sz="1200" dirty="0"/>
              <a:t>You should now begin to barricade, Think High Wide and Deep. All classroom doors will open outward, barricaded will help to slow entry of anyone who breaches lock and it will also serve to absorb ballistic projectiles.</a:t>
            </a:r>
          </a:p>
        </p:txBody>
      </p:sp>
    </p:spTree>
    <p:extLst>
      <p:ext uri="{BB962C8B-B14F-4D97-AF65-F5344CB8AC3E}">
        <p14:creationId xmlns:p14="http://schemas.microsoft.com/office/powerpoint/2010/main" val="235651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First Step is your Mindset</a:t>
            </a:r>
          </a:p>
        </p:txBody>
      </p:sp>
      <p:sp>
        <p:nvSpPr>
          <p:cNvPr id="8" name="TextBox 7"/>
          <p:cNvSpPr txBox="1"/>
          <p:nvPr/>
        </p:nvSpPr>
        <p:spPr>
          <a:xfrm>
            <a:off x="1600200" y="2971800"/>
            <a:ext cx="6115050" cy="2654573"/>
          </a:xfrm>
          <a:prstGeom prst="rect">
            <a:avLst/>
          </a:prstGeom>
          <a:noFill/>
        </p:spPr>
        <p:txBody>
          <a:bodyPr wrap="square" rtlCol="0">
            <a:spAutoFit/>
          </a:bodyPr>
          <a:lstStyle/>
          <a:p>
            <a:pPr marL="214313" indent="-214313">
              <a:buFont typeface="Arial" panose="020B0604020202020204" pitchFamily="34" charset="0"/>
              <a:buChar char="•"/>
            </a:pPr>
            <a:r>
              <a:rPr lang="en-US" sz="2100" dirty="0"/>
              <a:t>It CAN HAPPEN HERE! </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We Want to build a “Culture of Safety”</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We must have no TOLERANCE for Violence.</a:t>
            </a:r>
          </a:p>
          <a:p>
            <a:endParaRPr lang="en-US" sz="2100" dirty="0"/>
          </a:p>
          <a:p>
            <a:pPr marL="214313" indent="-214313">
              <a:buFont typeface="Arial" panose="020B0604020202020204" pitchFamily="34" charset="0"/>
              <a:buChar char="•"/>
            </a:pPr>
            <a:r>
              <a:rPr lang="en-US" sz="2100" dirty="0"/>
              <a:t>EVERYONE is part of our PLANNING for the Safety and Security of our Children.</a:t>
            </a:r>
          </a:p>
        </p:txBody>
      </p:sp>
    </p:spTree>
    <p:extLst>
      <p:ext uri="{BB962C8B-B14F-4D97-AF65-F5344CB8AC3E}">
        <p14:creationId xmlns:p14="http://schemas.microsoft.com/office/powerpoint/2010/main" val="27948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9363</TotalTime>
  <Words>3176</Words>
  <Application>Microsoft Office PowerPoint</Application>
  <PresentationFormat>On-screen Show (4:3)</PresentationFormat>
  <Paragraphs>289</Paragraphs>
  <Slides>37</Slides>
  <Notes>31</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37</vt:i4>
      </vt:variant>
    </vt:vector>
  </HeadingPairs>
  <TitlesOfParts>
    <vt:vector size="58" baseType="lpstr">
      <vt:lpstr>Algerian</vt:lpstr>
      <vt:lpstr>Arial</vt:lpstr>
      <vt:lpstr>Calibri</vt:lpstr>
      <vt:lpstr>Calibri Light</vt:lpstr>
      <vt:lpstr>Century Gothic</vt:lpstr>
      <vt:lpstr>Comic Sans MS</vt:lpstr>
      <vt:lpstr>Corbel</vt:lpstr>
      <vt:lpstr>Georgia</vt:lpstr>
      <vt:lpstr>Noto Sans Symbols</vt:lpstr>
      <vt:lpstr>Twentieth Century</vt:lpstr>
      <vt:lpstr>Wingdings</vt:lpstr>
      <vt:lpstr>Wingdings 2</vt:lpstr>
      <vt:lpstr>Wingdings 3</vt:lpstr>
      <vt:lpstr>Office Theme</vt:lpstr>
      <vt:lpstr>Parallax</vt:lpstr>
      <vt:lpstr>Simple Light</vt:lpstr>
      <vt:lpstr>Urban</vt:lpstr>
      <vt:lpstr>Droplet</vt:lpstr>
      <vt:lpstr>Droplet</vt:lpstr>
      <vt:lpstr>Urban</vt:lpstr>
      <vt:lpstr>Acrobat Document</vt:lpstr>
      <vt:lpstr>PowerPoint Presentation</vt:lpstr>
      <vt:lpstr>PowerPoint Presentation</vt:lpstr>
      <vt:lpstr>Heightened Awareness </vt:lpstr>
      <vt:lpstr>Secure Your Area of Responsibility</vt:lpstr>
      <vt:lpstr>Secure Perimeter</vt:lpstr>
      <vt:lpstr>LOCKDOWN</vt:lpstr>
      <vt:lpstr>When should I do a Lockdown Drill</vt:lpstr>
      <vt:lpstr>How do I Lockdown</vt:lpstr>
      <vt:lpstr>First Step is your Mindset</vt:lpstr>
      <vt:lpstr>How much time do you have?</vt:lpstr>
      <vt:lpstr>PowerPoint Presentation</vt:lpstr>
      <vt:lpstr>The Final Report and Findings of the Safe School Initiative</vt:lpstr>
      <vt:lpstr>Triggering Events for a Threat Assessment</vt:lpstr>
      <vt:lpstr>Making vs. Posing a Threat</vt:lpstr>
      <vt:lpstr>When did the first school shooting occur? </vt:lpstr>
      <vt:lpstr> </vt:lpstr>
      <vt:lpstr>PowerPoint Presentation</vt:lpstr>
      <vt:lpstr>Assemble Threat Assessment Team </vt:lpstr>
      <vt:lpstr> </vt:lpstr>
      <vt:lpstr> There is no accurate profile of a student attacker, nor is there a profile for the type of school that has been targeted</vt:lpstr>
      <vt:lpstr>MENTAL HEALTH</vt:lpstr>
      <vt:lpstr>Safe School Initiative Key Findings</vt:lpstr>
      <vt:lpstr>Most attackers used firearms, and firearms were most often acquired from home.</vt:lpstr>
      <vt:lpstr>Key Findings</vt:lpstr>
      <vt:lpstr>Key Findings</vt:lpstr>
      <vt:lpstr>Key Findings </vt:lpstr>
      <vt:lpstr>PowerPoint Presentation</vt:lpstr>
      <vt:lpstr>PowerPoint Presentation</vt:lpstr>
      <vt:lpstr>PowerPoint Presentation</vt:lpstr>
      <vt:lpstr>Communication</vt:lpstr>
      <vt:lpstr>In many cases, other students were involved in some capacity. </vt:lpstr>
      <vt:lpstr>FERPA (1974)</vt:lpstr>
      <vt:lpstr>Develop a Response, Management, and Support (RMS) Plan</vt:lpstr>
      <vt:lpstr>What is your process for reporting concerns about students?</vt:lpstr>
      <vt:lpstr>PowerPoint Presentation</vt:lpstr>
      <vt:lpstr>Preventing School Violence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and Intervention Overview</dc:title>
  <dc:creator>Chris Harms</dc:creator>
  <cp:lastModifiedBy>Dale Stripling</cp:lastModifiedBy>
  <cp:revision>252</cp:revision>
  <cp:lastPrinted>2021-08-04T03:47:02Z</cp:lastPrinted>
  <dcterms:created xsi:type="dcterms:W3CDTF">2014-06-17T14:58:17Z</dcterms:created>
  <dcterms:modified xsi:type="dcterms:W3CDTF">2023-08-31T14:18:00Z</dcterms:modified>
</cp:coreProperties>
</file>