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mo" panose="020B0604020202020204" pitchFamily="34" charset="0"/>
      <p:regular r:id="rId16"/>
    </p:embeddedFont>
    <p:embeddedFont>
      <p:font typeface="Arimo Bold" panose="020B0704020202020204" pitchFamily="34" charset="0"/>
      <p:regular r:id="rId17"/>
    </p:embeddedFont>
    <p:embeddedFont>
      <p:font typeface="Arimo Bold Italics" panose="020B0704020202090204" pitchFamily="34" charset="0"/>
      <p:regular r:id="rId18"/>
    </p:embeddedFont>
    <p:embeddedFont>
      <p:font typeface="Arimo Italics" panose="020B0604020202090204" pitchFamily="34" charset="0"/>
      <p:regular r:id="rId19"/>
    </p:embeddedFont>
    <p:embeddedFont>
      <p:font typeface="Open Sans" panose="020B0606030504020204" pitchFamily="34" charset="0"/>
      <p:regular r:id="rId20"/>
    </p:embeddedFont>
    <p:embeddedFont>
      <p:font typeface="Open Sans Bold" panose="020B0806030504020204" pitchFamily="34" charset="0"/>
      <p:regular r:id="rId21"/>
    </p:embeddedFont>
    <p:embeddedFont>
      <p:font typeface="Open Sans Bold Italics" panose="020B0806030504020204" pitchFamily="34" charset="0"/>
      <p:regular r:id="rId22"/>
    </p:embeddedFont>
    <p:embeddedFont>
      <p:font typeface="Open Sans Extra Bold" panose="020B0906030804020204" pitchFamily="34" charset="0"/>
      <p:regular r:id="rId23"/>
    </p:embeddedFont>
    <p:embeddedFont>
      <p:font typeface="Open Sans Extra Bold Italics" panose="020B0906030804020204" pitchFamily="34" charset="0"/>
      <p:regular r:id="rId24"/>
    </p:embeddedFont>
    <p:embeddedFont>
      <p:font typeface="Open Sans Italics" panose="020B0606030504020204" pitchFamily="34" charset="0"/>
      <p:regular r:id="rId25"/>
    </p:embeddedFont>
    <p:embeddedFont>
      <p:font typeface="Open Sans Light" panose="020B0306030504020204" pitchFamily="34" charset="0"/>
      <p:regular r:id="rId26"/>
    </p:embeddedFont>
    <p:embeddedFont>
      <p:font typeface="Open Sans Light Bold" panose="020B0806030504020204" pitchFamily="34" charset="0"/>
      <p:regular r:id="rId27"/>
    </p:embeddedFont>
    <p:embeddedFont>
      <p:font typeface="Open Sans Light Bold Italics" panose="020B0806030504020204" pitchFamily="34" charset="0"/>
      <p:regular r:id="rId28"/>
    </p:embeddedFont>
    <p:embeddedFont>
      <p:font typeface="Open Sans Light Italics" panose="020B0306030504020204" pitchFamily="34" charset="0"/>
      <p:regular r:id="rId29"/>
    </p:embeddedFont>
    <p:embeddedFont>
      <p:font typeface="Poppins Light" panose="020B0604020202020204" pitchFamily="34" charset="0"/>
      <p:regular r:id="rId30"/>
    </p:embeddedFont>
    <p:embeddedFont>
      <p:font typeface="Poppins Light Bold" panose="02000000000000000000" pitchFamily="2" charset="77"/>
      <p:regular r:id="rId31"/>
    </p:embeddedFont>
    <p:embeddedFont>
      <p:font typeface="Telegraf Bold" pitchFamily="2" charset="77"/>
      <p:regular r:id="rId32"/>
    </p:embeddedFont>
    <p:embeddedFont>
      <p:font typeface="Telegraf Bold Bold" pitchFamily="2" charset="77"/>
      <p:regular r:id="rId33"/>
    </p:embeddedFont>
    <p:embeddedFont>
      <p:font typeface="Telegraf Medium" pitchFamily="2" charset="77"/>
      <p:regular r:id="rId34"/>
    </p:embeddedFont>
    <p:embeddedFont>
      <p:font typeface="Telegraf Medium Bold" pitchFamily="2" charset="77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139038">
            <a:off x="13190771" y="2469563"/>
            <a:ext cx="939184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2101" y="564300"/>
            <a:ext cx="8439305" cy="85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3"/>
              </a:lnSpc>
            </a:pPr>
            <a:r>
              <a:rPr lang="en-US" sz="2877">
                <a:solidFill>
                  <a:srgbClr val="191919"/>
                </a:solidFill>
                <a:latin typeface="Poppins Light Bold"/>
              </a:rPr>
              <a:t>MONTANA STATE UNIVERSITY</a:t>
            </a:r>
          </a:p>
          <a:p>
            <a:pPr>
              <a:lnSpc>
                <a:spcPts val="3453"/>
              </a:lnSpc>
            </a:pPr>
            <a:r>
              <a:rPr lang="en-US" sz="2877">
                <a:solidFill>
                  <a:srgbClr val="191919"/>
                </a:solidFill>
                <a:latin typeface="Poppins Light Bold"/>
              </a:rPr>
              <a:t>CENTER FOR RESEARCH ON RURAL EDUCATION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17709" y="663095"/>
            <a:ext cx="9463458" cy="654161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91631" y="3537218"/>
            <a:ext cx="12635982" cy="265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29"/>
              </a:lnSpc>
            </a:pPr>
            <a:r>
              <a:rPr lang="en-US" sz="9117">
                <a:solidFill>
                  <a:srgbClr val="191919"/>
                </a:solidFill>
                <a:latin typeface="Telegraf Bold"/>
              </a:rPr>
              <a:t>Youth Aware of Mental Health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1631" y="6228080"/>
            <a:ext cx="9156891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191919"/>
                </a:solidFill>
                <a:latin typeface="Poppins Light Bold"/>
              </a:rPr>
              <a:t>Mental Health Promotion &amp; Suicide Prevention in Montana Schools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74730" y="8302625"/>
            <a:ext cx="5205421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1999">
                <a:solidFill>
                  <a:srgbClr val="191919"/>
                </a:solidFill>
                <a:latin typeface="Poppins Light Bold"/>
              </a:rPr>
              <a:t>August 9, 2022 </a:t>
            </a:r>
          </a:p>
          <a:p>
            <a:pPr>
              <a:lnSpc>
                <a:spcPts val="2599"/>
              </a:lnSpc>
            </a:pPr>
            <a:r>
              <a:rPr lang="en-US" sz="1999">
                <a:solidFill>
                  <a:srgbClr val="191919"/>
                </a:solidFill>
                <a:latin typeface="Poppins Light Bold"/>
              </a:rPr>
              <a:t>2:45- 4:15 p.m. </a:t>
            </a:r>
          </a:p>
          <a:p>
            <a:pPr marL="0" lvl="0" indent="0">
              <a:lnSpc>
                <a:spcPts val="2599"/>
              </a:lnSpc>
            </a:pPr>
            <a:r>
              <a:rPr lang="en-US" sz="1999">
                <a:solidFill>
                  <a:srgbClr val="191919"/>
                </a:solidFill>
                <a:latin typeface="Poppins Light Bold"/>
              </a:rPr>
              <a:t>Jeremy Bullock Safe Schools Summit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8906657"/>
            <a:ext cx="5879719" cy="368153"/>
            <a:chOff x="0" y="0"/>
            <a:chExt cx="7839625" cy="49087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90871" cy="490871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772443" y="50605"/>
              <a:ext cx="7067182" cy="440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  <a:latin typeface="Poppins Light"/>
                </a:rPr>
                <a:t>Mental Health in Mind AB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116" b="21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801949" y="5706134"/>
            <a:ext cx="7643812" cy="0"/>
          </a:xfrm>
          <a:prstGeom prst="line">
            <a:avLst/>
          </a:prstGeom>
          <a:ln w="9525" cap="rnd">
            <a:solidFill>
              <a:srgbClr val="191919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7247360" y="5710897"/>
            <a:ext cx="7643812" cy="0"/>
          </a:xfrm>
          <a:prstGeom prst="line">
            <a:avLst/>
          </a:prstGeom>
          <a:ln w="9525" cap="rnd">
            <a:solidFill>
              <a:srgbClr val="191919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70874" y="378247"/>
            <a:ext cx="5361985" cy="49443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05131" y="6061169"/>
            <a:ext cx="7500073" cy="34287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37602" y="404709"/>
            <a:ext cx="6686253" cy="49369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390329" y="5971467"/>
            <a:ext cx="5868971" cy="411020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5400000">
            <a:off x="-3686175" y="3709449"/>
            <a:ext cx="10287000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5300">
                <a:solidFill>
                  <a:srgbClr val="191919"/>
                </a:solidFill>
                <a:latin typeface="Telegraf Bold"/>
              </a:rPr>
              <a:t>SUICIDE PREVENTION PROGRAMS IN MONTANA SCHOOLS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417682"/>
            <a:ext cx="2909670" cy="22272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646744"/>
            <a:ext cx="5328663" cy="276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59"/>
              </a:lnSpc>
            </a:pPr>
            <a:r>
              <a:rPr lang="en-US" sz="8799">
                <a:solidFill>
                  <a:srgbClr val="5CE1E6"/>
                </a:solidFill>
                <a:latin typeface="Telegraf Bold"/>
              </a:rPr>
              <a:t>Resource Page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470906"/>
            <a:ext cx="6397808" cy="335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>
                <a:solidFill>
                  <a:srgbClr val="191919"/>
                </a:solidFill>
                <a:latin typeface="Poppins Light Bold"/>
              </a:rPr>
              <a:t>For more information about YAM contact: </a:t>
            </a:r>
          </a:p>
          <a:p>
            <a:pPr>
              <a:lnSpc>
                <a:spcPts val="4479"/>
              </a:lnSpc>
            </a:pPr>
            <a:r>
              <a:rPr lang="en-US" sz="3199">
                <a:solidFill>
                  <a:srgbClr val="191919"/>
                </a:solidFill>
                <a:latin typeface="Poppins Light"/>
              </a:rPr>
              <a:t>KELLEY EDWARDS </a:t>
            </a:r>
          </a:p>
          <a:p>
            <a:pPr>
              <a:lnSpc>
                <a:spcPts val="4479"/>
              </a:lnSpc>
            </a:pPr>
            <a:r>
              <a:rPr lang="en-US" sz="3199">
                <a:solidFill>
                  <a:srgbClr val="191919"/>
                </a:solidFill>
                <a:latin typeface="Poppins Light"/>
              </a:rPr>
              <a:t>YAM PROGRAM MANAGER </a:t>
            </a:r>
          </a:p>
          <a:p>
            <a:pPr>
              <a:lnSpc>
                <a:spcPts val="4479"/>
              </a:lnSpc>
            </a:pPr>
            <a:r>
              <a:rPr lang="en-US" sz="3199">
                <a:solidFill>
                  <a:srgbClr val="191919"/>
                </a:solidFill>
                <a:latin typeface="Poppins Light"/>
              </a:rPr>
              <a:t>Kelley.edwards@montana.edu</a:t>
            </a: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191919"/>
                </a:solidFill>
                <a:latin typeface="Poppins Light"/>
              </a:rPr>
              <a:t>(406) 994-1606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29054" y="1133475"/>
            <a:ext cx="7361766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91919"/>
                </a:solidFill>
                <a:latin typeface="Poppins Light Bold"/>
              </a:rPr>
              <a:t>School-based suicide prevention programmes: the SEYLE cluster-randomized, controlled trial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191919"/>
                </a:solidFill>
                <a:latin typeface="Poppins Light"/>
              </a:rPr>
              <a:t>Danuta Wasserman et al. Lancet. 2015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29979" y="1152525"/>
            <a:ext cx="585979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2"/>
              </a:lnSpc>
            </a:pPr>
            <a:r>
              <a:rPr lang="en-US" sz="2002" u="sng">
                <a:solidFill>
                  <a:srgbClr val="191919"/>
                </a:solidFill>
                <a:latin typeface="Telegraf Medium 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29054" y="2597277"/>
            <a:ext cx="7361766" cy="208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91919"/>
                </a:solidFill>
                <a:latin typeface="Poppins Light Bold"/>
              </a:rPr>
              <a:t>The Youth Aware of Mental Health Intervention: Impact on Help Seeking, Mental Health Knowledge, and Stigma in U.S. Adolescents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191919"/>
                </a:solidFill>
                <a:latin typeface="Poppins Light"/>
              </a:rPr>
              <a:t>Janet C. Lidlow et al. Journal of Adolescent Health. 2020 July.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29979" y="2616327"/>
            <a:ext cx="585979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2"/>
              </a:lnSpc>
            </a:pPr>
            <a:r>
              <a:rPr lang="en-US" sz="2002" u="sng">
                <a:solidFill>
                  <a:srgbClr val="191919"/>
                </a:solidFill>
                <a:latin typeface="Telegraf Medium 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29054" y="4960239"/>
            <a:ext cx="7361766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91919"/>
                </a:solidFill>
                <a:latin typeface="Poppins Light Bold"/>
              </a:rPr>
              <a:t>Feasibility, acceptability,and fidelity: Extension agents teaching youth aware of mental health.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191919"/>
                </a:solidFill>
                <a:latin typeface="Poppins Light"/>
              </a:rPr>
              <a:t>Sandra J. Bailey et al. Journal of Rural Mental Health, 46(2), 88-99.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29979" y="4979289"/>
            <a:ext cx="585979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2"/>
              </a:lnSpc>
            </a:pPr>
            <a:r>
              <a:rPr lang="en-US" sz="2002" u="sng">
                <a:solidFill>
                  <a:srgbClr val="191919"/>
                </a:solidFill>
                <a:latin typeface="Telegraf Medium Bold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29054" y="6982842"/>
            <a:ext cx="7361766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191919"/>
                </a:solidFill>
                <a:latin typeface="Poppins Light Bold"/>
              </a:rPr>
              <a:t>Blueprint for Youth Suicide Prevention: Strategies for Community and School Settings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191919"/>
                </a:solidFill>
                <a:latin typeface="Poppins Light"/>
              </a:rPr>
              <a:t>A joint initiative or the American Academy of Pediatrics and the American Foundation for Suicide Prvention, in collaboration with experts from the National Institute of Mental Health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29979" y="7001892"/>
            <a:ext cx="585979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2"/>
              </a:lnSpc>
            </a:pPr>
            <a:r>
              <a:rPr lang="en-US" sz="2002" u="sng">
                <a:solidFill>
                  <a:srgbClr val="191919"/>
                </a:solidFill>
                <a:latin typeface="Telegraf Medium Bold"/>
              </a:rPr>
              <a:t>04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078342"/>
            <a:ext cx="840829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191919"/>
                </a:solidFill>
                <a:latin typeface="Poppins Light"/>
              </a:rPr>
              <a:t>Youth Aware of Mental Health: https://www.y-a-m.org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0419" y="1028700"/>
            <a:ext cx="7015734" cy="82296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70419" y="2680335"/>
            <a:ext cx="7340471" cy="6219408"/>
            <a:chOff x="0" y="0"/>
            <a:chExt cx="7484110" cy="63411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485380" cy="6341110"/>
            </a:xfrm>
            <a:custGeom>
              <a:avLst/>
              <a:gdLst/>
              <a:ahLst/>
              <a:cxnLst/>
              <a:rect l="l" t="t" r="r" b="b"/>
              <a:pathLst>
                <a:path w="7485380" h="6341110">
                  <a:moveTo>
                    <a:pt x="5027930" y="6341110"/>
                  </a:moveTo>
                  <a:lnTo>
                    <a:pt x="0" y="6341110"/>
                  </a:lnTo>
                  <a:lnTo>
                    <a:pt x="0" y="5027930"/>
                  </a:lnTo>
                  <a:cubicBezTo>
                    <a:pt x="0" y="2250440"/>
                    <a:pt x="2250440" y="0"/>
                    <a:pt x="5027930" y="0"/>
                  </a:cubicBezTo>
                  <a:lnTo>
                    <a:pt x="5027930" y="0"/>
                  </a:lnTo>
                  <a:lnTo>
                    <a:pt x="7485380" y="3169920"/>
                  </a:lnTo>
                  <a:lnTo>
                    <a:pt x="5027930" y="6341110"/>
                  </a:lnTo>
                  <a:close/>
                </a:path>
              </a:pathLst>
            </a:custGeom>
            <a:blipFill>
              <a:blip r:embed="rId3"/>
              <a:stretch>
                <a:fillRect t="-19061" b="-3806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255424" y="2659262"/>
            <a:ext cx="6506912" cy="5034698"/>
            <a:chOff x="0" y="0"/>
            <a:chExt cx="8675883" cy="6712930"/>
          </a:xfrm>
        </p:grpSpPr>
        <p:sp>
          <p:nvSpPr>
            <p:cNvPr id="6" name="TextBox 6"/>
            <p:cNvSpPr txBox="1"/>
            <p:nvPr/>
          </p:nvSpPr>
          <p:spPr>
            <a:xfrm>
              <a:off x="0" y="-66675"/>
              <a:ext cx="8675883" cy="270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500">
                  <a:solidFill>
                    <a:srgbClr val="191919"/>
                  </a:solidFill>
                  <a:latin typeface="Telegraf Bold"/>
                </a:rPr>
                <a:t>About the Speaker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434707"/>
              <a:ext cx="7706631" cy="687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029"/>
                </a:lnSpc>
              </a:pPr>
              <a:r>
                <a:rPr lang="en-US" sz="3099">
                  <a:solidFill>
                    <a:srgbClr val="191919"/>
                  </a:solidFill>
                  <a:latin typeface="Telegraf Medium"/>
                </a:rPr>
                <a:t>Kathleen Kinsella Shea, LCSW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628985"/>
              <a:ext cx="7706631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Poppins Light"/>
                </a:rPr>
                <a:t>YAM-Certified International Trainer</a:t>
              </a:r>
            </a:p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191919"/>
                  </a:solidFill>
                  <a:latin typeface="Poppins Light"/>
                </a:rPr>
                <a:t>kathleenkinsellashea@gmail.com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3410440"/>
              <a:ext cx="7706631" cy="0"/>
            </a:xfrm>
            <a:prstGeom prst="line">
              <a:avLst/>
            </a:prstGeom>
            <a:ln w="12700" cap="flat">
              <a:solidFill>
                <a:srgbClr val="191919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958" r="15974"/>
          <a:stretch>
            <a:fillRect/>
          </a:stretch>
        </p:blipFill>
        <p:spPr>
          <a:xfrm>
            <a:off x="0" y="-1985937"/>
            <a:ext cx="8423038" cy="1489437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3130641"/>
            <a:ext cx="6303725" cy="3836489"/>
            <a:chOff x="0" y="0"/>
            <a:chExt cx="8404966" cy="5115319"/>
          </a:xfrm>
        </p:grpSpPr>
        <p:sp>
          <p:nvSpPr>
            <p:cNvPr id="4" name="TextBox 4"/>
            <p:cNvSpPr txBox="1"/>
            <p:nvPr/>
          </p:nvSpPr>
          <p:spPr>
            <a:xfrm>
              <a:off x="0" y="-66675"/>
              <a:ext cx="8404966" cy="270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800"/>
                </a:lnSpc>
              </a:pPr>
              <a:r>
                <a:rPr lang="en-US" sz="6500">
                  <a:solidFill>
                    <a:srgbClr val="191919"/>
                  </a:solidFill>
                  <a:latin typeface="Telegraf Bold"/>
                </a:rPr>
                <a:t>Friends of YAM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081837"/>
              <a:ext cx="6940137" cy="2033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29"/>
                </a:lnSpc>
              </a:pPr>
              <a:r>
                <a:rPr lang="en-US" sz="3099">
                  <a:solidFill>
                    <a:srgbClr val="191919"/>
                  </a:solidFill>
                  <a:latin typeface="Telegraf Medium"/>
                </a:rPr>
                <a:t>Community Partners</a:t>
              </a:r>
            </a:p>
            <a:p>
              <a:pPr marL="0" lvl="0" indent="0" algn="l">
                <a:lnSpc>
                  <a:spcPts val="4029"/>
                </a:lnSpc>
              </a:pPr>
              <a:r>
                <a:rPr lang="en-US" sz="3099">
                  <a:solidFill>
                    <a:srgbClr val="191919"/>
                  </a:solidFill>
                  <a:latin typeface="Telegraf Medium"/>
                </a:rPr>
                <a:t>without whom YAM could not grow and thrive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423038" y="1110397"/>
            <a:ext cx="10227741" cy="779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0909" lvl="1" indent="-445454">
              <a:lnSpc>
                <a:spcPts val="5777"/>
              </a:lnSpc>
              <a:buFont typeface="Arial"/>
              <a:buChar char="•"/>
            </a:pPr>
            <a:r>
              <a:rPr lang="en-US" sz="4126">
                <a:solidFill>
                  <a:srgbClr val="191919"/>
                </a:solidFill>
                <a:latin typeface="Poppins Light"/>
              </a:rPr>
              <a:t>NAMI MONTANA</a:t>
            </a:r>
          </a:p>
          <a:p>
            <a:pPr marL="861212" lvl="1" indent="-430606">
              <a:lnSpc>
                <a:spcPts val="5584"/>
              </a:lnSpc>
              <a:buFont typeface="Arial"/>
              <a:buChar char="•"/>
            </a:pPr>
            <a:r>
              <a:rPr lang="en-US" sz="3988">
                <a:solidFill>
                  <a:srgbClr val="191919"/>
                </a:solidFill>
                <a:latin typeface="Poppins Light"/>
              </a:rPr>
              <a:t>MSU EXTENSION PROGRAM</a:t>
            </a:r>
          </a:p>
          <a:p>
            <a:pPr marL="861212" lvl="1" indent="-430606">
              <a:lnSpc>
                <a:spcPts val="5584"/>
              </a:lnSpc>
              <a:buFont typeface="Arial"/>
              <a:buChar char="•"/>
            </a:pPr>
            <a:r>
              <a:rPr lang="en-US" sz="3988">
                <a:solidFill>
                  <a:srgbClr val="191919"/>
                </a:solidFill>
                <a:latin typeface="Poppins Light"/>
              </a:rPr>
              <a:t>OPPORTUNITY BANK</a:t>
            </a:r>
          </a:p>
          <a:p>
            <a:pPr marL="890909" lvl="1" indent="-445454">
              <a:lnSpc>
                <a:spcPts val="5777"/>
              </a:lnSpc>
              <a:buFont typeface="Arial"/>
              <a:buChar char="•"/>
            </a:pPr>
            <a:r>
              <a:rPr lang="en-US" sz="4126">
                <a:solidFill>
                  <a:srgbClr val="191919"/>
                </a:solidFill>
                <a:latin typeface="Poppins Light"/>
              </a:rPr>
              <a:t>INTREPID CREDIT UNION</a:t>
            </a:r>
          </a:p>
          <a:p>
            <a:pPr marL="861212" lvl="1" indent="-430606">
              <a:lnSpc>
                <a:spcPts val="5584"/>
              </a:lnSpc>
              <a:buFont typeface="Arial"/>
              <a:buChar char="•"/>
            </a:pPr>
            <a:r>
              <a:rPr lang="en-US" sz="3988">
                <a:solidFill>
                  <a:srgbClr val="191919"/>
                </a:solidFill>
                <a:latin typeface="Poppins Light"/>
              </a:rPr>
              <a:t>BLACKFEET COMMUNITY COLLEGE</a:t>
            </a:r>
          </a:p>
          <a:p>
            <a:pPr marL="861212" lvl="1" indent="-430606">
              <a:lnSpc>
                <a:spcPts val="5584"/>
              </a:lnSpc>
              <a:buFont typeface="Arial"/>
              <a:buChar char="•"/>
            </a:pPr>
            <a:r>
              <a:rPr lang="en-US" sz="3988">
                <a:solidFill>
                  <a:srgbClr val="191919"/>
                </a:solidFill>
                <a:latin typeface="Poppins Light"/>
              </a:rPr>
              <a:t>CARTER COUNTY MUSEUM</a:t>
            </a:r>
          </a:p>
          <a:p>
            <a:pPr marL="861212" lvl="1" indent="-430606">
              <a:lnSpc>
                <a:spcPts val="5584"/>
              </a:lnSpc>
              <a:buFont typeface="Arial"/>
              <a:buChar char="•"/>
            </a:pPr>
            <a:r>
              <a:rPr lang="en-US" sz="3988">
                <a:solidFill>
                  <a:srgbClr val="191919"/>
                </a:solidFill>
                <a:latin typeface="Poppins Light"/>
              </a:rPr>
              <a:t>BOZEMAN HEALTH</a:t>
            </a:r>
          </a:p>
          <a:p>
            <a:pPr marL="861212" lvl="1" indent="-430606">
              <a:lnSpc>
                <a:spcPts val="5584"/>
              </a:lnSpc>
              <a:buFont typeface="Arial"/>
              <a:buChar char="•"/>
            </a:pPr>
            <a:r>
              <a:rPr lang="en-US" sz="3988">
                <a:solidFill>
                  <a:srgbClr val="191919"/>
                </a:solidFill>
                <a:latin typeface="Poppins Light"/>
              </a:rPr>
              <a:t>COUNTLESS INDIVIDUAL COMMUNITY MEMBERS ACROSS THE STATE THAT HAVE VOLUNTEERED THEIR TIME AS CLASSROOM ASSISTANTS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53151"/>
          <a:stretch>
            <a:fillRect/>
          </a:stretch>
        </p:blipFill>
        <p:spPr>
          <a:xfrm rot="-5400000">
            <a:off x="12497640" y="-3654853"/>
            <a:ext cx="4476613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453452">
            <a:off x="-2807617" y="5832681"/>
            <a:ext cx="1106500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56924" y="2209514"/>
            <a:ext cx="6728445" cy="67284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4516462"/>
            <a:ext cx="7004306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500">
                <a:solidFill>
                  <a:srgbClr val="191919"/>
                </a:solidFill>
                <a:latin typeface="Telegraf Bold"/>
              </a:rPr>
              <a:t>Participant Survey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958" r="15974"/>
          <a:stretch>
            <a:fillRect/>
          </a:stretch>
        </p:blipFill>
        <p:spPr>
          <a:xfrm>
            <a:off x="0" y="-1985937"/>
            <a:ext cx="8423038" cy="148943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7393"/>
          <a:stretch>
            <a:fillRect/>
          </a:stretch>
        </p:blipFill>
        <p:spPr>
          <a:xfrm>
            <a:off x="0" y="1533169"/>
            <a:ext cx="9875520" cy="64237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875520" y="2621273"/>
            <a:ext cx="8054617" cy="418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5" lvl="1" indent="-367027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191919"/>
                </a:solidFill>
                <a:latin typeface="Poppins Light"/>
              </a:rPr>
              <a:t>Decrease in incidence suicide attempts</a:t>
            </a:r>
          </a:p>
          <a:p>
            <a:pPr marL="734055" lvl="1" indent="-367027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191919"/>
                </a:solidFill>
                <a:latin typeface="Poppins Light"/>
              </a:rPr>
              <a:t>Decrease in incidence suicidal thoughts/plans</a:t>
            </a:r>
          </a:p>
          <a:p>
            <a:pPr marL="734055" lvl="1" indent="-367027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191919"/>
                </a:solidFill>
                <a:latin typeface="Poppins Light"/>
              </a:rPr>
              <a:t>Decrease in incidence of depression</a:t>
            </a:r>
          </a:p>
          <a:p>
            <a:pPr marL="734055" lvl="1" indent="-367027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191919"/>
                </a:solidFill>
                <a:latin typeface="Poppins Light"/>
              </a:rPr>
              <a:t>Same in prevalence of depression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71486" y="8142996"/>
            <a:ext cx="14208067" cy="1741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4"/>
              </a:lnSpc>
            </a:pPr>
            <a:r>
              <a:rPr lang="en-US" sz="4996">
                <a:solidFill>
                  <a:srgbClr val="191919"/>
                </a:solidFill>
                <a:latin typeface="Open Sans Extra Bold"/>
              </a:rPr>
              <a:t>The observed reduction in incidence of suicide attempts was more than 50%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16230600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500">
                <a:solidFill>
                  <a:srgbClr val="191919"/>
                </a:solidFill>
                <a:latin typeface="Telegraf Bold"/>
              </a:rPr>
              <a:t>Practical Impact in a classroom of 25-30 Students: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4512617"/>
            <a:ext cx="4881704" cy="2721384"/>
            <a:chOff x="0" y="0"/>
            <a:chExt cx="6508939" cy="3628512"/>
          </a:xfrm>
        </p:grpSpPr>
        <p:sp>
          <p:nvSpPr>
            <p:cNvPr id="4" name="TextBox 4"/>
            <p:cNvSpPr txBox="1"/>
            <p:nvPr/>
          </p:nvSpPr>
          <p:spPr>
            <a:xfrm>
              <a:off x="0" y="1595030"/>
              <a:ext cx="6508939" cy="2033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029"/>
                </a:lnSpc>
              </a:pPr>
              <a:r>
                <a:rPr lang="en-US" sz="3099">
                  <a:solidFill>
                    <a:srgbClr val="191919"/>
                  </a:solidFill>
                  <a:latin typeface="Telegraf Medium"/>
                </a:rPr>
                <a:t>At least one is likely to have previously attempted suicide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963965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u="sng">
                  <a:solidFill>
                    <a:srgbClr val="191919"/>
                  </a:solidFill>
                  <a:latin typeface="Telegraf Medium Bold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03148" y="4512617"/>
            <a:ext cx="4881704" cy="3226209"/>
            <a:chOff x="0" y="0"/>
            <a:chExt cx="6508939" cy="4301612"/>
          </a:xfrm>
        </p:grpSpPr>
        <p:sp>
          <p:nvSpPr>
            <p:cNvPr id="7" name="TextBox 7"/>
            <p:cNvSpPr txBox="1"/>
            <p:nvPr/>
          </p:nvSpPr>
          <p:spPr>
            <a:xfrm>
              <a:off x="0" y="1595030"/>
              <a:ext cx="6508939" cy="270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029"/>
                </a:lnSpc>
              </a:pPr>
              <a:r>
                <a:rPr lang="en-US" sz="3099">
                  <a:solidFill>
                    <a:srgbClr val="191919"/>
                  </a:solidFill>
                  <a:latin typeface="Telegraf Medium"/>
                </a:rPr>
                <a:t>At least one is likely to have active severe suicidal ideation in the last two weeks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963965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u="sng">
                  <a:solidFill>
                    <a:srgbClr val="191919"/>
                  </a:solidFill>
                  <a:latin typeface="Telegraf Medium Bold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77596" y="4512617"/>
            <a:ext cx="4881704" cy="3282496"/>
            <a:chOff x="0" y="0"/>
            <a:chExt cx="6508939" cy="437666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670079"/>
              <a:ext cx="6508939" cy="270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029"/>
                </a:lnSpc>
              </a:pPr>
              <a:r>
                <a:rPr lang="en-US" sz="3099">
                  <a:solidFill>
                    <a:srgbClr val="191919"/>
                  </a:solidFill>
                  <a:latin typeface="Telegraf Medium"/>
                </a:rPr>
                <a:t>5 to 10 students have experienced some kind of suicidal ideation in their lifetime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63965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u="sng">
                  <a:solidFill>
                    <a:srgbClr val="191919"/>
                  </a:solidFill>
                  <a:latin typeface="Telegraf Medium Bold"/>
                </a:rPr>
                <a:t>03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>
            <a:off x="1028700" y="8198680"/>
            <a:ext cx="4881704" cy="0"/>
          </a:xfrm>
          <a:prstGeom prst="line">
            <a:avLst/>
          </a:prstGeom>
          <a:ln w="9525" cap="rnd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6703148" y="8208205"/>
            <a:ext cx="4881704" cy="0"/>
          </a:xfrm>
          <a:prstGeom prst="line">
            <a:avLst/>
          </a:prstGeom>
          <a:ln w="9525" cap="rnd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2377596" y="8217730"/>
            <a:ext cx="4881704" cy="0"/>
          </a:xfrm>
          <a:prstGeom prst="line">
            <a:avLst/>
          </a:prstGeom>
          <a:ln w="9525" cap="rnd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028700" y="3802480"/>
            <a:ext cx="4881704" cy="0"/>
          </a:xfrm>
          <a:prstGeom prst="line">
            <a:avLst/>
          </a:prstGeom>
          <a:ln w="9525" cap="rnd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6703148" y="3802480"/>
            <a:ext cx="4881704" cy="0"/>
          </a:xfrm>
          <a:prstGeom prst="line">
            <a:avLst/>
          </a:prstGeom>
          <a:ln w="9525" cap="rnd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12377596" y="3802480"/>
            <a:ext cx="4881704" cy="0"/>
          </a:xfrm>
          <a:prstGeom prst="line">
            <a:avLst/>
          </a:prstGeom>
          <a:ln w="9525" cap="rnd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393895" y="8616951"/>
            <a:ext cx="17500209" cy="121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191919"/>
                </a:solidFill>
                <a:latin typeface="Open Sans"/>
              </a:rPr>
              <a:t>YAM should be done with 91 youth in order to prevent one new suicide attempt or one new case of severe suicidal ideation.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E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8045866"/>
            <a:ext cx="8115300" cy="0"/>
          </a:xfrm>
          <a:prstGeom prst="line">
            <a:avLst/>
          </a:prstGeom>
          <a:ln w="9525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9144000" y="6727190"/>
            <a:ext cx="8115300" cy="0"/>
          </a:xfrm>
          <a:prstGeom prst="line">
            <a:avLst/>
          </a:prstGeom>
          <a:ln w="9525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9144000" y="4515770"/>
            <a:ext cx="8115300" cy="0"/>
          </a:xfrm>
          <a:prstGeom prst="line">
            <a:avLst/>
          </a:prstGeom>
          <a:ln w="9525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9144000" y="2812634"/>
            <a:ext cx="8115300" cy="0"/>
          </a:xfrm>
          <a:prstGeom prst="line">
            <a:avLst/>
          </a:prstGeom>
          <a:ln w="9525" cap="flat">
            <a:solidFill>
              <a:srgbClr val="19191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9441" y="1086098"/>
            <a:ext cx="1356240" cy="11096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09441" y="4982295"/>
            <a:ext cx="1356240" cy="13389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74979" y="8376954"/>
            <a:ext cx="1125261" cy="10966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65454" y="6785558"/>
            <a:ext cx="1025164" cy="11870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430895" y="2990149"/>
            <a:ext cx="1134786" cy="142822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94128" y="2575038"/>
            <a:ext cx="6706653" cy="501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500">
                <a:solidFill>
                  <a:srgbClr val="191919"/>
                </a:solidFill>
                <a:latin typeface="Telegraf Bold"/>
              </a:rPr>
              <a:t>WHY IS YAM EFFECTIVE IN PREVENTING SUICIDE ATTEMPTS?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88679" y="674483"/>
            <a:ext cx="5447329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191919"/>
                </a:solidFill>
                <a:latin typeface="Poppins Light"/>
              </a:rPr>
              <a:t>PROVIDES YOUTH WITH A SAFE SPACE WHERE THEY CAN TRY OUT REAL-LIFE SITUATIONS AND BRING THEIR OWN CONTENT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88679" y="2932999"/>
            <a:ext cx="5447329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191919"/>
                </a:solidFill>
                <a:latin typeface="Poppins Light"/>
              </a:rPr>
              <a:t>INCREASES AWARENESS AND KNOWLEDGE ABOUT MENTAL HEALTH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88679" y="4630070"/>
            <a:ext cx="5447329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191919"/>
                </a:solidFill>
                <a:latin typeface="Poppins Light"/>
              </a:rPr>
              <a:t>PROVIDES OPPORTUNITIES FOR REFLECTION AND WORKING OUT THEIR OWN BEST COPING STRATEGIES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88679" y="6909809"/>
            <a:ext cx="5447329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191919"/>
                </a:solidFill>
                <a:latin typeface="Poppins Light"/>
              </a:rPr>
              <a:t>ENHANCES EMPATHY AND CLASSROOM CLIMATE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88679" y="8234079"/>
            <a:ext cx="5447329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191919"/>
                </a:solidFill>
                <a:latin typeface="Poppins Light"/>
              </a:rPr>
              <a:t>PROMOTES DIFFERENT KINDS OF HELP-SEEKING INCLUDING PEER HELP AND SUPPORT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64740" y="5027831"/>
            <a:ext cx="10801888" cy="105183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75999" y="-387388"/>
            <a:ext cx="5797205" cy="45580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3112" r="5719" b="8218"/>
          <a:stretch>
            <a:fillRect/>
          </a:stretch>
        </p:blipFill>
        <p:spPr>
          <a:xfrm>
            <a:off x="2201554" y="206410"/>
            <a:ext cx="13884892" cy="98741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53151"/>
          <a:stretch>
            <a:fillRect/>
          </a:stretch>
        </p:blipFill>
        <p:spPr>
          <a:xfrm rot="-5400000">
            <a:off x="12497640" y="-3654853"/>
            <a:ext cx="4476613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453452">
            <a:off x="-2807617" y="5832681"/>
            <a:ext cx="1106500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661" r="661"/>
          <a:stretch>
            <a:fillRect/>
          </a:stretch>
        </p:blipFill>
        <p:spPr>
          <a:xfrm>
            <a:off x="0" y="459947"/>
            <a:ext cx="10029861" cy="65051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739672" y="660246"/>
            <a:ext cx="4720036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WEEK ONE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09226" y="2729674"/>
            <a:ext cx="5466204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WEEK TWO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60535" y="4878112"/>
            <a:ext cx="5784221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WEEK THREE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41670" y="1430945"/>
            <a:ext cx="5010952" cy="11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OPENING SESSION DILEMMA EXERCISE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57614" y="3635308"/>
            <a:ext cx="8822128" cy="11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ROLE PLAYS: STRESS &amp; CRISIS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             ROLE PLAYS: DEPRESSION &amp; SUICIDE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50537" y="5762111"/>
            <a:ext cx="4785409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CLOSING SESSION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24887" y="7660851"/>
            <a:ext cx="14029571" cy="1340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2"/>
              </a:lnSpc>
            </a:pPr>
            <a:r>
              <a:rPr lang="en-US" sz="7794">
                <a:solidFill>
                  <a:srgbClr val="000000"/>
                </a:solidFill>
                <a:latin typeface="Open Sans Extra Bold"/>
              </a:rPr>
              <a:t>YAM IS 3 WEEKS/5 SESSIONS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13988" y="6500848"/>
            <a:ext cx="7978163" cy="55149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131200" y="-2800350"/>
            <a:ext cx="10082205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2849" y="1323804"/>
            <a:ext cx="4384236" cy="62888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11067" y="3625814"/>
            <a:ext cx="4430612" cy="6185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73979" y="1306065"/>
            <a:ext cx="4389669" cy="6306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87092" y="3679665"/>
            <a:ext cx="4353114" cy="62082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91778" y="1306065"/>
            <a:ext cx="4107956" cy="58921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81789" y="3828382"/>
            <a:ext cx="4235891" cy="60595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53151"/>
          <a:stretch>
            <a:fillRect/>
          </a:stretch>
        </p:blipFill>
        <p:spPr>
          <a:xfrm rot="-5400000">
            <a:off x="12497640" y="-3654853"/>
            <a:ext cx="4476613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9453452">
            <a:off x="-2807617" y="5832681"/>
            <a:ext cx="1106500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705" r="2366" b="10101"/>
          <a:stretch>
            <a:fillRect/>
          </a:stretch>
        </p:blipFill>
        <p:spPr>
          <a:xfrm>
            <a:off x="781851" y="1028700"/>
            <a:ext cx="1625794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958" r="15974"/>
          <a:stretch>
            <a:fillRect/>
          </a:stretch>
        </p:blipFill>
        <p:spPr>
          <a:xfrm>
            <a:off x="0" y="-1985937"/>
            <a:ext cx="8423038" cy="148943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843"/>
          <a:stretch>
            <a:fillRect/>
          </a:stretch>
        </p:blipFill>
        <p:spPr>
          <a:xfrm>
            <a:off x="535736" y="1834554"/>
            <a:ext cx="8438287" cy="66178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974024" y="2741195"/>
            <a:ext cx="9313976" cy="5711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8605" lvl="1" indent="-364303">
              <a:lnSpc>
                <a:spcPts val="4724"/>
              </a:lnSpc>
              <a:buFont typeface="Arial"/>
              <a:buChar char="•"/>
            </a:pPr>
            <a:r>
              <a:rPr lang="en-US" sz="3374">
                <a:solidFill>
                  <a:srgbClr val="191919"/>
                </a:solidFill>
                <a:latin typeface="Poppins Light"/>
              </a:rPr>
              <a:t>4 YAM-certified MT Trainers</a:t>
            </a:r>
          </a:p>
          <a:p>
            <a:pPr marL="728605" lvl="1" indent="-364303">
              <a:lnSpc>
                <a:spcPts val="4724"/>
              </a:lnSpc>
              <a:buFont typeface="Arial"/>
              <a:buChar char="•"/>
            </a:pPr>
            <a:r>
              <a:rPr lang="en-US" sz="3374">
                <a:solidFill>
                  <a:srgbClr val="191919"/>
                </a:solidFill>
                <a:latin typeface="Poppins Light"/>
              </a:rPr>
              <a:t>55 YAM-certified Facilitators trained</a:t>
            </a:r>
          </a:p>
          <a:p>
            <a:pPr marL="728605" lvl="1" indent="-364303">
              <a:lnSpc>
                <a:spcPts val="4724"/>
              </a:lnSpc>
              <a:buFont typeface="Arial"/>
              <a:buChar char="•"/>
            </a:pPr>
            <a:r>
              <a:rPr lang="en-US" sz="3374">
                <a:solidFill>
                  <a:srgbClr val="191919"/>
                </a:solidFill>
                <a:latin typeface="Poppins Light"/>
              </a:rPr>
              <a:t>30+ schools reached</a:t>
            </a:r>
          </a:p>
          <a:p>
            <a:pPr marL="728605" lvl="1" indent="-364303">
              <a:lnSpc>
                <a:spcPts val="4724"/>
              </a:lnSpc>
              <a:buFont typeface="Arial"/>
              <a:buChar char="•"/>
            </a:pPr>
            <a:r>
              <a:rPr lang="en-US" sz="3374">
                <a:solidFill>
                  <a:srgbClr val="191919"/>
                </a:solidFill>
                <a:latin typeface="Poppins Light"/>
              </a:rPr>
              <a:t>2 cultural adaptions completed: 1 for mainstream American students and 1 for Blackfoot tribal students facilitated in conjunction with our Native American trainers </a:t>
            </a:r>
          </a:p>
          <a:p>
            <a:pPr>
              <a:lnSpc>
                <a:spcPts val="4252"/>
              </a:lnSpc>
            </a:pPr>
            <a:r>
              <a:rPr lang="en-US" sz="3037">
                <a:solidFill>
                  <a:srgbClr val="191919"/>
                </a:solidFill>
                <a:latin typeface="Poppins Light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699">
                <a:solidFill>
                  <a:srgbClr val="191919"/>
                </a:solidFill>
                <a:latin typeface="Poppins Light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3218" y="7468201"/>
            <a:ext cx="18288000" cy="226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191919"/>
                </a:solidFill>
                <a:latin typeface="Open Sans Extra Bold"/>
              </a:rPr>
              <a:t>11,065 MT students have participated in the YAM program to date.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YOUTH AWARE OF MENTAL HEALTH</dc:title>
  <cp:lastModifiedBy>James Shea</cp:lastModifiedBy>
  <cp:revision>2</cp:revision>
  <dcterms:created xsi:type="dcterms:W3CDTF">2006-08-16T00:00:00Z</dcterms:created>
  <dcterms:modified xsi:type="dcterms:W3CDTF">2022-08-07T22:59:01Z</dcterms:modified>
  <dc:identifier>DAE-ZX2aR-4</dc:identifier>
</cp:coreProperties>
</file>