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Default Extension="zu6VmVV2DqOxyIbgeQkMQ"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Lst>
  <p:notesMasterIdLst>
    <p:notesMasterId r:id="rId58"/>
  </p:notesMasterIdLst>
  <p:sldIdLst>
    <p:sldId id="256" r:id="rId6"/>
    <p:sldId id="258" r:id="rId7"/>
    <p:sldId id="259" r:id="rId8"/>
    <p:sldId id="260" r:id="rId9"/>
    <p:sldId id="261" r:id="rId10"/>
    <p:sldId id="262" r:id="rId11"/>
    <p:sldId id="265" r:id="rId12"/>
    <p:sldId id="267" r:id="rId13"/>
    <p:sldId id="268" r:id="rId14"/>
    <p:sldId id="3666" r:id="rId15"/>
    <p:sldId id="269" r:id="rId16"/>
    <p:sldId id="270" r:id="rId17"/>
    <p:sldId id="272" r:id="rId18"/>
    <p:sldId id="3665" r:id="rId19"/>
    <p:sldId id="274" r:id="rId20"/>
    <p:sldId id="275" r:id="rId21"/>
    <p:sldId id="273" r:id="rId22"/>
    <p:sldId id="283" r:id="rId23"/>
    <p:sldId id="284" r:id="rId24"/>
    <p:sldId id="293" r:id="rId25"/>
    <p:sldId id="326" r:id="rId26"/>
    <p:sldId id="3456" r:id="rId27"/>
    <p:sldId id="3395" r:id="rId28"/>
    <p:sldId id="3409" r:id="rId29"/>
    <p:sldId id="3422" r:id="rId30"/>
    <p:sldId id="3457" r:id="rId31"/>
    <p:sldId id="3458" r:id="rId32"/>
    <p:sldId id="356" r:id="rId33"/>
    <p:sldId id="360" r:id="rId34"/>
    <p:sldId id="362" r:id="rId35"/>
    <p:sldId id="321" r:id="rId36"/>
    <p:sldId id="363" r:id="rId37"/>
    <p:sldId id="3356" r:id="rId38"/>
    <p:sldId id="364" r:id="rId39"/>
    <p:sldId id="3353" r:id="rId40"/>
    <p:sldId id="3648" r:id="rId41"/>
    <p:sldId id="264" r:id="rId42"/>
    <p:sldId id="3638" r:id="rId43"/>
    <p:sldId id="3649" r:id="rId44"/>
    <p:sldId id="3650" r:id="rId45"/>
    <p:sldId id="3651" r:id="rId46"/>
    <p:sldId id="3652" r:id="rId47"/>
    <p:sldId id="3654" r:id="rId48"/>
    <p:sldId id="3655" r:id="rId49"/>
    <p:sldId id="3657" r:id="rId50"/>
    <p:sldId id="3660" r:id="rId51"/>
    <p:sldId id="3658" r:id="rId52"/>
    <p:sldId id="3659" r:id="rId53"/>
    <p:sldId id="3661" r:id="rId54"/>
    <p:sldId id="3662" r:id="rId55"/>
    <p:sldId id="3663" r:id="rId56"/>
    <p:sldId id="366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259"/>
            <p14:sldId id="260"/>
            <p14:sldId id="261"/>
            <p14:sldId id="262"/>
            <p14:sldId id="265"/>
            <p14:sldId id="267"/>
            <p14:sldId id="268"/>
            <p14:sldId id="3666"/>
            <p14:sldId id="269"/>
            <p14:sldId id="270"/>
            <p14:sldId id="272"/>
            <p14:sldId id="3665"/>
            <p14:sldId id="274"/>
            <p14:sldId id="275"/>
            <p14:sldId id="273"/>
            <p14:sldId id="283"/>
            <p14:sldId id="284"/>
            <p14:sldId id="293"/>
            <p14:sldId id="326"/>
            <p14:sldId id="3456"/>
            <p14:sldId id="3395"/>
            <p14:sldId id="3409"/>
            <p14:sldId id="3422"/>
            <p14:sldId id="3457"/>
            <p14:sldId id="3458"/>
            <p14:sldId id="356"/>
            <p14:sldId id="360"/>
            <p14:sldId id="362"/>
            <p14:sldId id="321"/>
            <p14:sldId id="363"/>
            <p14:sldId id="3356"/>
            <p14:sldId id="364"/>
            <p14:sldId id="3353"/>
            <p14:sldId id="3648"/>
            <p14:sldId id="264"/>
            <p14:sldId id="3638"/>
            <p14:sldId id="3649"/>
            <p14:sldId id="3650"/>
            <p14:sldId id="3651"/>
            <p14:sldId id="3652"/>
            <p14:sldId id="3654"/>
            <p14:sldId id="3655"/>
            <p14:sldId id="3657"/>
            <p14:sldId id="3660"/>
            <p14:sldId id="3658"/>
            <p14:sldId id="3659"/>
            <p14:sldId id="3661"/>
            <p14:sldId id="3662"/>
            <p14:sldId id="3663"/>
            <p14:sldId id="36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A54BC-0959-4AC4-9F3D-17A89FADB24C}" v="2" dt="2021-08-16T20:06:55.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81" autoAdjust="0"/>
  </p:normalViewPr>
  <p:slideViewPr>
    <p:cSldViewPr snapToGrid="0">
      <p:cViewPr varScale="1">
        <p:scale>
          <a:sx n="87" d="100"/>
          <a:sy n="87"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son, Michele" userId="9dc69c0c-78e4-46f8-8b57-dc690b03b196" providerId="ADAL" clId="{91794918-3B17-4D2A-A0EA-6429F8110B29}"/>
    <pc:docChg chg="modSld">
      <pc:chgData name="Henson, Michele" userId="9dc69c0c-78e4-46f8-8b57-dc690b03b196" providerId="ADAL" clId="{91794918-3B17-4D2A-A0EA-6429F8110B29}" dt="2021-08-16T20:06:55.543" v="1"/>
      <pc:docMkLst>
        <pc:docMk/>
      </pc:docMkLst>
      <pc:sldChg chg="modAnim">
        <pc:chgData name="Henson, Michele" userId="9dc69c0c-78e4-46f8-8b57-dc690b03b196" providerId="ADAL" clId="{91794918-3B17-4D2A-A0EA-6429F8110B29}" dt="2021-08-16T20:06:55.543" v="1"/>
        <pc:sldMkLst>
          <pc:docMk/>
          <pc:sldMk cId="2236419597" sldId="274"/>
        </pc:sldMkLst>
      </pc:sldChg>
      <pc:sldChg chg="modSp">
        <pc:chgData name="Henson, Michele" userId="9dc69c0c-78e4-46f8-8b57-dc690b03b196" providerId="ADAL" clId="{91794918-3B17-4D2A-A0EA-6429F8110B29}" dt="2021-08-16T20:02:58.258" v="0" actId="6549"/>
        <pc:sldMkLst>
          <pc:docMk/>
          <pc:sldMk cId="406506299" sldId="3666"/>
        </pc:sldMkLst>
        <pc:spChg chg="mod">
          <ac:chgData name="Henson, Michele" userId="9dc69c0c-78e4-46f8-8b57-dc690b03b196" providerId="ADAL" clId="{91794918-3B17-4D2A-A0EA-6429F8110B29}" dt="2021-08-16T20:02:58.258" v="0" actId="6549"/>
          <ac:spMkLst>
            <pc:docMk/>
            <pc:sldMk cId="406506299" sldId="3666"/>
            <ac:spMk id="2" creationId="{9DF60880-77CE-4617-8E24-9567124B0A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F1E23-9CAD-4632-8F73-9CF86292C85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5F950BA-E006-4F79-A4E3-B54C985AD564}">
      <dgm:prSet phldrT="[Text]" custT="1"/>
      <dgm:spPr>
        <a:solidFill>
          <a:schemeClr val="bg2"/>
        </a:solidFill>
        <a:effectLst>
          <a:outerShdw blurRad="50800" dist="38100" dir="2700000" algn="tl" rotWithShape="0">
            <a:prstClr val="black">
              <a:alpha val="40000"/>
            </a:prstClr>
          </a:outerShdw>
        </a:effectLst>
      </dgm:spPr>
      <dgm:t>
        <a:bodyPr/>
        <a:lstStyle/>
        <a:p>
          <a:r>
            <a:rPr lang="en-US" sz="1600" b="1" dirty="0">
              <a:solidFill>
                <a:schemeClr val="tx1"/>
              </a:solidFill>
              <a:latin typeface="Calibri" panose="020F0502020204030204" pitchFamily="34" charset="0"/>
              <a:cs typeface="Calibri" panose="020F0502020204030204" pitchFamily="34" charset="0"/>
            </a:rPr>
            <a:t>Tips and leads reported (911, citizen calls . . .)</a:t>
          </a:r>
        </a:p>
      </dgm:t>
    </dgm:pt>
    <dgm:pt modelId="{4E3BD250-B1E1-4002-8B58-1BC49F5A97E1}" type="parTrans" cxnId="{8E61FDB7-7E58-43ED-9D40-20985600E9CB}">
      <dgm:prSet/>
      <dgm:spPr/>
      <dgm:t>
        <a:bodyPr/>
        <a:lstStyle/>
        <a:p>
          <a:endParaRPr lang="en-US"/>
        </a:p>
      </dgm:t>
    </dgm:pt>
    <dgm:pt modelId="{DD8E0C5B-0EBD-44CF-B665-759F6A0E561F}" type="sibTrans" cxnId="{8E61FDB7-7E58-43ED-9D40-20985600E9CB}">
      <dgm:prSet/>
      <dgm:spPr/>
      <dgm:t>
        <a:bodyPr/>
        <a:lstStyle/>
        <a:p>
          <a:endParaRPr lang="en-US"/>
        </a:p>
      </dgm:t>
    </dgm:pt>
    <dgm:pt modelId="{C74353AD-18E3-4066-AC61-82DF45389405}">
      <dgm:prSet phldrT="[Text]" custT="1"/>
      <dgm:spPr>
        <a:solidFill>
          <a:schemeClr val="bg2"/>
        </a:solidFill>
        <a:effectLst>
          <a:outerShdw blurRad="50800" dist="38100" dir="2700000" algn="tl" rotWithShape="0">
            <a:prstClr val="black">
              <a:alpha val="40000"/>
            </a:prstClr>
          </a:outerShdw>
        </a:effectLst>
      </dgm:spPr>
      <dgm:t>
        <a:bodyPr/>
        <a:lstStyle/>
        <a:p>
          <a:r>
            <a:rPr lang="en-US" sz="1600" b="1" dirty="0">
              <a:solidFill>
                <a:schemeClr val="tx1"/>
              </a:solidFill>
              <a:latin typeface="Calibri" panose="020F0502020204030204" pitchFamily="34" charset="0"/>
              <a:cs typeface="Calibri" panose="020F0502020204030204" pitchFamily="34" charset="0"/>
            </a:rPr>
            <a:t>Data vetted by a trained reviewer, to include law enforcement</a:t>
          </a:r>
        </a:p>
      </dgm:t>
    </dgm:pt>
    <dgm:pt modelId="{DA37A790-8887-405C-838B-1CCCEBE0F66D}" type="parTrans" cxnId="{693CCF6F-6422-4A31-9C09-F85ACC3D0849}">
      <dgm:prSet/>
      <dgm:spPr>
        <a:ln w="25400"/>
      </dgm:spPr>
      <dgm:t>
        <a:bodyPr/>
        <a:lstStyle/>
        <a:p>
          <a:endParaRPr lang="en-US"/>
        </a:p>
      </dgm:t>
    </dgm:pt>
    <dgm:pt modelId="{02756689-3AFF-4530-A217-AB6C3FE37DFD}" type="sibTrans" cxnId="{693CCF6F-6422-4A31-9C09-F85ACC3D0849}">
      <dgm:prSet/>
      <dgm:spPr/>
      <dgm:t>
        <a:bodyPr/>
        <a:lstStyle/>
        <a:p>
          <a:endParaRPr lang="en-US"/>
        </a:p>
      </dgm:t>
    </dgm:pt>
    <dgm:pt modelId="{A11D8982-53E6-4B6B-A2DF-6CE251881351}">
      <dgm:prSet phldrT="[Text]" custT="1"/>
      <dgm:spPr>
        <a:solidFill>
          <a:srgbClr val="005288"/>
        </a:solidFill>
        <a:effectLst>
          <a:outerShdw blurRad="50800" dist="38100" dir="2700000" algn="tl" rotWithShape="0">
            <a:prstClr val="black">
              <a:alpha val="40000"/>
            </a:prstClr>
          </a:outerShdw>
        </a:effectLst>
      </dgm:spPr>
      <dgm:t>
        <a:bodyPr anchor="ctr"/>
        <a:lstStyle/>
        <a:p>
          <a:r>
            <a:rPr lang="en-US" sz="1600" b="1" dirty="0">
              <a:latin typeface="Calibri" panose="020F0502020204030204" pitchFamily="34" charset="0"/>
              <a:cs typeface="Calibri" panose="020F0502020204030204" pitchFamily="34" charset="0"/>
            </a:rPr>
            <a:t>Non-terrorism crime</a:t>
          </a:r>
        </a:p>
      </dgm:t>
    </dgm:pt>
    <dgm:pt modelId="{429AD295-5F36-4DF5-A361-C1D6911C2B85}" type="parTrans" cxnId="{DCF8B0F4-EB23-45E0-B2B8-3550DD81D177}">
      <dgm:prSet/>
      <dgm:spPr>
        <a:ln w="25400"/>
      </dgm:spPr>
      <dgm:t>
        <a:bodyPr/>
        <a:lstStyle/>
        <a:p>
          <a:endParaRPr lang="en-US"/>
        </a:p>
      </dgm:t>
    </dgm:pt>
    <dgm:pt modelId="{15F77898-87E6-43F2-815E-AC805B580DF0}" type="sibTrans" cxnId="{DCF8B0F4-EB23-45E0-B2B8-3550DD81D177}">
      <dgm:prSet/>
      <dgm:spPr/>
      <dgm:t>
        <a:bodyPr/>
        <a:lstStyle/>
        <a:p>
          <a:endParaRPr lang="en-US"/>
        </a:p>
      </dgm:t>
    </dgm:pt>
    <dgm:pt modelId="{C0E6BB77-F886-4C4B-8F8F-9583DCF943E6}">
      <dgm:prSet custT="1"/>
      <dgm:spPr>
        <a:solidFill>
          <a:schemeClr val="accent3"/>
        </a:solidFill>
        <a:effectLst>
          <a:outerShdw blurRad="50800" dist="38100" dir="2700000" algn="tl" rotWithShape="0">
            <a:prstClr val="black">
              <a:alpha val="40000"/>
            </a:prstClr>
          </a:outerShdw>
        </a:effectLst>
      </dgm:spPr>
      <dgm:t>
        <a:bodyPr/>
        <a:lstStyle/>
        <a:p>
          <a:r>
            <a:rPr lang="en-US" sz="1600" b="1" dirty="0">
              <a:latin typeface="Calibri" panose="020F0502020204030204" pitchFamily="34" charset="0"/>
              <a:cs typeface="Calibri" panose="020F0502020204030204" pitchFamily="34" charset="0"/>
            </a:rPr>
            <a:t>Terrorism</a:t>
          </a:r>
        </a:p>
      </dgm:t>
    </dgm:pt>
    <dgm:pt modelId="{2ABBFB4F-2A47-4F89-B1BE-15A30D16C26C}" type="parTrans" cxnId="{1621CDD4-9985-4A47-9541-DF630AE1E9FB}">
      <dgm:prSet/>
      <dgm:spPr>
        <a:ln w="25400"/>
      </dgm:spPr>
      <dgm:t>
        <a:bodyPr/>
        <a:lstStyle/>
        <a:p>
          <a:endParaRPr lang="en-US"/>
        </a:p>
      </dgm:t>
    </dgm:pt>
    <dgm:pt modelId="{B32D7A85-D952-4C7E-833C-923E7BC7427D}" type="sibTrans" cxnId="{1621CDD4-9985-4A47-9541-DF630AE1E9FB}">
      <dgm:prSet/>
      <dgm:spPr/>
      <dgm:t>
        <a:bodyPr/>
        <a:lstStyle/>
        <a:p>
          <a:endParaRPr lang="en-US"/>
        </a:p>
      </dgm:t>
    </dgm:pt>
    <dgm:pt modelId="{441EAA41-9882-45B4-9ABA-DBB4987CB534}">
      <dgm:prSet phldrT="[Text]" custT="1"/>
      <dgm:spPr>
        <a:solidFill>
          <a:srgbClr val="005288"/>
        </a:solidFill>
        <a:effectLst>
          <a:outerShdw blurRad="50800" dist="38100" dir="2700000" algn="tl" rotWithShape="0">
            <a:prstClr val="black">
              <a:alpha val="40000"/>
            </a:prstClr>
          </a:outerShdw>
        </a:effectLst>
      </dgm:spPr>
      <dgm:t>
        <a:bodyPr/>
        <a:lstStyle/>
        <a:p>
          <a:r>
            <a:rPr lang="en-US" sz="1600" b="1" dirty="0">
              <a:latin typeface="Calibri" panose="020F0502020204030204" pitchFamily="34" charset="0"/>
              <a:cs typeface="Calibri" panose="020F0502020204030204" pitchFamily="34" charset="0"/>
            </a:rPr>
            <a:t>Forwarded for criminal investigation</a:t>
          </a:r>
        </a:p>
      </dgm:t>
    </dgm:pt>
    <dgm:pt modelId="{898E3A4E-E4E3-4DB2-96C5-0F64A13BB48B}" type="parTrans" cxnId="{563C0BA1-EBEE-4133-9DB8-A13185C29471}">
      <dgm:prSet/>
      <dgm:spPr>
        <a:ln w="25400">
          <a:tailEnd type="triangle" w="lg" len="lg"/>
        </a:ln>
      </dgm:spPr>
      <dgm:t>
        <a:bodyPr/>
        <a:lstStyle/>
        <a:p>
          <a:endParaRPr lang="en-US"/>
        </a:p>
      </dgm:t>
    </dgm:pt>
    <dgm:pt modelId="{FDB65C53-8C92-4752-85B7-B27E76F37501}" type="sibTrans" cxnId="{563C0BA1-EBEE-4133-9DB8-A13185C29471}">
      <dgm:prSet/>
      <dgm:spPr/>
      <dgm:t>
        <a:bodyPr/>
        <a:lstStyle/>
        <a:p>
          <a:endParaRPr lang="en-US"/>
        </a:p>
      </dgm:t>
    </dgm:pt>
    <dgm:pt modelId="{4CBFD168-CE8F-4AB3-9C46-2691700DD84F}">
      <dgm:prSet custT="1"/>
      <dgm:spPr>
        <a:solidFill>
          <a:schemeClr val="accent3"/>
        </a:solidFill>
        <a:effectLst>
          <a:outerShdw blurRad="50800" dist="38100" dir="2700000" algn="tl" rotWithShape="0">
            <a:prstClr val="black">
              <a:alpha val="40000"/>
            </a:prstClr>
          </a:outerShdw>
        </a:effectLst>
      </dgm:spPr>
      <dgm:t>
        <a:bodyPr/>
        <a:lstStyle/>
        <a:p>
          <a:r>
            <a:rPr lang="en-US" sz="1600" b="1" dirty="0">
              <a:latin typeface="Calibri" panose="020F0502020204030204" pitchFamily="34" charset="0"/>
              <a:cs typeface="Calibri" panose="020F0502020204030204" pitchFamily="34" charset="0"/>
            </a:rPr>
            <a:t>Nationwide information sharing</a:t>
          </a:r>
        </a:p>
      </dgm:t>
    </dgm:pt>
    <dgm:pt modelId="{C3CD66BB-E049-472E-911F-6387601E52C2}" type="parTrans" cxnId="{5B043A0D-DEFA-4CD1-9A98-00497802897C}">
      <dgm:prSet/>
      <dgm:spPr>
        <a:ln w="25400">
          <a:tailEnd type="triangle" w="lg" len="lg"/>
        </a:ln>
      </dgm:spPr>
      <dgm:t>
        <a:bodyPr/>
        <a:lstStyle/>
        <a:p>
          <a:endParaRPr lang="en-US"/>
        </a:p>
      </dgm:t>
    </dgm:pt>
    <dgm:pt modelId="{708EBA7D-A371-4ACD-81AF-724306674D87}" type="sibTrans" cxnId="{5B043A0D-DEFA-4CD1-9A98-00497802897C}">
      <dgm:prSet/>
      <dgm:spPr/>
      <dgm:t>
        <a:bodyPr/>
        <a:lstStyle/>
        <a:p>
          <a:endParaRPr lang="en-US"/>
        </a:p>
      </dgm:t>
    </dgm:pt>
    <dgm:pt modelId="{020F0AA8-A7D0-4A3A-9811-597608E19AA9}">
      <dgm:prSet custT="1"/>
      <dgm:spPr>
        <a:solidFill>
          <a:schemeClr val="accent3"/>
        </a:solidFill>
        <a:effectLst>
          <a:outerShdw blurRad="50800" dist="38100" dir="2700000" algn="tl" rotWithShape="0">
            <a:prstClr val="black">
              <a:alpha val="40000"/>
            </a:prstClr>
          </a:outerShdw>
        </a:effectLst>
      </dgm:spPr>
      <dgm:t>
        <a:bodyPr/>
        <a:lstStyle/>
        <a:p>
          <a:r>
            <a:rPr lang="en-US" sz="1600" b="1" dirty="0">
              <a:latin typeface="Calibri" panose="020F0502020204030204" pitchFamily="34" charset="0"/>
              <a:cs typeface="Calibri" panose="020F0502020204030204" pitchFamily="34" charset="0"/>
            </a:rPr>
            <a:t>Joint Terrorism Task Force (JTTF) review</a:t>
          </a:r>
        </a:p>
      </dgm:t>
    </dgm:pt>
    <dgm:pt modelId="{6EA51D73-6B1B-47EE-8AB0-B5928CF1F73A}" type="parTrans" cxnId="{4D8AF1C7-EBBF-4937-98A6-F3C4DBDD0612}">
      <dgm:prSet/>
      <dgm:spPr>
        <a:ln w="25400">
          <a:tailEnd type="triangle" w="lg" len="lg"/>
        </a:ln>
      </dgm:spPr>
      <dgm:t>
        <a:bodyPr/>
        <a:lstStyle/>
        <a:p>
          <a:endParaRPr lang="en-US"/>
        </a:p>
      </dgm:t>
    </dgm:pt>
    <dgm:pt modelId="{C7ADA5A0-424B-4650-BB31-4223E9C6106F}" type="sibTrans" cxnId="{4D8AF1C7-EBBF-4937-98A6-F3C4DBDD0612}">
      <dgm:prSet/>
      <dgm:spPr/>
      <dgm:t>
        <a:bodyPr/>
        <a:lstStyle/>
        <a:p>
          <a:endParaRPr lang="en-US"/>
        </a:p>
      </dgm:t>
    </dgm:pt>
    <dgm:pt modelId="{758CE1E4-97E1-47E1-9977-BB1F91EF70E9}">
      <dgm:prSet custT="1">
        <dgm:style>
          <a:lnRef idx="3">
            <a:schemeClr val="lt1"/>
          </a:lnRef>
          <a:fillRef idx="1">
            <a:schemeClr val="accent5"/>
          </a:fillRef>
          <a:effectRef idx="1">
            <a:schemeClr val="accent5"/>
          </a:effectRef>
          <a:fontRef idx="minor">
            <a:schemeClr val="lt1"/>
          </a:fontRef>
        </dgm:style>
      </dgm:prSet>
      <dgm:spPr>
        <a:effectLst>
          <a:outerShdw blurRad="50800" dist="38100" dir="2700000" algn="tl" rotWithShape="0">
            <a:prstClr val="black">
              <a:alpha val="40000"/>
            </a:prstClr>
          </a:outerShdw>
        </a:effectLst>
      </dgm:spPr>
      <dgm:t>
        <a:bodyPr/>
        <a:lstStyle/>
        <a:p>
          <a:r>
            <a:rPr lang="en-US" sz="1600" b="1" dirty="0">
              <a:latin typeface="Calibri" panose="020F0502020204030204" pitchFamily="34" charset="0"/>
              <a:cs typeface="Calibri" panose="020F0502020204030204" pitchFamily="34" charset="0"/>
            </a:rPr>
            <a:t>Threatening or concerning behavior, with no clear nexus to either terrorism or criminal behavior</a:t>
          </a:r>
        </a:p>
      </dgm:t>
    </dgm:pt>
    <dgm:pt modelId="{0E885D91-A6E6-40D0-A076-EA652C6DC164}" type="parTrans" cxnId="{DDDB4C1B-50C7-4EFC-8593-5430B9E175C2}">
      <dgm:prSet/>
      <dgm:spPr>
        <a:ln w="25400"/>
      </dgm:spPr>
      <dgm:t>
        <a:bodyPr/>
        <a:lstStyle/>
        <a:p>
          <a:endParaRPr lang="en-US"/>
        </a:p>
      </dgm:t>
    </dgm:pt>
    <dgm:pt modelId="{6DB6C2B7-2319-484B-89AD-2A2A6C24CDC0}" type="sibTrans" cxnId="{DDDB4C1B-50C7-4EFC-8593-5430B9E175C2}">
      <dgm:prSet/>
      <dgm:spPr/>
      <dgm:t>
        <a:bodyPr/>
        <a:lstStyle/>
        <a:p>
          <a:endParaRPr lang="en-US"/>
        </a:p>
      </dgm:t>
    </dgm:pt>
    <dgm:pt modelId="{3ADA44F0-29D8-45A4-95DB-7CDACD621295}">
      <dgm:prSet custT="1">
        <dgm:style>
          <a:lnRef idx="3">
            <a:schemeClr val="lt1"/>
          </a:lnRef>
          <a:fillRef idx="1">
            <a:schemeClr val="accent5"/>
          </a:fillRef>
          <a:effectRef idx="1">
            <a:schemeClr val="accent5"/>
          </a:effectRef>
          <a:fontRef idx="minor">
            <a:schemeClr val="lt1"/>
          </a:fontRef>
        </dgm:style>
      </dgm:prSet>
      <dgm:spPr>
        <a:effectLst>
          <a:outerShdw blurRad="50800" dist="38100" dir="2700000" algn="tl" rotWithShape="0">
            <a:prstClr val="black">
              <a:alpha val="40000"/>
            </a:prstClr>
          </a:outerShdw>
        </a:effectLst>
      </dgm:spPr>
      <dgm:t>
        <a:bodyPr/>
        <a:lstStyle/>
        <a:p>
          <a:r>
            <a:rPr lang="en-US" sz="1600" b="1" dirty="0">
              <a:latin typeface="Calibri" panose="020F0502020204030204" pitchFamily="34" charset="0"/>
              <a:cs typeface="Calibri" panose="020F0502020204030204" pitchFamily="34" charset="0"/>
            </a:rPr>
            <a:t>Behavioral threat assessment</a:t>
          </a:r>
        </a:p>
      </dgm:t>
    </dgm:pt>
    <dgm:pt modelId="{F9DA5A2C-0A2D-4F67-9226-A43ACB98AF9A}" type="parTrans" cxnId="{C9F17466-B298-454E-B24F-E44C39A95157}">
      <dgm:prSet/>
      <dgm:spPr>
        <a:ln w="25400">
          <a:tailEnd type="triangle" w="lg" len="lg"/>
        </a:ln>
      </dgm:spPr>
      <dgm:t>
        <a:bodyPr/>
        <a:lstStyle/>
        <a:p>
          <a:endParaRPr lang="en-US"/>
        </a:p>
      </dgm:t>
    </dgm:pt>
    <dgm:pt modelId="{8BEE155A-02A2-490E-A7EA-A4498AFA05B4}" type="sibTrans" cxnId="{C9F17466-B298-454E-B24F-E44C39A95157}">
      <dgm:prSet/>
      <dgm:spPr/>
      <dgm:t>
        <a:bodyPr/>
        <a:lstStyle/>
        <a:p>
          <a:endParaRPr lang="en-US"/>
        </a:p>
      </dgm:t>
    </dgm:pt>
    <dgm:pt modelId="{2B3C3E43-9748-4D99-A844-637BD6D2907B}" type="pres">
      <dgm:prSet presAssocID="{8B7F1E23-9CAD-4632-8F73-9CF86292C854}" presName="hierChild1" presStyleCnt="0">
        <dgm:presLayoutVars>
          <dgm:orgChart val="1"/>
          <dgm:chPref val="1"/>
          <dgm:dir/>
          <dgm:animOne val="branch"/>
          <dgm:animLvl val="lvl"/>
          <dgm:resizeHandles/>
        </dgm:presLayoutVars>
      </dgm:prSet>
      <dgm:spPr/>
    </dgm:pt>
    <dgm:pt modelId="{190A7282-6A76-410D-8D59-9882D1FAECF6}" type="pres">
      <dgm:prSet presAssocID="{55F950BA-E006-4F79-A4E3-B54C985AD564}" presName="hierRoot1" presStyleCnt="0">
        <dgm:presLayoutVars>
          <dgm:hierBranch val="init"/>
        </dgm:presLayoutVars>
      </dgm:prSet>
      <dgm:spPr/>
    </dgm:pt>
    <dgm:pt modelId="{0835D1FF-8F2B-4405-98C1-B35D063B6120}" type="pres">
      <dgm:prSet presAssocID="{55F950BA-E006-4F79-A4E3-B54C985AD564}" presName="rootComposite1" presStyleCnt="0"/>
      <dgm:spPr/>
    </dgm:pt>
    <dgm:pt modelId="{D4DF5E6E-FA7E-4ACF-8F96-27E77F8AC1CF}" type="pres">
      <dgm:prSet presAssocID="{55F950BA-E006-4F79-A4E3-B54C985AD564}" presName="rootText1" presStyleLbl="node0" presStyleIdx="0" presStyleCnt="1" custScaleX="92190" custScaleY="146329" custLinFactNeighborY="33126">
        <dgm:presLayoutVars>
          <dgm:chPref val="3"/>
        </dgm:presLayoutVars>
      </dgm:prSet>
      <dgm:spPr>
        <a:prstGeom prst="roundRect">
          <a:avLst/>
        </a:prstGeom>
      </dgm:spPr>
    </dgm:pt>
    <dgm:pt modelId="{87575F82-D8CE-4903-9E0D-CFEEA4B88D43}" type="pres">
      <dgm:prSet presAssocID="{55F950BA-E006-4F79-A4E3-B54C985AD564}" presName="rootConnector1" presStyleLbl="node1" presStyleIdx="0" presStyleCnt="0"/>
      <dgm:spPr/>
    </dgm:pt>
    <dgm:pt modelId="{7D564942-E5E5-4D0D-9BC2-5A9E0EB9E3BA}" type="pres">
      <dgm:prSet presAssocID="{55F950BA-E006-4F79-A4E3-B54C985AD564}" presName="hierChild2" presStyleCnt="0"/>
      <dgm:spPr/>
    </dgm:pt>
    <dgm:pt modelId="{0E3E5314-047C-4D13-98E9-76382AE40F98}" type="pres">
      <dgm:prSet presAssocID="{DA37A790-8887-405C-838B-1CCCEBE0F66D}" presName="Name64" presStyleLbl="parChTrans1D2" presStyleIdx="0" presStyleCnt="1"/>
      <dgm:spPr/>
    </dgm:pt>
    <dgm:pt modelId="{6B8E43D4-9142-47DE-B4E0-6F95D6D6ABFC}" type="pres">
      <dgm:prSet presAssocID="{C74353AD-18E3-4066-AC61-82DF45389405}" presName="hierRoot2" presStyleCnt="0">
        <dgm:presLayoutVars>
          <dgm:hierBranch val="init"/>
        </dgm:presLayoutVars>
      </dgm:prSet>
      <dgm:spPr/>
    </dgm:pt>
    <dgm:pt modelId="{28EFD0FF-09E5-46BF-BE46-822BE743CACF}" type="pres">
      <dgm:prSet presAssocID="{C74353AD-18E3-4066-AC61-82DF45389405}" presName="rootComposite" presStyleCnt="0"/>
      <dgm:spPr/>
    </dgm:pt>
    <dgm:pt modelId="{473D3B6E-F7E7-4B91-8867-5CCC8802B205}" type="pres">
      <dgm:prSet presAssocID="{C74353AD-18E3-4066-AC61-82DF45389405}" presName="rootText" presStyleLbl="node2" presStyleIdx="0" presStyleCnt="1" custScaleX="89410" custScaleY="146329" custLinFactNeighborY="33126">
        <dgm:presLayoutVars>
          <dgm:chPref val="3"/>
        </dgm:presLayoutVars>
      </dgm:prSet>
      <dgm:spPr>
        <a:prstGeom prst="roundRect">
          <a:avLst/>
        </a:prstGeom>
      </dgm:spPr>
    </dgm:pt>
    <dgm:pt modelId="{C0793AC2-5488-4325-875D-54E376524767}" type="pres">
      <dgm:prSet presAssocID="{C74353AD-18E3-4066-AC61-82DF45389405}" presName="rootConnector" presStyleLbl="node2" presStyleIdx="0" presStyleCnt="1"/>
      <dgm:spPr/>
    </dgm:pt>
    <dgm:pt modelId="{7649299F-5DFE-47FF-A4D1-CE11A23757A0}" type="pres">
      <dgm:prSet presAssocID="{C74353AD-18E3-4066-AC61-82DF45389405}" presName="hierChild4" presStyleCnt="0"/>
      <dgm:spPr/>
    </dgm:pt>
    <dgm:pt modelId="{D3188CF1-6345-4E43-9310-919D85A47A94}" type="pres">
      <dgm:prSet presAssocID="{429AD295-5F36-4DF5-A361-C1D6911C2B85}" presName="Name64" presStyleLbl="parChTrans1D3" presStyleIdx="0" presStyleCnt="3"/>
      <dgm:spPr/>
    </dgm:pt>
    <dgm:pt modelId="{B834DBCC-8C93-431B-B619-752F8204A3FB}" type="pres">
      <dgm:prSet presAssocID="{A11D8982-53E6-4B6B-A2DF-6CE251881351}" presName="hierRoot2" presStyleCnt="0">
        <dgm:presLayoutVars>
          <dgm:hierBranch val="init"/>
        </dgm:presLayoutVars>
      </dgm:prSet>
      <dgm:spPr/>
    </dgm:pt>
    <dgm:pt modelId="{A69AA981-5A5F-4E0D-BF46-0A7E61D68D6E}" type="pres">
      <dgm:prSet presAssocID="{A11D8982-53E6-4B6B-A2DF-6CE251881351}" presName="rootComposite" presStyleCnt="0"/>
      <dgm:spPr/>
    </dgm:pt>
    <dgm:pt modelId="{88F91A2F-A3F5-4DCC-A275-E2A2695781D1}" type="pres">
      <dgm:prSet presAssocID="{A11D8982-53E6-4B6B-A2DF-6CE251881351}" presName="rootText" presStyleLbl="node3" presStyleIdx="0" presStyleCnt="3" custScaleY="139561" custLinFactNeighborX="593" custLinFactNeighborY="37050">
        <dgm:presLayoutVars>
          <dgm:chPref val="3"/>
        </dgm:presLayoutVars>
      </dgm:prSet>
      <dgm:spPr>
        <a:prstGeom prst="roundRect">
          <a:avLst/>
        </a:prstGeom>
      </dgm:spPr>
    </dgm:pt>
    <dgm:pt modelId="{BF39DD51-1DFF-411B-B6D5-65C867B21FB6}" type="pres">
      <dgm:prSet presAssocID="{A11D8982-53E6-4B6B-A2DF-6CE251881351}" presName="rootConnector" presStyleLbl="node3" presStyleIdx="0" presStyleCnt="3"/>
      <dgm:spPr/>
    </dgm:pt>
    <dgm:pt modelId="{22CD3B86-747E-4BBB-A2FA-49F53B615F8E}" type="pres">
      <dgm:prSet presAssocID="{A11D8982-53E6-4B6B-A2DF-6CE251881351}" presName="hierChild4" presStyleCnt="0"/>
      <dgm:spPr/>
    </dgm:pt>
    <dgm:pt modelId="{ECF39C98-4BCF-4182-BC39-097457F859FA}" type="pres">
      <dgm:prSet presAssocID="{898E3A4E-E4E3-4DB2-96C5-0F64A13BB48B}" presName="Name64" presStyleLbl="parChTrans1D4" presStyleIdx="0" presStyleCnt="4"/>
      <dgm:spPr/>
    </dgm:pt>
    <dgm:pt modelId="{D59CB5E9-73F0-4BF3-9A59-3CEA03831597}" type="pres">
      <dgm:prSet presAssocID="{441EAA41-9882-45B4-9ABA-DBB4987CB534}" presName="hierRoot2" presStyleCnt="0">
        <dgm:presLayoutVars>
          <dgm:hierBranch val="init"/>
        </dgm:presLayoutVars>
      </dgm:prSet>
      <dgm:spPr/>
    </dgm:pt>
    <dgm:pt modelId="{1E9B00B5-013A-4A9B-816D-A49D49C80DD6}" type="pres">
      <dgm:prSet presAssocID="{441EAA41-9882-45B4-9ABA-DBB4987CB534}" presName="rootComposite" presStyleCnt="0"/>
      <dgm:spPr/>
    </dgm:pt>
    <dgm:pt modelId="{DCF95693-5D2B-4268-AF28-F673AAA43BFB}" type="pres">
      <dgm:prSet presAssocID="{441EAA41-9882-45B4-9ABA-DBB4987CB534}" presName="rootText" presStyleLbl="node4" presStyleIdx="0" presStyleCnt="4" custScaleX="118911" custScaleY="139561" custLinFactNeighborX="61997" custLinFactNeighborY="36399">
        <dgm:presLayoutVars>
          <dgm:chPref val="3"/>
        </dgm:presLayoutVars>
      </dgm:prSet>
      <dgm:spPr>
        <a:prstGeom prst="roundRect">
          <a:avLst/>
        </a:prstGeom>
      </dgm:spPr>
    </dgm:pt>
    <dgm:pt modelId="{4932EB5A-B99F-4A4D-A429-6F65CF6A4E49}" type="pres">
      <dgm:prSet presAssocID="{441EAA41-9882-45B4-9ABA-DBB4987CB534}" presName="rootConnector" presStyleLbl="node4" presStyleIdx="0" presStyleCnt="4"/>
      <dgm:spPr/>
    </dgm:pt>
    <dgm:pt modelId="{D8BABA90-1FE7-4C4F-938C-A097AA430116}" type="pres">
      <dgm:prSet presAssocID="{441EAA41-9882-45B4-9ABA-DBB4987CB534}" presName="hierChild4" presStyleCnt="0"/>
      <dgm:spPr/>
    </dgm:pt>
    <dgm:pt modelId="{052C552C-08E7-44E9-8372-D3BB0DA27A8D}" type="pres">
      <dgm:prSet presAssocID="{441EAA41-9882-45B4-9ABA-DBB4987CB534}" presName="hierChild5" presStyleCnt="0"/>
      <dgm:spPr/>
    </dgm:pt>
    <dgm:pt modelId="{1B91B01C-63DC-4B61-A697-7007C0E2BFFE}" type="pres">
      <dgm:prSet presAssocID="{A11D8982-53E6-4B6B-A2DF-6CE251881351}" presName="hierChild5" presStyleCnt="0"/>
      <dgm:spPr/>
    </dgm:pt>
    <dgm:pt modelId="{DFF67C2C-7A49-4622-86F6-4F017D0D5C4F}" type="pres">
      <dgm:prSet presAssocID="{2ABBFB4F-2A47-4F89-B1BE-15A30D16C26C}" presName="Name64" presStyleLbl="parChTrans1D3" presStyleIdx="1" presStyleCnt="3"/>
      <dgm:spPr/>
    </dgm:pt>
    <dgm:pt modelId="{BD9F8E81-9CFA-452A-B953-E363A71B373D}" type="pres">
      <dgm:prSet presAssocID="{C0E6BB77-F886-4C4B-8F8F-9583DCF943E6}" presName="hierRoot2" presStyleCnt="0">
        <dgm:presLayoutVars>
          <dgm:hierBranch val="init"/>
        </dgm:presLayoutVars>
      </dgm:prSet>
      <dgm:spPr/>
    </dgm:pt>
    <dgm:pt modelId="{80BDB3E8-0731-4659-9D82-B17CB1169F52}" type="pres">
      <dgm:prSet presAssocID="{C0E6BB77-F886-4C4B-8F8F-9583DCF943E6}" presName="rootComposite" presStyleCnt="0"/>
      <dgm:spPr/>
    </dgm:pt>
    <dgm:pt modelId="{3C744461-5C20-4BD0-9765-7E54BA985B79}" type="pres">
      <dgm:prSet presAssocID="{C0E6BB77-F886-4C4B-8F8F-9583DCF943E6}" presName="rootText" presStyleLbl="node3" presStyleIdx="1" presStyleCnt="3" custScaleX="78188" custScaleY="139561" custLinFactY="100000" custLinFactNeighborX="430" custLinFactNeighborY="134088">
        <dgm:presLayoutVars>
          <dgm:chPref val="3"/>
        </dgm:presLayoutVars>
      </dgm:prSet>
      <dgm:spPr>
        <a:prstGeom prst="roundRect">
          <a:avLst/>
        </a:prstGeom>
      </dgm:spPr>
    </dgm:pt>
    <dgm:pt modelId="{693C2CAC-3110-48E5-A0D5-549DD5A9543E}" type="pres">
      <dgm:prSet presAssocID="{C0E6BB77-F886-4C4B-8F8F-9583DCF943E6}" presName="rootConnector" presStyleLbl="node3" presStyleIdx="1" presStyleCnt="3"/>
      <dgm:spPr/>
    </dgm:pt>
    <dgm:pt modelId="{76C6A66B-5658-4842-B4AC-0E1CF2B1B0E6}" type="pres">
      <dgm:prSet presAssocID="{C0E6BB77-F886-4C4B-8F8F-9583DCF943E6}" presName="hierChild4" presStyleCnt="0"/>
      <dgm:spPr/>
    </dgm:pt>
    <dgm:pt modelId="{3FF4B3B9-D00E-4E2E-AD59-F356E4F856C3}" type="pres">
      <dgm:prSet presAssocID="{C3CD66BB-E049-472E-911F-6387601E52C2}" presName="Name64" presStyleLbl="parChTrans1D4" presStyleIdx="1" presStyleCnt="4"/>
      <dgm:spPr/>
    </dgm:pt>
    <dgm:pt modelId="{8864E165-F8FD-4CCF-9BAF-1BFA2CC178C4}" type="pres">
      <dgm:prSet presAssocID="{4CBFD168-CE8F-4AB3-9C46-2691700DD84F}" presName="hierRoot2" presStyleCnt="0">
        <dgm:presLayoutVars>
          <dgm:hierBranch val="init"/>
        </dgm:presLayoutVars>
      </dgm:prSet>
      <dgm:spPr/>
    </dgm:pt>
    <dgm:pt modelId="{26E9C8B8-595E-44AA-AE85-DBD39C650869}" type="pres">
      <dgm:prSet presAssocID="{4CBFD168-CE8F-4AB3-9C46-2691700DD84F}" presName="rootComposite" presStyleCnt="0"/>
      <dgm:spPr/>
    </dgm:pt>
    <dgm:pt modelId="{7CB8A870-8919-473F-AC15-884444BBE266}" type="pres">
      <dgm:prSet presAssocID="{4CBFD168-CE8F-4AB3-9C46-2691700DD84F}" presName="rootText" presStyleLbl="node4" presStyleIdx="1" presStyleCnt="4" custScaleX="82015" custScaleY="139561" custLinFactY="100000" custLinFactNeighborX="-1890" custLinFactNeighborY="133704">
        <dgm:presLayoutVars>
          <dgm:chPref val="3"/>
        </dgm:presLayoutVars>
      </dgm:prSet>
      <dgm:spPr>
        <a:prstGeom prst="roundRect">
          <a:avLst/>
        </a:prstGeom>
      </dgm:spPr>
    </dgm:pt>
    <dgm:pt modelId="{1BB283FC-ED35-4B8A-AF04-292F3F930239}" type="pres">
      <dgm:prSet presAssocID="{4CBFD168-CE8F-4AB3-9C46-2691700DD84F}" presName="rootConnector" presStyleLbl="node4" presStyleIdx="1" presStyleCnt="4"/>
      <dgm:spPr/>
    </dgm:pt>
    <dgm:pt modelId="{865E826B-A688-4118-960D-1781E14CC931}" type="pres">
      <dgm:prSet presAssocID="{4CBFD168-CE8F-4AB3-9C46-2691700DD84F}" presName="hierChild4" presStyleCnt="0"/>
      <dgm:spPr/>
    </dgm:pt>
    <dgm:pt modelId="{C47AF184-EC8E-42B5-86C6-4B8252F99FDE}" type="pres">
      <dgm:prSet presAssocID="{6EA51D73-6B1B-47EE-8AB0-B5928CF1F73A}" presName="Name64" presStyleLbl="parChTrans1D4" presStyleIdx="2" presStyleCnt="4"/>
      <dgm:spPr/>
    </dgm:pt>
    <dgm:pt modelId="{643A61E7-E21B-4E6D-BCEC-68A54D2FE51D}" type="pres">
      <dgm:prSet presAssocID="{020F0AA8-A7D0-4A3A-9811-597608E19AA9}" presName="hierRoot2" presStyleCnt="0">
        <dgm:presLayoutVars>
          <dgm:hierBranch val="init"/>
        </dgm:presLayoutVars>
      </dgm:prSet>
      <dgm:spPr/>
    </dgm:pt>
    <dgm:pt modelId="{D639ACE4-1445-4048-8347-E0F2770CB9D8}" type="pres">
      <dgm:prSet presAssocID="{020F0AA8-A7D0-4A3A-9811-597608E19AA9}" presName="rootComposite" presStyleCnt="0"/>
      <dgm:spPr/>
    </dgm:pt>
    <dgm:pt modelId="{F932B997-8CAE-44E2-B6D4-AAF33ECB38FB}" type="pres">
      <dgm:prSet presAssocID="{020F0AA8-A7D0-4A3A-9811-597608E19AA9}" presName="rootText" presStyleLbl="node4" presStyleIdx="2" presStyleCnt="4" custScaleX="100597" custScaleY="139561" custLinFactY="100000" custLinFactNeighborX="-1434" custLinFactNeighborY="133951">
        <dgm:presLayoutVars>
          <dgm:chPref val="3"/>
        </dgm:presLayoutVars>
      </dgm:prSet>
      <dgm:spPr>
        <a:prstGeom prst="roundRect">
          <a:avLst/>
        </a:prstGeom>
      </dgm:spPr>
    </dgm:pt>
    <dgm:pt modelId="{5D9C23C5-2741-4250-A5E2-D390A4FBF5A6}" type="pres">
      <dgm:prSet presAssocID="{020F0AA8-A7D0-4A3A-9811-597608E19AA9}" presName="rootConnector" presStyleLbl="node4" presStyleIdx="2" presStyleCnt="4"/>
      <dgm:spPr/>
    </dgm:pt>
    <dgm:pt modelId="{0397B2A5-5591-40EA-A87D-A205A2BC68D2}" type="pres">
      <dgm:prSet presAssocID="{020F0AA8-A7D0-4A3A-9811-597608E19AA9}" presName="hierChild4" presStyleCnt="0"/>
      <dgm:spPr/>
    </dgm:pt>
    <dgm:pt modelId="{2C503E64-6ACF-4DF3-A6E7-0DA43A101C49}" type="pres">
      <dgm:prSet presAssocID="{020F0AA8-A7D0-4A3A-9811-597608E19AA9}" presName="hierChild5" presStyleCnt="0"/>
      <dgm:spPr/>
    </dgm:pt>
    <dgm:pt modelId="{441D3BEE-2135-4A96-A859-DF0A6C201CDD}" type="pres">
      <dgm:prSet presAssocID="{4CBFD168-CE8F-4AB3-9C46-2691700DD84F}" presName="hierChild5" presStyleCnt="0"/>
      <dgm:spPr/>
    </dgm:pt>
    <dgm:pt modelId="{2C3B5224-0333-493E-90AA-11AFEA523C9F}" type="pres">
      <dgm:prSet presAssocID="{C0E6BB77-F886-4C4B-8F8F-9583DCF943E6}" presName="hierChild5" presStyleCnt="0"/>
      <dgm:spPr/>
    </dgm:pt>
    <dgm:pt modelId="{6931F5BE-B7FE-4B5D-A922-4D5D5D722A2A}" type="pres">
      <dgm:prSet presAssocID="{0E885D91-A6E6-40D0-A076-EA652C6DC164}" presName="Name64" presStyleLbl="parChTrans1D3" presStyleIdx="2" presStyleCnt="3"/>
      <dgm:spPr/>
    </dgm:pt>
    <dgm:pt modelId="{1F648B57-8001-4392-80FB-402416261E17}" type="pres">
      <dgm:prSet presAssocID="{758CE1E4-97E1-47E1-9977-BB1F91EF70E9}" presName="hierRoot2" presStyleCnt="0">
        <dgm:presLayoutVars>
          <dgm:hierBranch val="init"/>
        </dgm:presLayoutVars>
      </dgm:prSet>
      <dgm:spPr/>
    </dgm:pt>
    <dgm:pt modelId="{4BBE05B0-8260-4151-B8F2-D6CA2758B08E}" type="pres">
      <dgm:prSet presAssocID="{758CE1E4-97E1-47E1-9977-BB1F91EF70E9}" presName="rootComposite" presStyleCnt="0"/>
      <dgm:spPr/>
    </dgm:pt>
    <dgm:pt modelId="{62BAE603-0FAB-4AC4-968E-BB240B9D2F71}" type="pres">
      <dgm:prSet presAssocID="{758CE1E4-97E1-47E1-9977-BB1F91EF70E9}" presName="rootText" presStyleLbl="node3" presStyleIdx="2" presStyleCnt="3" custScaleX="136770" custScaleY="160815" custLinFactY="-46705" custLinFactNeighborX="-389" custLinFactNeighborY="-100000">
        <dgm:presLayoutVars>
          <dgm:chPref val="3"/>
        </dgm:presLayoutVars>
      </dgm:prSet>
      <dgm:spPr>
        <a:prstGeom prst="roundRect">
          <a:avLst/>
        </a:prstGeom>
      </dgm:spPr>
    </dgm:pt>
    <dgm:pt modelId="{95387FBB-FBC5-42B4-850D-7FEB97624B8B}" type="pres">
      <dgm:prSet presAssocID="{758CE1E4-97E1-47E1-9977-BB1F91EF70E9}" presName="rootConnector" presStyleLbl="node3" presStyleIdx="2" presStyleCnt="3"/>
      <dgm:spPr/>
    </dgm:pt>
    <dgm:pt modelId="{410B6964-EA36-47D4-9A11-C16472D22C03}" type="pres">
      <dgm:prSet presAssocID="{758CE1E4-97E1-47E1-9977-BB1F91EF70E9}" presName="hierChild4" presStyleCnt="0"/>
      <dgm:spPr/>
    </dgm:pt>
    <dgm:pt modelId="{BEC963BD-FBD6-4167-B1D7-59E04D96AB57}" type="pres">
      <dgm:prSet presAssocID="{F9DA5A2C-0A2D-4F67-9226-A43ACB98AF9A}" presName="Name64" presStyleLbl="parChTrans1D4" presStyleIdx="3" presStyleCnt="4"/>
      <dgm:spPr/>
    </dgm:pt>
    <dgm:pt modelId="{AEB1A382-F24F-4B05-807E-2532BEF041C7}" type="pres">
      <dgm:prSet presAssocID="{3ADA44F0-29D8-45A4-95DB-7CDACD621295}" presName="hierRoot2" presStyleCnt="0">
        <dgm:presLayoutVars>
          <dgm:hierBranch val="init"/>
        </dgm:presLayoutVars>
      </dgm:prSet>
      <dgm:spPr/>
    </dgm:pt>
    <dgm:pt modelId="{6AF35115-6C87-403B-89BD-A67E5394FC8E}" type="pres">
      <dgm:prSet presAssocID="{3ADA44F0-29D8-45A4-95DB-7CDACD621295}" presName="rootComposite" presStyleCnt="0"/>
      <dgm:spPr/>
    </dgm:pt>
    <dgm:pt modelId="{B00713C2-F154-42F2-BEFD-87B1D9E9F8BD}" type="pres">
      <dgm:prSet presAssocID="{3ADA44F0-29D8-45A4-95DB-7CDACD621295}" presName="rootText" presStyleLbl="node4" presStyleIdx="3" presStyleCnt="4" custScaleX="125322" custScaleY="160815" custLinFactY="-46973" custLinFactNeighborX="18816" custLinFactNeighborY="-100000">
        <dgm:presLayoutVars>
          <dgm:chPref val="3"/>
        </dgm:presLayoutVars>
      </dgm:prSet>
      <dgm:spPr>
        <a:prstGeom prst="roundRect">
          <a:avLst/>
        </a:prstGeom>
      </dgm:spPr>
    </dgm:pt>
    <dgm:pt modelId="{553343EB-8691-48EE-9B29-04247573FC5F}" type="pres">
      <dgm:prSet presAssocID="{3ADA44F0-29D8-45A4-95DB-7CDACD621295}" presName="rootConnector" presStyleLbl="node4" presStyleIdx="3" presStyleCnt="4"/>
      <dgm:spPr/>
    </dgm:pt>
    <dgm:pt modelId="{730E2B25-E3F0-4E85-AA00-7C2CE006C9D4}" type="pres">
      <dgm:prSet presAssocID="{3ADA44F0-29D8-45A4-95DB-7CDACD621295}" presName="hierChild4" presStyleCnt="0"/>
      <dgm:spPr/>
    </dgm:pt>
    <dgm:pt modelId="{36B89A27-C639-4482-B4F4-97E005C5E0F7}" type="pres">
      <dgm:prSet presAssocID="{3ADA44F0-29D8-45A4-95DB-7CDACD621295}" presName="hierChild5" presStyleCnt="0"/>
      <dgm:spPr/>
    </dgm:pt>
    <dgm:pt modelId="{8983C3DC-BAA5-4640-B11A-660FAC16DDE2}" type="pres">
      <dgm:prSet presAssocID="{758CE1E4-97E1-47E1-9977-BB1F91EF70E9}" presName="hierChild5" presStyleCnt="0"/>
      <dgm:spPr/>
    </dgm:pt>
    <dgm:pt modelId="{F40D55E2-586E-44C0-94B9-0691459BB3DF}" type="pres">
      <dgm:prSet presAssocID="{C74353AD-18E3-4066-AC61-82DF45389405}" presName="hierChild5" presStyleCnt="0"/>
      <dgm:spPr/>
    </dgm:pt>
    <dgm:pt modelId="{4852DF09-394E-446E-B6B1-F6A4B10DD59A}" type="pres">
      <dgm:prSet presAssocID="{55F950BA-E006-4F79-A4E3-B54C985AD564}" presName="hierChild3" presStyleCnt="0"/>
      <dgm:spPr/>
    </dgm:pt>
  </dgm:ptLst>
  <dgm:cxnLst>
    <dgm:cxn modelId="{5B043A0D-DEFA-4CD1-9A98-00497802897C}" srcId="{C0E6BB77-F886-4C4B-8F8F-9583DCF943E6}" destId="{4CBFD168-CE8F-4AB3-9C46-2691700DD84F}" srcOrd="0" destOrd="0" parTransId="{C3CD66BB-E049-472E-911F-6387601E52C2}" sibTransId="{708EBA7D-A371-4ACD-81AF-724306674D87}"/>
    <dgm:cxn modelId="{6D95710E-8E4A-4B10-982A-4075D5CF9C04}" type="presOf" srcId="{C0E6BB77-F886-4C4B-8F8F-9583DCF943E6}" destId="{3C744461-5C20-4BD0-9765-7E54BA985B79}" srcOrd="0" destOrd="0" presId="urn:microsoft.com/office/officeart/2009/3/layout/HorizontalOrganizationChart"/>
    <dgm:cxn modelId="{EAF86118-C279-40E4-9CF2-56DC40D2C9D1}" type="presOf" srcId="{C74353AD-18E3-4066-AC61-82DF45389405}" destId="{473D3B6E-F7E7-4B91-8867-5CCC8802B205}" srcOrd="0" destOrd="0" presId="urn:microsoft.com/office/officeart/2009/3/layout/HorizontalOrganizationChart"/>
    <dgm:cxn modelId="{30CB4E19-7931-49A1-A1A3-94ABF1B793E8}" type="presOf" srcId="{DA37A790-8887-405C-838B-1CCCEBE0F66D}" destId="{0E3E5314-047C-4D13-98E9-76382AE40F98}" srcOrd="0" destOrd="0" presId="urn:microsoft.com/office/officeart/2009/3/layout/HorizontalOrganizationChart"/>
    <dgm:cxn modelId="{DDDB4C1B-50C7-4EFC-8593-5430B9E175C2}" srcId="{C74353AD-18E3-4066-AC61-82DF45389405}" destId="{758CE1E4-97E1-47E1-9977-BB1F91EF70E9}" srcOrd="2" destOrd="0" parTransId="{0E885D91-A6E6-40D0-A076-EA652C6DC164}" sibTransId="{6DB6C2B7-2319-484B-89AD-2A2A6C24CDC0}"/>
    <dgm:cxn modelId="{A748B436-353C-482D-925B-F64ACD31474B}" type="presOf" srcId="{441EAA41-9882-45B4-9ABA-DBB4987CB534}" destId="{DCF95693-5D2B-4268-AF28-F673AAA43BFB}" srcOrd="0" destOrd="0" presId="urn:microsoft.com/office/officeart/2009/3/layout/HorizontalOrganizationChart"/>
    <dgm:cxn modelId="{62D39D3E-20FF-4FF4-92C0-D87E2CB7726C}" type="presOf" srcId="{A11D8982-53E6-4B6B-A2DF-6CE251881351}" destId="{BF39DD51-1DFF-411B-B6D5-65C867B21FB6}" srcOrd="1" destOrd="0" presId="urn:microsoft.com/office/officeart/2009/3/layout/HorizontalOrganizationChart"/>
    <dgm:cxn modelId="{D886A65C-CCFE-468B-BD85-3CA732F8FAB3}" type="presOf" srcId="{C74353AD-18E3-4066-AC61-82DF45389405}" destId="{C0793AC2-5488-4325-875D-54E376524767}" srcOrd="1" destOrd="0" presId="urn:microsoft.com/office/officeart/2009/3/layout/HorizontalOrganizationChart"/>
    <dgm:cxn modelId="{FEE7EE61-FCBE-4D2B-9FE9-95C3C05E8DB0}" type="presOf" srcId="{429AD295-5F36-4DF5-A361-C1D6911C2B85}" destId="{D3188CF1-6345-4E43-9310-919D85A47A94}" srcOrd="0" destOrd="0" presId="urn:microsoft.com/office/officeart/2009/3/layout/HorizontalOrganizationChart"/>
    <dgm:cxn modelId="{BF5B5662-1EB3-4D02-BCDF-DD70BB2B8A60}" type="presOf" srcId="{55F950BA-E006-4F79-A4E3-B54C985AD564}" destId="{87575F82-D8CE-4903-9E0D-CFEEA4B88D43}" srcOrd="1" destOrd="0" presId="urn:microsoft.com/office/officeart/2009/3/layout/HorizontalOrganizationChart"/>
    <dgm:cxn modelId="{C9F17466-B298-454E-B24F-E44C39A95157}" srcId="{758CE1E4-97E1-47E1-9977-BB1F91EF70E9}" destId="{3ADA44F0-29D8-45A4-95DB-7CDACD621295}" srcOrd="0" destOrd="0" parTransId="{F9DA5A2C-0A2D-4F67-9226-A43ACB98AF9A}" sibTransId="{8BEE155A-02A2-490E-A7EA-A4498AFA05B4}"/>
    <dgm:cxn modelId="{F207DA67-E853-43ED-9634-6BFF0D6C35DD}" type="presOf" srcId="{758CE1E4-97E1-47E1-9977-BB1F91EF70E9}" destId="{62BAE603-0FAB-4AC4-968E-BB240B9D2F71}" srcOrd="0" destOrd="0" presId="urn:microsoft.com/office/officeart/2009/3/layout/HorizontalOrganizationChart"/>
    <dgm:cxn modelId="{17ED8B48-9675-4450-83BA-183ADCE3DDD2}" type="presOf" srcId="{4CBFD168-CE8F-4AB3-9C46-2691700DD84F}" destId="{1BB283FC-ED35-4B8A-AF04-292F3F930239}" srcOrd="1" destOrd="0" presId="urn:microsoft.com/office/officeart/2009/3/layout/HorizontalOrganizationChart"/>
    <dgm:cxn modelId="{4E5E0969-E2E9-4085-A39C-23932DBCCC7A}" type="presOf" srcId="{898E3A4E-E4E3-4DB2-96C5-0F64A13BB48B}" destId="{ECF39C98-4BCF-4182-BC39-097457F859FA}" srcOrd="0" destOrd="0" presId="urn:microsoft.com/office/officeart/2009/3/layout/HorizontalOrganizationChart"/>
    <dgm:cxn modelId="{B43C304E-8BA9-4C23-9C22-31262DDAF3C8}" type="presOf" srcId="{441EAA41-9882-45B4-9ABA-DBB4987CB534}" destId="{4932EB5A-B99F-4A4D-A429-6F65CF6A4E49}" srcOrd="1" destOrd="0" presId="urn:microsoft.com/office/officeart/2009/3/layout/HorizontalOrganizationChart"/>
    <dgm:cxn modelId="{693CCF6F-6422-4A31-9C09-F85ACC3D0849}" srcId="{55F950BA-E006-4F79-A4E3-B54C985AD564}" destId="{C74353AD-18E3-4066-AC61-82DF45389405}" srcOrd="0" destOrd="0" parTransId="{DA37A790-8887-405C-838B-1CCCEBE0F66D}" sibTransId="{02756689-3AFF-4530-A217-AB6C3FE37DFD}"/>
    <dgm:cxn modelId="{86545058-C483-4759-A7F7-4D723AB3BCB1}" type="presOf" srcId="{3ADA44F0-29D8-45A4-95DB-7CDACD621295}" destId="{553343EB-8691-48EE-9B29-04247573FC5F}" srcOrd="1" destOrd="0" presId="urn:microsoft.com/office/officeart/2009/3/layout/HorizontalOrganizationChart"/>
    <dgm:cxn modelId="{438E817D-68F5-48D8-95C2-2B1E9F9145E8}" type="presOf" srcId="{758CE1E4-97E1-47E1-9977-BB1F91EF70E9}" destId="{95387FBB-FBC5-42B4-850D-7FEB97624B8B}" srcOrd="1" destOrd="0" presId="urn:microsoft.com/office/officeart/2009/3/layout/HorizontalOrganizationChart"/>
    <dgm:cxn modelId="{E99A988A-401A-4235-B1FB-6FBE05FA870C}" type="presOf" srcId="{3ADA44F0-29D8-45A4-95DB-7CDACD621295}" destId="{B00713C2-F154-42F2-BEFD-87B1D9E9F8BD}" srcOrd="0" destOrd="0" presId="urn:microsoft.com/office/officeart/2009/3/layout/HorizontalOrganizationChart"/>
    <dgm:cxn modelId="{90155F8B-1697-4DA9-B7E3-9EFF1B86528B}" type="presOf" srcId="{020F0AA8-A7D0-4A3A-9811-597608E19AA9}" destId="{F932B997-8CAE-44E2-B6D4-AAF33ECB38FB}" srcOrd="0" destOrd="0" presId="urn:microsoft.com/office/officeart/2009/3/layout/HorizontalOrganizationChart"/>
    <dgm:cxn modelId="{4FD26A8B-7359-43F4-A28F-EEACE7CC6643}" type="presOf" srcId="{2ABBFB4F-2A47-4F89-B1BE-15A30D16C26C}" destId="{DFF67C2C-7A49-4622-86F6-4F017D0D5C4F}" srcOrd="0" destOrd="0" presId="urn:microsoft.com/office/officeart/2009/3/layout/HorizontalOrganizationChart"/>
    <dgm:cxn modelId="{57E63892-9829-4B47-B24C-4B0000E68A1F}" type="presOf" srcId="{020F0AA8-A7D0-4A3A-9811-597608E19AA9}" destId="{5D9C23C5-2741-4250-A5E2-D390A4FBF5A6}" srcOrd="1" destOrd="0" presId="urn:microsoft.com/office/officeart/2009/3/layout/HorizontalOrganizationChart"/>
    <dgm:cxn modelId="{563C0BA1-EBEE-4133-9DB8-A13185C29471}" srcId="{A11D8982-53E6-4B6B-A2DF-6CE251881351}" destId="{441EAA41-9882-45B4-9ABA-DBB4987CB534}" srcOrd="0" destOrd="0" parTransId="{898E3A4E-E4E3-4DB2-96C5-0F64A13BB48B}" sibTransId="{FDB65C53-8C92-4752-85B7-B27E76F37501}"/>
    <dgm:cxn modelId="{D182A9B3-C95D-4450-88C3-74F6DC770D02}" type="presOf" srcId="{A11D8982-53E6-4B6B-A2DF-6CE251881351}" destId="{88F91A2F-A3F5-4DCC-A275-E2A2695781D1}" srcOrd="0" destOrd="0" presId="urn:microsoft.com/office/officeart/2009/3/layout/HorizontalOrganizationChart"/>
    <dgm:cxn modelId="{C22DB9B4-4B1D-4709-A781-03BD4C66E4F8}" type="presOf" srcId="{8B7F1E23-9CAD-4632-8F73-9CF86292C854}" destId="{2B3C3E43-9748-4D99-A844-637BD6D2907B}" srcOrd="0" destOrd="0" presId="urn:microsoft.com/office/officeart/2009/3/layout/HorizontalOrganizationChart"/>
    <dgm:cxn modelId="{8E61FDB7-7E58-43ED-9D40-20985600E9CB}" srcId="{8B7F1E23-9CAD-4632-8F73-9CF86292C854}" destId="{55F950BA-E006-4F79-A4E3-B54C985AD564}" srcOrd="0" destOrd="0" parTransId="{4E3BD250-B1E1-4002-8B58-1BC49F5A97E1}" sibTransId="{DD8E0C5B-0EBD-44CF-B665-759F6A0E561F}"/>
    <dgm:cxn modelId="{F9A8A3C6-7D1C-4548-BA80-21D03491E729}" type="presOf" srcId="{C0E6BB77-F886-4C4B-8F8F-9583DCF943E6}" destId="{693C2CAC-3110-48E5-A0D5-549DD5A9543E}" srcOrd="1" destOrd="0" presId="urn:microsoft.com/office/officeart/2009/3/layout/HorizontalOrganizationChart"/>
    <dgm:cxn modelId="{5F7F78C7-736C-4B88-98EF-1CB567AAADFE}" type="presOf" srcId="{4CBFD168-CE8F-4AB3-9C46-2691700DD84F}" destId="{7CB8A870-8919-473F-AC15-884444BBE266}" srcOrd="0" destOrd="0" presId="urn:microsoft.com/office/officeart/2009/3/layout/HorizontalOrganizationChart"/>
    <dgm:cxn modelId="{4D8AF1C7-EBBF-4937-98A6-F3C4DBDD0612}" srcId="{4CBFD168-CE8F-4AB3-9C46-2691700DD84F}" destId="{020F0AA8-A7D0-4A3A-9811-597608E19AA9}" srcOrd="0" destOrd="0" parTransId="{6EA51D73-6B1B-47EE-8AB0-B5928CF1F73A}" sibTransId="{C7ADA5A0-424B-4650-BB31-4223E9C6106F}"/>
    <dgm:cxn modelId="{1621CDD4-9985-4A47-9541-DF630AE1E9FB}" srcId="{C74353AD-18E3-4066-AC61-82DF45389405}" destId="{C0E6BB77-F886-4C4B-8F8F-9583DCF943E6}" srcOrd="1" destOrd="0" parTransId="{2ABBFB4F-2A47-4F89-B1BE-15A30D16C26C}" sibTransId="{B32D7A85-D952-4C7E-833C-923E7BC7427D}"/>
    <dgm:cxn modelId="{10747DDC-AB63-4009-AC8B-06C8B0862259}" type="presOf" srcId="{F9DA5A2C-0A2D-4F67-9226-A43ACB98AF9A}" destId="{BEC963BD-FBD6-4167-B1D7-59E04D96AB57}" srcOrd="0" destOrd="0" presId="urn:microsoft.com/office/officeart/2009/3/layout/HorizontalOrganizationChart"/>
    <dgm:cxn modelId="{1CC689E0-FA47-4234-8830-EC88D830A476}" type="presOf" srcId="{0E885D91-A6E6-40D0-A076-EA652C6DC164}" destId="{6931F5BE-B7FE-4B5D-A922-4D5D5D722A2A}" srcOrd="0" destOrd="0" presId="urn:microsoft.com/office/officeart/2009/3/layout/HorizontalOrganizationChart"/>
    <dgm:cxn modelId="{EF286DE3-8D71-4B7D-ACBF-637D0EDCEC9C}" type="presOf" srcId="{C3CD66BB-E049-472E-911F-6387601E52C2}" destId="{3FF4B3B9-D00E-4E2E-AD59-F356E4F856C3}" srcOrd="0" destOrd="0" presId="urn:microsoft.com/office/officeart/2009/3/layout/HorizontalOrganizationChart"/>
    <dgm:cxn modelId="{47BF6FEC-4C67-44E5-A94E-5E9DFE7B020A}" type="presOf" srcId="{55F950BA-E006-4F79-A4E3-B54C985AD564}" destId="{D4DF5E6E-FA7E-4ACF-8F96-27E77F8AC1CF}" srcOrd="0" destOrd="0" presId="urn:microsoft.com/office/officeart/2009/3/layout/HorizontalOrganizationChart"/>
    <dgm:cxn modelId="{1943C9F2-6AC0-4284-913D-DD4A3264FD28}" type="presOf" srcId="{6EA51D73-6B1B-47EE-8AB0-B5928CF1F73A}" destId="{C47AF184-EC8E-42B5-86C6-4B8252F99FDE}" srcOrd="0" destOrd="0" presId="urn:microsoft.com/office/officeart/2009/3/layout/HorizontalOrganizationChart"/>
    <dgm:cxn modelId="{DCF8B0F4-EB23-45E0-B2B8-3550DD81D177}" srcId="{C74353AD-18E3-4066-AC61-82DF45389405}" destId="{A11D8982-53E6-4B6B-A2DF-6CE251881351}" srcOrd="0" destOrd="0" parTransId="{429AD295-5F36-4DF5-A361-C1D6911C2B85}" sibTransId="{15F77898-87E6-43F2-815E-AC805B580DF0}"/>
    <dgm:cxn modelId="{8C6F70EC-A69F-476C-86CD-9317E419161B}" type="presParOf" srcId="{2B3C3E43-9748-4D99-A844-637BD6D2907B}" destId="{190A7282-6A76-410D-8D59-9882D1FAECF6}" srcOrd="0" destOrd="0" presId="urn:microsoft.com/office/officeart/2009/3/layout/HorizontalOrganizationChart"/>
    <dgm:cxn modelId="{D8BA181B-CF78-4A6A-BB19-306EACB160F4}" type="presParOf" srcId="{190A7282-6A76-410D-8D59-9882D1FAECF6}" destId="{0835D1FF-8F2B-4405-98C1-B35D063B6120}" srcOrd="0" destOrd="0" presId="urn:microsoft.com/office/officeart/2009/3/layout/HorizontalOrganizationChart"/>
    <dgm:cxn modelId="{756199E1-C840-42C0-9703-51BED407E5E8}" type="presParOf" srcId="{0835D1FF-8F2B-4405-98C1-B35D063B6120}" destId="{D4DF5E6E-FA7E-4ACF-8F96-27E77F8AC1CF}" srcOrd="0" destOrd="0" presId="urn:microsoft.com/office/officeart/2009/3/layout/HorizontalOrganizationChart"/>
    <dgm:cxn modelId="{C37C212D-BEC4-47EF-B615-B4C4E0D2F313}" type="presParOf" srcId="{0835D1FF-8F2B-4405-98C1-B35D063B6120}" destId="{87575F82-D8CE-4903-9E0D-CFEEA4B88D43}" srcOrd="1" destOrd="0" presId="urn:microsoft.com/office/officeart/2009/3/layout/HorizontalOrganizationChart"/>
    <dgm:cxn modelId="{08AD3E2E-B2F5-4C7E-AF89-2F316A7DCB4B}" type="presParOf" srcId="{190A7282-6A76-410D-8D59-9882D1FAECF6}" destId="{7D564942-E5E5-4D0D-9BC2-5A9E0EB9E3BA}" srcOrd="1" destOrd="0" presId="urn:microsoft.com/office/officeart/2009/3/layout/HorizontalOrganizationChart"/>
    <dgm:cxn modelId="{C159A1B1-CC7A-4DA0-98C1-DE01144F2C5F}" type="presParOf" srcId="{7D564942-E5E5-4D0D-9BC2-5A9E0EB9E3BA}" destId="{0E3E5314-047C-4D13-98E9-76382AE40F98}" srcOrd="0" destOrd="0" presId="urn:microsoft.com/office/officeart/2009/3/layout/HorizontalOrganizationChart"/>
    <dgm:cxn modelId="{524B1856-5297-4496-BB42-D55C4D54297B}" type="presParOf" srcId="{7D564942-E5E5-4D0D-9BC2-5A9E0EB9E3BA}" destId="{6B8E43D4-9142-47DE-B4E0-6F95D6D6ABFC}" srcOrd="1" destOrd="0" presId="urn:microsoft.com/office/officeart/2009/3/layout/HorizontalOrganizationChart"/>
    <dgm:cxn modelId="{57DB0137-7ABB-4735-B8C0-C646AB7BC3DC}" type="presParOf" srcId="{6B8E43D4-9142-47DE-B4E0-6F95D6D6ABFC}" destId="{28EFD0FF-09E5-46BF-BE46-822BE743CACF}" srcOrd="0" destOrd="0" presId="urn:microsoft.com/office/officeart/2009/3/layout/HorizontalOrganizationChart"/>
    <dgm:cxn modelId="{86431909-F925-40AD-A8D4-7C8EBB431D4A}" type="presParOf" srcId="{28EFD0FF-09E5-46BF-BE46-822BE743CACF}" destId="{473D3B6E-F7E7-4B91-8867-5CCC8802B205}" srcOrd="0" destOrd="0" presId="urn:microsoft.com/office/officeart/2009/3/layout/HorizontalOrganizationChart"/>
    <dgm:cxn modelId="{2B2E7348-F39F-486D-9BED-9DB42E2FA065}" type="presParOf" srcId="{28EFD0FF-09E5-46BF-BE46-822BE743CACF}" destId="{C0793AC2-5488-4325-875D-54E376524767}" srcOrd="1" destOrd="0" presId="urn:microsoft.com/office/officeart/2009/3/layout/HorizontalOrganizationChart"/>
    <dgm:cxn modelId="{7CFFFE42-0149-48AA-B814-C79B75DA8441}" type="presParOf" srcId="{6B8E43D4-9142-47DE-B4E0-6F95D6D6ABFC}" destId="{7649299F-5DFE-47FF-A4D1-CE11A23757A0}" srcOrd="1" destOrd="0" presId="urn:microsoft.com/office/officeart/2009/3/layout/HorizontalOrganizationChart"/>
    <dgm:cxn modelId="{0A05E5FF-4068-4B50-AF9A-5FD7EB9675C7}" type="presParOf" srcId="{7649299F-5DFE-47FF-A4D1-CE11A23757A0}" destId="{D3188CF1-6345-4E43-9310-919D85A47A94}" srcOrd="0" destOrd="0" presId="urn:microsoft.com/office/officeart/2009/3/layout/HorizontalOrganizationChart"/>
    <dgm:cxn modelId="{AB4FEC36-D6AF-4DB5-ABDA-5196133FEC05}" type="presParOf" srcId="{7649299F-5DFE-47FF-A4D1-CE11A23757A0}" destId="{B834DBCC-8C93-431B-B619-752F8204A3FB}" srcOrd="1" destOrd="0" presId="urn:microsoft.com/office/officeart/2009/3/layout/HorizontalOrganizationChart"/>
    <dgm:cxn modelId="{F29A8988-8051-492A-AF69-69D3A3AC0FEB}" type="presParOf" srcId="{B834DBCC-8C93-431B-B619-752F8204A3FB}" destId="{A69AA981-5A5F-4E0D-BF46-0A7E61D68D6E}" srcOrd="0" destOrd="0" presId="urn:microsoft.com/office/officeart/2009/3/layout/HorizontalOrganizationChart"/>
    <dgm:cxn modelId="{1E413CEB-D188-4F57-9397-9DE12F236E6C}" type="presParOf" srcId="{A69AA981-5A5F-4E0D-BF46-0A7E61D68D6E}" destId="{88F91A2F-A3F5-4DCC-A275-E2A2695781D1}" srcOrd="0" destOrd="0" presId="urn:microsoft.com/office/officeart/2009/3/layout/HorizontalOrganizationChart"/>
    <dgm:cxn modelId="{0AFD4355-069E-441F-AE01-80A76A14214E}" type="presParOf" srcId="{A69AA981-5A5F-4E0D-BF46-0A7E61D68D6E}" destId="{BF39DD51-1DFF-411B-B6D5-65C867B21FB6}" srcOrd="1" destOrd="0" presId="urn:microsoft.com/office/officeart/2009/3/layout/HorizontalOrganizationChart"/>
    <dgm:cxn modelId="{8FD67EE9-8C00-4D7F-8139-C45365FE970E}" type="presParOf" srcId="{B834DBCC-8C93-431B-B619-752F8204A3FB}" destId="{22CD3B86-747E-4BBB-A2FA-49F53B615F8E}" srcOrd="1" destOrd="0" presId="urn:microsoft.com/office/officeart/2009/3/layout/HorizontalOrganizationChart"/>
    <dgm:cxn modelId="{0E0A0501-7F8F-40DD-BF9D-C3EA4C4928C0}" type="presParOf" srcId="{22CD3B86-747E-4BBB-A2FA-49F53B615F8E}" destId="{ECF39C98-4BCF-4182-BC39-097457F859FA}" srcOrd="0" destOrd="0" presId="urn:microsoft.com/office/officeart/2009/3/layout/HorizontalOrganizationChart"/>
    <dgm:cxn modelId="{0FD88F48-CB09-4A52-AF9D-1E833C32806B}" type="presParOf" srcId="{22CD3B86-747E-4BBB-A2FA-49F53B615F8E}" destId="{D59CB5E9-73F0-4BF3-9A59-3CEA03831597}" srcOrd="1" destOrd="0" presId="urn:microsoft.com/office/officeart/2009/3/layout/HorizontalOrganizationChart"/>
    <dgm:cxn modelId="{E420B3CB-6659-44AF-BD30-DBF7EC4B4D9C}" type="presParOf" srcId="{D59CB5E9-73F0-4BF3-9A59-3CEA03831597}" destId="{1E9B00B5-013A-4A9B-816D-A49D49C80DD6}" srcOrd="0" destOrd="0" presId="urn:microsoft.com/office/officeart/2009/3/layout/HorizontalOrganizationChart"/>
    <dgm:cxn modelId="{88098905-8D73-4BA0-B9FE-A462DE837799}" type="presParOf" srcId="{1E9B00B5-013A-4A9B-816D-A49D49C80DD6}" destId="{DCF95693-5D2B-4268-AF28-F673AAA43BFB}" srcOrd="0" destOrd="0" presId="urn:microsoft.com/office/officeart/2009/3/layout/HorizontalOrganizationChart"/>
    <dgm:cxn modelId="{C1C2F461-BCC9-4702-8C3B-A3AEAD5DFEFE}" type="presParOf" srcId="{1E9B00B5-013A-4A9B-816D-A49D49C80DD6}" destId="{4932EB5A-B99F-4A4D-A429-6F65CF6A4E49}" srcOrd="1" destOrd="0" presId="urn:microsoft.com/office/officeart/2009/3/layout/HorizontalOrganizationChart"/>
    <dgm:cxn modelId="{D30AECFE-D073-4EA8-BE70-470452D1A0F8}" type="presParOf" srcId="{D59CB5E9-73F0-4BF3-9A59-3CEA03831597}" destId="{D8BABA90-1FE7-4C4F-938C-A097AA430116}" srcOrd="1" destOrd="0" presId="urn:microsoft.com/office/officeart/2009/3/layout/HorizontalOrganizationChart"/>
    <dgm:cxn modelId="{E4D4FB9E-FFAE-4A76-9F9A-8B9BCD3FA4B0}" type="presParOf" srcId="{D59CB5E9-73F0-4BF3-9A59-3CEA03831597}" destId="{052C552C-08E7-44E9-8372-D3BB0DA27A8D}" srcOrd="2" destOrd="0" presId="urn:microsoft.com/office/officeart/2009/3/layout/HorizontalOrganizationChart"/>
    <dgm:cxn modelId="{E79ACA54-E371-450E-8B45-888CC3D1E056}" type="presParOf" srcId="{B834DBCC-8C93-431B-B619-752F8204A3FB}" destId="{1B91B01C-63DC-4B61-A697-7007C0E2BFFE}" srcOrd="2" destOrd="0" presId="urn:microsoft.com/office/officeart/2009/3/layout/HorizontalOrganizationChart"/>
    <dgm:cxn modelId="{0818822D-1594-43F6-A73E-D5A3C4CB8EB5}" type="presParOf" srcId="{7649299F-5DFE-47FF-A4D1-CE11A23757A0}" destId="{DFF67C2C-7A49-4622-86F6-4F017D0D5C4F}" srcOrd="2" destOrd="0" presId="urn:microsoft.com/office/officeart/2009/3/layout/HorizontalOrganizationChart"/>
    <dgm:cxn modelId="{4A810BB7-5AC0-48FA-8A26-8AEDB5835A9E}" type="presParOf" srcId="{7649299F-5DFE-47FF-A4D1-CE11A23757A0}" destId="{BD9F8E81-9CFA-452A-B953-E363A71B373D}" srcOrd="3" destOrd="0" presId="urn:microsoft.com/office/officeart/2009/3/layout/HorizontalOrganizationChart"/>
    <dgm:cxn modelId="{C9145250-F609-463B-9771-62C08AA9CCBF}" type="presParOf" srcId="{BD9F8E81-9CFA-452A-B953-E363A71B373D}" destId="{80BDB3E8-0731-4659-9D82-B17CB1169F52}" srcOrd="0" destOrd="0" presId="urn:microsoft.com/office/officeart/2009/3/layout/HorizontalOrganizationChart"/>
    <dgm:cxn modelId="{E274AB81-B7DE-4E8F-8005-00EE090C0068}" type="presParOf" srcId="{80BDB3E8-0731-4659-9D82-B17CB1169F52}" destId="{3C744461-5C20-4BD0-9765-7E54BA985B79}" srcOrd="0" destOrd="0" presId="urn:microsoft.com/office/officeart/2009/3/layout/HorizontalOrganizationChart"/>
    <dgm:cxn modelId="{BB6B01BE-E1FE-49C2-A4B1-6EE0A4700AF1}" type="presParOf" srcId="{80BDB3E8-0731-4659-9D82-B17CB1169F52}" destId="{693C2CAC-3110-48E5-A0D5-549DD5A9543E}" srcOrd="1" destOrd="0" presId="urn:microsoft.com/office/officeart/2009/3/layout/HorizontalOrganizationChart"/>
    <dgm:cxn modelId="{7A9AC103-3A74-4D87-8A20-296E54CEAEAA}" type="presParOf" srcId="{BD9F8E81-9CFA-452A-B953-E363A71B373D}" destId="{76C6A66B-5658-4842-B4AC-0E1CF2B1B0E6}" srcOrd="1" destOrd="0" presId="urn:microsoft.com/office/officeart/2009/3/layout/HorizontalOrganizationChart"/>
    <dgm:cxn modelId="{77F5FB0A-83CD-43F9-87F8-AA4E6708DDB7}" type="presParOf" srcId="{76C6A66B-5658-4842-B4AC-0E1CF2B1B0E6}" destId="{3FF4B3B9-D00E-4E2E-AD59-F356E4F856C3}" srcOrd="0" destOrd="0" presId="urn:microsoft.com/office/officeart/2009/3/layout/HorizontalOrganizationChart"/>
    <dgm:cxn modelId="{0E920B09-EDF2-4447-80E4-E3E86DC405D6}" type="presParOf" srcId="{76C6A66B-5658-4842-B4AC-0E1CF2B1B0E6}" destId="{8864E165-F8FD-4CCF-9BAF-1BFA2CC178C4}" srcOrd="1" destOrd="0" presId="urn:microsoft.com/office/officeart/2009/3/layout/HorizontalOrganizationChart"/>
    <dgm:cxn modelId="{DCA9C98E-FEB7-4001-B0F3-8BA183C20E0A}" type="presParOf" srcId="{8864E165-F8FD-4CCF-9BAF-1BFA2CC178C4}" destId="{26E9C8B8-595E-44AA-AE85-DBD39C650869}" srcOrd="0" destOrd="0" presId="urn:microsoft.com/office/officeart/2009/3/layout/HorizontalOrganizationChart"/>
    <dgm:cxn modelId="{36BE8341-3B8E-476C-8602-6F3F4411A35D}" type="presParOf" srcId="{26E9C8B8-595E-44AA-AE85-DBD39C650869}" destId="{7CB8A870-8919-473F-AC15-884444BBE266}" srcOrd="0" destOrd="0" presId="urn:microsoft.com/office/officeart/2009/3/layout/HorizontalOrganizationChart"/>
    <dgm:cxn modelId="{17BDAAA7-D322-4A2B-8861-76024BAC3454}" type="presParOf" srcId="{26E9C8B8-595E-44AA-AE85-DBD39C650869}" destId="{1BB283FC-ED35-4B8A-AF04-292F3F930239}" srcOrd="1" destOrd="0" presId="urn:microsoft.com/office/officeart/2009/3/layout/HorizontalOrganizationChart"/>
    <dgm:cxn modelId="{5F0FFFEF-8FAF-4B55-9DAD-5797B8A0CEE5}" type="presParOf" srcId="{8864E165-F8FD-4CCF-9BAF-1BFA2CC178C4}" destId="{865E826B-A688-4118-960D-1781E14CC931}" srcOrd="1" destOrd="0" presId="urn:microsoft.com/office/officeart/2009/3/layout/HorizontalOrganizationChart"/>
    <dgm:cxn modelId="{2F8F5FB0-B554-48A5-8484-FDD864D8FF24}" type="presParOf" srcId="{865E826B-A688-4118-960D-1781E14CC931}" destId="{C47AF184-EC8E-42B5-86C6-4B8252F99FDE}" srcOrd="0" destOrd="0" presId="urn:microsoft.com/office/officeart/2009/3/layout/HorizontalOrganizationChart"/>
    <dgm:cxn modelId="{CF7CBC49-81F6-4D81-AD02-0F6941DD6E1B}" type="presParOf" srcId="{865E826B-A688-4118-960D-1781E14CC931}" destId="{643A61E7-E21B-4E6D-BCEC-68A54D2FE51D}" srcOrd="1" destOrd="0" presId="urn:microsoft.com/office/officeart/2009/3/layout/HorizontalOrganizationChart"/>
    <dgm:cxn modelId="{2F21D498-D5B7-4DB2-8520-F230EE0EC934}" type="presParOf" srcId="{643A61E7-E21B-4E6D-BCEC-68A54D2FE51D}" destId="{D639ACE4-1445-4048-8347-E0F2770CB9D8}" srcOrd="0" destOrd="0" presId="urn:microsoft.com/office/officeart/2009/3/layout/HorizontalOrganizationChart"/>
    <dgm:cxn modelId="{40DF1CE2-771B-4568-8E4E-80E9865DC6F4}" type="presParOf" srcId="{D639ACE4-1445-4048-8347-E0F2770CB9D8}" destId="{F932B997-8CAE-44E2-B6D4-AAF33ECB38FB}" srcOrd="0" destOrd="0" presId="urn:microsoft.com/office/officeart/2009/3/layout/HorizontalOrganizationChart"/>
    <dgm:cxn modelId="{51D4ABB5-6B24-47F6-9A94-C30BCBF4F148}" type="presParOf" srcId="{D639ACE4-1445-4048-8347-E0F2770CB9D8}" destId="{5D9C23C5-2741-4250-A5E2-D390A4FBF5A6}" srcOrd="1" destOrd="0" presId="urn:microsoft.com/office/officeart/2009/3/layout/HorizontalOrganizationChart"/>
    <dgm:cxn modelId="{945B808C-2857-4C14-B86C-CE8C08B35D77}" type="presParOf" srcId="{643A61E7-E21B-4E6D-BCEC-68A54D2FE51D}" destId="{0397B2A5-5591-40EA-A87D-A205A2BC68D2}" srcOrd="1" destOrd="0" presId="urn:microsoft.com/office/officeart/2009/3/layout/HorizontalOrganizationChart"/>
    <dgm:cxn modelId="{14F7F30C-5D8F-4D96-A15F-2CA3D38ECCE5}" type="presParOf" srcId="{643A61E7-E21B-4E6D-BCEC-68A54D2FE51D}" destId="{2C503E64-6ACF-4DF3-A6E7-0DA43A101C49}" srcOrd="2" destOrd="0" presId="urn:microsoft.com/office/officeart/2009/3/layout/HorizontalOrganizationChart"/>
    <dgm:cxn modelId="{26155EA2-09C6-4881-A0E9-143A75C1CA8A}" type="presParOf" srcId="{8864E165-F8FD-4CCF-9BAF-1BFA2CC178C4}" destId="{441D3BEE-2135-4A96-A859-DF0A6C201CDD}" srcOrd="2" destOrd="0" presId="urn:microsoft.com/office/officeart/2009/3/layout/HorizontalOrganizationChart"/>
    <dgm:cxn modelId="{AB2C8D85-D555-409D-A148-50ADF4E1DA9D}" type="presParOf" srcId="{BD9F8E81-9CFA-452A-B953-E363A71B373D}" destId="{2C3B5224-0333-493E-90AA-11AFEA523C9F}" srcOrd="2" destOrd="0" presId="urn:microsoft.com/office/officeart/2009/3/layout/HorizontalOrganizationChart"/>
    <dgm:cxn modelId="{9DEB361A-1C85-45A5-8A8B-6E5C0A79601F}" type="presParOf" srcId="{7649299F-5DFE-47FF-A4D1-CE11A23757A0}" destId="{6931F5BE-B7FE-4B5D-A922-4D5D5D722A2A}" srcOrd="4" destOrd="0" presId="urn:microsoft.com/office/officeart/2009/3/layout/HorizontalOrganizationChart"/>
    <dgm:cxn modelId="{A16CD13C-2394-4258-9605-5032FB5B7AA8}" type="presParOf" srcId="{7649299F-5DFE-47FF-A4D1-CE11A23757A0}" destId="{1F648B57-8001-4392-80FB-402416261E17}" srcOrd="5" destOrd="0" presId="urn:microsoft.com/office/officeart/2009/3/layout/HorizontalOrganizationChart"/>
    <dgm:cxn modelId="{22D06724-89C4-44CE-9351-5548F872FF9D}" type="presParOf" srcId="{1F648B57-8001-4392-80FB-402416261E17}" destId="{4BBE05B0-8260-4151-B8F2-D6CA2758B08E}" srcOrd="0" destOrd="0" presId="urn:microsoft.com/office/officeart/2009/3/layout/HorizontalOrganizationChart"/>
    <dgm:cxn modelId="{2598272A-2037-4200-993F-D98808DF1902}" type="presParOf" srcId="{4BBE05B0-8260-4151-B8F2-D6CA2758B08E}" destId="{62BAE603-0FAB-4AC4-968E-BB240B9D2F71}" srcOrd="0" destOrd="0" presId="urn:microsoft.com/office/officeart/2009/3/layout/HorizontalOrganizationChart"/>
    <dgm:cxn modelId="{D15DF766-4FAB-4A28-9F45-1FE099A6CD37}" type="presParOf" srcId="{4BBE05B0-8260-4151-B8F2-D6CA2758B08E}" destId="{95387FBB-FBC5-42B4-850D-7FEB97624B8B}" srcOrd="1" destOrd="0" presId="urn:microsoft.com/office/officeart/2009/3/layout/HorizontalOrganizationChart"/>
    <dgm:cxn modelId="{ED2CE839-54B2-4521-88BE-51AA67E5A694}" type="presParOf" srcId="{1F648B57-8001-4392-80FB-402416261E17}" destId="{410B6964-EA36-47D4-9A11-C16472D22C03}" srcOrd="1" destOrd="0" presId="urn:microsoft.com/office/officeart/2009/3/layout/HorizontalOrganizationChart"/>
    <dgm:cxn modelId="{D2E0DD15-E889-43FF-B763-2880BEAC7198}" type="presParOf" srcId="{410B6964-EA36-47D4-9A11-C16472D22C03}" destId="{BEC963BD-FBD6-4167-B1D7-59E04D96AB57}" srcOrd="0" destOrd="0" presId="urn:microsoft.com/office/officeart/2009/3/layout/HorizontalOrganizationChart"/>
    <dgm:cxn modelId="{09A65CAA-701C-4EF4-BE7B-143324ED0310}" type="presParOf" srcId="{410B6964-EA36-47D4-9A11-C16472D22C03}" destId="{AEB1A382-F24F-4B05-807E-2532BEF041C7}" srcOrd="1" destOrd="0" presId="urn:microsoft.com/office/officeart/2009/3/layout/HorizontalOrganizationChart"/>
    <dgm:cxn modelId="{B06EFA73-741E-45C8-87A0-01C1F9F3612C}" type="presParOf" srcId="{AEB1A382-F24F-4B05-807E-2532BEF041C7}" destId="{6AF35115-6C87-403B-89BD-A67E5394FC8E}" srcOrd="0" destOrd="0" presId="urn:microsoft.com/office/officeart/2009/3/layout/HorizontalOrganizationChart"/>
    <dgm:cxn modelId="{DDBE219C-8DC6-49C4-9CFC-667F3DD11C5D}" type="presParOf" srcId="{6AF35115-6C87-403B-89BD-A67E5394FC8E}" destId="{B00713C2-F154-42F2-BEFD-87B1D9E9F8BD}" srcOrd="0" destOrd="0" presId="urn:microsoft.com/office/officeart/2009/3/layout/HorizontalOrganizationChart"/>
    <dgm:cxn modelId="{6CE9FBB4-2A59-4E82-A315-F8A71E9B9833}" type="presParOf" srcId="{6AF35115-6C87-403B-89BD-A67E5394FC8E}" destId="{553343EB-8691-48EE-9B29-04247573FC5F}" srcOrd="1" destOrd="0" presId="urn:microsoft.com/office/officeart/2009/3/layout/HorizontalOrganizationChart"/>
    <dgm:cxn modelId="{C9A2C20E-FA67-4100-AC7B-37B25F2ED463}" type="presParOf" srcId="{AEB1A382-F24F-4B05-807E-2532BEF041C7}" destId="{730E2B25-E3F0-4E85-AA00-7C2CE006C9D4}" srcOrd="1" destOrd="0" presId="urn:microsoft.com/office/officeart/2009/3/layout/HorizontalOrganizationChart"/>
    <dgm:cxn modelId="{35047803-2A95-4270-B19E-ED8B47FA926D}" type="presParOf" srcId="{AEB1A382-F24F-4B05-807E-2532BEF041C7}" destId="{36B89A27-C639-4482-B4F4-97E005C5E0F7}" srcOrd="2" destOrd="0" presId="urn:microsoft.com/office/officeart/2009/3/layout/HorizontalOrganizationChart"/>
    <dgm:cxn modelId="{F3F5D3CB-7E33-4903-92C3-078F21072CBC}" type="presParOf" srcId="{1F648B57-8001-4392-80FB-402416261E17}" destId="{8983C3DC-BAA5-4640-B11A-660FAC16DDE2}" srcOrd="2" destOrd="0" presId="urn:microsoft.com/office/officeart/2009/3/layout/HorizontalOrganizationChart"/>
    <dgm:cxn modelId="{3FBADB7E-6A1E-4F18-9583-1A73567A7BC9}" type="presParOf" srcId="{6B8E43D4-9142-47DE-B4E0-6F95D6D6ABFC}" destId="{F40D55E2-586E-44C0-94B9-0691459BB3DF}" srcOrd="2" destOrd="0" presId="urn:microsoft.com/office/officeart/2009/3/layout/HorizontalOrganizationChart"/>
    <dgm:cxn modelId="{0B6DD05A-A924-4E42-A253-40BED4D2E15E}" type="presParOf" srcId="{190A7282-6A76-410D-8D59-9882D1FAECF6}" destId="{4852DF09-394E-446E-B6B1-F6A4B10DD59A}"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63BD-FBD6-4167-B1D7-59E04D96AB57}">
      <dsp:nvSpPr>
        <dsp:cNvPr id="0" name=""/>
        <dsp:cNvSpPr/>
      </dsp:nvSpPr>
      <dsp:spPr>
        <a:xfrm>
          <a:off x="8010932" y="4370337"/>
          <a:ext cx="877064" cy="91440"/>
        </a:xfrm>
        <a:custGeom>
          <a:avLst/>
          <a:gdLst/>
          <a:ahLst/>
          <a:cxnLst/>
          <a:rect l="0" t="0" r="0" b="0"/>
          <a:pathLst>
            <a:path>
              <a:moveTo>
                <a:pt x="0" y="47548"/>
              </a:moveTo>
              <a:lnTo>
                <a:pt x="653351" y="47548"/>
              </a:lnTo>
              <a:lnTo>
                <a:pt x="653351" y="45720"/>
              </a:lnTo>
              <a:lnTo>
                <a:pt x="877064" y="45720"/>
              </a:lnTo>
            </a:path>
          </a:pathLst>
        </a:custGeom>
        <a:noFill/>
        <a:ln w="25400" cap="flat" cmpd="sng" algn="ctr">
          <a:solidFill>
            <a:scrgbClr r="0" g="0" b="0"/>
          </a:solidFill>
          <a:prstDash val="solid"/>
          <a:tailEnd type="triangle" w="lg" len="lg"/>
        </a:ln>
        <a:effectLst/>
      </dsp:spPr>
      <dsp:style>
        <a:lnRef idx="2">
          <a:scrgbClr r="0" g="0" b="0"/>
        </a:lnRef>
        <a:fillRef idx="0">
          <a:scrgbClr r="0" g="0" b="0"/>
        </a:fillRef>
        <a:effectRef idx="0">
          <a:scrgbClr r="0" g="0" b="0"/>
        </a:effectRef>
        <a:fontRef idx="minor"/>
      </dsp:style>
    </dsp:sp>
    <dsp:sp modelId="{6931F5BE-B7FE-4B5D-A922-4D5D5D722A2A}">
      <dsp:nvSpPr>
        <dsp:cNvPr id="0" name=""/>
        <dsp:cNvSpPr/>
      </dsp:nvSpPr>
      <dsp:spPr>
        <a:xfrm>
          <a:off x="4512477" y="4367296"/>
          <a:ext cx="438724" cy="91440"/>
        </a:xfrm>
        <a:custGeom>
          <a:avLst/>
          <a:gdLst/>
          <a:ahLst/>
          <a:cxnLst/>
          <a:rect l="0" t="0" r="0" b="0"/>
          <a:pathLst>
            <a:path>
              <a:moveTo>
                <a:pt x="0" y="45720"/>
              </a:moveTo>
              <a:lnTo>
                <a:pt x="215011" y="45720"/>
              </a:lnTo>
              <a:lnTo>
                <a:pt x="215011" y="50589"/>
              </a:lnTo>
              <a:lnTo>
                <a:pt x="438724" y="50589"/>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C47AF184-EC8E-42B5-86C6-4B8252F99FDE}">
      <dsp:nvSpPr>
        <dsp:cNvPr id="0" name=""/>
        <dsp:cNvSpPr/>
      </dsp:nvSpPr>
      <dsp:spPr>
        <a:xfrm>
          <a:off x="8949007" y="5663382"/>
          <a:ext cx="457628" cy="91440"/>
        </a:xfrm>
        <a:custGeom>
          <a:avLst/>
          <a:gdLst/>
          <a:ahLst/>
          <a:cxnLst/>
          <a:rect l="0" t="0" r="0" b="0"/>
          <a:pathLst>
            <a:path>
              <a:moveTo>
                <a:pt x="0" y="45720"/>
              </a:moveTo>
              <a:lnTo>
                <a:pt x="233914" y="45720"/>
              </a:lnTo>
              <a:lnTo>
                <a:pt x="233914" y="47405"/>
              </a:lnTo>
              <a:lnTo>
                <a:pt x="457628" y="47405"/>
              </a:lnTo>
            </a:path>
          </a:pathLst>
        </a:custGeom>
        <a:noFill/>
        <a:ln w="25400" cap="flat" cmpd="sng" algn="ctr">
          <a:solidFill>
            <a:scrgbClr r="0" g="0" b="0"/>
          </a:solidFill>
          <a:prstDash val="solid"/>
          <a:tailEnd type="triangle" w="lg" len="lg"/>
        </a:ln>
        <a:effectLst/>
      </dsp:spPr>
      <dsp:style>
        <a:lnRef idx="2">
          <a:scrgbClr r="0" g="0" b="0"/>
        </a:lnRef>
        <a:fillRef idx="0">
          <a:scrgbClr r="0" g="0" b="0"/>
        </a:fillRef>
        <a:effectRef idx="0">
          <a:scrgbClr r="0" g="0" b="0"/>
        </a:effectRef>
        <a:fontRef idx="minor"/>
      </dsp:style>
    </dsp:sp>
    <dsp:sp modelId="{3FF4B3B9-D00E-4E2E-AD59-F356E4F856C3}">
      <dsp:nvSpPr>
        <dsp:cNvPr id="0" name=""/>
        <dsp:cNvSpPr/>
      </dsp:nvSpPr>
      <dsp:spPr>
        <a:xfrm>
          <a:off x="6718695" y="5663382"/>
          <a:ext cx="395525" cy="91440"/>
        </a:xfrm>
        <a:custGeom>
          <a:avLst/>
          <a:gdLst/>
          <a:ahLst/>
          <a:cxnLst/>
          <a:rect l="0" t="0" r="0" b="0"/>
          <a:pathLst>
            <a:path>
              <a:moveTo>
                <a:pt x="0" y="48340"/>
              </a:moveTo>
              <a:lnTo>
                <a:pt x="171812" y="48340"/>
              </a:lnTo>
              <a:lnTo>
                <a:pt x="171812" y="45720"/>
              </a:lnTo>
              <a:lnTo>
                <a:pt x="395525" y="45720"/>
              </a:lnTo>
            </a:path>
          </a:pathLst>
        </a:custGeom>
        <a:noFill/>
        <a:ln w="25400" cap="flat" cmpd="sng" algn="ctr">
          <a:solidFill>
            <a:scrgbClr r="0" g="0" b="0"/>
          </a:solidFill>
          <a:prstDash val="solid"/>
          <a:tailEnd type="triangle" w="lg" len="lg"/>
        </a:ln>
        <a:effectLst/>
      </dsp:spPr>
      <dsp:style>
        <a:lnRef idx="2">
          <a:scrgbClr r="0" g="0" b="0"/>
        </a:lnRef>
        <a:fillRef idx="0">
          <a:scrgbClr r="0" g="0" b="0"/>
        </a:fillRef>
        <a:effectRef idx="0">
          <a:scrgbClr r="0" g="0" b="0"/>
        </a:effectRef>
        <a:fontRef idx="minor"/>
      </dsp:style>
    </dsp:sp>
    <dsp:sp modelId="{DFF67C2C-7A49-4622-86F6-4F017D0D5C4F}">
      <dsp:nvSpPr>
        <dsp:cNvPr id="0" name=""/>
        <dsp:cNvSpPr/>
      </dsp:nvSpPr>
      <dsp:spPr>
        <a:xfrm>
          <a:off x="4512477" y="4413016"/>
          <a:ext cx="457046" cy="1298705"/>
        </a:xfrm>
        <a:custGeom>
          <a:avLst/>
          <a:gdLst/>
          <a:ahLst/>
          <a:cxnLst/>
          <a:rect l="0" t="0" r="0" b="0"/>
          <a:pathLst>
            <a:path>
              <a:moveTo>
                <a:pt x="0" y="0"/>
              </a:moveTo>
              <a:lnTo>
                <a:pt x="233333" y="0"/>
              </a:lnTo>
              <a:lnTo>
                <a:pt x="233333" y="1298705"/>
              </a:lnTo>
              <a:lnTo>
                <a:pt x="457046" y="1298705"/>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ECF39C98-4BCF-4182-BC39-097457F859FA}">
      <dsp:nvSpPr>
        <dsp:cNvPr id="0" name=""/>
        <dsp:cNvSpPr/>
      </dsp:nvSpPr>
      <dsp:spPr>
        <a:xfrm>
          <a:off x="7210306" y="3085215"/>
          <a:ext cx="1821113" cy="91440"/>
        </a:xfrm>
        <a:custGeom>
          <a:avLst/>
          <a:gdLst/>
          <a:ahLst/>
          <a:cxnLst/>
          <a:rect l="0" t="0" r="0" b="0"/>
          <a:pathLst>
            <a:path>
              <a:moveTo>
                <a:pt x="0" y="50161"/>
              </a:moveTo>
              <a:lnTo>
                <a:pt x="1597400" y="50161"/>
              </a:lnTo>
              <a:lnTo>
                <a:pt x="1597400" y="45720"/>
              </a:lnTo>
              <a:lnTo>
                <a:pt x="1821113" y="45720"/>
              </a:lnTo>
            </a:path>
          </a:pathLst>
        </a:custGeom>
        <a:noFill/>
        <a:ln w="25400" cap="flat" cmpd="sng" algn="ctr">
          <a:solidFill>
            <a:scrgbClr r="0" g="0" b="0"/>
          </a:solidFill>
          <a:prstDash val="solid"/>
          <a:tailEnd type="triangle" w="lg" len="lg"/>
        </a:ln>
        <a:effectLst/>
      </dsp:spPr>
      <dsp:style>
        <a:lnRef idx="2">
          <a:scrgbClr r="0" g="0" b="0"/>
        </a:lnRef>
        <a:fillRef idx="0">
          <a:scrgbClr r="0" g="0" b="0"/>
        </a:fillRef>
        <a:effectRef idx="0">
          <a:scrgbClr r="0" g="0" b="0"/>
        </a:effectRef>
        <a:fontRef idx="minor"/>
      </dsp:style>
    </dsp:sp>
    <dsp:sp modelId="{D3188CF1-6345-4E43-9310-919D85A47A94}">
      <dsp:nvSpPr>
        <dsp:cNvPr id="0" name=""/>
        <dsp:cNvSpPr/>
      </dsp:nvSpPr>
      <dsp:spPr>
        <a:xfrm>
          <a:off x="4512477" y="3135377"/>
          <a:ext cx="460693" cy="1277639"/>
        </a:xfrm>
        <a:custGeom>
          <a:avLst/>
          <a:gdLst/>
          <a:ahLst/>
          <a:cxnLst/>
          <a:rect l="0" t="0" r="0" b="0"/>
          <a:pathLst>
            <a:path>
              <a:moveTo>
                <a:pt x="0" y="1277639"/>
              </a:moveTo>
              <a:lnTo>
                <a:pt x="236979" y="1277639"/>
              </a:lnTo>
              <a:lnTo>
                <a:pt x="236979" y="0"/>
              </a:lnTo>
              <a:lnTo>
                <a:pt x="460693" y="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0E3E5314-047C-4D13-98E9-76382AE40F98}">
      <dsp:nvSpPr>
        <dsp:cNvPr id="0" name=""/>
        <dsp:cNvSpPr/>
      </dsp:nvSpPr>
      <dsp:spPr>
        <a:xfrm>
          <a:off x="2064827" y="4367296"/>
          <a:ext cx="447427" cy="91440"/>
        </a:xfrm>
        <a:custGeom>
          <a:avLst/>
          <a:gdLst/>
          <a:ahLst/>
          <a:cxnLst/>
          <a:rect l="0" t="0" r="0" b="0"/>
          <a:pathLst>
            <a:path>
              <a:moveTo>
                <a:pt x="0" y="45720"/>
              </a:moveTo>
              <a:lnTo>
                <a:pt x="447427" y="4572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D4DF5E6E-FA7E-4ACF-8F96-27E77F8AC1CF}">
      <dsp:nvSpPr>
        <dsp:cNvPr id="0" name=""/>
        <dsp:cNvSpPr/>
      </dsp:nvSpPr>
      <dsp:spPr>
        <a:xfrm>
          <a:off x="2411" y="3913796"/>
          <a:ext cx="2062415" cy="998441"/>
        </a:xfrm>
        <a:prstGeom prst="roundRect">
          <a:avLst/>
        </a:prstGeom>
        <a:solidFill>
          <a:schemeClr val="bg2"/>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Tips and leads reported (911, citizen calls . . .)</a:t>
          </a:r>
        </a:p>
      </dsp:txBody>
      <dsp:txXfrm>
        <a:off x="51151" y="3962536"/>
        <a:ext cx="1964935" cy="900961"/>
      </dsp:txXfrm>
    </dsp:sp>
    <dsp:sp modelId="{473D3B6E-F7E7-4B91-8867-5CCC8802B205}">
      <dsp:nvSpPr>
        <dsp:cNvPr id="0" name=""/>
        <dsp:cNvSpPr/>
      </dsp:nvSpPr>
      <dsp:spPr>
        <a:xfrm>
          <a:off x="2512254" y="3913796"/>
          <a:ext cx="2000222" cy="998441"/>
        </a:xfrm>
        <a:prstGeom prst="roundRect">
          <a:avLst/>
        </a:prstGeom>
        <a:solidFill>
          <a:schemeClr val="bg2"/>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Data vetted by a trained reviewer, to include law enforcement</a:t>
          </a:r>
        </a:p>
      </dsp:txBody>
      <dsp:txXfrm>
        <a:off x="2560994" y="3962536"/>
        <a:ext cx="1902742" cy="900961"/>
      </dsp:txXfrm>
    </dsp:sp>
    <dsp:sp modelId="{88F91A2F-A3F5-4DCC-A275-E2A2695781D1}">
      <dsp:nvSpPr>
        <dsp:cNvPr id="0" name=""/>
        <dsp:cNvSpPr/>
      </dsp:nvSpPr>
      <dsp:spPr>
        <a:xfrm>
          <a:off x="4973170" y="2659246"/>
          <a:ext cx="2237135" cy="952261"/>
        </a:xfrm>
        <a:prstGeom prst="roundRect">
          <a:avLst/>
        </a:prstGeom>
        <a:solidFill>
          <a:srgbClr val="005288"/>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Non-terrorism crime</a:t>
          </a:r>
        </a:p>
      </dsp:txBody>
      <dsp:txXfrm>
        <a:off x="5019656" y="2705732"/>
        <a:ext cx="2144163" cy="859289"/>
      </dsp:txXfrm>
    </dsp:sp>
    <dsp:sp modelId="{DCF95693-5D2B-4268-AF28-F673AAA43BFB}">
      <dsp:nvSpPr>
        <dsp:cNvPr id="0" name=""/>
        <dsp:cNvSpPr/>
      </dsp:nvSpPr>
      <dsp:spPr>
        <a:xfrm>
          <a:off x="9031419" y="2654804"/>
          <a:ext cx="2660200" cy="952261"/>
        </a:xfrm>
        <a:prstGeom prst="roundRect">
          <a:avLst/>
        </a:prstGeom>
        <a:solidFill>
          <a:srgbClr val="005288"/>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Forwarded for criminal investigation</a:t>
          </a:r>
        </a:p>
      </dsp:txBody>
      <dsp:txXfrm>
        <a:off x="9077905" y="2701290"/>
        <a:ext cx="2567228" cy="859289"/>
      </dsp:txXfrm>
    </dsp:sp>
    <dsp:sp modelId="{3C744461-5C20-4BD0-9765-7E54BA985B79}">
      <dsp:nvSpPr>
        <dsp:cNvPr id="0" name=""/>
        <dsp:cNvSpPr/>
      </dsp:nvSpPr>
      <dsp:spPr>
        <a:xfrm>
          <a:off x="4969524" y="5235592"/>
          <a:ext cx="1749171" cy="952261"/>
        </a:xfrm>
        <a:prstGeom prst="roundRect">
          <a:avLst/>
        </a:prstGeom>
        <a:solidFill>
          <a:schemeClr val="accent3"/>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Terrorism</a:t>
          </a:r>
        </a:p>
      </dsp:txBody>
      <dsp:txXfrm>
        <a:off x="5016010" y="5282078"/>
        <a:ext cx="1656199" cy="859289"/>
      </dsp:txXfrm>
    </dsp:sp>
    <dsp:sp modelId="{7CB8A870-8919-473F-AC15-884444BBE266}">
      <dsp:nvSpPr>
        <dsp:cNvPr id="0" name=""/>
        <dsp:cNvSpPr/>
      </dsp:nvSpPr>
      <dsp:spPr>
        <a:xfrm>
          <a:off x="7114221" y="5232971"/>
          <a:ext cx="1834786" cy="952261"/>
        </a:xfrm>
        <a:prstGeom prst="roundRect">
          <a:avLst/>
        </a:prstGeom>
        <a:solidFill>
          <a:schemeClr val="accent3"/>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Nationwide information sharing</a:t>
          </a:r>
        </a:p>
      </dsp:txBody>
      <dsp:txXfrm>
        <a:off x="7160707" y="5279457"/>
        <a:ext cx="1741814" cy="859289"/>
      </dsp:txXfrm>
    </dsp:sp>
    <dsp:sp modelId="{F932B997-8CAE-44E2-B6D4-AAF33ECB38FB}">
      <dsp:nvSpPr>
        <dsp:cNvPr id="0" name=""/>
        <dsp:cNvSpPr/>
      </dsp:nvSpPr>
      <dsp:spPr>
        <a:xfrm>
          <a:off x="9406636" y="5234657"/>
          <a:ext cx="2250491" cy="952261"/>
        </a:xfrm>
        <a:prstGeom prst="roundRect">
          <a:avLst/>
        </a:prstGeom>
        <a:solidFill>
          <a:schemeClr val="accent3"/>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Joint Terrorism Task Force (JTTF) review</a:t>
          </a:r>
        </a:p>
      </dsp:txBody>
      <dsp:txXfrm>
        <a:off x="9453122" y="5281143"/>
        <a:ext cx="2157519" cy="859289"/>
      </dsp:txXfrm>
    </dsp:sp>
    <dsp:sp modelId="{62BAE603-0FAB-4AC4-968E-BB240B9D2F71}">
      <dsp:nvSpPr>
        <dsp:cNvPr id="0" name=""/>
        <dsp:cNvSpPr/>
      </dsp:nvSpPr>
      <dsp:spPr>
        <a:xfrm>
          <a:off x="4951201" y="3869244"/>
          <a:ext cx="3059730" cy="1097283"/>
        </a:xfrm>
        <a:prstGeom prst="roundRect">
          <a:avLst/>
        </a:prstGeom>
        <a:solidFill>
          <a:schemeClr val="accent5"/>
        </a:solidFill>
        <a:ln w="25400" cap="flat" cmpd="sng" algn="ctr">
          <a:solidFill>
            <a:schemeClr val="lt1"/>
          </a:solidFill>
          <a:prstDash val="solid"/>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Threatening or concerning behavior, with no clear nexus to either terrorism or criminal behavior</a:t>
          </a:r>
        </a:p>
      </dsp:txBody>
      <dsp:txXfrm>
        <a:off x="5004766" y="3922809"/>
        <a:ext cx="2952600" cy="990153"/>
      </dsp:txXfrm>
    </dsp:sp>
    <dsp:sp modelId="{B00713C2-F154-42F2-BEFD-87B1D9E9F8BD}">
      <dsp:nvSpPr>
        <dsp:cNvPr id="0" name=""/>
        <dsp:cNvSpPr/>
      </dsp:nvSpPr>
      <dsp:spPr>
        <a:xfrm>
          <a:off x="8887996" y="3867415"/>
          <a:ext cx="2803623" cy="1097283"/>
        </a:xfrm>
        <a:prstGeom prst="roundRect">
          <a:avLst/>
        </a:prstGeom>
        <a:solidFill>
          <a:schemeClr val="accent5"/>
        </a:solidFill>
        <a:ln w="25400" cap="flat" cmpd="sng" algn="ctr">
          <a:solidFill>
            <a:schemeClr val="lt1"/>
          </a:solidFill>
          <a:prstDash val="solid"/>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Behavioral threat assessment</a:t>
          </a:r>
        </a:p>
      </dsp:txBody>
      <dsp:txXfrm>
        <a:off x="8941561" y="3920980"/>
        <a:ext cx="2696493" cy="99015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59B83-6EB7-4F72-B2D9-10B564289D2B}"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335CF-9A94-4723-BAE9-AE28CCF8B5CC}" type="slidenum">
              <a:rPr lang="en-US" smtClean="0"/>
              <a:t>‹#›</a:t>
            </a:fld>
            <a:endParaRPr lang="en-US"/>
          </a:p>
        </p:txBody>
      </p:sp>
    </p:spTree>
    <p:extLst>
      <p:ext uri="{BB962C8B-B14F-4D97-AF65-F5344CB8AC3E}">
        <p14:creationId xmlns:p14="http://schemas.microsoft.com/office/powerpoint/2010/main" val="251685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Tx/>
              <a:buFont typeface="Arial" panose="020B0604020202020204" pitchFamily="34" charset="0"/>
              <a:buChar char="•"/>
            </a:pPr>
            <a:r>
              <a:rPr lang="en-US" sz="1200" dirty="0"/>
              <a:t>Your safety and wellness comes first. We will talk about subjects that unfortunately, many of us have probably had tough experiences with. If at anytime you need to take a break, feel free to leave the room or do anything you need to do to maintain your own wellness. </a:t>
            </a:r>
          </a:p>
          <a:p>
            <a:pPr marL="285750" indent="-285750">
              <a:buClrTx/>
              <a:buFont typeface="Arial" panose="020B0604020202020204" pitchFamily="34" charset="0"/>
              <a:buChar char="•"/>
            </a:pPr>
            <a:r>
              <a:rPr lang="en-US" sz="1200" dirty="0"/>
              <a:t>Ask questions! This presentation is for you. </a:t>
            </a:r>
          </a:p>
          <a:p>
            <a:pPr marL="285750" indent="-285750">
              <a:buClrTx/>
              <a:buFont typeface="Arial" panose="020B0604020202020204" pitchFamily="34" charset="0"/>
              <a:buChar char="•"/>
            </a:pPr>
            <a:r>
              <a:rPr lang="en-US" sz="1200" dirty="0"/>
              <a:t>Take something back with you. During our presentation we invite you to consider what you can take back to your school to improve the safety of your students and school staff. </a:t>
            </a:r>
          </a:p>
          <a:p>
            <a:pPr marL="285750" indent="-285750">
              <a:buClrTx/>
              <a:buFont typeface="Arial" panose="020B0604020202020204" pitchFamily="34" charset="0"/>
              <a:buChar char="•"/>
            </a:pPr>
            <a:r>
              <a:rPr lang="en-US" sz="1200" dirty="0"/>
              <a:t>Reach out for follow-up. As you return to your school please reach out to us if you have questions or feedback about the strategies. We would love to know what has worked well, what hasn’t worked well, and how you may have adapted these strategies. </a:t>
            </a:r>
          </a:p>
          <a:p>
            <a:endParaRPr lang="en-US" dirty="0"/>
          </a:p>
        </p:txBody>
      </p:sp>
      <p:sp>
        <p:nvSpPr>
          <p:cNvPr id="4" name="Slide Number Placeholder 3"/>
          <p:cNvSpPr>
            <a:spLocks noGrp="1"/>
          </p:cNvSpPr>
          <p:nvPr>
            <p:ph type="sldNum" sz="quarter" idx="5"/>
          </p:nvPr>
        </p:nvSpPr>
        <p:spPr/>
        <p:txBody>
          <a:bodyPr/>
          <a:lstStyle/>
          <a:p>
            <a:fld id="{A4D335CF-9A94-4723-BAE9-AE28CCF8B5CC}" type="slidenum">
              <a:rPr lang="en-US" smtClean="0"/>
              <a:t>3</a:t>
            </a:fld>
            <a:endParaRPr lang="en-US"/>
          </a:p>
        </p:txBody>
      </p:sp>
    </p:spTree>
    <p:extLst>
      <p:ext uri="{BB962C8B-B14F-4D97-AF65-F5344CB8AC3E}">
        <p14:creationId xmlns:p14="http://schemas.microsoft.com/office/powerpoint/2010/main" val="42011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Schools should </a:t>
            </a:r>
            <a:r>
              <a:rPr lang="en-US" sz="1200" i="0" kern="1200" dirty="0">
                <a:solidFill>
                  <a:schemeClr val="tx1"/>
                </a:solidFill>
                <a:effectLst/>
                <a:latin typeface="+mn-lt"/>
                <a:ea typeface="+mn-ea"/>
                <a:cs typeface="+mn-cs"/>
              </a:rPr>
              <a:t>be aware of physical environments and their effects on creating comfort zones. </a:t>
            </a:r>
          </a:p>
          <a:p>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Building structure, facility safety plans, lighting, space, and architecture, among other physical attributes of educational institutions, all can contribute to whether a school environment feels, or is in fact, safe or unsafe.</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14</a:t>
            </a:fld>
            <a:endParaRPr lang="en-US"/>
          </a:p>
        </p:txBody>
      </p:sp>
    </p:spTree>
    <p:extLst>
      <p:ext uri="{BB962C8B-B14F-4D97-AF65-F5344CB8AC3E}">
        <p14:creationId xmlns:p14="http://schemas.microsoft.com/office/powerpoint/2010/main" val="225346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climates of safety </a:t>
            </a:r>
            <a:r>
              <a:rPr lang="en-US" sz="1200" kern="1200">
                <a:solidFill>
                  <a:schemeClr val="tx1"/>
                </a:solidFill>
                <a:effectLst/>
                <a:latin typeface="+mn-lt"/>
                <a:ea typeface="+mn-ea"/>
                <a:cs typeface="+mn-cs"/>
              </a:rPr>
              <a:t>are ultimately local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local factors contribute to the creation of a culture and climate of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factors include: the openness of school leadership; empowered buy-in of student groups; connections to the local community and its leaders; and the respectful involvement of parents and others, such as first responders, who work closely with the school.</a:t>
            </a: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17</a:t>
            </a:fld>
            <a:endParaRPr lang="en-US"/>
          </a:p>
        </p:txBody>
      </p:sp>
    </p:spTree>
    <p:extLst>
      <p:ext uri="{BB962C8B-B14F-4D97-AF65-F5344CB8AC3E}">
        <p14:creationId xmlns:p14="http://schemas.microsoft.com/office/powerpoint/2010/main" val="235435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F67A3E1-C8CD-4CA5-A8EA-790AE147A71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4C202-4716-4C71-913F-5E411A4685C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8/16/2021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408B061-8D05-463F-84CD-F23295B6E81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BF49D919-97D8-4D4A-A444-95941D61F377}"/>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92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When a subject of interest has been brought to the attention of safety stakeholders, it is essential to engage as early as possible in the assessment and management process. </a:t>
            </a:r>
          </a:p>
          <a:p>
            <a:pPr marL="342900" marR="0" lvl="0" indent="-342900">
              <a:spcBef>
                <a:spcPts val="600"/>
              </a:spcBef>
              <a:spcAft>
                <a:spcPts val="600"/>
              </a:spcAft>
              <a:buFont typeface="Symbol" panose="05050102010706020507" pitchFamily="18" charset="2"/>
              <a:buChar char=""/>
              <a:tabLst>
                <a:tab pos="228600" algn="l"/>
                <a:tab pos="457200" algn="l"/>
              </a:tabLst>
            </a:pP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By engaging in the assessment and management process as soon as a subject of interest is identified, threat managers are more likely to succeed in preventing a violent outcome.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8A09F49-92A5-4FAC-B288-77C1DF29D579}"/>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784EEE-950D-4725-A215-0AC30A75A8C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8/16/2021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69FD4D8-27B8-4931-86D2-D4515A478448}"/>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6A389DCE-27CB-4C1B-9622-AC9A3C2290B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31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Calibri" panose="020F0502020204030204" pitchFamily="34" charset="0"/>
              </a:rPr>
              <a:t>Behavioral threat assessment is not a final product, but rather is the beginning of the threat management process. It guides a course of action to mitigate a threat of potential violence; merely identifying that someone is of moderate or higher risk, without developing a management strategy, does not complete this process and is not recommended. </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lvl="0"/>
            <a:r>
              <a:rPr lang="en-US" sz="1200" b="1" kern="1200" dirty="0">
                <a:solidFill>
                  <a:schemeClr val="tx1"/>
                </a:solidFill>
                <a:effectLst/>
                <a:latin typeface="+mn-lt"/>
                <a:ea typeface="+mn-ea"/>
                <a:cs typeface="+mn-cs"/>
              </a:rPr>
              <a:t>SHOW slide:</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Threat Assessment Model</a:t>
            </a:r>
          </a:p>
          <a:p>
            <a:r>
              <a:rPr lang="en-US" sz="1200" b="1" kern="1200" cap="all"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how the pathway to violence links to the Threat Assessment Model.</a:t>
            </a:r>
          </a:p>
          <a:p>
            <a:r>
              <a:rPr lang="en-US" sz="1200" kern="1200" dirty="0">
                <a:solidFill>
                  <a:schemeClr val="tx1"/>
                </a:solidFill>
                <a:effectLst/>
                <a:latin typeface="+mn-lt"/>
                <a:ea typeface="+mn-ea"/>
                <a:cs typeface="+mn-cs"/>
              </a:rPr>
              <a:t>Behavioral threat assessment is not a final product, but rather is the beginning of the threat management process. It guides a course of action to mitigate a threat of potential violence; merely identifying that someone is of moderate or higher risk, without developing a management strategy, does not complete this process and is not recommended. </a:t>
            </a:r>
          </a:p>
          <a:p>
            <a:r>
              <a:rPr lang="en-US" sz="1200" kern="1200" dirty="0">
                <a:solidFill>
                  <a:schemeClr val="tx1"/>
                </a:solidFill>
                <a:effectLst/>
                <a:latin typeface="+mn-lt"/>
                <a:ea typeface="+mn-ea"/>
                <a:cs typeface="+mn-cs"/>
              </a:rPr>
              <a:t>The primary purpose of an assessment is to inform decision-making regarding how, and how quickly, to best manage a person away from violence. The Threat Assessment Model provides the framework to guide this process:</a:t>
            </a:r>
          </a:p>
          <a:p>
            <a:pPr lvl="0"/>
            <a:r>
              <a:rPr lang="en-US" sz="1200" kern="1200" dirty="0">
                <a:solidFill>
                  <a:schemeClr val="tx1"/>
                </a:solidFill>
                <a:effectLst/>
                <a:latin typeface="+mn-lt"/>
                <a:ea typeface="+mn-ea"/>
                <a:cs typeface="+mn-cs"/>
              </a:rPr>
              <a:t>Identify: In the identify stage, authorities use tips and leads that are being reported to identify threatening or concerning behaviors and, if possible, a subject of interest.</a:t>
            </a:r>
          </a:p>
          <a:p>
            <a:pPr lvl="0"/>
            <a:r>
              <a:rPr lang="en-US" sz="1200" kern="1200" dirty="0">
                <a:solidFill>
                  <a:schemeClr val="tx1"/>
                </a:solidFill>
                <a:effectLst/>
                <a:latin typeface="+mn-lt"/>
                <a:ea typeface="+mn-ea"/>
                <a:cs typeface="+mn-cs"/>
              </a:rPr>
              <a:t>Investigate: The goal of the investigate stage is to gather the information necessary for a thorough assessment of the threat of targeted violence and the establishment of an individualized management plan.</a:t>
            </a:r>
          </a:p>
          <a:p>
            <a:pPr lvl="0"/>
            <a:r>
              <a:rPr lang="en-US" sz="1200" b="1" kern="1200" cap="all" dirty="0">
                <a:solidFill>
                  <a:schemeClr val="tx1"/>
                </a:solidFill>
                <a:effectLst/>
                <a:latin typeface="+mn-lt"/>
                <a:ea typeface="+mn-ea"/>
                <a:cs typeface="+mn-cs"/>
              </a:rPr>
              <a:t>Emphasize</a:t>
            </a:r>
            <a:r>
              <a:rPr lang="en-US" sz="1200" kern="1200" dirty="0">
                <a:solidFill>
                  <a:schemeClr val="tx1"/>
                </a:solidFill>
                <a:effectLst/>
                <a:latin typeface="+mn-lt"/>
                <a:ea typeface="+mn-ea"/>
                <a:cs typeface="+mn-cs"/>
              </a:rPr>
              <a:t> The investigate stage is meant to identify whether or not a person may be on the pathway to violence, which would trigger a threat assessment.</a:t>
            </a:r>
          </a:p>
          <a:p>
            <a:pPr lvl="0"/>
            <a:r>
              <a:rPr lang="en-US" sz="1200" kern="1200" dirty="0">
                <a:solidFill>
                  <a:schemeClr val="tx1"/>
                </a:solidFill>
                <a:effectLst/>
                <a:latin typeface="+mn-lt"/>
                <a:ea typeface="+mn-ea"/>
                <a:cs typeface="+mn-cs"/>
              </a:rPr>
              <a:t>Assess: In this stage, objective decisions are made regarding how, and how quickly, to best manage a subject of interest away from an attack. </a:t>
            </a:r>
          </a:p>
          <a:p>
            <a:pPr lvl="0"/>
            <a:r>
              <a:rPr lang="en-US" sz="1200" kern="1200" dirty="0">
                <a:solidFill>
                  <a:schemeClr val="tx1"/>
                </a:solidFill>
                <a:effectLst/>
                <a:latin typeface="+mn-lt"/>
                <a:ea typeface="+mn-ea"/>
                <a:cs typeface="+mn-cs"/>
              </a:rPr>
              <a:t>Manage: This is the process of developing and implementing individualized plans to mitigate the threat of violence based on information gathered during the investigation and on other facts known about the person.</a:t>
            </a:r>
          </a:p>
          <a:p>
            <a:r>
              <a:rPr lang="en-US" sz="1200" b="0" kern="1200" cap="all" dirty="0">
                <a:solidFill>
                  <a:schemeClr val="tx1"/>
                </a:solidFill>
                <a:effectLst/>
                <a:latin typeface="+mn-lt"/>
                <a:ea typeface="+mn-ea"/>
                <a:cs typeface="+mn-cs"/>
              </a:rPr>
              <a:t>EMPHASIZE</a:t>
            </a:r>
            <a:r>
              <a:rPr lang="en-US" sz="1200" b="0" kern="1200" dirty="0">
                <a:solidFill>
                  <a:schemeClr val="tx1"/>
                </a:solidFill>
                <a:effectLst/>
                <a:latin typeface="+mn-lt"/>
                <a:ea typeface="+mn-ea"/>
                <a:cs typeface="+mn-cs"/>
              </a:rPr>
              <a:t> Because a rigorous threat assessment is the beginning of an effective threat management process, no management techniques or strategies should be considered before the threat assessment is completed.</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13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Calibri" panose="020F0502020204030204" pitchFamily="34" charset="0"/>
              </a:rPr>
              <a:t>The first step in the resolution of threat cases is early identification of threatening or concerning behaviors. Perpetrators of targeted acts of violence engage in covert and overt behaviors prior to their attacks: they consider, plan, prepare, and share. </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Subjects of interest in targeted violence incidents do not often directly threaten their targets. However, they do often leak their intentions to commit violence to third party individuals. As such, a key challenge in the accurate identification of threats is educating scared, concerned, or anxious employees or participants on how to disclose what they have heard and to whom, so security stakeholders can assess the information in context, formulate a deterrence plan, and take proactive steps.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18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b="1"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Transition by briefly recapping the purpose of the previous stage. Introduce the purpose of Investigate.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Investigate: The goal of the investigate stage is to gather the information necessary for a thorough assessment of the threat of targeted violence and the establishment of an individualized management plan.</a:t>
            </a:r>
          </a:p>
          <a:p>
            <a:r>
              <a:rPr lang="en-US" sz="1200" b="0" cap="all" dirty="0" err="1">
                <a:effectLst/>
                <a:latin typeface="Garamond" panose="02020404030301010803" pitchFamily="18" charset="0"/>
                <a:ea typeface="Times New Roman" panose="02020603050405020304" pitchFamily="18" charset="0"/>
                <a:cs typeface="Times New Roman" panose="02020603050405020304" pitchFamily="18" charset="0"/>
              </a:rPr>
              <a:t>EMphasize</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The investigate stage is meant to identify whether or not a person may be on the pathway to violence, which would trigger a threat assessment.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564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say</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The next stage of the Threat Assessment Model is “Assess.”</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When a subject of interest has been brought to the attention of safety stakeholders, it is essential to engage as early as possible in the assessment process. By the time crisis-stage management is reached, likely solutions run the risk of being “knee jerk” rather than measured and thoughtful, with past, present, and future in mind. By engaging in the assessment process as soon as a subject is identified, threat managers are more likely to succeed in preventing a violent outcome. Effective assessment is the key to ensuring that eventual management of threats is measured and thoughtful and attendant to the specific facts of the case in </a:t>
            </a:r>
            <a:r>
              <a:rPr lang="en-US" sz="1200" dirty="0" err="1">
                <a:effectLst/>
                <a:latin typeface="Garamond" panose="02020404030301010803" pitchFamily="18" charset="0"/>
                <a:ea typeface="Times New Roman" panose="02020603050405020304" pitchFamily="18" charset="0"/>
                <a:cs typeface="Times New Roman" panose="02020603050405020304" pitchFamily="18" charset="0"/>
              </a:rPr>
              <a:t>question.</a:t>
            </a:r>
            <a:r>
              <a:rPr lang="en-US" sz="1200" b="1" cap="all" dirty="0" err="1">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Transition by briefly recapping the purpose of the previous stage.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the purpose of Assess.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Assess: In this stage, objective decisions are made regarding how, and how quickly, to best manage a subject of interest away from an attack. </a:t>
            </a:r>
          </a:p>
          <a:p>
            <a:r>
              <a:rPr lang="en-US" sz="1200" b="0"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cap="all"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This is the “meat and potatoes” of the Threat Assessment Model. Once a subject of interest has been identified and an investigation has occurred as discussed in the previous stage of the Threat Assessment Model, making an assessment is the next step in determining whether the person might be on a trajectory toward targeted violence based upon content, context, and circumstances.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05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Transition by briefly recapping the purpose of the previous stage.</a:t>
            </a:r>
          </a:p>
          <a:p>
            <a:pPr lvl="0"/>
            <a:r>
              <a:rPr lang="en-US" sz="1200" kern="1200" dirty="0">
                <a:solidFill>
                  <a:schemeClr val="tx1"/>
                </a:solidFill>
                <a:effectLst/>
                <a:latin typeface="+mn-lt"/>
                <a:ea typeface="+mn-ea"/>
                <a:cs typeface="+mn-cs"/>
              </a:rPr>
              <a:t>Assess: In this stage, objective decisions are made regarding how, and how quickly, to best manage a subject of interest away from an attack.</a:t>
            </a:r>
          </a:p>
          <a:p>
            <a:pPr marL="0" marR="0">
              <a:spcBef>
                <a:spcPts val="600"/>
              </a:spcBef>
              <a:spcAft>
                <a:spcPts val="600"/>
              </a:spcAft>
            </a:pPr>
            <a:endPar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b="1"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Once an assessment has been completed, the next step is management. This is the last step in the behavioral threat assessment process.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Management is the process of developing and implementing individualized plans to mitigate the threat of violence based on information gathered during the investigation and other facts known about the person.</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The interplay between threat assessment and threat management is a dynamic and continuous process—the threat assessment forms the basis for the threat management strategy, which, once implemented, begins to influence and modify the assessment, which in turn shapes the next intervention.</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Source</a:t>
            </a:r>
          </a:p>
          <a:p>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Making Prevention A Reality: Identifying, Assessing and Managing the Threat of Targeted Attacks, U.S. Department of Justice, Federal Bureau of Investigation, February 2017, pp. 51-52</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71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Say</a:t>
            </a:r>
            <a:r>
              <a:rPr lang="en-US" sz="1200" dirty="0">
                <a:effectLst/>
                <a:latin typeface="Garamond" panose="02020404030301010803" pitchFamily="18" charset="0"/>
                <a:ea typeface="Times New Roman" panose="02020603050405020304" pitchFamily="18" charset="0"/>
                <a:cs typeface="Calibri" panose="020F0502020204030204" pitchFamily="34" charset="0"/>
              </a:rPr>
              <a:t> This slide explains what behavioral threat assessment does, which focuses on filling a gap between criminal and terrorism tips and leads.</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dirty="0">
                <a:effectLst/>
                <a:latin typeface="Garamond" panose="02020404030301010803" pitchFamily="18" charset="0"/>
                <a:ea typeface="Times New Roman" panose="02020603050405020304" pitchFamily="18" charset="0"/>
                <a:cs typeface="Calibri" panose="020F0502020204030204" pitchFamily="34" charset="0"/>
              </a:rPr>
              <a:t> the steps in this process.</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SAY</a:t>
            </a:r>
            <a:r>
              <a:rPr lang="en-US" sz="1200" dirty="0">
                <a:effectLst/>
                <a:latin typeface="Garamond" panose="02020404030301010803" pitchFamily="18" charset="0"/>
                <a:ea typeface="Times New Roman" panose="02020603050405020304" pitchFamily="18" charset="0"/>
                <a:cs typeface="Calibri" panose="020F0502020204030204" pitchFamily="34" charset="0"/>
              </a:rPr>
              <a:t> Currently, tips and leads that come in go through one of these routes:</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12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Calibri" panose="020F0502020204030204" pitchFamily="34" charset="0"/>
              </a:rPr>
              <a:t>If it meets the threshold for criminal behavior, it is given to the local authorities and further investigated. </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12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Calibri" panose="020F0502020204030204" pitchFamily="34" charset="0"/>
              </a:rPr>
              <a:t>If it meets the threshold for potential terrorism, it is submitted as a Suspicious Activity Report (SAR) and forwarded through </a:t>
            </a:r>
            <a:r>
              <a:rPr lang="en-US" sz="1200" dirty="0" err="1">
                <a:effectLst/>
                <a:latin typeface="Garamond" panose="02020404030301010803" pitchFamily="18" charset="0"/>
                <a:ea typeface="Times New Roman" panose="02020603050405020304" pitchFamily="18" charset="0"/>
                <a:cs typeface="Calibri" panose="020F0502020204030204" pitchFamily="34" charset="0"/>
              </a:rPr>
              <a:t>eGuardian</a:t>
            </a:r>
            <a:r>
              <a:rPr lang="en-US" sz="1200" dirty="0">
                <a:effectLst/>
                <a:latin typeface="Garamond" panose="02020404030301010803" pitchFamily="18" charset="0"/>
                <a:ea typeface="Times New Roman" panose="02020603050405020304" pitchFamily="18" charset="0"/>
                <a:cs typeface="Calibri" panose="020F0502020204030204" pitchFamily="34" charset="0"/>
              </a:rPr>
              <a:t> to the FBI or the local Joint Terrorism Task Force (JTTF) for review, action, and potential investigation.</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12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Calibri" panose="020F0502020204030204" pitchFamily="34" charset="0"/>
              </a:rPr>
              <a:t>Because some indicators may overlap these categories, a trained reviewer will need to determine, in collaboration with law enforcement professionals, whether a criminal investigation, a terrorism investigation, or a behavioral threat assessment should be opened.</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If the tip or lead reveals a threatening or concerning behavior that does not fall into one of these two categories, it usually just falls on the floor—no one follows up on these tips and leads. </a:t>
            </a:r>
          </a:p>
          <a:p>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b="1"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NTER and the MTP seek to fill this gap. This is where behavioral threat assessment teams are applicable.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8FFC462-4D35-4FBE-9FD1-5C7AC21C9FC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81653C-A3FB-45F2-899F-E7261B2F8ED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8/16/2021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AB9C361-D28F-46CC-A1DC-2DB5B834EF49}"/>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3855547D-D9CE-4E23-AC16-B509B1E3EBA4}"/>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5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Assess the School’s Climate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perspective can be gained by systematically surveying students, faculty, and other important stakeholders, such as parents, administrators, school board members, and community groups who interact with the school about the emotional climate of the school.  Anonymous surveys, face-to-face interviews, focus groups, and behavioral health screening data can all be used to create an overall assessment of school climate.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Absent a thorough assessment of the school climate, school officials and leaders may never have the opportunity to find out what they did not know about the experiences of students and school staff. Assessing climate is a great opportunity for school officials to continually discover new ways to improve the school experience they offer.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5</a:t>
            </a:fld>
            <a:endParaRPr lang="en-US"/>
          </a:p>
        </p:txBody>
      </p:sp>
    </p:spTree>
    <p:extLst>
      <p:ext uri="{BB962C8B-B14F-4D97-AF65-F5344CB8AC3E}">
        <p14:creationId xmlns:p14="http://schemas.microsoft.com/office/powerpoint/2010/main" val="322015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dirty="0">
                <a:effectLst/>
                <a:latin typeface="Garamond" panose="02020404030301010803" pitchFamily="18" charset="0"/>
                <a:ea typeface="Times New Roman" panose="02020603050405020304" pitchFamily="18" charset="0"/>
                <a:cs typeface="Calibri" panose="020F0502020204030204" pitchFamily="34" charset="0"/>
              </a:rPr>
              <a:t>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Nationwide Suspicious Activity Reporting (SAR) Initiative (NSI) is insufficient to address new threats, i.e., targeted violence. The importance of this course for communities across</a:t>
            </a:r>
            <a:r>
              <a:rPr lang="en-US" sz="1200" dirty="0">
                <a:effectLst/>
                <a:latin typeface="Garamond" panose="02020404030301010803" pitchFamily="18" charset="0"/>
                <a:ea typeface="Times New Roman" panose="02020603050405020304" pitchFamily="18" charset="0"/>
                <a:cs typeface="Calibri" panose="020F0502020204030204" pitchFamily="34" charset="0"/>
              </a:rPr>
              <a:t> the U.S. is as follows:</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Our understanding of the threat environment is changing, and we need to adapt to prevent targeted violence beyond terrorism. </a:t>
            </a:r>
          </a:p>
          <a:p>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Communities across the U.S. should implement these processes to help keep communities safe.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6D4488F-5A84-41F3-816C-9A51E9503274}"/>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46863A-B2C3-44FB-A318-10188A146B85}"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8/16/2021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7E634F5-2649-47EF-B506-1FD95CAA5ACD}"/>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A522851F-0EAB-4681-B5EE-5BBB16E9A927}"/>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27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47700"/>
            <a:ext cx="5686425" cy="3198813"/>
          </a:xfrm>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b="1" dirty="0">
                <a:effectLst/>
                <a:latin typeface="Garamond" panose="02020404030301010803" pitchFamily="18" charset="0"/>
                <a:ea typeface="Times New Roman" panose="02020603050405020304" pitchFamily="18" charset="0"/>
                <a:cs typeface="Calibri" panose="020F0502020204030204" pitchFamily="34" charset="0"/>
              </a:rPr>
              <a:t>SHOW slide: (image highlighting the totality of circumstances)</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When conducting an assessment, the totality of circumstances versus singular points of assessment will drive the assessment of the subject of interest by a threat management team. The facts and circumstances must be examined, without bias, while focusing on the subject of interest, the potential target(s), the situation, and the setting. </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Human judgment applied to each factor on a case-by-case basis is the only endorsed method of violence threat assessment. Every case is unique and will feature varying numbers of these elements. </a:t>
            </a:r>
          </a:p>
          <a:p>
            <a:pPr marL="0" marR="0">
              <a:spcBef>
                <a:spcPts val="600"/>
              </a:spcBef>
              <a:spcAft>
                <a:spcPts val="600"/>
              </a:spcAft>
            </a:pPr>
            <a:r>
              <a:rPr lang="en-US" sz="1200" b="1" i="0" dirty="0">
                <a:effectLst/>
                <a:latin typeface="Garamond" panose="02020404030301010803" pitchFamily="18" charset="0"/>
                <a:ea typeface="Times New Roman" panose="02020603050405020304" pitchFamily="18" charset="0"/>
                <a:cs typeface="Times New Roman" panose="02020603050405020304" pitchFamily="18" charset="0"/>
              </a:rPr>
              <a:t>For example</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 case may have an overwhelming number of threat mitigators and only three enhancing factors. </a:t>
            </a:r>
          </a:p>
          <a:p>
            <a:pPr marL="342900" marR="0" lvl="0" indent="-342900">
              <a:spcBef>
                <a:spcPts val="600"/>
              </a:spcBef>
              <a:spcAft>
                <a:spcPts val="600"/>
              </a:spcAft>
              <a:buSzPts val="900"/>
              <a:buFont typeface="Courier New" panose="02070309020205020404" pitchFamily="49" charset="0"/>
              <a:buChar char="o"/>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Threat mitigators are factors that can help reduce the propensity for violence. They are positive aspects of one’s life that are valued.</a:t>
            </a:r>
          </a:p>
          <a:p>
            <a:pPr marL="342900" marR="0" lvl="0" indent="-342900">
              <a:spcBef>
                <a:spcPts val="600"/>
              </a:spcBef>
              <a:spcAft>
                <a:spcPts val="600"/>
              </a:spcAft>
              <a:buSzPts val="900"/>
              <a:buFont typeface="Courier New" panose="02070309020205020404" pitchFamily="49" charset="0"/>
              <a:buChar char="o"/>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Enhancing factors are those that can increase the potential for violence. </a:t>
            </a:r>
          </a:p>
          <a:p>
            <a:pPr marL="342900" marR="0" lvl="0" indent="-342900">
              <a:spcBef>
                <a:spcPts val="600"/>
              </a:spcBef>
              <a:spcAft>
                <a:spcPts val="600"/>
              </a:spcAft>
              <a:buSzPts val="900"/>
              <a:buFont typeface="Courier New" panose="02070309020205020404" pitchFamily="49" charset="0"/>
              <a:buChar char="o"/>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However, if those enhancers are significant and clearly associated with a risk of violence, those factors may overwhelm any number of mitigators during the assessment.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Conversely, a single mitigator, such as convalescing due to a serious physical illness, could dramatically reduce violence concern even in the face of a slew of enhancers.</a:t>
            </a:r>
          </a:p>
          <a:p>
            <a:endParaRPr lang="en-US" dirty="0"/>
          </a:p>
        </p:txBody>
      </p:sp>
      <p:sp>
        <p:nvSpPr>
          <p:cNvPr id="4" name="Slide Number Placeholder 3"/>
          <p:cNvSpPr>
            <a:spLocks noGrp="1"/>
          </p:cNvSpPr>
          <p:nvPr>
            <p:ph type="sldNum" sz="quarter" idx="5"/>
          </p:nvPr>
        </p:nvSpPr>
        <p:spPr/>
        <p:txBody>
          <a:bodyPr/>
          <a:lstStyle/>
          <a:p>
            <a:pPr marL="0" marR="0" lvl="0" indent="0" algn="r" defTabSz="464652"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465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19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We will discuss the enhancers and mitigators that should be considered when conducting as assessment. These include: </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Risk factors </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Triggers and stressors </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Warning behaviors </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Indicators of potential imminence </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Mitigators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It is important that you are very familiar with examples for each of these. If you have any questions, please ask. Space for notetaking and filling in answers are provided in your guide.  We will be focusing on threatening or concerning behaviors within this matrix, specifically focusing on triggers and stressors, warning behaviors, and indicators of potential imminence.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479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Triggers are usually associated with impulsive/reactive violence which is primarily an emotional and defensive response to a threat. To say that a specific trigger is responsible for a targeted violence incident is to imply the person reacted emotionally and attacked, or “snapped,” which is not accurate. </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Multiple precipitating events can build up over a period of time, raising stress levels until the subject of interest is susceptible to having a “last straw event.” Particular attention should be paid to recent material, relational, or status losses in any of these categories: family, intimate/peer, occupational, and self-image. A brittle person’s reaction to the loss, and whether desperation and despair follow, are key points of assessment. Among adolescent and adult mass murderers, significant losses happened to many offenders in the hours, days, or weeks leading up to their violent acts. </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The threat management team must always include in its assessment the identification of potential future events which could push a lower concern case to higher concern. Is the subject at risk of foreclosure a year down the road? Is his marriage unhappy, creating a risk of divorce on the horizon?</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Emphasize</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The team should adopt a forward-thinking approach and attempt to identify upcoming stressors and precipitating events.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890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b="1" dirty="0">
                <a:effectLst/>
                <a:latin typeface="Garamond" panose="02020404030301010803" pitchFamily="18" charset="0"/>
                <a:ea typeface="Times New Roman" panose="02020603050405020304" pitchFamily="18" charset="0"/>
                <a:cs typeface="Calibri" panose="020F0502020204030204" pitchFamily="34" charset="0"/>
              </a:rPr>
              <a:t>SHOW slide: Life Stressors</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Stressors can amplify those social environment risk factors. Certain life stressors can produce and magnify grievances and move people down the pathway to violence. Investigators should gather information relating to these stressors and what has been going on in the life of a subject of interest. A stressor can be anything that causes tension or anxiety. It can be chronic or acute, mild, or severe, or obvious or hidden. </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Identifying the stressors affecting the subject of interest is an important step in accurately assessing and managing the case. They are threat enhancers and, like risk factors and warning behaviors, are not to be weighted uniformly but rather individually on a case-by-case basis. At a minimum, it is recommended that investigators inquire about these stressors over the past year. However, there is value in investigating these stressors as far back as five years. </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Generally, the more stressors that exist in a subject’s life, the more difficult it will be for him or her to cope. Ascertaining a person’s reaction to stressors is as important as identifying the stressors themselves. Subjects of interest with greater resilience in response to life’s challenges will cope with them better than a brittle person. It is also important to maintain continual awareness, looking out for future stressors and how they may change the assessment and management of the case.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ASK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Based on the prerequisite readings that you completed and using the categories on the screen, what are some examples of stressors?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Ensure you write down these considerations in your guide for later use.</a:t>
            </a:r>
          </a:p>
          <a:p>
            <a:pPr marL="0" marR="0">
              <a:spcBef>
                <a:spcPts val="600"/>
              </a:spcBef>
              <a:spcAft>
                <a:spcPts val="600"/>
              </a:spcAft>
            </a:pPr>
            <a:r>
              <a:rPr lang="en-US" sz="1200" b="1" i="0" dirty="0">
                <a:effectLst/>
                <a:latin typeface="Garamond" panose="02020404030301010803" pitchFamily="18" charset="0"/>
                <a:ea typeface="Times New Roman" panose="02020603050405020304" pitchFamily="18" charset="0"/>
                <a:cs typeface="Times New Roman" panose="02020603050405020304" pitchFamily="18" charset="0"/>
              </a:rPr>
              <a:t>Desired responses</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 pandemic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Upcoming review at work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Unhappy home environment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Chronic pain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Financial distress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Criminal charges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Death of a loved one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Divorce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Broken engagement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Physical or emotional abuse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Being denied a promotion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Losing a job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Being forced to withdraw from school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Homelessness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Losing a competition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Contact with law enforcement that did not result in arrests or charges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Law enforcement responding to reports of inappropriately touching women, domestic violence, engaging in other violent acts toward others </a:t>
            </a:r>
          </a:p>
          <a:p>
            <a:pPr defTabSz="929305">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478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Unlike risk factors, warning behaviors are dynamic and represent changes in patterns of behavior that may be evidence of increasing or accelerating risk. When warning behaviors are evident, they require a threat management strategy and operational response. They are, for the most part, proximal behaviors, occurring more closely in time to a potential act of targeted violence. </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The body of knowledge about warning behaviors is based upon research of and experience with attackers and assassins of celebrities, politicians, and other public figures; psychiatric patients who have engaged in violence; adolescent mass murderers and school shooters; adult mass murderers; spousal homicide perpetrators; workplace violence offenders; and federal judicial </a:t>
            </a:r>
            <a:r>
              <a:rPr lang="en-US" sz="1200" dirty="0" err="1">
                <a:effectLst/>
                <a:latin typeface="Garamond" panose="02020404030301010803" pitchFamily="18" charset="0"/>
                <a:ea typeface="Times New Roman" panose="02020603050405020304" pitchFamily="18" charset="0"/>
                <a:cs typeface="Times New Roman" panose="02020603050405020304" pitchFamily="18" charset="0"/>
              </a:rPr>
              <a:t>threateners</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and attackers. </a:t>
            </a:r>
          </a:p>
          <a:p>
            <a:pPr marL="0" marR="0">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For each “successful” targeted violence offender with any given behavioral past, there are likely many more who exhibited similar behaviors, but never attacked. Warning behaviors cannot predict targeted violence but are useful in identifying accelerating risk which should elevate concern.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ASK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Based on the prerequisite readings that you completed, what are some examples of warning behaviors?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437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b="1" dirty="0">
                <a:effectLst/>
                <a:latin typeface="Garamond" panose="02020404030301010803" pitchFamily="18" charset="0"/>
                <a:ea typeface="Times New Roman" panose="02020603050405020304" pitchFamily="18" charset="0"/>
                <a:cs typeface="Calibri" panose="020F0502020204030204" pitchFamily="34" charset="0"/>
              </a:rPr>
              <a:t>SHOW slide: (list of warning behaviors)</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Many of these “warning behaviors” contain Constitutionally protected activity and each behavior must be considered in the totality of circumstances. Careful consideration should be given to legal, privacy, and civil rights/civil liberties issues when analyzing these “warning behaviors.”</a:t>
            </a:r>
          </a:p>
          <a:p>
            <a:pPr marL="0" marR="0">
              <a:spcBef>
                <a:spcPts val="600"/>
              </a:spcBef>
              <a:spcAft>
                <a:spcPts val="600"/>
              </a:spcAft>
            </a:pPr>
            <a:r>
              <a:rPr lang="en-US" sz="1200" b="1" cap="all" dirty="0" err="1">
                <a:effectLst/>
                <a:latin typeface="Garamond" panose="02020404030301010803" pitchFamily="18" charset="0"/>
                <a:ea typeface="Times New Roman" panose="02020603050405020304" pitchFamily="18" charset="0"/>
                <a:cs typeface="Times New Roman" panose="02020603050405020304" pitchFamily="18" charset="0"/>
              </a:rPr>
              <a:t>REVeal</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and </a:t>
            </a: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each warning behavior.</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Fixation</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Identification</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Novel aggression</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Leakage</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Directly communicated threat</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Approach behavior</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DIRECTLY COMMUNICATED THREAT</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This is a statement of intended violence made to the target or to others before the act is implemented.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The threat may be implicit or explicit and communicates a wish to harm or kill the target or another person(s).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This is often the least common among the warning behaviors; nonetheless, all threats should be taken seriously. </a:t>
            </a:r>
          </a:p>
          <a:p>
            <a:endParaRPr lang="en-US" dirty="0"/>
          </a:p>
        </p:txBody>
      </p:sp>
      <p:sp>
        <p:nvSpPr>
          <p:cNvPr id="4" name="Slide Number Placeholder 3"/>
          <p:cNvSpPr>
            <a:spLocks noGrp="1"/>
          </p:cNvSpPr>
          <p:nvPr>
            <p:ph type="sldNum" sz="quarter" idx="5"/>
          </p:nvPr>
        </p:nvSpPr>
        <p:spPr/>
        <p:txBody>
          <a:bodyPr/>
          <a:lstStyle/>
          <a:p>
            <a:fld id="{A4D335CF-9A94-4723-BAE9-AE28CCF8B5CC}" type="slidenum">
              <a:rPr lang="en-US" smtClean="0"/>
              <a:t>33</a:t>
            </a:fld>
            <a:endParaRPr lang="en-US"/>
          </a:p>
        </p:txBody>
      </p:sp>
    </p:spTree>
    <p:extLst>
      <p:ext uri="{BB962C8B-B14F-4D97-AF65-F5344CB8AC3E}">
        <p14:creationId xmlns:p14="http://schemas.microsoft.com/office/powerpoint/2010/main" val="4060813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 </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Provide a brief introduction to this enhancer and transition to the visual of the pathway to violence with examples.</a:t>
            </a:r>
          </a:p>
          <a:p>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Risk factors and warning behaviors can also assist in gauging imminence, or how soon violence may occur. Just as predicting the occurrence of violence is not possible, the same holds true for predicting its timing. However, certain behaviors may indicate a subject of interest may be close to acting. These include deviations in normal non-aggressive behavior, end of life planning, and last resort behavior.</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755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pPr>
            <a:r>
              <a:rPr lang="en-US" sz="1200" b="1" dirty="0">
                <a:effectLst/>
                <a:latin typeface="Garamond" panose="02020404030301010803" pitchFamily="18" charset="0"/>
                <a:ea typeface="Times New Roman" panose="02020603050405020304" pitchFamily="18" charset="0"/>
                <a:cs typeface="Calibri" panose="020F0502020204030204" pitchFamily="34" charset="0"/>
              </a:rPr>
              <a:t>SHOW slide: (list of warning behaviors that signal imminence) </a:t>
            </a:r>
          </a:p>
          <a:p>
            <a:pPr marL="0" marR="0">
              <a:spcBef>
                <a:spcPts val="600"/>
              </a:spcBef>
              <a:spcAft>
                <a:spcPts val="600"/>
              </a:spcAft>
            </a:pPr>
            <a:r>
              <a:rPr lang="en-US" sz="1200" b="1" cap="all" dirty="0" err="1">
                <a:effectLst/>
                <a:latin typeface="Garamond" panose="02020404030301010803" pitchFamily="18" charset="0"/>
                <a:ea typeface="Times New Roman" panose="02020603050405020304" pitchFamily="18" charset="0"/>
                <a:cs typeface="Times New Roman" panose="02020603050405020304" pitchFamily="18" charset="0"/>
              </a:rPr>
              <a:t>REVeal</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and </a:t>
            </a: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EXPLAIN</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each warning behavior that signals imminence. </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Deviations in normal non-aggressive behavior</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End of life planning</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Last resort</a:t>
            </a:r>
          </a:p>
          <a:p>
            <a:pPr marL="342900" marR="0" lvl="0" indent="-342900">
              <a:spcBef>
                <a:spcPts val="600"/>
              </a:spcBef>
              <a:spcAft>
                <a:spcPts val="600"/>
              </a:spcAft>
              <a:buFont typeface="+mj-lt"/>
              <a:buAutoNum type="arabicPeriod"/>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Sudden withdrawal from life pattern</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END OF LIFE PLANNING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This behavior can signal imminence.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These are terminal behaviors which may or may not be closely associated with the desperation of last resort thinking.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Examples include making a will or documenting last wishes, giving away one’s possessions, getting one’s “house in order,” or any other behavior indicating the subject of interest may be making arrangements to accommodate the end of his life in the near future.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LAST RESORT WARNING BEHAVIOR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This behavior can signal imminence.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This behavior includes communications or actions indicating increasing desperation or distress or indicating that the subject of interest perceives no alternatives to violence. It may include a time or violent action imperative.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 time imperative is an expressed sense that time is running out or a deadline is looming.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 violent action imperative is an expressed sense that nonviolent options have evaporated or that violent action is justified.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Drastic changes in appearance or personal caretaking may be present, potentially indicating either preparation to act or mental decompensation, or both.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Examples have included obtaining large or multiple tattoos with violent imagery and messaging, dramatic weight loss, shaving head hair, cessation of hygiene or suddenly appearing unkempt, or a significant disruption in sleeping or eating patterns.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EMPHASIZE</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Remember that these behaviors and changes in and of themselves may not be significant. However, when considered in totality, they may be an important part of the subject’s story and important factors in identifying whether he or she is on a pathway to violence.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Additional last resort behaviors demonstrating a sense of desperation might include sudden onset of reckless sexual, financial, or other acts that suggest a lack of concern for future consequences.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SUDDEN WITHDRAWAL FROM LIFE PATTERN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In some cases, this behavior could include a sudden retreat to temporary quarters, unexplained absences from work, failure to appear for appointments that would normally be kept, or other signs of withdrawal from life obligations or patterns.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This increase in isolation from others could signal that the person of high concern is in final rehearsals (fantasy-based or actual) or otherwise making final preparations. A place of privacy in which to work and prepare is often needed for a would-be offender to get ready; accordingly, if a person of high concern lives alone, withdrawal from pattern may be unnecessary.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Similarly, if a juvenile of high concern is allowed absolute dominion over his bedroom or personal space in the family home, withdrawal from pattern may also be unnecessary because privacy is already assured. </a:t>
            </a:r>
          </a:p>
          <a:p>
            <a:pPr marL="0" marR="0">
              <a:spcBef>
                <a:spcPts val="600"/>
              </a:spcBef>
              <a:spcAft>
                <a:spcPts val="600"/>
              </a:spcAft>
            </a:pPr>
            <a:r>
              <a:rPr lang="en-US" sz="1200" b="1" cap="all" dirty="0">
                <a:effectLst/>
                <a:latin typeface="Garamond" panose="02020404030301010803" pitchFamily="18" charset="0"/>
                <a:ea typeface="Times New Roman" panose="02020603050405020304" pitchFamily="18" charset="0"/>
                <a:cs typeface="Times New Roman" panose="02020603050405020304" pitchFamily="18" charset="0"/>
              </a:rPr>
              <a:t>SUDDEN CESSATION OF MEDICATIONS OR OTHER SUBSTANCE USE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 subject of interest who normally ingests alcohol, illegal or unconventional substances, or prescription medications, and who suddenly stops doing so could be preparing to act.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A subject of interest who discontinues his substance usage may be attempting to become clear-headed and alert, enabling him to focus on and fully experience a violent assault. This differs from a general disinclination to comply with a medication regimen (e.g., stopping medication because “I don’t like how it makes me feel”). </a:t>
            </a:r>
          </a:p>
          <a:p>
            <a:endParaRPr lang="en-US" dirty="0"/>
          </a:p>
        </p:txBody>
      </p:sp>
      <p:sp>
        <p:nvSpPr>
          <p:cNvPr id="4" name="Slide Number Placeholder 3"/>
          <p:cNvSpPr>
            <a:spLocks noGrp="1"/>
          </p:cNvSpPr>
          <p:nvPr>
            <p:ph type="sldNum" sz="quarter" idx="5"/>
          </p:nvPr>
        </p:nvSpPr>
        <p:spPr/>
        <p:txBody>
          <a:bodyPr/>
          <a:lstStyle/>
          <a:p>
            <a:fld id="{A4D335CF-9A94-4723-BAE9-AE28CCF8B5CC}" type="slidenum">
              <a:rPr lang="en-US" smtClean="0"/>
              <a:t>35</a:t>
            </a:fld>
            <a:endParaRPr lang="en-US"/>
          </a:p>
        </p:txBody>
      </p:sp>
    </p:spTree>
    <p:extLst>
      <p:ext uri="{BB962C8B-B14F-4D97-AF65-F5344CB8AC3E}">
        <p14:creationId xmlns:p14="http://schemas.microsoft.com/office/powerpoint/2010/main" val="2457732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EXPLAIN In a full threat assessment, it is important also to understand the risk factors and stressors in a subject’s life. Once threatening or concerning behaviors have been identified, you should look for things in an individual’s life which might magnify violence risk or which have the potential to reduce it. For now, we have focused on the identifiable behaviors which, within the totality of circumstances, would elucidate concern in a reasonable person.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78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Emphasize the importance of listening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school with a culture of two-way listening will encourage and empower students to have the courage to speak out about concerns. Listening must also be expanded beyond academic concerns. Communications between teachers and students also should include listening to feelings, especially those of hurt and pain. In addition, it is important to pay attention to non-verbal cues and observe behaviors. Many students have a difficult time finding the words to articulate their feelings. </a:t>
            </a: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6</a:t>
            </a:fld>
            <a:endParaRPr lang="en-US"/>
          </a:p>
        </p:txBody>
      </p:sp>
    </p:spTree>
    <p:extLst>
      <p:ext uri="{BB962C8B-B14F-4D97-AF65-F5344CB8AC3E}">
        <p14:creationId xmlns:p14="http://schemas.microsoft.com/office/powerpoint/2010/main" val="4277978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Symbol" panose="05050102010706020507" pitchFamily="18" charset="2"/>
              <a:buChar char=""/>
            </a:pPr>
            <a:r>
              <a:rPr lang="en-US" sz="1200" b="0" dirty="0">
                <a:effectLst/>
                <a:latin typeface="Garamond" panose="02020404030301010803" pitchFamily="18" charset="0"/>
                <a:ea typeface="Times New Roman" panose="02020603050405020304" pitchFamily="18" charset="0"/>
                <a:cs typeface="Calibri" panose="020F0502020204030204" pitchFamily="34" charset="0"/>
              </a:rPr>
              <a:t>Threat assessment is a fact-based method of investigation</a:t>
            </a:r>
            <a:endParaRPr lang="en-US" sz="1200" b="1" dirty="0">
              <a:effectLst/>
              <a:latin typeface="Garamond" panose="02020404030301010803" pitchFamily="18" charset="0"/>
              <a:ea typeface="Times New Roman" panose="02020603050405020304" pitchFamily="18" charset="0"/>
              <a:cs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b="0" dirty="0">
                <a:effectLst/>
                <a:latin typeface="Garamond" panose="02020404030301010803" pitchFamily="18" charset="0"/>
                <a:ea typeface="Times New Roman" panose="02020603050405020304" pitchFamily="18" charset="0"/>
                <a:cs typeface="Calibri" panose="020F0502020204030204" pitchFamily="34" charset="0"/>
              </a:rPr>
              <a:t>A key to resolving a threat is early detection of threatening or concerning behaviors</a:t>
            </a:r>
            <a:endParaRPr lang="en-US" sz="1200" b="1" dirty="0">
              <a:effectLst/>
              <a:latin typeface="Garamond" panose="02020404030301010803" pitchFamily="18" charset="0"/>
              <a:ea typeface="Times New Roman" panose="02020603050405020304" pitchFamily="18" charset="0"/>
              <a:cs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b="0" dirty="0">
                <a:effectLst/>
                <a:latin typeface="Garamond" panose="02020404030301010803" pitchFamily="18" charset="0"/>
                <a:ea typeface="Times New Roman" panose="02020603050405020304" pitchFamily="18" charset="0"/>
                <a:cs typeface="Calibri" panose="020F0502020204030204" pitchFamily="34" charset="0"/>
              </a:rPr>
              <a:t>Behavioral threat assessment fills a gap as the threat environment changes</a:t>
            </a:r>
            <a:endParaRPr lang="en-US" sz="1200" b="1" dirty="0">
              <a:effectLst/>
              <a:latin typeface="Garamond" panose="02020404030301010803" pitchFamily="18" charset="0"/>
              <a:ea typeface="Times New Roman" panose="02020603050405020304" pitchFamily="18" charset="0"/>
              <a:cs typeface="Calibri" panose="020F0502020204030204" pitchFamily="34" charset="0"/>
            </a:endParaRPr>
          </a:p>
          <a:p>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Threatening or concerning behaviors should be viewed within the totality of circumstances</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1049B84-769A-4F9C-9E00-148B20E84344}"/>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E9BC0-3C45-4E4A-A872-ED11C275F745}"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8/16/2021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7C44FB-AE0C-4DDE-84CC-E93CA4300B4B}"/>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67B354C4-C73B-4D3D-A211-1A123495BEDB}"/>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463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We want to thank you all for your participation in the Threat Evaluation and Reporting Overview </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CDC4BD-C777-4E5C-BDC6-C223D5196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191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335CF-9A94-4723-BAE9-AE28CCF8B5CC}" type="slidenum">
              <a:rPr lang="en-US" smtClean="0"/>
              <a:t>41</a:t>
            </a:fld>
            <a:endParaRPr lang="en-US"/>
          </a:p>
        </p:txBody>
      </p:sp>
    </p:spTree>
    <p:extLst>
      <p:ext uri="{BB962C8B-B14F-4D97-AF65-F5344CB8AC3E}">
        <p14:creationId xmlns:p14="http://schemas.microsoft.com/office/powerpoint/2010/main" val="104722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Strength, Signs of Suicide, PBIS, Check-in Check Out, Good Behavior Game</a:t>
            </a:r>
          </a:p>
        </p:txBody>
      </p:sp>
      <p:sp>
        <p:nvSpPr>
          <p:cNvPr id="4" name="Slide Number Placeholder 3"/>
          <p:cNvSpPr>
            <a:spLocks noGrp="1"/>
          </p:cNvSpPr>
          <p:nvPr>
            <p:ph type="sldNum" sz="quarter" idx="5"/>
          </p:nvPr>
        </p:nvSpPr>
        <p:spPr/>
        <p:txBody>
          <a:bodyPr/>
          <a:lstStyle/>
          <a:p>
            <a:fld id="{A4D335CF-9A94-4723-BAE9-AE28CCF8B5CC}" type="slidenum">
              <a:rPr lang="en-US" smtClean="0"/>
              <a:t>48</a:t>
            </a:fld>
            <a:endParaRPr lang="en-US"/>
          </a:p>
        </p:txBody>
      </p:sp>
    </p:spTree>
    <p:extLst>
      <p:ext uri="{BB962C8B-B14F-4D97-AF65-F5344CB8AC3E}">
        <p14:creationId xmlns:p14="http://schemas.microsoft.com/office/powerpoint/2010/main" val="1502198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Strength, Signs of Suicide, PBIS, Check-in Check Out </a:t>
            </a:r>
          </a:p>
        </p:txBody>
      </p:sp>
      <p:sp>
        <p:nvSpPr>
          <p:cNvPr id="4" name="Slide Number Placeholder 3"/>
          <p:cNvSpPr>
            <a:spLocks noGrp="1"/>
          </p:cNvSpPr>
          <p:nvPr>
            <p:ph type="sldNum" sz="quarter" idx="5"/>
          </p:nvPr>
        </p:nvSpPr>
        <p:spPr/>
        <p:txBody>
          <a:bodyPr/>
          <a:lstStyle/>
          <a:p>
            <a:fld id="{A4D335CF-9A94-4723-BAE9-AE28CCF8B5CC}" type="slidenum">
              <a:rPr lang="en-US" smtClean="0"/>
              <a:t>49</a:t>
            </a:fld>
            <a:endParaRPr lang="en-US"/>
          </a:p>
        </p:txBody>
      </p:sp>
    </p:spTree>
    <p:extLst>
      <p:ext uri="{BB962C8B-B14F-4D97-AF65-F5344CB8AC3E}">
        <p14:creationId xmlns:p14="http://schemas.microsoft.com/office/powerpoint/2010/main" val="2135139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Strength, Signs of Suicide, PBIS, Check-in Check Out </a:t>
            </a:r>
          </a:p>
        </p:txBody>
      </p:sp>
      <p:sp>
        <p:nvSpPr>
          <p:cNvPr id="4" name="Slide Number Placeholder 3"/>
          <p:cNvSpPr>
            <a:spLocks noGrp="1"/>
          </p:cNvSpPr>
          <p:nvPr>
            <p:ph type="sldNum" sz="quarter" idx="5"/>
          </p:nvPr>
        </p:nvSpPr>
        <p:spPr/>
        <p:txBody>
          <a:bodyPr/>
          <a:lstStyle/>
          <a:p>
            <a:fld id="{A4D335CF-9A94-4723-BAE9-AE28CCF8B5CC}" type="slidenum">
              <a:rPr lang="en-US" smtClean="0"/>
              <a:t>50</a:t>
            </a:fld>
            <a:endParaRPr lang="en-US"/>
          </a:p>
        </p:txBody>
      </p:sp>
    </p:spTree>
    <p:extLst>
      <p:ext uri="{BB962C8B-B14F-4D97-AF65-F5344CB8AC3E}">
        <p14:creationId xmlns:p14="http://schemas.microsoft.com/office/powerpoint/2010/main" val="3300340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Strength, Signs of Suicide, PBIS, Check-in Check Out </a:t>
            </a:r>
          </a:p>
        </p:txBody>
      </p:sp>
      <p:sp>
        <p:nvSpPr>
          <p:cNvPr id="4" name="Slide Number Placeholder 3"/>
          <p:cNvSpPr>
            <a:spLocks noGrp="1"/>
          </p:cNvSpPr>
          <p:nvPr>
            <p:ph type="sldNum" sz="quarter" idx="5"/>
          </p:nvPr>
        </p:nvSpPr>
        <p:spPr/>
        <p:txBody>
          <a:bodyPr/>
          <a:lstStyle/>
          <a:p>
            <a:fld id="{A4D335CF-9A94-4723-BAE9-AE28CCF8B5CC}" type="slidenum">
              <a:rPr lang="en-US" smtClean="0"/>
              <a:t>51</a:t>
            </a:fld>
            <a:endParaRPr lang="en-US"/>
          </a:p>
        </p:txBody>
      </p:sp>
    </p:spTree>
    <p:extLst>
      <p:ext uri="{BB962C8B-B14F-4D97-AF65-F5344CB8AC3E}">
        <p14:creationId xmlns:p14="http://schemas.microsoft.com/office/powerpoint/2010/main" val="4191743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Strength, Signs of Suicide, PBIS, Check-in Check Out </a:t>
            </a:r>
          </a:p>
        </p:txBody>
      </p:sp>
      <p:sp>
        <p:nvSpPr>
          <p:cNvPr id="4" name="Slide Number Placeholder 3"/>
          <p:cNvSpPr>
            <a:spLocks noGrp="1"/>
          </p:cNvSpPr>
          <p:nvPr>
            <p:ph type="sldNum" sz="quarter" idx="5"/>
          </p:nvPr>
        </p:nvSpPr>
        <p:spPr/>
        <p:txBody>
          <a:bodyPr/>
          <a:lstStyle/>
          <a:p>
            <a:fld id="{A4D335CF-9A94-4723-BAE9-AE28CCF8B5CC}" type="slidenum">
              <a:rPr lang="en-US" smtClean="0"/>
              <a:t>52</a:t>
            </a:fld>
            <a:endParaRPr lang="en-US"/>
          </a:p>
        </p:txBody>
      </p:sp>
    </p:spTree>
    <p:extLst>
      <p:ext uri="{BB962C8B-B14F-4D97-AF65-F5344CB8AC3E}">
        <p14:creationId xmlns:p14="http://schemas.microsoft.com/office/powerpoint/2010/main" val="242553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Schools are encouraged to take a strong, but caring stance against the code of silence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Silence leaves hurt unexposed and unacknowledged. Silence may also encourage a young person to move along a path to violence as they may not see alternative ways to resolve problems.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7</a:t>
            </a:fld>
            <a:endParaRPr lang="en-US"/>
          </a:p>
        </p:txBody>
      </p:sp>
    </p:spTree>
    <p:extLst>
      <p:ext uri="{BB962C8B-B14F-4D97-AF65-F5344CB8AC3E}">
        <p14:creationId xmlns:p14="http://schemas.microsoft.com/office/powerpoint/2010/main" val="302692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Find ways to stop bullying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school with a culture of safety and connection, both the bully and the student who is the victim of the bullying are treated in a respectful manner.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with climates of safety and respect work to establish foundations for pro-social behavior. These climates teach conflict resolution, peer mediation, active listening, and other non-violent ways to solve problems. </a:t>
            </a: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8</a:t>
            </a:fld>
            <a:endParaRPr lang="en-US"/>
          </a:p>
        </p:txBody>
      </p:sp>
    </p:spTree>
    <p:extLst>
      <p:ext uri="{BB962C8B-B14F-4D97-AF65-F5344CB8AC3E}">
        <p14:creationId xmlns:p14="http://schemas.microsoft.com/office/powerpoint/2010/main" val="20540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Involve students in created a safe school climate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Creating a safe school climate is a process that should involve all members of the school community, especially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Climates of safety should be collaborative ones. Helping students to engage in positive, productive activities within schools and within the greater community, can diminish isolation and enhance connection and safety.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9</a:t>
            </a:fld>
            <a:endParaRPr lang="en-US"/>
          </a:p>
        </p:txBody>
      </p:sp>
    </p:spTree>
    <p:extLst>
      <p:ext uri="{BB962C8B-B14F-4D97-AF65-F5344CB8AC3E}">
        <p14:creationId xmlns:p14="http://schemas.microsoft.com/office/powerpoint/2010/main" val="373338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Ensure students have trusting relationships with adults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Schools are encouraged to ensure that every student feels that he or she has a trusting relationship with at least one adult at school.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Forming relationships must be purposeful. </a:t>
            </a:r>
            <a:r>
              <a:rPr lang="en-US" sz="1200" kern="1200" dirty="0">
                <a:solidFill>
                  <a:schemeClr val="tx1"/>
                </a:solidFill>
                <a:effectLst/>
                <a:latin typeface="+mn-lt"/>
                <a:ea typeface="+mn-ea"/>
                <a:cs typeface="+mn-cs"/>
              </a:rPr>
              <a:t>Schools with cultures and climates of safety monitor student wellness on a regular basis and make sure students know they care. </a:t>
            </a:r>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11</a:t>
            </a:fld>
            <a:endParaRPr lang="en-US"/>
          </a:p>
        </p:txBody>
      </p:sp>
    </p:spTree>
    <p:extLst>
      <p:ext uri="{BB962C8B-B14F-4D97-AF65-F5344CB8AC3E}">
        <p14:creationId xmlns:p14="http://schemas.microsoft.com/office/powerpoint/2010/main" val="34796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mechanism for developing and sustaining safe school climates should serve as a vehicle for planning and monitoring the climate and culture of the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can use the data and other sources to inform decisions and ensure every student feels safe and supported.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are encouraged to set goals and monitor those goals throughout the year. </a:t>
            </a: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12</a:t>
            </a:fld>
            <a:endParaRPr lang="en-US"/>
          </a:p>
        </p:txBody>
      </p:sp>
    </p:spTree>
    <p:extLst>
      <p:ext uri="{BB962C8B-B14F-4D97-AF65-F5344CB8AC3E}">
        <p14:creationId xmlns:p14="http://schemas.microsoft.com/office/powerpoint/2010/main" val="5251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Schools should </a:t>
            </a:r>
            <a:r>
              <a:rPr lang="en-US" sz="1200" i="0" kern="1200" dirty="0">
                <a:solidFill>
                  <a:schemeClr val="tx1"/>
                </a:solidFill>
                <a:effectLst/>
                <a:latin typeface="+mn-lt"/>
                <a:ea typeface="+mn-ea"/>
                <a:cs typeface="+mn-cs"/>
              </a:rPr>
              <a:t>be aware of physical environments and their effects on creating comfort zones. </a:t>
            </a:r>
          </a:p>
          <a:p>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Building structure, facility safety plans, lighting, space, and architecture, among other physical attributes of educational institutions, all can contribute to whether a school environment feels, or is in fact, safe or unsafe.</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124B3FD-9501-4FBA-A57F-2231E311720D}" type="slidenum">
              <a:rPr lang="en-US" smtClean="0"/>
              <a:t>13</a:t>
            </a:fld>
            <a:endParaRPr lang="en-US"/>
          </a:p>
        </p:txBody>
      </p:sp>
    </p:spTree>
    <p:extLst>
      <p:ext uri="{BB962C8B-B14F-4D97-AF65-F5344CB8AC3E}">
        <p14:creationId xmlns:p14="http://schemas.microsoft.com/office/powerpoint/2010/main" val="3447262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32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4259B0C0-496F-4AD5-BCB8-BEAD2B616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5669280"/>
            <a:ext cx="1747083" cy="548640"/>
          </a:xfrm>
          <a:prstGeom prst="rect">
            <a:avLst/>
          </a:prstGeom>
        </p:spPr>
      </p:pic>
      <p:pic>
        <p:nvPicPr>
          <p:cNvPr id="18" name="Picture 17" descr="A close up of a logo&#10;&#10;Description automatically generated">
            <a:extLst>
              <a:ext uri="{FF2B5EF4-FFF2-40B4-BE49-F238E27FC236}">
                <a16:creationId xmlns:a16="http://schemas.microsoft.com/office/drawing/2014/main" id="{EEFB76EA-BCF4-4B57-86B5-329123B88D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91440"/>
            <a:ext cx="3389849" cy="731520"/>
          </a:xfrm>
          <a:prstGeom prst="rect">
            <a:avLst/>
          </a:prstGeom>
        </p:spPr>
      </p:pic>
      <p:sp>
        <p:nvSpPr>
          <p:cNvPr id="12" name="Footer Placeholder 4">
            <a:extLst>
              <a:ext uri="{FF2B5EF4-FFF2-40B4-BE49-F238E27FC236}">
                <a16:creationId xmlns:a16="http://schemas.microsoft.com/office/drawing/2014/main" id="{25A9B61C-C931-4B4B-9F53-785C7621F398}"/>
              </a:ext>
            </a:extLst>
          </p:cNvPr>
          <p:cNvSpPr>
            <a:spLocks noGrp="1"/>
          </p:cNvSpPr>
          <p:nvPr>
            <p:ph type="ftr" sz="quarter" idx="3"/>
          </p:nvPr>
        </p:nvSpPr>
        <p:spPr>
          <a:xfrm>
            <a:off x="182880" y="6400314"/>
            <a:ext cx="4822804"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pic>
        <p:nvPicPr>
          <p:cNvPr id="14" name="Picture 13" descr="A picture containing drawing&#10;&#10;Description automatically generated">
            <a:extLst>
              <a:ext uri="{FF2B5EF4-FFF2-40B4-BE49-F238E27FC236}">
                <a16:creationId xmlns:a16="http://schemas.microsoft.com/office/drawing/2014/main" id="{EB1A21D0-AD13-44F7-869F-1689BACCFB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 y="5669280"/>
            <a:ext cx="1747083" cy="548640"/>
          </a:xfrm>
          <a:prstGeom prst="rect">
            <a:avLst/>
          </a:prstGeom>
        </p:spPr>
      </p:pic>
      <p:pic>
        <p:nvPicPr>
          <p:cNvPr id="16" name="Picture 15" descr="A close up of a logo&#10;&#10;Description automatically generated">
            <a:extLst>
              <a:ext uri="{FF2B5EF4-FFF2-40B4-BE49-F238E27FC236}">
                <a16:creationId xmlns:a16="http://schemas.microsoft.com/office/drawing/2014/main" id="{BEE9D23B-C222-4AD3-8706-97284E0A60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6800" y="91440"/>
            <a:ext cx="3389849" cy="731520"/>
          </a:xfrm>
          <a:prstGeom prst="rect">
            <a:avLst/>
          </a:prstGeom>
        </p:spPr>
      </p:pic>
      <p:sp>
        <p:nvSpPr>
          <p:cNvPr id="4" name="Rectangle 3">
            <a:extLst>
              <a:ext uri="{FF2B5EF4-FFF2-40B4-BE49-F238E27FC236}">
                <a16:creationId xmlns:a16="http://schemas.microsoft.com/office/drawing/2014/main" id="{5E56ACAF-8E7A-4F86-B609-7992184DD61D}"/>
              </a:ext>
            </a:extLst>
          </p:cNvPr>
          <p:cNvSpPr/>
          <p:nvPr userDrawn="1"/>
        </p:nvSpPr>
        <p:spPr>
          <a:xfrm>
            <a:off x="5297332" y="6526614"/>
            <a:ext cx="2141933" cy="230832"/>
          </a:xfrm>
          <a:prstGeom prst="rect">
            <a:avLst/>
          </a:prstGeom>
        </p:spPr>
        <p:txBody>
          <a:bodyPr wrap="none" anchor="ctr">
            <a:spAutoFit/>
          </a:bodyPr>
          <a:lstStyle/>
          <a:p>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UNCLASSIFIED// FOR OFFICIAL USE ONLY </a:t>
            </a:r>
            <a:endParaRPr lang="en-US" sz="90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7643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marL="0">
              <a:defRPr b="0"/>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defRPr sz="2800"/>
            </a:lvl1pPr>
            <a:lvl2pPr marL="571500" indent="-342900">
              <a:lnSpc>
                <a:spcPct val="100000"/>
              </a:lnSpc>
              <a:buSzPct val="110000"/>
              <a:buFont typeface="Arial" panose="020B0604020202020204" pitchFamily="34" charset="0"/>
              <a:buChar char="•"/>
              <a:defRPr sz="2800"/>
            </a:lvl2pPr>
            <a:lvl3pPr marL="685800" indent="-228600">
              <a:lnSpc>
                <a:spcPct val="100000"/>
              </a:lnSpc>
              <a:buSzPct val="110000"/>
              <a:buFont typeface="Wingdings" panose="05000000000000000000" pitchFamily="2" charset="2"/>
              <a:buChar char="§"/>
              <a:defRPr sz="2400"/>
            </a:lvl3pPr>
            <a:lvl4pPr marL="914400">
              <a:lnSpc>
                <a:spcPct val="100000"/>
              </a:lnSpc>
              <a:defRPr sz="2400"/>
            </a:lvl4pPr>
            <a:lvl5pPr marL="1143000">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39D21E49-B09D-4637-BA56-6E87DC4F49AC}"/>
              </a:ext>
            </a:extLst>
          </p:cNvPr>
          <p:cNvCxnSpPr/>
          <p:nvPr userDrawn="1"/>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90870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5543" y="1247781"/>
            <a:ext cx="3331027" cy="3028331"/>
          </a:xfrm>
        </p:spPr>
        <p:txBody>
          <a:bodyPr anchor="b"/>
          <a:lstStyle>
            <a:lvl1pPr marL="0">
              <a:defRPr b="0"/>
            </a:lvl1pPr>
          </a:lstStyle>
          <a:p>
            <a:r>
              <a:rPr lang="en-US" dirty="0"/>
              <a:t>Click to edit Master title style</a:t>
            </a:r>
          </a:p>
        </p:txBody>
      </p:sp>
      <p:sp>
        <p:nvSpPr>
          <p:cNvPr id="3" name="Content Placeholder 2"/>
          <p:cNvSpPr>
            <a:spLocks noGrp="1"/>
          </p:cNvSpPr>
          <p:nvPr>
            <p:ph idx="1"/>
          </p:nvPr>
        </p:nvSpPr>
        <p:spPr>
          <a:xfrm>
            <a:off x="600075" y="647702"/>
            <a:ext cx="7324725" cy="4838697"/>
          </a:xfrm>
        </p:spPr>
        <p:txBody>
          <a:bodyPr/>
          <a:lstStyle>
            <a:lvl1pPr marL="0" indent="0">
              <a:lnSpc>
                <a:spcPct val="100000"/>
              </a:lnSpc>
              <a:defRPr sz="2800"/>
            </a:lvl1pPr>
            <a:lvl2pPr marL="571500" indent="-342900">
              <a:lnSpc>
                <a:spcPct val="100000"/>
              </a:lnSpc>
              <a:buSzPct val="110000"/>
              <a:buFont typeface="Arial" panose="020B0604020202020204" pitchFamily="34" charset="0"/>
              <a:buChar char="•"/>
              <a:defRPr sz="2800"/>
            </a:lvl2pPr>
            <a:lvl3pPr marL="685800" indent="-228600">
              <a:lnSpc>
                <a:spcPct val="100000"/>
              </a:lnSpc>
              <a:buSzPct val="110000"/>
              <a:buFont typeface="Wingdings" panose="05000000000000000000" pitchFamily="2" charset="2"/>
              <a:buChar char="§"/>
              <a:defRPr sz="2400"/>
            </a:lvl3pPr>
            <a:lvl4pPr marL="914400">
              <a:lnSpc>
                <a:spcPct val="100000"/>
              </a:lnSpc>
              <a:defRPr sz="2400"/>
            </a:lvl4pPr>
            <a:lvl5pPr marL="1143000">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39D21E49-B09D-4637-BA56-6E87DC4F49AC}"/>
              </a:ext>
            </a:extLst>
          </p:cNvPr>
          <p:cNvCxnSpPr/>
          <p:nvPr userDrawn="1"/>
        </p:nvCxnSpPr>
        <p:spPr>
          <a:xfrm>
            <a:off x="8249601" y="4713836"/>
            <a:ext cx="3657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1932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rgeted Violence Exampl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1AAAC73-9DA3-4699-A390-41B8543C8E9A}"/>
              </a:ext>
            </a:extLst>
          </p:cNvPr>
          <p:cNvSpPr>
            <a:spLocks noGrp="1"/>
          </p:cNvSpPr>
          <p:nvPr>
            <p:ph type="pic" sz="quarter" idx="10"/>
          </p:nvPr>
        </p:nvSpPr>
        <p:spPr>
          <a:xfrm>
            <a:off x="458393" y="1316337"/>
            <a:ext cx="3537345" cy="4219182"/>
          </a:xfrm>
        </p:spPr>
        <p:txBody>
          <a:bodyPr/>
          <a:lstStyle/>
          <a:p>
            <a:endParaRPr lang="en-US"/>
          </a:p>
        </p:txBody>
      </p:sp>
      <p:sp>
        <p:nvSpPr>
          <p:cNvPr id="8" name="Picture Placeholder 6">
            <a:extLst>
              <a:ext uri="{FF2B5EF4-FFF2-40B4-BE49-F238E27FC236}">
                <a16:creationId xmlns:a16="http://schemas.microsoft.com/office/drawing/2014/main" id="{24176E90-B82F-4C3F-A749-6438A8EEDD3F}"/>
              </a:ext>
            </a:extLst>
          </p:cNvPr>
          <p:cNvSpPr>
            <a:spLocks noGrp="1"/>
          </p:cNvSpPr>
          <p:nvPr>
            <p:ph type="pic" sz="quarter" idx="11"/>
          </p:nvPr>
        </p:nvSpPr>
        <p:spPr>
          <a:xfrm>
            <a:off x="4327327" y="1316337"/>
            <a:ext cx="3537345" cy="4219182"/>
          </a:xfrm>
        </p:spPr>
        <p:txBody>
          <a:bodyPr/>
          <a:lstStyle/>
          <a:p>
            <a:endParaRPr lang="en-US"/>
          </a:p>
        </p:txBody>
      </p:sp>
      <p:sp>
        <p:nvSpPr>
          <p:cNvPr id="9" name="Picture Placeholder 6">
            <a:extLst>
              <a:ext uri="{FF2B5EF4-FFF2-40B4-BE49-F238E27FC236}">
                <a16:creationId xmlns:a16="http://schemas.microsoft.com/office/drawing/2014/main" id="{CB31EAEB-9DCD-44ED-A599-2F4B0D71CA8E}"/>
              </a:ext>
            </a:extLst>
          </p:cNvPr>
          <p:cNvSpPr>
            <a:spLocks noGrp="1"/>
          </p:cNvSpPr>
          <p:nvPr>
            <p:ph type="pic" sz="quarter" idx="12"/>
          </p:nvPr>
        </p:nvSpPr>
        <p:spPr>
          <a:xfrm>
            <a:off x="8196262" y="1316337"/>
            <a:ext cx="3537345" cy="4219182"/>
          </a:xfrm>
        </p:spPr>
        <p:txBody>
          <a:bodyPr/>
          <a:lstStyle/>
          <a:p>
            <a:endParaRPr lang="en-US"/>
          </a:p>
        </p:txBody>
      </p:sp>
      <p:cxnSp>
        <p:nvCxnSpPr>
          <p:cNvPr id="11" name="Straight Connector 10">
            <a:extLst>
              <a:ext uri="{FF2B5EF4-FFF2-40B4-BE49-F238E27FC236}">
                <a16:creationId xmlns:a16="http://schemas.microsoft.com/office/drawing/2014/main" id="{73F35275-A47E-4917-9C73-AF2B020B512E}"/>
              </a:ext>
            </a:extLst>
          </p:cNvPr>
          <p:cNvCxnSpPr/>
          <p:nvPr userDrawn="1"/>
        </p:nvCxnSpPr>
        <p:spPr>
          <a:xfrm>
            <a:off x="8051800" y="1612900"/>
            <a:ext cx="0" cy="36449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163D-2B94-4258-9751-0053BD872422}"/>
              </a:ext>
            </a:extLst>
          </p:cNvPr>
          <p:cNvCxnSpPr/>
          <p:nvPr userDrawn="1"/>
        </p:nvCxnSpPr>
        <p:spPr>
          <a:xfrm>
            <a:off x="4174927" y="1603478"/>
            <a:ext cx="0" cy="36449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3008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09728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5943600" cy="3704166"/>
          </a:xfrm>
        </p:spPr>
        <p:txBody>
          <a:bodyPr/>
          <a:lstStyle>
            <a:lvl1pPr>
              <a:lnSpc>
                <a:spcPct val="100000"/>
              </a:lnSpc>
              <a:defRPr sz="2800"/>
            </a:lvl1pPr>
            <a:lvl2pPr>
              <a:lnSpc>
                <a:spcPct val="100000"/>
              </a:lnSpc>
              <a:defRPr sz="2800"/>
            </a:lvl2pPr>
            <a:lvl3pPr>
              <a:lnSpc>
                <a:spcPct val="100000"/>
              </a:lnSpc>
              <a:buSzPct val="80000"/>
              <a:defRPr sz="2400"/>
            </a:lvl3pPr>
            <a:lvl4pPr>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8080" y="1845735"/>
            <a:ext cx="3657600" cy="4023360"/>
          </a:xfrm>
        </p:spPr>
        <p:txBody>
          <a:bodyPr/>
          <a:lstStyle>
            <a:lvl1pPr>
              <a:lnSpc>
                <a:spcPct val="100000"/>
              </a:lnSpc>
              <a:buNone/>
              <a:defRPr sz="2800"/>
            </a:lvl1pPr>
            <a:lvl2pPr>
              <a:lnSpc>
                <a:spcPct val="100000"/>
              </a:lnSpc>
              <a:defRPr sz="2800"/>
            </a:lvl2pPr>
            <a:lvl3pPr>
              <a:lnSpc>
                <a:spcPct val="100000"/>
              </a:lnSpc>
              <a:defRPr sz="2400"/>
            </a:lvl3pPr>
            <a:lvl4pPr>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97A0BBCE-7D9A-4C89-BCD3-545D1DCCEF01}"/>
              </a:ext>
            </a:extLst>
          </p:cNvPr>
          <p:cNvCxnSpPr/>
          <p:nvPr userDrawn="1"/>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724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09728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183776" cy="3767666"/>
          </a:xfrm>
        </p:spPr>
        <p:txBody>
          <a:bodyPr/>
          <a:lstStyle>
            <a:lvl1pPr>
              <a:lnSpc>
                <a:spcPct val="100000"/>
              </a:lnSpc>
              <a:defRPr sz="2800"/>
            </a:lvl1pPr>
            <a:lvl2pPr marL="365760">
              <a:lnSpc>
                <a:spcPct val="100000"/>
              </a:lnSpc>
              <a:defRPr sz="2800"/>
            </a:lvl2pPr>
            <a:lvl3pPr>
              <a:lnSpc>
                <a:spcPct val="100000"/>
              </a:lnSpc>
              <a:defRPr sz="2400"/>
            </a:lvl3pPr>
            <a:lvl4pPr>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2782" y="1845734"/>
            <a:ext cx="6562898" cy="4023360"/>
          </a:xfrm>
        </p:spPr>
        <p:txBody>
          <a:bodyPr/>
          <a:lstStyle>
            <a:lvl1pPr>
              <a:lnSpc>
                <a:spcPct val="100000"/>
              </a:lnSpc>
              <a:defRPr sz="2800"/>
            </a:lvl1pPr>
            <a:lvl2pPr marL="365760">
              <a:lnSpc>
                <a:spcPct val="100000"/>
              </a:lnSpc>
              <a:defRPr sz="2800"/>
            </a:lvl2pPr>
            <a:lvl3pPr>
              <a:lnSpc>
                <a:spcPct val="100000"/>
              </a:lnSpc>
              <a:defRPr sz="2400"/>
            </a:lvl3pPr>
            <a:lvl4pPr>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8D453116-036F-4304-9DE4-9F20159FF9B4}"/>
              </a:ext>
            </a:extLst>
          </p:cNvPr>
          <p:cNvCxnSpPr/>
          <p:nvPr userDrawn="1"/>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068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097280"/>
          </a:xfrm>
        </p:spPr>
        <p:txBody>
          <a:bodyPr/>
          <a:lstStyle/>
          <a:p>
            <a:r>
              <a:rPr lang="en-US" dirty="0"/>
              <a:t>Click to edit Master title style</a:t>
            </a:r>
          </a:p>
        </p:txBody>
      </p:sp>
      <p:sp>
        <p:nvSpPr>
          <p:cNvPr id="3" name="Text Placeholder 2"/>
          <p:cNvSpPr>
            <a:spLocks noGrp="1"/>
          </p:cNvSpPr>
          <p:nvPr>
            <p:ph type="body" idx="1"/>
          </p:nvPr>
        </p:nvSpPr>
        <p:spPr>
          <a:xfrm>
            <a:off x="1097280" y="1572092"/>
            <a:ext cx="4937760" cy="736282"/>
          </a:xfrm>
        </p:spPr>
        <p:txBody>
          <a:bodyPr lIns="91440" rIns="91440" anchor="ctr">
            <a:normAutofit/>
          </a:bodyPr>
          <a:lstStyle>
            <a:lvl1pPr marL="0" indent="0">
              <a:buNone/>
              <a:defRPr sz="20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320019"/>
            <a:ext cx="4937760" cy="3293381"/>
          </a:xfrm>
        </p:spPr>
        <p:txBody>
          <a:bodyPr/>
          <a:lstStyle>
            <a:lvl1pPr>
              <a:lnSpc>
                <a:spcPct val="100000"/>
              </a:lnSpc>
              <a:defRPr sz="2800"/>
            </a:lvl1pPr>
            <a:lvl2pPr>
              <a:lnSpc>
                <a:spcPct val="100000"/>
              </a:lnSpc>
              <a:defRPr sz="2800"/>
            </a:lvl2pPr>
            <a:lvl3pPr>
              <a:lnSpc>
                <a:spcPct val="100000"/>
              </a:lnSpc>
              <a:defRPr sz="2400"/>
            </a:lvl3pPr>
            <a:lvl4pPr>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572092"/>
            <a:ext cx="4937760" cy="736282"/>
          </a:xfrm>
        </p:spPr>
        <p:txBody>
          <a:bodyPr lIns="91440" rIns="91440" anchor="ctr">
            <a:normAutofit/>
          </a:bodyPr>
          <a:lstStyle>
            <a:lvl1pPr marL="0" indent="0">
              <a:buNone/>
              <a:defRPr sz="20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08374"/>
            <a:ext cx="4937760" cy="3543300"/>
          </a:xfrm>
        </p:spPr>
        <p:txBody>
          <a:bodyPr/>
          <a:lstStyle>
            <a:lvl1pPr>
              <a:lnSpc>
                <a:spcPct val="100000"/>
              </a:lnSpc>
              <a:defRPr sz="2800"/>
            </a:lvl1pPr>
            <a:lvl2pPr>
              <a:lnSpc>
                <a:spcPct val="100000"/>
              </a:lnSpc>
              <a:defRPr sz="2800"/>
            </a:lvl2pPr>
            <a:lvl3pPr>
              <a:lnSpc>
                <a:spcPct val="100000"/>
              </a:lnSpc>
              <a:defRPr sz="2400"/>
            </a:lvl3pPr>
            <a:lvl4pPr>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9EC4B5A0-BB07-42D9-A095-0E9F343A3D65}"/>
              </a:ext>
            </a:extLst>
          </p:cNvPr>
          <p:cNvCxnSpPr/>
          <p:nvPr userDrawn="1"/>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9710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cxnSp>
        <p:nvCxnSpPr>
          <p:cNvPr id="3" name="Straight Connector 2">
            <a:extLst>
              <a:ext uri="{FF2B5EF4-FFF2-40B4-BE49-F238E27FC236}">
                <a16:creationId xmlns:a16="http://schemas.microsoft.com/office/drawing/2014/main" id="{2F7C2E4C-AC7B-483D-818A-3309C543677B}"/>
              </a:ext>
            </a:extLst>
          </p:cNvPr>
          <p:cNvCxnSpPr/>
          <p:nvPr userDrawn="1"/>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703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6 fr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cxnSp>
        <p:nvCxnSpPr>
          <p:cNvPr id="3" name="Straight Connector 2">
            <a:extLst>
              <a:ext uri="{FF2B5EF4-FFF2-40B4-BE49-F238E27FC236}">
                <a16:creationId xmlns:a16="http://schemas.microsoft.com/office/drawing/2014/main" id="{2F7C2E4C-AC7B-483D-818A-3309C543677B}"/>
              </a:ext>
            </a:extLst>
          </p:cNvPr>
          <p:cNvCxnSpPr/>
          <p:nvPr userDrawn="1"/>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D7C7AFF-B41E-42A7-BD80-CC7CC2BDC0DE}"/>
              </a:ext>
            </a:extLst>
          </p:cNvPr>
          <p:cNvSpPr>
            <a:spLocks noGrp="1"/>
          </p:cNvSpPr>
          <p:nvPr>
            <p:ph type="pic" sz="quarter" idx="10"/>
          </p:nvPr>
        </p:nvSpPr>
        <p:spPr>
          <a:xfrm>
            <a:off x="1325563" y="1876425"/>
            <a:ext cx="3160712" cy="1762125"/>
          </a:xfrm>
          <a:ln w="12700">
            <a:solidFill>
              <a:schemeClr val="tx1"/>
            </a:solidFill>
          </a:ln>
        </p:spPr>
        <p:txBody>
          <a:bodyPr/>
          <a:lstStyle/>
          <a:p>
            <a:endParaRPr lang="en-US"/>
          </a:p>
        </p:txBody>
      </p:sp>
      <p:sp>
        <p:nvSpPr>
          <p:cNvPr id="6" name="Picture Placeholder 4">
            <a:extLst>
              <a:ext uri="{FF2B5EF4-FFF2-40B4-BE49-F238E27FC236}">
                <a16:creationId xmlns:a16="http://schemas.microsoft.com/office/drawing/2014/main" id="{EA821417-49C4-4DBB-BB04-F05E0372B965}"/>
              </a:ext>
            </a:extLst>
          </p:cNvPr>
          <p:cNvSpPr>
            <a:spLocks noGrp="1"/>
          </p:cNvSpPr>
          <p:nvPr>
            <p:ph type="pic" sz="quarter" idx="11"/>
          </p:nvPr>
        </p:nvSpPr>
        <p:spPr>
          <a:xfrm>
            <a:off x="4573588" y="1876424"/>
            <a:ext cx="3160712" cy="1762125"/>
          </a:xfrm>
          <a:ln w="12700">
            <a:solidFill>
              <a:schemeClr val="tx1"/>
            </a:solidFill>
          </a:ln>
        </p:spPr>
        <p:txBody>
          <a:bodyPr/>
          <a:lstStyle/>
          <a:p>
            <a:endParaRPr lang="en-US"/>
          </a:p>
        </p:txBody>
      </p:sp>
      <p:sp>
        <p:nvSpPr>
          <p:cNvPr id="7" name="Picture Placeholder 4">
            <a:extLst>
              <a:ext uri="{FF2B5EF4-FFF2-40B4-BE49-F238E27FC236}">
                <a16:creationId xmlns:a16="http://schemas.microsoft.com/office/drawing/2014/main" id="{2641E0FC-75F2-4772-B249-8A3F48047C8F}"/>
              </a:ext>
            </a:extLst>
          </p:cNvPr>
          <p:cNvSpPr>
            <a:spLocks noGrp="1"/>
          </p:cNvSpPr>
          <p:nvPr>
            <p:ph type="pic" sz="quarter" idx="12"/>
          </p:nvPr>
        </p:nvSpPr>
        <p:spPr>
          <a:xfrm>
            <a:off x="7821613" y="1876423"/>
            <a:ext cx="3160712" cy="1762125"/>
          </a:xfrm>
          <a:ln w="12700">
            <a:solidFill>
              <a:schemeClr val="tx1"/>
            </a:solidFill>
          </a:ln>
        </p:spPr>
        <p:txBody>
          <a:bodyPr/>
          <a:lstStyle/>
          <a:p>
            <a:endParaRPr lang="en-US"/>
          </a:p>
        </p:txBody>
      </p:sp>
      <p:sp>
        <p:nvSpPr>
          <p:cNvPr id="8" name="Picture Placeholder 4">
            <a:extLst>
              <a:ext uri="{FF2B5EF4-FFF2-40B4-BE49-F238E27FC236}">
                <a16:creationId xmlns:a16="http://schemas.microsoft.com/office/drawing/2014/main" id="{1BCCDB2E-EDCD-4D78-9626-061E1E2FFE0C}"/>
              </a:ext>
            </a:extLst>
          </p:cNvPr>
          <p:cNvSpPr>
            <a:spLocks noGrp="1"/>
          </p:cNvSpPr>
          <p:nvPr>
            <p:ph type="pic" sz="quarter" idx="13"/>
          </p:nvPr>
        </p:nvSpPr>
        <p:spPr>
          <a:xfrm>
            <a:off x="1325563" y="3724275"/>
            <a:ext cx="3160712" cy="1762125"/>
          </a:xfrm>
          <a:ln w="12700">
            <a:solidFill>
              <a:schemeClr val="tx1"/>
            </a:solidFill>
          </a:ln>
        </p:spPr>
        <p:txBody>
          <a:bodyPr/>
          <a:lstStyle/>
          <a:p>
            <a:endParaRPr lang="en-US"/>
          </a:p>
        </p:txBody>
      </p:sp>
      <p:sp>
        <p:nvSpPr>
          <p:cNvPr id="9" name="Picture Placeholder 4">
            <a:extLst>
              <a:ext uri="{FF2B5EF4-FFF2-40B4-BE49-F238E27FC236}">
                <a16:creationId xmlns:a16="http://schemas.microsoft.com/office/drawing/2014/main" id="{6176769B-11F6-4496-93E2-24B75568C056}"/>
              </a:ext>
            </a:extLst>
          </p:cNvPr>
          <p:cNvSpPr>
            <a:spLocks noGrp="1"/>
          </p:cNvSpPr>
          <p:nvPr>
            <p:ph type="pic" sz="quarter" idx="14"/>
          </p:nvPr>
        </p:nvSpPr>
        <p:spPr>
          <a:xfrm>
            <a:off x="4573588" y="3724274"/>
            <a:ext cx="3160712" cy="1762125"/>
          </a:xfrm>
          <a:ln w="12700">
            <a:solidFill>
              <a:schemeClr val="tx1"/>
            </a:solidFill>
          </a:ln>
        </p:spPr>
        <p:txBody>
          <a:bodyPr/>
          <a:lstStyle/>
          <a:p>
            <a:endParaRPr lang="en-US"/>
          </a:p>
        </p:txBody>
      </p:sp>
      <p:sp>
        <p:nvSpPr>
          <p:cNvPr id="10" name="Picture Placeholder 4">
            <a:extLst>
              <a:ext uri="{FF2B5EF4-FFF2-40B4-BE49-F238E27FC236}">
                <a16:creationId xmlns:a16="http://schemas.microsoft.com/office/drawing/2014/main" id="{2058D73B-6747-42FA-9769-DE00FDA46DC8}"/>
              </a:ext>
            </a:extLst>
          </p:cNvPr>
          <p:cNvSpPr>
            <a:spLocks noGrp="1"/>
          </p:cNvSpPr>
          <p:nvPr>
            <p:ph type="pic" sz="quarter" idx="15"/>
          </p:nvPr>
        </p:nvSpPr>
        <p:spPr>
          <a:xfrm>
            <a:off x="7821613" y="3724273"/>
            <a:ext cx="3160712" cy="1762125"/>
          </a:xfrm>
          <a:ln w="12700">
            <a:solidFill>
              <a:schemeClr val="tx1"/>
            </a:solidFill>
          </a:ln>
        </p:spPr>
        <p:txBody>
          <a:bodyPr/>
          <a:lstStyle/>
          <a:p>
            <a:endParaRPr lang="en-US"/>
          </a:p>
        </p:txBody>
      </p:sp>
    </p:spTree>
    <p:custDataLst>
      <p:tags r:id="rId1"/>
    </p:custDataLst>
    <p:extLst>
      <p:ext uri="{BB962C8B-B14F-4D97-AF65-F5344CB8AC3E}">
        <p14:creationId xmlns:p14="http://schemas.microsoft.com/office/powerpoint/2010/main" val="3336107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73614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close up of a sign&#10;&#10;Description automatically generated">
            <a:extLst>
              <a:ext uri="{FF2B5EF4-FFF2-40B4-BE49-F238E27FC236}">
                <a16:creationId xmlns:a16="http://schemas.microsoft.com/office/drawing/2014/main" id="{2EFE77CC-121B-45BE-8F15-1A38153A7DFD}"/>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3390594" y="1456516"/>
            <a:ext cx="4554927" cy="4554927"/>
          </a:xfrm>
          <a:prstGeom prst="rect">
            <a:avLst/>
          </a:prstGeom>
        </p:spPr>
      </p:pic>
      <p:sp>
        <p:nvSpPr>
          <p:cNvPr id="10" name="Title 1">
            <a:extLst>
              <a:ext uri="{FF2B5EF4-FFF2-40B4-BE49-F238E27FC236}">
                <a16:creationId xmlns:a16="http://schemas.microsoft.com/office/drawing/2014/main" id="{9B84B1B9-E315-4D0F-9011-4FCB54B00FB4}"/>
              </a:ext>
            </a:extLst>
          </p:cNvPr>
          <p:cNvSpPr>
            <a:spLocks noGrp="1"/>
          </p:cNvSpPr>
          <p:nvPr>
            <p:ph type="title"/>
          </p:nvPr>
        </p:nvSpPr>
        <p:spPr>
          <a:xfrm>
            <a:off x="1154083" y="263527"/>
            <a:ext cx="10058400" cy="1097280"/>
          </a:xfrm>
        </p:spPr>
        <p:txBody>
          <a:bodyPr anchor="b"/>
          <a:lstStyle>
            <a:lvl1pPr marL="0" algn="ctr">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1734DB7C-CBE6-4F42-AB08-8F87BB933D32}"/>
              </a:ext>
            </a:extLst>
          </p:cNvPr>
          <p:cNvCxnSpPr/>
          <p:nvPr/>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3A0BBCCD-6768-49D7-9120-E872B5170A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 y="5669280"/>
            <a:ext cx="1747083" cy="548640"/>
          </a:xfrm>
          <a:prstGeom prst="rect">
            <a:avLst/>
          </a:prstGeom>
        </p:spPr>
      </p:pic>
      <p:pic>
        <p:nvPicPr>
          <p:cNvPr id="18" name="Picture 17" descr="A close up of a logo&#10;&#10;Description automatically generated">
            <a:extLst>
              <a:ext uri="{FF2B5EF4-FFF2-40B4-BE49-F238E27FC236}">
                <a16:creationId xmlns:a16="http://schemas.microsoft.com/office/drawing/2014/main" id="{CC2C8A92-E0AC-4DB2-9B7B-CEB8D23DA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800" y="91440"/>
            <a:ext cx="3389849" cy="731520"/>
          </a:xfrm>
          <a:prstGeom prst="rect">
            <a:avLst/>
          </a:prstGeom>
        </p:spPr>
      </p:pic>
      <p:cxnSp>
        <p:nvCxnSpPr>
          <p:cNvPr id="15" name="Straight Connector 14">
            <a:extLst>
              <a:ext uri="{FF2B5EF4-FFF2-40B4-BE49-F238E27FC236}">
                <a16:creationId xmlns:a16="http://schemas.microsoft.com/office/drawing/2014/main" id="{698DCD58-F224-4A81-AD85-5C60F4D0099A}"/>
              </a:ext>
            </a:extLst>
          </p:cNvPr>
          <p:cNvCxnSpPr/>
          <p:nvPr userDrawn="1"/>
        </p:nvCxnSpPr>
        <p:spPr>
          <a:xfrm>
            <a:off x="1193532" y="1408661"/>
            <a:ext cx="99669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drawing&#10;&#10;Description automatically generated">
            <a:extLst>
              <a:ext uri="{FF2B5EF4-FFF2-40B4-BE49-F238E27FC236}">
                <a16:creationId xmlns:a16="http://schemas.microsoft.com/office/drawing/2014/main" id="{4CBAB9F4-EADA-4243-943A-C328C73D3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 y="5669280"/>
            <a:ext cx="1747083" cy="548640"/>
          </a:xfrm>
          <a:prstGeom prst="rect">
            <a:avLst/>
          </a:prstGeom>
        </p:spPr>
      </p:pic>
      <p:pic>
        <p:nvPicPr>
          <p:cNvPr id="20" name="Picture 19" descr="A close up of a logo&#10;&#10;Description automatically generated">
            <a:extLst>
              <a:ext uri="{FF2B5EF4-FFF2-40B4-BE49-F238E27FC236}">
                <a16:creationId xmlns:a16="http://schemas.microsoft.com/office/drawing/2014/main" id="{BB2D4985-6226-45F8-AE9D-061E28184D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86800" y="91440"/>
            <a:ext cx="3389849" cy="731520"/>
          </a:xfrm>
          <a:prstGeom prst="rect">
            <a:avLst/>
          </a:prstGeom>
        </p:spPr>
      </p:pic>
      <p:sp>
        <p:nvSpPr>
          <p:cNvPr id="22" name="Rectangle 21">
            <a:extLst>
              <a:ext uri="{FF2B5EF4-FFF2-40B4-BE49-F238E27FC236}">
                <a16:creationId xmlns:a16="http://schemas.microsoft.com/office/drawing/2014/main" id="{E0A16667-F2DD-46B7-BBF3-46272B9C380D}"/>
              </a:ext>
            </a:extLst>
          </p:cNvPr>
          <p:cNvSpPr/>
          <p:nvPr userDrawn="1"/>
        </p:nvSpPr>
        <p:spPr>
          <a:xfrm>
            <a:off x="5297332" y="6526614"/>
            <a:ext cx="2141933" cy="230832"/>
          </a:xfrm>
          <a:prstGeom prst="rect">
            <a:avLst/>
          </a:prstGeom>
        </p:spPr>
        <p:txBody>
          <a:bodyPr wrap="none" anchor="ctr">
            <a:spAutoFit/>
          </a:bodyPr>
          <a:lstStyle/>
          <a:p>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UNCLASSIFIED// FOR OFFICIAL USE ONLY </a:t>
            </a:r>
            <a:endParaRPr lang="en-US" sz="90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71395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82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74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097280"/>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50B0B-705F-4E61-8AFF-CB5F49786A72}" type="slidenum">
              <a:rPr lang="en-US" smtClean="0"/>
              <a:t>‹#›</a:t>
            </a:fld>
            <a:endParaRPr lang="en-US" dirty="0"/>
          </a:p>
        </p:txBody>
      </p:sp>
      <p:sp>
        <p:nvSpPr>
          <p:cNvPr id="9" name="Content Placeholder 2">
            <a:extLst>
              <a:ext uri="{FF2B5EF4-FFF2-40B4-BE49-F238E27FC236}">
                <a16:creationId xmlns:a16="http://schemas.microsoft.com/office/drawing/2014/main" id="{1B6FCCCC-A6BC-4C2E-86B0-B649F76E4245}"/>
              </a:ext>
            </a:extLst>
          </p:cNvPr>
          <p:cNvSpPr>
            <a:spLocks noGrp="1"/>
          </p:cNvSpPr>
          <p:nvPr>
            <p:ph sz="half" idx="1" hasCustomPrompt="1"/>
          </p:nvPr>
        </p:nvSpPr>
        <p:spPr>
          <a:xfrm>
            <a:off x="7498080" y="1847088"/>
            <a:ext cx="3657600" cy="4023360"/>
          </a:xfrm>
        </p:spPr>
        <p:txBody>
          <a:bodyPr/>
          <a:lstStyle>
            <a:lvl1pPr>
              <a:buNone/>
              <a:defRPr sz="2800"/>
            </a:lvl1pPr>
            <a:lvl2pPr>
              <a:defRPr sz="2800"/>
            </a:lvl2pPr>
            <a:lvl3pPr>
              <a:defRPr sz="26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0" name="Content Placeholder 2">
            <a:extLst>
              <a:ext uri="{FF2B5EF4-FFF2-40B4-BE49-F238E27FC236}">
                <a16:creationId xmlns:a16="http://schemas.microsoft.com/office/drawing/2014/main" id="{24731761-88FE-4412-857F-4ACAB5E65D33}"/>
              </a:ext>
            </a:extLst>
          </p:cNvPr>
          <p:cNvSpPr>
            <a:spLocks noGrp="1"/>
          </p:cNvSpPr>
          <p:nvPr>
            <p:ph sz="half" idx="13" hasCustomPrompt="1"/>
          </p:nvPr>
        </p:nvSpPr>
        <p:spPr>
          <a:xfrm>
            <a:off x="1097280" y="1987062"/>
            <a:ext cx="5943600" cy="3878156"/>
          </a:xfrm>
        </p:spPr>
        <p:txBody>
          <a:bodyPr/>
          <a:lstStyle>
            <a:lvl1pPr>
              <a:buNone/>
              <a:defRPr sz="2800"/>
            </a:lvl1pPr>
            <a:lvl2pPr>
              <a:defRPr sz="2800"/>
            </a:lvl2pPr>
            <a:lvl3pPr>
              <a:defRPr sz="2600"/>
            </a:lvl3pPr>
            <a:lvl4pPr>
              <a:defRPr sz="2400"/>
            </a:lvl4pPr>
            <a:lvl5pPr>
              <a:lnSpc>
                <a:spcPct val="100000"/>
              </a:lnSpc>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custDataLst>
      <p:tags r:id="rId1"/>
    </p:custDataLst>
    <p:extLst>
      <p:ext uri="{BB962C8B-B14F-4D97-AF65-F5344CB8AC3E}">
        <p14:creationId xmlns:p14="http://schemas.microsoft.com/office/powerpoint/2010/main" val="265297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8/16/2021</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8/16/2021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dirty="0"/>
          </a:p>
        </p:txBody>
      </p:sp>
      <p:sp>
        <p:nvSpPr>
          <p:cNvPr id="2" name="Title Placeholder 1"/>
          <p:cNvSpPr>
            <a:spLocks noGrp="1"/>
          </p:cNvSpPr>
          <p:nvPr>
            <p:ph type="title"/>
          </p:nvPr>
        </p:nvSpPr>
        <p:spPr>
          <a:xfrm>
            <a:off x="1097280" y="286604"/>
            <a:ext cx="10058400" cy="10939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picture containing drawing&#10;&#10;Description automatically generated">
            <a:extLst>
              <a:ext uri="{FF2B5EF4-FFF2-40B4-BE49-F238E27FC236}">
                <a16:creationId xmlns:a16="http://schemas.microsoft.com/office/drawing/2014/main" id="{F6736B00-6B50-4BBA-912B-3538A9B7A40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440" y="5669280"/>
            <a:ext cx="1747083" cy="548640"/>
          </a:xfrm>
          <a:prstGeom prst="rect">
            <a:avLst/>
          </a:prstGeom>
        </p:spPr>
      </p:pic>
      <p:sp>
        <p:nvSpPr>
          <p:cNvPr id="16" name="Rectangle 15">
            <a:extLst>
              <a:ext uri="{FF2B5EF4-FFF2-40B4-BE49-F238E27FC236}">
                <a16:creationId xmlns:a16="http://schemas.microsoft.com/office/drawing/2014/main" id="{C716A24D-C7EF-48C2-BBC2-281EC47DB61F}"/>
              </a:ext>
            </a:extLst>
          </p:cNvPr>
          <p:cNvSpPr/>
          <p:nvPr/>
        </p:nvSpPr>
        <p:spPr>
          <a:xfrm>
            <a:off x="5297332" y="6526614"/>
            <a:ext cx="2141933" cy="230832"/>
          </a:xfrm>
          <a:prstGeom prst="rect">
            <a:avLst/>
          </a:prstGeom>
        </p:spPr>
        <p:txBody>
          <a:bodyPr wrap="none" anchor="ctr">
            <a:spAutoFit/>
          </a:bodyPr>
          <a:lstStyle/>
          <a:p>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UNCLASSIFIED // FOR OFFICIAL USE ONLY </a:t>
            </a:r>
            <a:endParaRPr lang="en-US" sz="900" dirty="0">
              <a:solidFill>
                <a:schemeClr val="bg1"/>
              </a:solidFill>
              <a:latin typeface="Calibri" panose="020F0502020204030204" pitchFamily="34" charset="0"/>
              <a:cs typeface="Calibri" panose="020F0502020204030204" pitchFamily="34" charset="0"/>
            </a:endParaRPr>
          </a:p>
        </p:txBody>
      </p:sp>
      <p:pic>
        <p:nvPicPr>
          <p:cNvPr id="8" name="Picture 7" descr="A close up of a logo&#10;&#10;Description automatically generated">
            <a:extLst>
              <a:ext uri="{FF2B5EF4-FFF2-40B4-BE49-F238E27FC236}">
                <a16:creationId xmlns:a16="http://schemas.microsoft.com/office/drawing/2014/main" id="{93308D06-D59C-4F80-8A0C-291398B6825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86800" y="91440"/>
            <a:ext cx="3389849" cy="73152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143ACF4-382A-4AC8-907E-6D27349E14A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1440" y="5669280"/>
            <a:ext cx="1747083" cy="548640"/>
          </a:xfrm>
          <a:prstGeom prst="rect">
            <a:avLst/>
          </a:prstGeom>
        </p:spPr>
      </p:pic>
      <p:pic>
        <p:nvPicPr>
          <p:cNvPr id="14" name="Picture 13" descr="A close up of a logo&#10;&#10;Description automatically generated">
            <a:extLst>
              <a:ext uri="{FF2B5EF4-FFF2-40B4-BE49-F238E27FC236}">
                <a16:creationId xmlns:a16="http://schemas.microsoft.com/office/drawing/2014/main" id="{93CDB6FC-6671-4144-B3B0-8FA6F49EAE0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686800" y="91440"/>
            <a:ext cx="3389849" cy="731520"/>
          </a:xfrm>
          <a:prstGeom prst="rect">
            <a:avLst/>
          </a:prstGeom>
        </p:spPr>
      </p:pic>
      <p:sp>
        <p:nvSpPr>
          <p:cNvPr id="17" name="Footer Placeholder 5">
            <a:extLst>
              <a:ext uri="{FF2B5EF4-FFF2-40B4-BE49-F238E27FC236}">
                <a16:creationId xmlns:a16="http://schemas.microsoft.com/office/drawing/2014/main" id="{3DFC010A-A509-4CE6-9F9A-4153D17C11F4}"/>
              </a:ext>
            </a:extLst>
          </p:cNvPr>
          <p:cNvSpPr>
            <a:spLocks noGrp="1"/>
          </p:cNvSpPr>
          <p:nvPr>
            <p:ph type="ftr" sz="quarter" idx="3"/>
          </p:nvPr>
        </p:nvSpPr>
        <p:spPr>
          <a:xfrm>
            <a:off x="182880" y="6468413"/>
            <a:ext cx="4822804" cy="356497"/>
          </a:xfrm>
          <a:prstGeom prst="rect">
            <a:avLst/>
          </a:prstGeom>
        </p:spPr>
        <p:txBody>
          <a:bodyPr/>
          <a:lstStyle>
            <a:lvl1pPr>
              <a:defRPr sz="900">
                <a:solidFill>
                  <a:schemeClr val="bg1"/>
                </a:solidFill>
                <a:latin typeface="Calibri" panose="020F0502020204030204" pitchFamily="34" charset="0"/>
                <a:cs typeface="Calibri" panose="020F0502020204030204" pitchFamily="34" charset="0"/>
              </a:defRPr>
            </a:lvl1pPr>
          </a:lstStyle>
          <a:p>
            <a:endParaRPr lang="en-US" dirty="0"/>
          </a:p>
        </p:txBody>
      </p:sp>
    </p:spTree>
    <p:custDataLst>
      <p:tags r:id="rId16"/>
    </p:custDataLst>
    <p:extLst>
      <p:ext uri="{BB962C8B-B14F-4D97-AF65-F5344CB8AC3E}">
        <p14:creationId xmlns:p14="http://schemas.microsoft.com/office/powerpoint/2010/main" val="29274282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l" defTabSz="914400" rtl="0" eaLnBrk="1" latinLnBrk="0" hangingPunct="1">
        <a:lnSpc>
          <a:spcPct val="85000"/>
        </a:lnSpc>
        <a:spcBef>
          <a:spcPct val="0"/>
        </a:spcBef>
        <a:buNone/>
        <a:defRPr sz="4400" b="0" i="0" u="none" kern="1200" spc="-50" baseline="0">
          <a:solidFill>
            <a:schemeClr val="tx1">
              <a:lumMod val="75000"/>
              <a:lumOff val="2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600"/>
        </a:spcBef>
        <a:spcAft>
          <a:spcPts val="600"/>
        </a:spcAft>
        <a:buClr>
          <a:schemeClr val="accent1"/>
        </a:buClr>
        <a:buSzPct val="100000"/>
        <a:buFont typeface="Calibri" panose="020F0502020204030204" pitchFamily="34" charset="0"/>
        <a:buChar char=" "/>
        <a:defRPr sz="2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ts val="600"/>
        </a:spcBef>
        <a:spcAft>
          <a:spcPts val="600"/>
        </a:spcAft>
        <a:buClr>
          <a:schemeClr val="accent1"/>
        </a:buClr>
        <a:buSzPct val="100000"/>
        <a:buFont typeface="Arial" panose="020B0604020202020204" pitchFamily="34" charset="0"/>
        <a:buChar char="•"/>
        <a:defRPr sz="28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100000"/>
        </a:lnSpc>
        <a:spcBef>
          <a:spcPts val="600"/>
        </a:spcBef>
        <a:spcAft>
          <a:spcPts val="600"/>
        </a:spcAft>
        <a:buClr>
          <a:schemeClr val="accent1"/>
        </a:buClr>
        <a:buSzPct val="80000"/>
        <a:buFont typeface="Wingdings" panose="05000000000000000000" pitchFamily="2" charset="2"/>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600"/>
        </a:spcBef>
        <a:spcAft>
          <a:spcPts val="600"/>
        </a:spcAft>
        <a:buClr>
          <a:schemeClr val="accent1"/>
        </a:buClr>
        <a:buSzPct val="110000"/>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600"/>
        </a:spcBef>
        <a:spcAft>
          <a:spcPts val="6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opi.mt.gov/Leadership/Management-Operations/Emergency-Planning-Safety" TargetMode="External"/><Relationship Id="rId2" Type="http://schemas.openxmlformats.org/officeDocument/2006/relationships/hyperlink" Target="mailto:michele.henson@mt.gov" TargetMode="External"/><Relationship Id="rId1" Type="http://schemas.openxmlformats.org/officeDocument/2006/relationships/slideLayout" Target="../slideLayouts/slideLayout3.xml"/><Relationship Id="rId4" Type="http://schemas.openxmlformats.org/officeDocument/2006/relationships/hyperlink" Target="http://opi.mt.gov/Educators/School-Climate-Student-Wellness/School-Mental-Health"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hyperlink" Target="https://creativecommons.org/licenses/by-nc-nd/3.0/" TargetMode="External"/><Relationship Id="rId5" Type="http://schemas.openxmlformats.org/officeDocument/2006/relationships/hyperlink" Target="https://www.deviantart.com/perkunija/art/Multiple-Personalities-Within-426031263" TargetMode="External"/><Relationship Id="rId4" Type="http://schemas.openxmlformats.org/officeDocument/2006/relationships/image" Target="../media/image13.zu6VmVV2DqOxyIbgeQkMQ"/></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22.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2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2.xml"/><Relationship Id="rId7" Type="http://schemas.openxmlformats.org/officeDocument/2006/relationships/image" Target="../media/image19.png"/><Relationship Id="rId2" Type="http://schemas.openxmlformats.org/officeDocument/2006/relationships/slideLayout" Target="../slideLayouts/slideLayout21.xml"/><Relationship Id="rId1" Type="http://schemas.openxmlformats.org/officeDocument/2006/relationships/tags" Target="../tags/tag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3.xml"/><Relationship Id="rId7" Type="http://schemas.openxmlformats.org/officeDocument/2006/relationships/image" Target="../media/image19.png"/><Relationship Id="rId2" Type="http://schemas.openxmlformats.org/officeDocument/2006/relationships/slideLayout" Target="../slideLayouts/slideLayout21.xml"/><Relationship Id="rId1" Type="http://schemas.openxmlformats.org/officeDocument/2006/relationships/tags" Target="../tags/tag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notesSlide" Target="../notesSlides/notesSlide24.xml"/><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slideLayout" Target="../slideLayouts/slideLayout19.xml"/><Relationship Id="rId1" Type="http://schemas.openxmlformats.org/officeDocument/2006/relationships/tags" Target="../tags/tag26.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5.xml"/><Relationship Id="rId7" Type="http://schemas.openxmlformats.org/officeDocument/2006/relationships/image" Target="../media/image19.png"/><Relationship Id="rId2" Type="http://schemas.openxmlformats.org/officeDocument/2006/relationships/slideLayout" Target="../slideLayouts/slideLayout21.xml"/><Relationship Id="rId1" Type="http://schemas.openxmlformats.org/officeDocument/2006/relationships/tags" Target="../tags/tag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28.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7.xml"/><Relationship Id="rId7" Type="http://schemas.openxmlformats.org/officeDocument/2006/relationships/image" Target="../media/image19.png"/><Relationship Id="rId2" Type="http://schemas.openxmlformats.org/officeDocument/2006/relationships/slideLayout" Target="../slideLayouts/slideLayout21.xml"/><Relationship Id="rId1" Type="http://schemas.openxmlformats.org/officeDocument/2006/relationships/tags" Target="../tags/tag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1.xml"/><Relationship Id="rId1" Type="http://schemas.openxmlformats.org/officeDocument/2006/relationships/tags" Target="../tags/tag30.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9.xml"/><Relationship Id="rId7" Type="http://schemas.openxmlformats.org/officeDocument/2006/relationships/image" Target="../media/image19.png"/><Relationship Id="rId2" Type="http://schemas.openxmlformats.org/officeDocument/2006/relationships/slideLayout" Target="../slideLayouts/slideLayout21.xml"/><Relationship Id="rId1" Type="http://schemas.openxmlformats.org/officeDocument/2006/relationships/tags" Target="../tags/tag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2.xml"/><Relationship Id="rId5" Type="http://schemas.openxmlformats.org/officeDocument/2006/relationships/image" Target="../media/image35.emf"/><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 Id="rId5" Type="http://schemas.openxmlformats.org/officeDocument/2006/relationships/image" Target="../media/image35.emf"/><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6.emf"/></Relationships>
</file>

<file path=ppt/slides/_rels/slide51.xml.rels><?xml version="1.0" encoding="UTF-8" standalone="yes"?>
<Relationships xmlns="http://schemas.openxmlformats.org/package/2006/relationships"><Relationship Id="rId8" Type="http://schemas.openxmlformats.org/officeDocument/2006/relationships/hyperlink" Target="https://bhsd.sccgov.org/sites/g/files/exjcpb711/files/heard-toolkit-07-01-17.pdf" TargetMode="External"/><Relationship Id="rId3" Type="http://schemas.openxmlformats.org/officeDocument/2006/relationships/image" Target="../media/image32.emf"/><Relationship Id="rId7" Type="http://schemas.openxmlformats.org/officeDocument/2006/relationships/hyperlink" Target="https://namimt.or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www.thetrevorproject.org/" TargetMode="External"/><Relationship Id="rId5" Type="http://schemas.openxmlformats.org/officeDocument/2006/relationships/hyperlink" Target="https://suicidepreventionlifeline.org/" TargetMode="External"/><Relationship Id="rId4" Type="http://schemas.openxmlformats.org/officeDocument/2006/relationships/hyperlink" Target="https://dphhs.mt.gov/Portals/85/suicideprevention/CAST-S2017.pdf" TargetMode="External"/><Relationship Id="rId9" Type="http://schemas.openxmlformats.org/officeDocument/2006/relationships/image" Target="../media/image36.emf"/></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36.emf"/><Relationship Id="rId5" Type="http://schemas.openxmlformats.org/officeDocument/2006/relationships/hyperlink" Target="http://coehs.umt.edu/specunits/montana_safe_schools_center/" TargetMode="External"/><Relationship Id="rId4" Type="http://schemas.openxmlformats.org/officeDocument/2006/relationships/hyperlink" Target="mailto:Nancy.Berg@mso.umt.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99B574-26F0-42CC-876A-20473E9B4F1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62" t="22022" r="-562" b="7275"/>
          <a:stretch/>
        </p:blipFill>
        <p:spPr>
          <a:xfrm>
            <a:off x="-1" y="-327171"/>
            <a:ext cx="12381841" cy="4924338"/>
          </a:xfrm>
          <a:prstGeom prst="rect">
            <a:avLst/>
          </a:prstGeom>
        </p:spPr>
      </p:pic>
      <p:sp>
        <p:nvSpPr>
          <p:cNvPr id="2" name="Title 1"/>
          <p:cNvSpPr>
            <a:spLocks noGrp="1"/>
          </p:cNvSpPr>
          <p:nvPr>
            <p:ph type="ctrTitle"/>
          </p:nvPr>
        </p:nvSpPr>
        <p:spPr/>
        <p:txBody>
          <a:bodyPr>
            <a:normAutofit/>
          </a:bodyPr>
          <a:lstStyle/>
          <a:p>
            <a:r>
              <a:rPr lang="en-US" sz="2400" dirty="0">
                <a:latin typeface="Arial" panose="020B0604020202020204" pitchFamily="34" charset="0"/>
                <a:cs typeface="Arial" panose="020B0604020202020204" pitchFamily="34" charset="0"/>
              </a:rPr>
              <a:t>Office of public instruction</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University of Montana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Safe schools center</a:t>
            </a:r>
          </a:p>
        </p:txBody>
      </p:sp>
      <p:sp>
        <p:nvSpPr>
          <p:cNvPr id="3" name="Subtitle 2"/>
          <p:cNvSpPr>
            <a:spLocks noGrp="1"/>
          </p:cNvSpPr>
          <p:nvPr>
            <p:ph type="subTitle" idx="1"/>
          </p:nvPr>
        </p:nvSpPr>
        <p:spPr/>
        <p:txBody>
          <a:bodyPr/>
          <a:lstStyle/>
          <a:p>
            <a:r>
              <a:rPr lang="en-US" dirty="0">
                <a:solidFill>
                  <a:schemeClr val="tx2"/>
                </a:solidFill>
                <a:latin typeface="Arial" panose="020B0604020202020204" pitchFamily="34" charset="0"/>
                <a:cs typeface="Arial" panose="020B0604020202020204" pitchFamily="34" charset="0"/>
              </a:rPr>
              <a:t>Michele Henson</a:t>
            </a:r>
          </a:p>
        </p:txBody>
      </p:sp>
      <p:sp>
        <p:nvSpPr>
          <p:cNvPr id="4" name="Title 1">
            <a:extLst>
              <a:ext uri="{FF2B5EF4-FFF2-40B4-BE49-F238E27FC236}">
                <a16:creationId xmlns:a16="http://schemas.microsoft.com/office/drawing/2014/main" id="{0EF0AEEA-BDED-4B12-9962-05D0D94F01E9}"/>
              </a:ext>
            </a:extLst>
          </p:cNvPr>
          <p:cNvSpPr txBox="1">
            <a:spLocks/>
          </p:cNvSpPr>
          <p:nvPr/>
        </p:nvSpPr>
        <p:spPr>
          <a:xfrm>
            <a:off x="939567" y="1589829"/>
            <a:ext cx="10175846"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000" kern="1200" cap="all" spc="100" baseline="0">
                <a:solidFill>
                  <a:schemeClr val="tx1">
                    <a:lumMod val="90000"/>
                    <a:lumOff val="10000"/>
                  </a:schemeClr>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Strategies To Prevent school violence and youth suicide</a:t>
            </a:r>
          </a:p>
        </p:txBody>
      </p:sp>
      <p:sp>
        <p:nvSpPr>
          <p:cNvPr id="5" name="Subtitle 2">
            <a:extLst>
              <a:ext uri="{FF2B5EF4-FFF2-40B4-BE49-F238E27FC236}">
                <a16:creationId xmlns:a16="http://schemas.microsoft.com/office/drawing/2014/main" id="{FB5F0003-A8AA-4DCF-9FDD-609130A09086}"/>
              </a:ext>
            </a:extLst>
          </p:cNvPr>
          <p:cNvSpPr txBox="1">
            <a:spLocks/>
          </p:cNvSpPr>
          <p:nvPr/>
        </p:nvSpPr>
        <p:spPr>
          <a:xfrm>
            <a:off x="8610600" y="5691657"/>
            <a:ext cx="3200400" cy="55131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baseline="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bg1">
                  <a:lumMod val="50000"/>
                </a:schemeClr>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bg1">
                  <a:lumMod val="50000"/>
                </a:schemeClr>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bg1">
                  <a:lumMod val="50000"/>
                </a:schemeClr>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bg1">
                  <a:lumMod val="50000"/>
                </a:schemeClr>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tx2"/>
                </a:solidFill>
                <a:latin typeface="Arial" panose="020B0604020202020204" pitchFamily="34" charset="0"/>
                <a:cs typeface="Arial" panose="020B0604020202020204" pitchFamily="34" charset="0"/>
              </a:rPr>
              <a:t>Jeff McDonald &amp; Nancy Berg</a:t>
            </a:r>
          </a:p>
        </p:txBody>
      </p:sp>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60880-77CE-4617-8E24-9567124B0AC8}"/>
              </a:ext>
            </a:extLst>
          </p:cNvPr>
          <p:cNvSpPr txBox="1"/>
          <p:nvPr/>
        </p:nvSpPr>
        <p:spPr>
          <a:xfrm>
            <a:off x="606892" y="1388703"/>
            <a:ext cx="10978216" cy="3890489"/>
          </a:xfrm>
          <a:prstGeom prst="rect">
            <a:avLst/>
          </a:prstGeom>
          <a:solidFill>
            <a:schemeClr val="accent3"/>
          </a:solidFill>
        </p:spPr>
        <p:txBody>
          <a:bodyPr wrap="square" rtlCol="0">
            <a:spAutoFit/>
          </a:bodyPr>
          <a:lstStyle/>
          <a:p>
            <a:pPr>
              <a:lnSpc>
                <a:spcPct val="150000"/>
              </a:lnSpc>
            </a:pPr>
            <a:r>
              <a:rPr lang="en-US" sz="2800" b="1" kern="1200" dirty="0">
                <a:solidFill>
                  <a:schemeClr val="bg1"/>
                </a:solidFill>
              </a:rPr>
              <a:t>Student school safety recommendations: </a:t>
            </a:r>
          </a:p>
          <a:p>
            <a:pPr marL="457200" indent="-457200">
              <a:lnSpc>
                <a:spcPct val="150000"/>
              </a:lnSpc>
              <a:buFont typeface="Arial" panose="020B0604020202020204" pitchFamily="34" charset="0"/>
              <a:buChar char="•"/>
            </a:pPr>
            <a:r>
              <a:rPr lang="en-US" sz="2800" dirty="0">
                <a:solidFill>
                  <a:schemeClr val="bg1"/>
                </a:solidFill>
              </a:rPr>
              <a:t>School staff should work to “be more connected” with students</a:t>
            </a:r>
            <a:endParaRPr lang="en-US" sz="2800" b="1" kern="1200" dirty="0">
              <a:solidFill>
                <a:schemeClr val="bg1"/>
              </a:solidFill>
            </a:endParaRPr>
          </a:p>
          <a:p>
            <a:pPr marL="457200" indent="-457200">
              <a:lnSpc>
                <a:spcPct val="150000"/>
              </a:lnSpc>
              <a:buFont typeface="Arial" panose="020B0604020202020204" pitchFamily="34" charset="0"/>
              <a:buChar char="•"/>
            </a:pPr>
            <a:r>
              <a:rPr lang="en-US" sz="2800" dirty="0">
                <a:solidFill>
                  <a:schemeClr val="bg1"/>
                </a:solidFill>
              </a:rPr>
              <a:t>Respond to students who are struggling</a:t>
            </a:r>
          </a:p>
          <a:p>
            <a:pPr marL="457200" indent="-457200">
              <a:lnSpc>
                <a:spcPct val="150000"/>
              </a:lnSpc>
              <a:buFont typeface="Arial" panose="020B0604020202020204" pitchFamily="34" charset="0"/>
              <a:buChar char="•"/>
            </a:pPr>
            <a:r>
              <a:rPr lang="en-US" sz="2800" kern="1200" dirty="0">
                <a:solidFill>
                  <a:schemeClr val="bg1"/>
                </a:solidFill>
              </a:rPr>
              <a:t>Make school a “place I want to be when life gets hard”</a:t>
            </a:r>
          </a:p>
          <a:p>
            <a:pPr marL="457200" indent="-457200">
              <a:lnSpc>
                <a:spcPct val="150000"/>
              </a:lnSpc>
              <a:buFont typeface="Arial" panose="020B0604020202020204" pitchFamily="34" charset="0"/>
              <a:buChar char="•"/>
            </a:pPr>
            <a:r>
              <a:rPr lang="en-US" sz="2800" dirty="0">
                <a:solidFill>
                  <a:schemeClr val="bg1"/>
                </a:solidFill>
              </a:rPr>
              <a:t>Ensure students feel supported after absences from school</a:t>
            </a:r>
          </a:p>
          <a:p>
            <a:pPr marL="457200" indent="-457200">
              <a:lnSpc>
                <a:spcPct val="150000"/>
              </a:lnSpc>
              <a:buFont typeface="Arial" panose="020B0604020202020204" pitchFamily="34" charset="0"/>
              <a:buChar char="•"/>
            </a:pPr>
            <a:r>
              <a:rPr lang="en-US" sz="2800" dirty="0">
                <a:solidFill>
                  <a:schemeClr val="bg1"/>
                </a:solidFill>
              </a:rPr>
              <a:t>Ensure students know how to “reach out” for mental health help</a:t>
            </a:r>
          </a:p>
        </p:txBody>
      </p:sp>
    </p:spTree>
    <p:extLst>
      <p:ext uri="{BB962C8B-B14F-4D97-AF65-F5344CB8AC3E}">
        <p14:creationId xmlns:p14="http://schemas.microsoft.com/office/powerpoint/2010/main" val="4065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10454836" cy="1499616"/>
          </a:xfrm>
        </p:spPr>
        <p:txBody>
          <a:bodyPr>
            <a:noAutofit/>
          </a:bodyPr>
          <a:lstStyle/>
          <a:p>
            <a:r>
              <a:rPr lang="en-US" sz="4000" dirty="0">
                <a:solidFill>
                  <a:schemeClr val="tx2"/>
                </a:solidFill>
                <a:latin typeface="Arial" panose="020B0604020202020204" pitchFamily="34" charset="0"/>
                <a:cs typeface="Arial" panose="020B0604020202020204" pitchFamily="34" charset="0"/>
              </a:rPr>
              <a:t>6. Ensure students have trusting relationships with adults </a:t>
            </a: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E</a:t>
            </a:r>
            <a:r>
              <a:rPr lang="en-US" sz="3200" dirty="0"/>
              <a:t>nsure that every student has a trusting relationship with at least one adult at school</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Adults should continually monitor student wellness </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Adults should show that they care </a:t>
            </a: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209614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10003144" cy="1499616"/>
          </a:xfrm>
        </p:spPr>
        <p:txBody>
          <a:bodyPr>
            <a:noAutofit/>
          </a:bodyPr>
          <a:lstStyle/>
          <a:p>
            <a:r>
              <a:rPr lang="en-US" sz="4000" dirty="0">
                <a:solidFill>
                  <a:schemeClr val="tx2"/>
                </a:solidFill>
                <a:latin typeface="Arial" panose="020B0604020202020204" pitchFamily="34" charset="0"/>
                <a:cs typeface="Arial" panose="020B0604020202020204" pitchFamily="34" charset="0"/>
              </a:rPr>
              <a:t>7. Sustain a safe school climate</a:t>
            </a: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Creating a safe and connected school climate is an ongoing effort </a:t>
            </a:r>
            <a:endParaRPr lang="en-US" sz="3200" dirty="0"/>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Gather and reflect on data and information </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Set goals and monitor goals throughout the year</a:t>
            </a: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23098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7" y="585216"/>
            <a:ext cx="10913873" cy="1499616"/>
          </a:xfrm>
        </p:spPr>
        <p:txBody>
          <a:bodyPr>
            <a:noAutofit/>
          </a:bodyPr>
          <a:lstStyle/>
          <a:p>
            <a:r>
              <a:rPr lang="en-US" sz="4000" dirty="0">
                <a:solidFill>
                  <a:schemeClr val="tx2"/>
                </a:solidFill>
                <a:latin typeface="Arial" panose="020B0604020202020204" pitchFamily="34" charset="0"/>
                <a:cs typeface="Arial" panose="020B0604020202020204" pitchFamily="34" charset="0"/>
              </a:rPr>
              <a:t>8. Be aware of the physical environment </a:t>
            </a:r>
            <a:endParaRPr lang="en-US" sz="44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The physical environment should also promote feelings of safety </a:t>
            </a:r>
            <a:endParaRPr lang="en-US" sz="3200" dirty="0"/>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The physical environment should welcome students and community members </a:t>
            </a: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280967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7" y="585216"/>
            <a:ext cx="10913873" cy="1499616"/>
          </a:xfrm>
        </p:spPr>
        <p:txBody>
          <a:bodyPr>
            <a:noAutofit/>
          </a:bodyPr>
          <a:lstStyle/>
          <a:p>
            <a:r>
              <a:rPr lang="en-US" sz="4000" dirty="0">
                <a:solidFill>
                  <a:schemeClr val="tx2"/>
                </a:solidFill>
                <a:latin typeface="Arial" panose="020B0604020202020204" pitchFamily="34" charset="0"/>
                <a:cs typeface="Arial" panose="020B0604020202020204" pitchFamily="34" charset="0"/>
              </a:rPr>
              <a:t>9. Emphasize an integrated systems model</a:t>
            </a:r>
            <a:endParaRPr lang="en-US" sz="44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Create strong partnership within the school and the community </a:t>
            </a:r>
          </a:p>
          <a:p>
            <a:pPr lvl="1">
              <a:buClrTx/>
              <a:buFont typeface="Wingdings" panose="05000000000000000000" pitchFamily="2" charset="2"/>
              <a:buChar char="§"/>
            </a:pPr>
            <a:r>
              <a:rPr lang="en-US" sz="2800" dirty="0">
                <a:latin typeface="Arial" panose="020B0604020202020204" pitchFamily="34" charset="0"/>
                <a:cs typeface="Arial" panose="020B0604020202020204" pitchFamily="34" charset="0"/>
              </a:rPr>
              <a:t> Each community will look different:</a:t>
            </a:r>
          </a:p>
          <a:p>
            <a:pPr lvl="2">
              <a:buClrTx/>
              <a:buFont typeface="Wingdings" panose="05000000000000000000" pitchFamily="2" charset="2"/>
              <a:buChar char="§"/>
            </a:pPr>
            <a:r>
              <a:rPr lang="en-US" sz="2400" dirty="0">
                <a:latin typeface="Arial" panose="020B0604020202020204" pitchFamily="34" charset="0"/>
                <a:cs typeface="Arial" panose="020B0604020202020204" pitchFamily="34" charset="0"/>
              </a:rPr>
              <a:t> Mental health service providers </a:t>
            </a:r>
          </a:p>
          <a:p>
            <a:pPr lvl="2">
              <a:buClrTx/>
              <a:buFont typeface="Wingdings" panose="05000000000000000000" pitchFamily="2" charset="2"/>
              <a:buChar char="§"/>
            </a:pPr>
            <a:r>
              <a:rPr lang="en-US" sz="2400" dirty="0">
                <a:latin typeface="Arial" panose="020B0604020202020204" pitchFamily="34" charset="0"/>
                <a:cs typeface="Arial" panose="020B0604020202020204" pitchFamily="34" charset="0"/>
              </a:rPr>
              <a:t> First Responders</a:t>
            </a:r>
          </a:p>
          <a:p>
            <a:pPr lvl="2">
              <a:buClrTx/>
              <a:buFont typeface="Wingdings" panose="05000000000000000000" pitchFamily="2" charset="2"/>
              <a:buChar char="§"/>
            </a:pPr>
            <a:r>
              <a:rPr lang="en-US" sz="2400" dirty="0">
                <a:latin typeface="Arial" panose="020B0604020202020204" pitchFamily="34" charset="0"/>
                <a:cs typeface="Arial" panose="020B0604020202020204" pitchFamily="34" charset="0"/>
              </a:rPr>
              <a:t> Law enforcement  </a:t>
            </a:r>
          </a:p>
          <a:p>
            <a:pPr>
              <a:buClrTx/>
              <a:buFont typeface="Wingdings" panose="05000000000000000000" pitchFamily="2" charset="2"/>
              <a:buChar char="§"/>
            </a:pPr>
            <a:r>
              <a:rPr lang="en-US" sz="3200" dirty="0"/>
              <a:t>Utilize a multi-tiered system of support to meet student needs </a:t>
            </a: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126734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1E2F-60BF-4728-A7CD-25913BEAB489}"/>
              </a:ext>
            </a:extLst>
          </p:cNvPr>
          <p:cNvSpPr>
            <a:spLocks noGrp="1"/>
          </p:cNvSpPr>
          <p:nvPr>
            <p:ph type="title"/>
          </p:nvPr>
        </p:nvSpPr>
        <p:spPr/>
        <p:txBody>
          <a:bodyPr/>
          <a:lstStyle/>
          <a:p>
            <a:r>
              <a:rPr lang="en-US" dirty="0"/>
              <a:t>Multi-Tiered System of Support </a:t>
            </a:r>
          </a:p>
        </p:txBody>
      </p:sp>
      <p:sp>
        <p:nvSpPr>
          <p:cNvPr id="4" name="TextBox 3">
            <a:extLst>
              <a:ext uri="{FF2B5EF4-FFF2-40B4-BE49-F238E27FC236}">
                <a16:creationId xmlns:a16="http://schemas.microsoft.com/office/drawing/2014/main" id="{8E552F75-84C9-4A50-9756-3C892355DC07}"/>
              </a:ext>
            </a:extLst>
          </p:cNvPr>
          <p:cNvSpPr txBox="1"/>
          <p:nvPr/>
        </p:nvSpPr>
        <p:spPr>
          <a:xfrm>
            <a:off x="4696956" y="3835968"/>
            <a:ext cx="7503873" cy="1384995"/>
          </a:xfrm>
          <a:prstGeom prst="rect">
            <a:avLst/>
          </a:prstGeom>
          <a:noFill/>
        </p:spPr>
        <p:txBody>
          <a:bodyPr wrap="square" rtlCol="0">
            <a:spAutoFit/>
          </a:bodyPr>
          <a:lstStyle/>
          <a:p>
            <a:r>
              <a:rPr lang="en-US" sz="2800" dirty="0"/>
              <a:t>Tier 2: Some students will require more support to be successful; this tier offers supplemental support</a:t>
            </a:r>
          </a:p>
        </p:txBody>
      </p:sp>
      <p:grpSp>
        <p:nvGrpSpPr>
          <p:cNvPr id="5" name="docshapegroup1">
            <a:extLst>
              <a:ext uri="{FF2B5EF4-FFF2-40B4-BE49-F238E27FC236}">
                <a16:creationId xmlns:a16="http://schemas.microsoft.com/office/drawing/2014/main" id="{12F98E14-80AC-4D1F-AFC8-E33005018216}"/>
              </a:ext>
            </a:extLst>
          </p:cNvPr>
          <p:cNvGrpSpPr>
            <a:grpSpLocks/>
          </p:cNvGrpSpPr>
          <p:nvPr/>
        </p:nvGrpSpPr>
        <p:grpSpPr bwMode="auto">
          <a:xfrm>
            <a:off x="947622" y="1990663"/>
            <a:ext cx="4549795" cy="4762677"/>
            <a:chOff x="1039" y="-241"/>
            <a:chExt cx="5036" cy="4258"/>
          </a:xfrm>
        </p:grpSpPr>
        <p:sp>
          <p:nvSpPr>
            <p:cNvPr id="6" name="Line 3">
              <a:extLst>
                <a:ext uri="{FF2B5EF4-FFF2-40B4-BE49-F238E27FC236}">
                  <a16:creationId xmlns:a16="http://schemas.microsoft.com/office/drawing/2014/main" id="{C7B7FFFA-4B1E-4F7E-A9D8-7E6C28008533}"/>
                </a:ext>
              </a:extLst>
            </p:cNvPr>
            <p:cNvSpPr>
              <a:spLocks noChangeShapeType="1"/>
            </p:cNvSpPr>
            <p:nvPr/>
          </p:nvSpPr>
          <p:spPr bwMode="auto">
            <a:xfrm>
              <a:off x="3060" y="415"/>
              <a:ext cx="1334" cy="0"/>
            </a:xfrm>
            <a:prstGeom prst="line">
              <a:avLst/>
            </a:prstGeom>
            <a:noFill/>
            <a:ln w="20574">
              <a:solidFill>
                <a:srgbClr val="C4382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4">
              <a:extLst>
                <a:ext uri="{FF2B5EF4-FFF2-40B4-BE49-F238E27FC236}">
                  <a16:creationId xmlns:a16="http://schemas.microsoft.com/office/drawing/2014/main" id="{4FCDD6D4-EB19-4316-8610-B2EE7054AC66}"/>
                </a:ext>
              </a:extLst>
            </p:cNvPr>
            <p:cNvSpPr>
              <a:spLocks noChangeShapeType="1"/>
            </p:cNvSpPr>
            <p:nvPr/>
          </p:nvSpPr>
          <p:spPr bwMode="auto">
            <a:xfrm>
              <a:off x="3550" y="1707"/>
              <a:ext cx="1639" cy="0"/>
            </a:xfrm>
            <a:prstGeom prst="line">
              <a:avLst/>
            </a:prstGeom>
            <a:noFill/>
            <a:ln w="22860">
              <a:solidFill>
                <a:srgbClr val="FAF03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95A87B57-5725-4545-956B-57BD42FC94D6}"/>
                </a:ext>
              </a:extLst>
            </p:cNvPr>
            <p:cNvSpPr>
              <a:spLocks noChangeShapeType="1"/>
            </p:cNvSpPr>
            <p:nvPr/>
          </p:nvSpPr>
          <p:spPr bwMode="auto">
            <a:xfrm>
              <a:off x="5473" y="3332"/>
              <a:ext cx="602" cy="0"/>
            </a:xfrm>
            <a:prstGeom prst="line">
              <a:avLst/>
            </a:prstGeom>
            <a:noFill/>
            <a:ln w="22860">
              <a:solidFill>
                <a:srgbClr val="5CA34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docshape2">
              <a:extLst>
                <a:ext uri="{FF2B5EF4-FFF2-40B4-BE49-F238E27FC236}">
                  <a16:creationId xmlns:a16="http://schemas.microsoft.com/office/drawing/2014/main" id="{8D48C0D0-DB7B-4902-9261-4F7DA13A0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241"/>
              <a:ext cx="4860" cy="425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C9E94770-A288-4DEC-99A2-944CC393F147}"/>
              </a:ext>
            </a:extLst>
          </p:cNvPr>
          <p:cNvSpPr txBox="1"/>
          <p:nvPr/>
        </p:nvSpPr>
        <p:spPr>
          <a:xfrm>
            <a:off x="5497417" y="5528019"/>
            <a:ext cx="6444867" cy="1384995"/>
          </a:xfrm>
          <a:prstGeom prst="rect">
            <a:avLst/>
          </a:prstGeom>
          <a:noFill/>
        </p:spPr>
        <p:txBody>
          <a:bodyPr wrap="square" rtlCol="0">
            <a:spAutoFit/>
          </a:bodyPr>
          <a:lstStyle/>
          <a:p>
            <a:r>
              <a:rPr lang="en-US" sz="2800" dirty="0"/>
              <a:t>Tier 1: Designed to meet the needs of most students </a:t>
            </a:r>
          </a:p>
          <a:p>
            <a:pPr marL="457200" indent="-457200">
              <a:buFont typeface="Arial" panose="020B0604020202020204" pitchFamily="34" charset="0"/>
              <a:buChar char="•"/>
            </a:pPr>
            <a:endParaRPr lang="en-US" sz="2800" dirty="0"/>
          </a:p>
        </p:txBody>
      </p:sp>
      <p:sp>
        <p:nvSpPr>
          <p:cNvPr id="12" name="TextBox 11">
            <a:extLst>
              <a:ext uri="{FF2B5EF4-FFF2-40B4-BE49-F238E27FC236}">
                <a16:creationId xmlns:a16="http://schemas.microsoft.com/office/drawing/2014/main" id="{05BCB48A-DD0E-423F-93B2-AB8BDC5A4B67}"/>
              </a:ext>
            </a:extLst>
          </p:cNvPr>
          <p:cNvSpPr txBox="1"/>
          <p:nvPr/>
        </p:nvSpPr>
        <p:spPr>
          <a:xfrm>
            <a:off x="4032114" y="2168258"/>
            <a:ext cx="7503873" cy="1384995"/>
          </a:xfrm>
          <a:prstGeom prst="rect">
            <a:avLst/>
          </a:prstGeom>
          <a:noFill/>
        </p:spPr>
        <p:txBody>
          <a:bodyPr wrap="square" rtlCol="0">
            <a:spAutoFit/>
          </a:bodyPr>
          <a:lstStyle/>
          <a:p>
            <a:r>
              <a:rPr lang="en-US" sz="2800" dirty="0"/>
              <a:t>Tier 3: A few students will require more intensive, individualized support; this tier provides those supports</a:t>
            </a:r>
          </a:p>
        </p:txBody>
      </p:sp>
    </p:spTree>
    <p:extLst>
      <p:ext uri="{BB962C8B-B14F-4D97-AF65-F5344CB8AC3E}">
        <p14:creationId xmlns:p14="http://schemas.microsoft.com/office/powerpoint/2010/main" val="223641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5261FEC-359B-43BE-886C-C1BF72A96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50" y="82627"/>
            <a:ext cx="10749500" cy="6775373"/>
          </a:xfrm>
          <a:prstGeom prst="rect">
            <a:avLst/>
          </a:prstGeom>
        </p:spPr>
      </p:pic>
    </p:spTree>
    <p:extLst>
      <p:ext uri="{BB962C8B-B14F-4D97-AF65-F5344CB8AC3E}">
        <p14:creationId xmlns:p14="http://schemas.microsoft.com/office/powerpoint/2010/main" val="3863813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latin typeface="Arial" panose="020B0604020202020204" pitchFamily="34" charset="0"/>
                <a:cs typeface="Arial" panose="020B0604020202020204" pitchFamily="34" charset="0"/>
              </a:rPr>
              <a:t>All climates of safety are ultimately “local”</a:t>
            </a: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Local factors that promote a culture of safety:</a:t>
            </a:r>
          </a:p>
          <a:p>
            <a:pPr lvl="1">
              <a:buClrTx/>
              <a:buFont typeface="Wingdings" panose="05000000000000000000" pitchFamily="2" charset="2"/>
              <a:buChar char="§"/>
            </a:pPr>
            <a:r>
              <a:rPr lang="en-US" sz="2800" dirty="0">
                <a:latin typeface="Arial" panose="020B0604020202020204" pitchFamily="34" charset="0"/>
                <a:cs typeface="Arial" panose="020B0604020202020204" pitchFamily="34" charset="0"/>
              </a:rPr>
              <a:t> Openness of school leadership </a:t>
            </a:r>
          </a:p>
          <a:p>
            <a:pPr lvl="1">
              <a:buClrTx/>
              <a:buFont typeface="Wingdings" panose="05000000000000000000" pitchFamily="2" charset="2"/>
              <a:buChar char="§"/>
            </a:pPr>
            <a:r>
              <a:rPr lang="en-US" sz="2800" dirty="0">
                <a:latin typeface="Arial" panose="020B0604020202020204" pitchFamily="34" charset="0"/>
                <a:cs typeface="Arial" panose="020B0604020202020204" pitchFamily="34" charset="0"/>
              </a:rPr>
              <a:t> Empowered student body </a:t>
            </a:r>
          </a:p>
          <a:p>
            <a:pPr lvl="1">
              <a:buClrTx/>
              <a:buFont typeface="Wingdings" panose="05000000000000000000" pitchFamily="2" charset="2"/>
              <a:buChar char="§"/>
            </a:pPr>
            <a:r>
              <a:rPr lang="en-US" sz="2800" dirty="0">
                <a:latin typeface="Arial" panose="020B0604020202020204" pitchFamily="34" charset="0"/>
                <a:cs typeface="Arial" panose="020B0604020202020204" pitchFamily="34" charset="0"/>
              </a:rPr>
              <a:t> Connection with the local community </a:t>
            </a:r>
          </a:p>
          <a:p>
            <a:pPr lvl="1">
              <a:buClrTx/>
              <a:buFont typeface="Wingdings" panose="05000000000000000000" pitchFamily="2" charset="2"/>
              <a:buChar char="§"/>
            </a:pPr>
            <a:r>
              <a:rPr lang="en-US" sz="2800" dirty="0">
                <a:latin typeface="Arial" panose="020B0604020202020204" pitchFamily="34" charset="0"/>
                <a:cs typeface="Arial" panose="020B0604020202020204" pitchFamily="34" charset="0"/>
              </a:rPr>
              <a:t> Involvement of school safety stakeholders </a:t>
            </a: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284663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7722-A3A5-4555-9AB4-D6DA941AAE85}"/>
              </a:ext>
            </a:extLst>
          </p:cNvPr>
          <p:cNvSpPr>
            <a:spLocks noGrp="1"/>
          </p:cNvSpPr>
          <p:nvPr>
            <p:ph type="title"/>
          </p:nvPr>
        </p:nvSpPr>
        <p:spPr/>
        <p:txBody>
          <a:bodyPr/>
          <a:lstStyle/>
          <a:p>
            <a:r>
              <a:rPr lang="en-US" dirty="0"/>
              <a:t>Interested in school safety? </a:t>
            </a:r>
          </a:p>
        </p:txBody>
      </p:sp>
      <p:sp>
        <p:nvSpPr>
          <p:cNvPr id="3" name="Content Placeholder 2">
            <a:extLst>
              <a:ext uri="{FF2B5EF4-FFF2-40B4-BE49-F238E27FC236}">
                <a16:creationId xmlns:a16="http://schemas.microsoft.com/office/drawing/2014/main" id="{4DF6300B-A64B-4615-95E9-ACD58021CCC5}"/>
              </a:ext>
            </a:extLst>
          </p:cNvPr>
          <p:cNvSpPr>
            <a:spLocks noGrp="1"/>
          </p:cNvSpPr>
          <p:nvPr>
            <p:ph idx="1"/>
          </p:nvPr>
        </p:nvSpPr>
        <p:spPr/>
        <p:txBody>
          <a:bodyPr/>
          <a:lstStyle/>
          <a:p>
            <a:pPr>
              <a:buClrTx/>
              <a:buFont typeface="Arial" panose="020B0604020202020204" pitchFamily="34" charset="0"/>
              <a:buChar char="•"/>
            </a:pPr>
            <a:r>
              <a:rPr lang="en-US" dirty="0"/>
              <a:t>Reach out! Michele Henson, School Safety Program Manger</a:t>
            </a:r>
          </a:p>
          <a:p>
            <a:pPr lvl="1">
              <a:buClrTx/>
              <a:buFont typeface="Arial" panose="020B0604020202020204" pitchFamily="34" charset="0"/>
              <a:buChar char="•"/>
            </a:pPr>
            <a:r>
              <a:rPr lang="en-US" dirty="0"/>
              <a:t> </a:t>
            </a:r>
            <a:r>
              <a:rPr lang="en-US" dirty="0">
                <a:solidFill>
                  <a:schemeClr val="accent3"/>
                </a:solidFill>
                <a:hlinkClick r:id="rId2">
                  <a:extLst>
                    <a:ext uri="{A12FA001-AC4F-418D-AE19-62706E023703}">
                      <ahyp:hlinkClr xmlns:ahyp="http://schemas.microsoft.com/office/drawing/2018/hyperlinkcolor" val="tx"/>
                    </a:ext>
                  </a:extLst>
                </a:hlinkClick>
              </a:rPr>
              <a:t>michele.henson@mt.gov</a:t>
            </a:r>
            <a:r>
              <a:rPr lang="en-US" dirty="0">
                <a:solidFill>
                  <a:schemeClr val="accent3"/>
                </a:solidFill>
              </a:rPr>
              <a:t> </a:t>
            </a:r>
            <a:r>
              <a:rPr lang="en-US" dirty="0"/>
              <a:t>or 406-595-1058  </a:t>
            </a:r>
          </a:p>
          <a:p>
            <a:pPr>
              <a:buClrTx/>
              <a:buFont typeface="Arial" panose="020B0604020202020204" pitchFamily="34" charset="0"/>
              <a:buChar char="•"/>
            </a:pPr>
            <a:r>
              <a:rPr lang="en-US" dirty="0"/>
              <a:t>Check out the resources available through the Coordinated School Health Unit and other OPI </a:t>
            </a:r>
          </a:p>
          <a:p>
            <a:pPr lvl="1">
              <a:buClrTx/>
              <a:buFont typeface="Arial" panose="020B0604020202020204" pitchFamily="34" charset="0"/>
              <a:buChar char="•"/>
            </a:pPr>
            <a:r>
              <a:rPr lang="en-US" dirty="0"/>
              <a:t>Teacher Learning Hub courses </a:t>
            </a:r>
          </a:p>
          <a:p>
            <a:pPr lvl="1">
              <a:buClrTx/>
              <a:buFont typeface="Arial" panose="020B0604020202020204" pitchFamily="34" charset="0"/>
              <a:buChar char="•"/>
            </a:pPr>
            <a:r>
              <a:rPr lang="en-US" dirty="0"/>
              <a:t>Emergency Planning and Safety website: </a:t>
            </a:r>
            <a:r>
              <a:rPr lang="en-US" dirty="0">
                <a:solidFill>
                  <a:schemeClr val="accent3"/>
                </a:solidFill>
                <a:hlinkClick r:id="rId3">
                  <a:extLst>
                    <a:ext uri="{A12FA001-AC4F-418D-AE19-62706E023703}">
                      <ahyp:hlinkClr xmlns:ahyp="http://schemas.microsoft.com/office/drawing/2018/hyperlinkcolor" val="tx"/>
                    </a:ext>
                  </a:extLst>
                </a:hlinkClick>
              </a:rPr>
              <a:t>http://opi.mt.gov/Leadership/Management-Operations/Emergency-Planning-Safety</a:t>
            </a:r>
            <a:r>
              <a:rPr lang="en-US" dirty="0">
                <a:solidFill>
                  <a:schemeClr val="accent3"/>
                </a:solidFill>
              </a:rPr>
              <a:t>  </a:t>
            </a:r>
          </a:p>
          <a:p>
            <a:pPr lvl="1">
              <a:buClrTx/>
              <a:buFont typeface="Arial" panose="020B0604020202020204" pitchFamily="34" charset="0"/>
              <a:buChar char="•"/>
            </a:pPr>
            <a:r>
              <a:rPr lang="en-US" dirty="0"/>
              <a:t>School Mental Health website: </a:t>
            </a:r>
            <a:r>
              <a:rPr lang="en-US" dirty="0">
                <a:solidFill>
                  <a:schemeClr val="accent3"/>
                </a:solidFill>
                <a:hlinkClick r:id="rId4">
                  <a:extLst>
                    <a:ext uri="{A12FA001-AC4F-418D-AE19-62706E023703}">
                      <ahyp:hlinkClr xmlns:ahyp="http://schemas.microsoft.com/office/drawing/2018/hyperlinkcolor" val="tx"/>
                    </a:ext>
                  </a:extLst>
                </a:hlinkClick>
              </a:rPr>
              <a:t>http://opi.mt.gov/Educators/School-Climate-Student-Wellness/School-Mental-Health</a:t>
            </a:r>
            <a:r>
              <a:rPr lang="en-US" dirty="0">
                <a:solidFill>
                  <a:schemeClr val="accent3"/>
                </a:solidFill>
              </a:rPr>
              <a:t>  </a:t>
            </a:r>
          </a:p>
          <a:p>
            <a:pPr marL="128016" lvl="1" indent="0">
              <a:buClrTx/>
              <a:buNone/>
            </a:pPr>
            <a:endParaRPr lang="en-US" dirty="0"/>
          </a:p>
        </p:txBody>
      </p:sp>
    </p:spTree>
    <p:extLst>
      <p:ext uri="{BB962C8B-B14F-4D97-AF65-F5344CB8AC3E}">
        <p14:creationId xmlns:p14="http://schemas.microsoft.com/office/powerpoint/2010/main" val="249527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213F-B095-41E3-B58C-43AE2867CAF8}"/>
              </a:ext>
            </a:extLst>
          </p:cNvPr>
          <p:cNvSpPr>
            <a:spLocks noGrp="1"/>
          </p:cNvSpPr>
          <p:nvPr>
            <p:ph type="ctrTitle"/>
          </p:nvPr>
        </p:nvSpPr>
        <p:spPr/>
        <p:txBody>
          <a:bodyPr/>
          <a:lstStyle/>
          <a:p>
            <a:r>
              <a:rPr lang="en-US" dirty="0"/>
              <a:t>Topic 2</a:t>
            </a:r>
          </a:p>
        </p:txBody>
      </p:sp>
      <p:sp>
        <p:nvSpPr>
          <p:cNvPr id="3" name="Subtitle 2">
            <a:extLst>
              <a:ext uri="{FF2B5EF4-FFF2-40B4-BE49-F238E27FC236}">
                <a16:creationId xmlns:a16="http://schemas.microsoft.com/office/drawing/2014/main" id="{A5DD8372-9948-489C-8A28-9A761F4F8F7A}"/>
              </a:ext>
            </a:extLst>
          </p:cNvPr>
          <p:cNvSpPr>
            <a:spLocks noGrp="1"/>
          </p:cNvSpPr>
          <p:nvPr>
            <p:ph type="subTitle" idx="1"/>
          </p:nvPr>
        </p:nvSpPr>
        <p:spPr/>
        <p:txBody>
          <a:bodyPr>
            <a:normAutofit/>
          </a:bodyPr>
          <a:lstStyle/>
          <a:p>
            <a:r>
              <a:rPr lang="en-US" dirty="0"/>
              <a:t>What is Behavioral Threat Assessment?</a:t>
            </a:r>
          </a:p>
        </p:txBody>
      </p:sp>
      <p:sp>
        <p:nvSpPr>
          <p:cNvPr id="5" name="Footer Placeholder 5">
            <a:extLst>
              <a:ext uri="{FF2B5EF4-FFF2-40B4-BE49-F238E27FC236}">
                <a16:creationId xmlns:a16="http://schemas.microsoft.com/office/drawing/2014/main" id="{F5965B33-EE87-4D8E-A646-4742682DB78A}"/>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M1 – Why Is Behavioral Threat Assessment Important?</a:t>
            </a:r>
          </a:p>
        </p:txBody>
      </p:sp>
    </p:spTree>
    <p:custDataLst>
      <p:tags r:id="rId1"/>
    </p:custDataLst>
    <p:extLst>
      <p:ext uri="{BB962C8B-B14F-4D97-AF65-F5344CB8AC3E}">
        <p14:creationId xmlns:p14="http://schemas.microsoft.com/office/powerpoint/2010/main" val="185580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Presentation agenda </a:t>
            </a:r>
          </a:p>
        </p:txBody>
      </p:sp>
      <p:sp>
        <p:nvSpPr>
          <p:cNvPr id="3" name="Content Placeholder 2"/>
          <p:cNvSpPr>
            <a:spLocks noGrp="1"/>
          </p:cNvSpPr>
          <p:nvPr>
            <p:ph idx="1"/>
          </p:nvPr>
        </p:nvSpPr>
        <p:spPr>
          <a:xfrm>
            <a:off x="1976628" y="2084832"/>
            <a:ext cx="9720071" cy="4023360"/>
          </a:xfrm>
        </p:spPr>
        <p:txBody>
          <a:bodyPr>
            <a:noAutofit/>
          </a:bodyPr>
          <a:lstStyle/>
          <a:p>
            <a:pPr>
              <a:buClr>
                <a:schemeClr val="bg1">
                  <a:lumMod val="50000"/>
                </a:schemeClr>
              </a:buClr>
              <a:buFont typeface="Wingdings" charset="2"/>
              <a:buChar char="§"/>
            </a:pPr>
            <a:r>
              <a:rPr lang="en-US" sz="3200" dirty="0">
                <a:latin typeface="Arial" panose="020B0604020202020204" pitchFamily="34" charset="0"/>
                <a:cs typeface="Arial" panose="020B0604020202020204" pitchFamily="34" charset="0"/>
              </a:rPr>
              <a:t> Creating a Safe and Connected School Climate</a:t>
            </a:r>
          </a:p>
          <a:p>
            <a:pPr lvl="1">
              <a:buFont typeface="Wingdings" charset="2"/>
              <a:buChar char="§"/>
            </a:pPr>
            <a:r>
              <a:rPr lang="en-US" sz="2400" dirty="0">
                <a:solidFill>
                  <a:schemeClr val="tx2"/>
                </a:solidFill>
                <a:latin typeface="Arial" panose="020B0604020202020204" pitchFamily="34" charset="0"/>
                <a:cs typeface="Arial" panose="020B0604020202020204" pitchFamily="34" charset="0"/>
              </a:rPr>
              <a:t>Michele Henson, Office of Public Instruction </a:t>
            </a:r>
          </a:p>
          <a:p>
            <a:pPr>
              <a:buClr>
                <a:schemeClr val="bg1">
                  <a:lumMod val="50000"/>
                </a:schemeClr>
              </a:buClr>
              <a:buFont typeface="Wingdings" charset="2"/>
              <a:buChar char="§"/>
            </a:pPr>
            <a:r>
              <a:rPr lang="en-US" sz="3200" dirty="0">
                <a:latin typeface="Arial" panose="020B0604020202020204" pitchFamily="34" charset="0"/>
                <a:cs typeface="Arial" panose="020B0604020202020204" pitchFamily="34" charset="0"/>
              </a:rPr>
              <a:t> Strategies for Preventing School Violence: Threat Assessments </a:t>
            </a:r>
          </a:p>
          <a:p>
            <a:pPr lvl="1">
              <a:buFont typeface="Wingdings" charset="2"/>
              <a:buChar char="§"/>
            </a:pPr>
            <a:r>
              <a:rPr lang="en-US" sz="2400" dirty="0">
                <a:solidFill>
                  <a:schemeClr val="tx2"/>
                </a:solidFill>
                <a:latin typeface="Arial" panose="020B0604020202020204" pitchFamily="34" charset="0"/>
                <a:cs typeface="Arial" panose="020B0604020202020204" pitchFamily="34" charset="0"/>
              </a:rPr>
              <a:t>Jeff McDonald, UM Safe Schools Center </a:t>
            </a:r>
          </a:p>
          <a:p>
            <a:pPr>
              <a:buClr>
                <a:schemeClr val="bg1">
                  <a:lumMod val="50000"/>
                </a:schemeClr>
              </a:buClr>
              <a:buFont typeface="Wingdings" charset="2"/>
              <a:buChar char="§"/>
            </a:pPr>
            <a:r>
              <a:rPr lang="en-US" sz="3200" dirty="0">
                <a:latin typeface="Arial" panose="020B0604020202020204" pitchFamily="34" charset="0"/>
                <a:cs typeface="Arial" panose="020B0604020202020204" pitchFamily="34" charset="0"/>
              </a:rPr>
              <a:t> Strategies for Preventing Youth Suicide </a:t>
            </a:r>
          </a:p>
          <a:p>
            <a:pPr lvl="1">
              <a:buFont typeface="Wingdings" charset="2"/>
              <a:buChar char="§"/>
            </a:pPr>
            <a:r>
              <a:rPr lang="en-US" sz="2400" dirty="0">
                <a:solidFill>
                  <a:schemeClr val="tx2"/>
                </a:solidFill>
                <a:latin typeface="Arial" panose="020B0604020202020204" pitchFamily="34" charset="0"/>
                <a:cs typeface="Arial" panose="020B0604020202020204" pitchFamily="34" charset="0"/>
              </a:rPr>
              <a:t>Nancy Berg, UM Safe Schools Center </a:t>
            </a:r>
          </a:p>
        </p:txBody>
      </p:sp>
    </p:spTree>
    <p:extLst>
      <p:ext uri="{BB962C8B-B14F-4D97-AF65-F5344CB8AC3E}">
        <p14:creationId xmlns:p14="http://schemas.microsoft.com/office/powerpoint/2010/main" val="188117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2372-4DA9-4151-A08F-9B92F99C0DF5}"/>
              </a:ext>
            </a:extLst>
          </p:cNvPr>
          <p:cNvSpPr>
            <a:spLocks noGrp="1"/>
          </p:cNvSpPr>
          <p:nvPr>
            <p:ph type="title"/>
          </p:nvPr>
        </p:nvSpPr>
        <p:spPr/>
        <p:txBody>
          <a:bodyPr/>
          <a:lstStyle/>
          <a:p>
            <a:r>
              <a:rPr lang="en-US" dirty="0"/>
              <a:t>Threat Assessment Defined</a:t>
            </a:r>
          </a:p>
        </p:txBody>
      </p:sp>
      <p:sp>
        <p:nvSpPr>
          <p:cNvPr id="9" name="Content Placeholder 8">
            <a:extLst>
              <a:ext uri="{FF2B5EF4-FFF2-40B4-BE49-F238E27FC236}">
                <a16:creationId xmlns:a16="http://schemas.microsoft.com/office/drawing/2014/main" id="{6F8B7C68-052D-48BE-9DB0-E7F7C3C0F7F3}"/>
              </a:ext>
            </a:extLst>
          </p:cNvPr>
          <p:cNvSpPr>
            <a:spLocks noGrp="1"/>
          </p:cNvSpPr>
          <p:nvPr>
            <p:ph sz="half" idx="2"/>
          </p:nvPr>
        </p:nvSpPr>
        <p:spPr>
          <a:xfrm>
            <a:off x="4142232" y="1845734"/>
            <a:ext cx="7013448" cy="3739011"/>
          </a:xfrm>
        </p:spPr>
        <p:txBody>
          <a:bodyPr>
            <a:normAutofit/>
          </a:bodyPr>
          <a:lstStyle/>
          <a:p>
            <a:pPr lvl="1">
              <a:spcBef>
                <a:spcPts val="0"/>
              </a:spcBef>
              <a:spcAft>
                <a:spcPts val="1200"/>
              </a:spcAft>
            </a:pPr>
            <a:r>
              <a:rPr lang="en-US" sz="2400" dirty="0"/>
              <a:t>A systematic, fact-based method of investigation and examination that blends the collection and analysis of multiple sources of information with published research and practitioner experience</a:t>
            </a:r>
          </a:p>
          <a:p>
            <a:pPr lvl="1">
              <a:spcBef>
                <a:spcPts val="0"/>
              </a:spcBef>
              <a:spcAft>
                <a:spcPts val="1200"/>
              </a:spcAft>
            </a:pPr>
            <a:r>
              <a:rPr lang="en-US" sz="2400" dirty="0"/>
              <a:t>Focuses on an individual’s patterns of thinking and behavior to determine whether, and to what extent, a subject of interest is moving toward an attack</a:t>
            </a:r>
          </a:p>
          <a:p>
            <a:pPr lvl="1">
              <a:spcBef>
                <a:spcPts val="0"/>
              </a:spcBef>
              <a:spcAft>
                <a:spcPts val="1200"/>
              </a:spcAft>
            </a:pPr>
            <a:r>
              <a:rPr lang="en-US" sz="2400" dirty="0"/>
              <a:t>A beginning process that guides a course of action to mitigate a threat of potential violence</a:t>
            </a:r>
          </a:p>
        </p:txBody>
      </p:sp>
      <p:pic>
        <p:nvPicPr>
          <p:cNvPr id="8" name="Content Placeholder 7" descr="A picture containing cake, little, colorful, young&#10;&#10;Description automatically generated">
            <a:extLst>
              <a:ext uri="{FF2B5EF4-FFF2-40B4-BE49-F238E27FC236}">
                <a16:creationId xmlns:a16="http://schemas.microsoft.com/office/drawing/2014/main" id="{F3DB6592-8DC3-445F-80CA-D1ADBD4A7A0B}"/>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6779"/>
          <a:stretch/>
        </p:blipFill>
        <p:spPr>
          <a:xfrm>
            <a:off x="801915" y="1637379"/>
            <a:ext cx="3174173" cy="3739011"/>
          </a:xfrm>
        </p:spPr>
      </p:pic>
      <p:sp>
        <p:nvSpPr>
          <p:cNvPr id="10" name="TextBox 9">
            <a:extLst>
              <a:ext uri="{FF2B5EF4-FFF2-40B4-BE49-F238E27FC236}">
                <a16:creationId xmlns:a16="http://schemas.microsoft.com/office/drawing/2014/main" id="{13A449E5-4061-4F5B-821F-CFBE611BA364}"/>
              </a:ext>
            </a:extLst>
          </p:cNvPr>
          <p:cNvSpPr txBox="1"/>
          <p:nvPr/>
        </p:nvSpPr>
        <p:spPr>
          <a:xfrm>
            <a:off x="801915" y="5376390"/>
            <a:ext cx="317417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11111"/>
                </a:solidFill>
                <a:effectLst/>
                <a:uLnTx/>
                <a:uFillTx/>
                <a:latin typeface="Calibri" panose="020F0502020204030204"/>
                <a:ea typeface="+mn-ea"/>
                <a:cs typeface="+mn-cs"/>
                <a:hlinkClick r:id="rId5" tooltip="https://www.deviantart.com/perkunija/art/Multiple-Personalities-Within-426031263"/>
              </a:rPr>
              <a:t>This Photo</a:t>
            </a:r>
            <a:r>
              <a:rPr kumimoji="0" lang="en-US" sz="900" b="0" i="0" u="none" strike="noStrike" kern="1200" cap="none" spc="0" normalizeH="0" baseline="0" noProof="0" dirty="0">
                <a:ln>
                  <a:noFill/>
                </a:ln>
                <a:solidFill>
                  <a:srgbClr val="111111"/>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srgbClr val="111111"/>
                </a:solidFill>
                <a:effectLst/>
                <a:uLnTx/>
                <a:uFillTx/>
                <a:latin typeface="Calibri" panose="020F0502020204030204"/>
                <a:ea typeface="+mn-ea"/>
                <a:cs typeface="+mn-cs"/>
                <a:hlinkClick r:id="rId6" tooltip="https://creativecommons.org/licenses/by-nc-nd/3.0/"/>
              </a:rPr>
              <a:t>CC BY-NC-ND</a:t>
            </a:r>
            <a:endParaRPr kumimoji="0" lang="en-US" sz="900" b="0" i="0" u="none" strike="noStrike" kern="1200" cap="none" spc="0" normalizeH="0" baseline="0" noProof="0" dirty="0">
              <a:ln>
                <a:noFill/>
              </a:ln>
              <a:solidFill>
                <a:srgbClr val="111111"/>
              </a:solidFill>
              <a:effectLst/>
              <a:uLnTx/>
              <a:uFillTx/>
              <a:latin typeface="Calibri" panose="020F0502020204030204"/>
              <a:ea typeface="+mn-ea"/>
              <a:cs typeface="+mn-cs"/>
            </a:endParaRPr>
          </a:p>
        </p:txBody>
      </p:sp>
      <p:sp>
        <p:nvSpPr>
          <p:cNvPr id="7" name="Footer Placeholder 5">
            <a:extLst>
              <a:ext uri="{FF2B5EF4-FFF2-40B4-BE49-F238E27FC236}">
                <a16:creationId xmlns:a16="http://schemas.microsoft.com/office/drawing/2014/main" id="{FD2DF8BF-66CD-4F02-AFAB-65761B08CA08}"/>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M1 – Why Is Behavioral Threat Assessment Important?</a:t>
            </a:r>
          </a:p>
        </p:txBody>
      </p:sp>
    </p:spTree>
    <p:custDataLst>
      <p:tags r:id="rId1"/>
    </p:custDataLst>
    <p:extLst>
      <p:ext uri="{BB962C8B-B14F-4D97-AF65-F5344CB8AC3E}">
        <p14:creationId xmlns:p14="http://schemas.microsoft.com/office/powerpoint/2010/main" val="12044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DE72-8460-413B-A27C-EC56B4CEDEA6}"/>
              </a:ext>
            </a:extLst>
          </p:cNvPr>
          <p:cNvSpPr>
            <a:spLocks noGrp="1"/>
          </p:cNvSpPr>
          <p:nvPr>
            <p:ph type="title"/>
          </p:nvPr>
        </p:nvSpPr>
        <p:spPr/>
        <p:txBody>
          <a:bodyPr/>
          <a:lstStyle/>
          <a:p>
            <a:r>
              <a:rPr lang="en-US" dirty="0"/>
              <a:t>Threat Assessment Model</a:t>
            </a:r>
          </a:p>
        </p:txBody>
      </p:sp>
      <p:grpSp>
        <p:nvGrpSpPr>
          <p:cNvPr id="6" name="Group 5">
            <a:extLst>
              <a:ext uri="{FF2B5EF4-FFF2-40B4-BE49-F238E27FC236}">
                <a16:creationId xmlns:a16="http://schemas.microsoft.com/office/drawing/2014/main" id="{4EFE3D23-1D64-4AD4-A902-1605E9EDCFE1}"/>
              </a:ext>
            </a:extLst>
          </p:cNvPr>
          <p:cNvGrpSpPr/>
          <p:nvPr/>
        </p:nvGrpSpPr>
        <p:grpSpPr>
          <a:xfrm>
            <a:off x="3950310" y="1645309"/>
            <a:ext cx="4352340" cy="4322730"/>
            <a:chOff x="3656923" y="1160566"/>
            <a:chExt cx="4844771" cy="4811811"/>
          </a:xfrm>
        </p:grpSpPr>
        <p:sp>
          <p:nvSpPr>
            <p:cNvPr id="7" name="Freeform 25">
              <a:extLst>
                <a:ext uri="{FF2B5EF4-FFF2-40B4-BE49-F238E27FC236}">
                  <a16:creationId xmlns:a16="http://schemas.microsoft.com/office/drawing/2014/main" id="{91BE2CD3-A42F-4783-8FF2-D45C80786651}"/>
                </a:ext>
              </a:extLst>
            </p:cNvPr>
            <p:cNvSpPr>
              <a:spLocks noChangeArrowheads="1"/>
            </p:cNvSpPr>
            <p:nvPr/>
          </p:nvSpPr>
          <p:spPr bwMode="auto">
            <a:xfrm>
              <a:off x="5042517" y="2528305"/>
              <a:ext cx="2076330" cy="2076330"/>
            </a:xfrm>
            <a:custGeom>
              <a:avLst/>
              <a:gdLst>
                <a:gd name="T0" fmla="*/ 3334 w 3335"/>
                <a:gd name="T1" fmla="*/ 1666 h 3333"/>
                <a:gd name="T2" fmla="*/ 1667 w 3335"/>
                <a:gd name="T3" fmla="*/ 3332 h 3333"/>
                <a:gd name="T4" fmla="*/ 0 w 3335"/>
                <a:gd name="T5" fmla="*/ 1666 h 3333"/>
                <a:gd name="T6" fmla="*/ 1667 w 3335"/>
                <a:gd name="T7" fmla="*/ 0 h 3333"/>
                <a:gd name="T8" fmla="*/ 3334 w 3335"/>
                <a:gd name="T9" fmla="*/ 1666 h 3333"/>
              </a:gdLst>
              <a:ahLst/>
              <a:cxnLst>
                <a:cxn ang="0">
                  <a:pos x="T0" y="T1"/>
                </a:cxn>
                <a:cxn ang="0">
                  <a:pos x="T2" y="T3"/>
                </a:cxn>
                <a:cxn ang="0">
                  <a:pos x="T4" y="T5"/>
                </a:cxn>
                <a:cxn ang="0">
                  <a:pos x="T6" y="T7"/>
                </a:cxn>
                <a:cxn ang="0">
                  <a:pos x="T8" y="T9"/>
                </a:cxn>
              </a:cxnLst>
              <a:rect l="0" t="0" r="r" b="b"/>
              <a:pathLst>
                <a:path w="3335" h="3333">
                  <a:moveTo>
                    <a:pt x="3334" y="1666"/>
                  </a:moveTo>
                  <a:cubicBezTo>
                    <a:pt x="3334" y="2586"/>
                    <a:pt x="2587" y="3332"/>
                    <a:pt x="1667" y="3332"/>
                  </a:cubicBezTo>
                  <a:cubicBezTo>
                    <a:pt x="747" y="3332"/>
                    <a:pt x="0" y="2586"/>
                    <a:pt x="0" y="1666"/>
                  </a:cubicBezTo>
                  <a:cubicBezTo>
                    <a:pt x="0" y="746"/>
                    <a:pt x="747" y="0"/>
                    <a:pt x="1667" y="0"/>
                  </a:cubicBezTo>
                  <a:cubicBezTo>
                    <a:pt x="2587" y="0"/>
                    <a:pt x="3334" y="746"/>
                    <a:pt x="3334" y="1666"/>
                  </a:cubicBezTo>
                </a:path>
              </a:pathLst>
            </a:custGeom>
            <a:solidFill>
              <a:srgbClr val="0078AE"/>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Freeform 26">
              <a:extLst>
                <a:ext uri="{FF2B5EF4-FFF2-40B4-BE49-F238E27FC236}">
                  <a16:creationId xmlns:a16="http://schemas.microsoft.com/office/drawing/2014/main" id="{DBF5D996-E428-4FC9-929E-0CD8617367F4}"/>
                </a:ext>
              </a:extLst>
            </p:cNvPr>
            <p:cNvSpPr>
              <a:spLocks noChangeArrowheads="1"/>
            </p:cNvSpPr>
            <p:nvPr/>
          </p:nvSpPr>
          <p:spPr bwMode="auto">
            <a:xfrm>
              <a:off x="3659670" y="3830132"/>
              <a:ext cx="2142245" cy="2142245"/>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C4123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9" name="Freeform 27">
              <a:extLst>
                <a:ext uri="{FF2B5EF4-FFF2-40B4-BE49-F238E27FC236}">
                  <a16:creationId xmlns:a16="http://schemas.microsoft.com/office/drawing/2014/main" id="{3E638BBE-F16A-44A6-A635-A50825ED3A24}"/>
                </a:ext>
              </a:extLst>
            </p:cNvPr>
            <p:cNvSpPr>
              <a:spLocks noChangeArrowheads="1"/>
            </p:cNvSpPr>
            <p:nvPr/>
          </p:nvSpPr>
          <p:spPr bwMode="auto">
            <a:xfrm>
              <a:off x="6359449" y="3830132"/>
              <a:ext cx="2142245" cy="2142245"/>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rgbClr val="FF660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0" name="Freeform 28">
              <a:extLst>
                <a:ext uri="{FF2B5EF4-FFF2-40B4-BE49-F238E27FC236}">
                  <a16:creationId xmlns:a16="http://schemas.microsoft.com/office/drawing/2014/main" id="{1FB08338-5A80-49DA-AC48-625C93266632}"/>
                </a:ext>
              </a:extLst>
            </p:cNvPr>
            <p:cNvSpPr>
              <a:spLocks noChangeArrowheads="1"/>
            </p:cNvSpPr>
            <p:nvPr/>
          </p:nvSpPr>
          <p:spPr bwMode="auto">
            <a:xfrm>
              <a:off x="3659670" y="1160566"/>
              <a:ext cx="2142245" cy="2142245"/>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rgbClr val="005288"/>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1" name="Freeform 29">
              <a:extLst>
                <a:ext uri="{FF2B5EF4-FFF2-40B4-BE49-F238E27FC236}">
                  <a16:creationId xmlns:a16="http://schemas.microsoft.com/office/drawing/2014/main" id="{C099F9AB-6695-4B39-A4B7-42507762FAB5}"/>
                </a:ext>
              </a:extLst>
            </p:cNvPr>
            <p:cNvSpPr>
              <a:spLocks noChangeArrowheads="1"/>
            </p:cNvSpPr>
            <p:nvPr/>
          </p:nvSpPr>
          <p:spPr bwMode="auto">
            <a:xfrm>
              <a:off x="6359449" y="1160566"/>
              <a:ext cx="2142245" cy="2142245"/>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solidFill>
              <a:srgbClr val="FF990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2" name="TextBox 11">
              <a:extLst>
                <a:ext uri="{FF2B5EF4-FFF2-40B4-BE49-F238E27FC236}">
                  <a16:creationId xmlns:a16="http://schemas.microsoft.com/office/drawing/2014/main" id="{831789D3-2CB3-4815-994A-4F985870AA52}"/>
                </a:ext>
              </a:extLst>
            </p:cNvPr>
            <p:cNvSpPr txBox="1"/>
            <p:nvPr/>
          </p:nvSpPr>
          <p:spPr>
            <a:xfrm>
              <a:off x="3656924" y="1209246"/>
              <a:ext cx="2142244" cy="107721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Identify</a:t>
              </a:r>
            </a:p>
          </p:txBody>
        </p:sp>
        <p:sp>
          <p:nvSpPr>
            <p:cNvPr id="13" name="TextBox 12">
              <a:extLst>
                <a:ext uri="{FF2B5EF4-FFF2-40B4-BE49-F238E27FC236}">
                  <a16:creationId xmlns:a16="http://schemas.microsoft.com/office/drawing/2014/main" id="{EAA8A5DF-409D-4BE5-9F52-EDB070B6C129}"/>
                </a:ext>
              </a:extLst>
            </p:cNvPr>
            <p:cNvSpPr txBox="1"/>
            <p:nvPr/>
          </p:nvSpPr>
          <p:spPr>
            <a:xfrm>
              <a:off x="6356703" y="1209246"/>
              <a:ext cx="2127602" cy="107721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Investigate</a:t>
              </a:r>
            </a:p>
          </p:txBody>
        </p:sp>
        <p:sp>
          <p:nvSpPr>
            <p:cNvPr id="14" name="TextBox 13">
              <a:extLst>
                <a:ext uri="{FF2B5EF4-FFF2-40B4-BE49-F238E27FC236}">
                  <a16:creationId xmlns:a16="http://schemas.microsoft.com/office/drawing/2014/main" id="{8A47A1C1-E975-408A-91DC-F9BAF04E19F5}"/>
                </a:ext>
              </a:extLst>
            </p:cNvPr>
            <p:cNvSpPr txBox="1"/>
            <p:nvPr/>
          </p:nvSpPr>
          <p:spPr>
            <a:xfrm>
              <a:off x="6356703" y="4762500"/>
              <a:ext cx="2142245" cy="107721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Assess</a:t>
              </a:r>
            </a:p>
          </p:txBody>
        </p:sp>
        <p:sp>
          <p:nvSpPr>
            <p:cNvPr id="15" name="TextBox 14">
              <a:extLst>
                <a:ext uri="{FF2B5EF4-FFF2-40B4-BE49-F238E27FC236}">
                  <a16:creationId xmlns:a16="http://schemas.microsoft.com/office/drawing/2014/main" id="{BD5BA2CA-89DC-43A7-A7CC-899B4C3547B7}"/>
                </a:ext>
              </a:extLst>
            </p:cNvPr>
            <p:cNvSpPr txBox="1"/>
            <p:nvPr/>
          </p:nvSpPr>
          <p:spPr>
            <a:xfrm>
              <a:off x="3656923" y="4762500"/>
              <a:ext cx="2142244" cy="107721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Manage</a:t>
              </a:r>
            </a:p>
          </p:txBody>
        </p:sp>
        <p:sp>
          <p:nvSpPr>
            <p:cNvPr id="16" name="TextBox 15">
              <a:extLst>
                <a:ext uri="{FF2B5EF4-FFF2-40B4-BE49-F238E27FC236}">
                  <a16:creationId xmlns:a16="http://schemas.microsoft.com/office/drawing/2014/main" id="{1E8B107A-0FBC-4364-A624-347093AB8E15}"/>
                </a:ext>
              </a:extLst>
            </p:cNvPr>
            <p:cNvSpPr txBox="1"/>
            <p:nvPr/>
          </p:nvSpPr>
          <p:spPr>
            <a:xfrm>
              <a:off x="5030941" y="3058823"/>
              <a:ext cx="2142244" cy="106205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League Spartan" charset="0"/>
                  <a:cs typeface="Calibri" panose="020F0502020204030204" pitchFamily="34" charset="0"/>
                </a:rPr>
                <a:t>Subject of Interest</a:t>
              </a:r>
            </a:p>
          </p:txBody>
        </p:sp>
        <p:sp>
          <p:nvSpPr>
            <p:cNvPr id="17" name="Arrow: Left-Right 16">
              <a:extLst>
                <a:ext uri="{FF2B5EF4-FFF2-40B4-BE49-F238E27FC236}">
                  <a16:creationId xmlns:a16="http://schemas.microsoft.com/office/drawing/2014/main" id="{60E65615-03F2-4639-91BA-B09CA6D5F257}"/>
                </a:ext>
              </a:extLst>
            </p:cNvPr>
            <p:cNvSpPr/>
            <p:nvPr/>
          </p:nvSpPr>
          <p:spPr>
            <a:xfrm rot="10800000">
              <a:off x="5654399" y="1504031"/>
              <a:ext cx="865509" cy="436764"/>
            </a:xfrm>
            <a:prstGeom prst="leftRightArrow">
              <a:avLst/>
            </a:prstGeom>
            <a:solidFill>
              <a:srgbClr val="005288"/>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8" name="Arrow: Left-Right 17">
              <a:extLst>
                <a:ext uri="{FF2B5EF4-FFF2-40B4-BE49-F238E27FC236}">
                  <a16:creationId xmlns:a16="http://schemas.microsoft.com/office/drawing/2014/main" id="{64AAFF52-15E0-4E79-AC04-AECB7A7C0220}"/>
                </a:ext>
              </a:extLst>
            </p:cNvPr>
            <p:cNvSpPr/>
            <p:nvPr/>
          </p:nvSpPr>
          <p:spPr>
            <a:xfrm rot="10800000">
              <a:off x="5654398" y="5250902"/>
              <a:ext cx="865509" cy="436764"/>
            </a:xfrm>
            <a:prstGeom prst="leftRightArrow">
              <a:avLst/>
            </a:prstGeom>
            <a:solidFill>
              <a:srgbClr val="FF66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9" name="Arrow: Left-Right 18">
              <a:extLst>
                <a:ext uri="{FF2B5EF4-FFF2-40B4-BE49-F238E27FC236}">
                  <a16:creationId xmlns:a16="http://schemas.microsoft.com/office/drawing/2014/main" id="{CE553532-F845-4B31-BD90-CD1B36ABA34E}"/>
                </a:ext>
              </a:extLst>
            </p:cNvPr>
            <p:cNvSpPr/>
            <p:nvPr/>
          </p:nvSpPr>
          <p:spPr>
            <a:xfrm rot="5400000">
              <a:off x="3788621" y="3366044"/>
              <a:ext cx="865509" cy="436764"/>
            </a:xfrm>
            <a:prstGeom prst="leftRightArrow">
              <a:avLst/>
            </a:prstGeom>
            <a:solidFill>
              <a:srgbClr val="C4123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0" name="Arrow: Left-Right 19">
              <a:extLst>
                <a:ext uri="{FF2B5EF4-FFF2-40B4-BE49-F238E27FC236}">
                  <a16:creationId xmlns:a16="http://schemas.microsoft.com/office/drawing/2014/main" id="{93166166-A42C-440D-B680-3CE4857BB944}"/>
                </a:ext>
              </a:extLst>
            </p:cNvPr>
            <p:cNvSpPr/>
            <p:nvPr/>
          </p:nvSpPr>
          <p:spPr>
            <a:xfrm rot="5400000">
              <a:off x="7507233" y="3366045"/>
              <a:ext cx="865509" cy="436764"/>
            </a:xfrm>
            <a:prstGeom prst="leftRightArrow">
              <a:avLst/>
            </a:prstGeom>
            <a:solidFill>
              <a:srgbClr val="FF99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sp>
        <p:nvSpPr>
          <p:cNvPr id="21" name="Footer Placeholder 5">
            <a:extLst>
              <a:ext uri="{FF2B5EF4-FFF2-40B4-BE49-F238E27FC236}">
                <a16:creationId xmlns:a16="http://schemas.microsoft.com/office/drawing/2014/main" id="{DFA4F781-BD9A-4268-BFDA-F689A9065FD0}"/>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29426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DE72-8460-413B-A27C-EC56B4CEDEA6}"/>
              </a:ext>
            </a:extLst>
          </p:cNvPr>
          <p:cNvSpPr>
            <a:spLocks noGrp="1"/>
          </p:cNvSpPr>
          <p:nvPr>
            <p:ph type="title"/>
          </p:nvPr>
        </p:nvSpPr>
        <p:spPr/>
        <p:txBody>
          <a:bodyPr/>
          <a:lstStyle/>
          <a:p>
            <a:r>
              <a:rPr lang="en-US" dirty="0"/>
              <a:t>Threat Assessment Model: Identify</a:t>
            </a:r>
          </a:p>
        </p:txBody>
      </p:sp>
      <p:grpSp>
        <p:nvGrpSpPr>
          <p:cNvPr id="25" name="Group 24">
            <a:extLst>
              <a:ext uri="{FF2B5EF4-FFF2-40B4-BE49-F238E27FC236}">
                <a16:creationId xmlns:a16="http://schemas.microsoft.com/office/drawing/2014/main" id="{844B30B0-4EF6-4A5E-8DCD-A84C50C069EB}"/>
              </a:ext>
            </a:extLst>
          </p:cNvPr>
          <p:cNvGrpSpPr/>
          <p:nvPr/>
        </p:nvGrpSpPr>
        <p:grpSpPr>
          <a:xfrm>
            <a:off x="4050792" y="1920240"/>
            <a:ext cx="1643821" cy="1641716"/>
            <a:chOff x="4047276" y="1915366"/>
            <a:chExt cx="1643821" cy="1641716"/>
          </a:xfrm>
          <a:solidFill>
            <a:srgbClr val="C0C2C4"/>
          </a:solidFill>
        </p:grpSpPr>
        <p:sp>
          <p:nvSpPr>
            <p:cNvPr id="26" name="Freeform 29">
              <a:extLst>
                <a:ext uri="{FF2B5EF4-FFF2-40B4-BE49-F238E27FC236}">
                  <a16:creationId xmlns:a16="http://schemas.microsoft.com/office/drawing/2014/main" id="{703AD310-D618-482C-B203-8CEA11A5CF01}"/>
                </a:ext>
              </a:extLst>
            </p:cNvPr>
            <p:cNvSpPr>
              <a:spLocks noChangeArrowheads="1"/>
            </p:cNvSpPr>
            <p:nvPr/>
          </p:nvSpPr>
          <p:spPr bwMode="auto">
            <a:xfrm>
              <a:off x="4049381" y="1915366"/>
              <a:ext cx="1641716" cy="1641716"/>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grp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3162B9A3-6D87-4A56-9EB7-0C9A507F76C3}"/>
                </a:ext>
              </a:extLst>
            </p:cNvPr>
            <p:cNvSpPr txBox="1"/>
            <p:nvPr/>
          </p:nvSpPr>
          <p:spPr>
            <a:xfrm>
              <a:off x="4047276" y="1949939"/>
              <a:ext cx="1630495" cy="830997"/>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Investigate</a:t>
              </a:r>
            </a:p>
          </p:txBody>
        </p:sp>
      </p:grpSp>
      <p:sp>
        <p:nvSpPr>
          <p:cNvPr id="28" name="Freeform 25">
            <a:extLst>
              <a:ext uri="{FF2B5EF4-FFF2-40B4-BE49-F238E27FC236}">
                <a16:creationId xmlns:a16="http://schemas.microsoft.com/office/drawing/2014/main" id="{8BDD9EBC-0166-477E-A25B-A007A21D6F87}"/>
              </a:ext>
            </a:extLst>
          </p:cNvPr>
          <p:cNvSpPr>
            <a:spLocks noChangeArrowheads="1"/>
          </p:cNvSpPr>
          <p:nvPr/>
        </p:nvSpPr>
        <p:spPr bwMode="auto">
          <a:xfrm>
            <a:off x="3040146" y="2963538"/>
            <a:ext cx="1591202" cy="1591202"/>
          </a:xfrm>
          <a:custGeom>
            <a:avLst/>
            <a:gdLst>
              <a:gd name="T0" fmla="*/ 3334 w 3335"/>
              <a:gd name="T1" fmla="*/ 1666 h 3333"/>
              <a:gd name="T2" fmla="*/ 1667 w 3335"/>
              <a:gd name="T3" fmla="*/ 3332 h 3333"/>
              <a:gd name="T4" fmla="*/ 0 w 3335"/>
              <a:gd name="T5" fmla="*/ 1666 h 3333"/>
              <a:gd name="T6" fmla="*/ 1667 w 3335"/>
              <a:gd name="T7" fmla="*/ 0 h 3333"/>
              <a:gd name="T8" fmla="*/ 3334 w 3335"/>
              <a:gd name="T9" fmla="*/ 1666 h 3333"/>
            </a:gdLst>
            <a:ahLst/>
            <a:cxnLst>
              <a:cxn ang="0">
                <a:pos x="T0" y="T1"/>
              </a:cxn>
              <a:cxn ang="0">
                <a:pos x="T2" y="T3"/>
              </a:cxn>
              <a:cxn ang="0">
                <a:pos x="T4" y="T5"/>
              </a:cxn>
              <a:cxn ang="0">
                <a:pos x="T6" y="T7"/>
              </a:cxn>
              <a:cxn ang="0">
                <a:pos x="T8" y="T9"/>
              </a:cxn>
            </a:cxnLst>
            <a:rect l="0" t="0" r="r" b="b"/>
            <a:pathLst>
              <a:path w="3335" h="3333">
                <a:moveTo>
                  <a:pt x="3334" y="1666"/>
                </a:moveTo>
                <a:cubicBezTo>
                  <a:pt x="3334" y="2586"/>
                  <a:pt x="2587" y="3332"/>
                  <a:pt x="1667" y="3332"/>
                </a:cubicBezTo>
                <a:cubicBezTo>
                  <a:pt x="747" y="3332"/>
                  <a:pt x="0" y="2586"/>
                  <a:pt x="0" y="1666"/>
                </a:cubicBezTo>
                <a:cubicBezTo>
                  <a:pt x="0" y="746"/>
                  <a:pt x="747" y="0"/>
                  <a:pt x="1667" y="0"/>
                </a:cubicBezTo>
                <a:cubicBezTo>
                  <a:pt x="2587" y="0"/>
                  <a:pt x="3334" y="746"/>
                  <a:pt x="3334" y="1666"/>
                </a:cubicBezTo>
              </a:path>
            </a:pathLst>
          </a:custGeom>
          <a:solidFill>
            <a:srgbClr val="0078AE"/>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9" name="Freeform 26">
            <a:extLst>
              <a:ext uri="{FF2B5EF4-FFF2-40B4-BE49-F238E27FC236}">
                <a16:creationId xmlns:a16="http://schemas.microsoft.com/office/drawing/2014/main" id="{C901DB9D-438B-438A-A68B-D27FC5D8E7C3}"/>
              </a:ext>
            </a:extLst>
          </p:cNvPr>
          <p:cNvSpPr>
            <a:spLocks noChangeArrowheads="1"/>
          </p:cNvSpPr>
          <p:nvPr/>
        </p:nvSpPr>
        <p:spPr bwMode="auto">
          <a:xfrm>
            <a:off x="1980396" y="3961197"/>
            <a:ext cx="1641716" cy="1641716"/>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30" name="Freeform 27">
            <a:extLst>
              <a:ext uri="{FF2B5EF4-FFF2-40B4-BE49-F238E27FC236}">
                <a16:creationId xmlns:a16="http://schemas.microsoft.com/office/drawing/2014/main" id="{49CF6DAC-21A3-4E0E-ACFB-883308365246}"/>
              </a:ext>
            </a:extLst>
          </p:cNvPr>
          <p:cNvSpPr>
            <a:spLocks noChangeArrowheads="1"/>
          </p:cNvSpPr>
          <p:nvPr/>
        </p:nvSpPr>
        <p:spPr bwMode="auto">
          <a:xfrm>
            <a:off x="4049381" y="3961197"/>
            <a:ext cx="1641716" cy="1641716"/>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grpSp>
        <p:nvGrpSpPr>
          <p:cNvPr id="44" name="Group 43">
            <a:extLst>
              <a:ext uri="{FF2B5EF4-FFF2-40B4-BE49-F238E27FC236}">
                <a16:creationId xmlns:a16="http://schemas.microsoft.com/office/drawing/2014/main" id="{F352EFB9-F611-4BB3-A71F-EDA78625E01E}"/>
              </a:ext>
            </a:extLst>
          </p:cNvPr>
          <p:cNvGrpSpPr/>
          <p:nvPr/>
        </p:nvGrpSpPr>
        <p:grpSpPr>
          <a:xfrm>
            <a:off x="1978292" y="1915366"/>
            <a:ext cx="1643820" cy="1641716"/>
            <a:chOff x="1978292" y="1915366"/>
            <a:chExt cx="1643820" cy="1641716"/>
          </a:xfrm>
        </p:grpSpPr>
        <p:sp>
          <p:nvSpPr>
            <p:cNvPr id="31" name="Freeform 28">
              <a:extLst>
                <a:ext uri="{FF2B5EF4-FFF2-40B4-BE49-F238E27FC236}">
                  <a16:creationId xmlns:a16="http://schemas.microsoft.com/office/drawing/2014/main" id="{3BB21DCC-6AEC-4FBE-8F10-D219342C9279}"/>
                </a:ext>
              </a:extLst>
            </p:cNvPr>
            <p:cNvSpPr>
              <a:spLocks noChangeArrowheads="1"/>
            </p:cNvSpPr>
            <p:nvPr/>
          </p:nvSpPr>
          <p:spPr bwMode="auto">
            <a:xfrm>
              <a:off x="1980396" y="1915366"/>
              <a:ext cx="1641716" cy="1641716"/>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rgbClr val="005288"/>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32" name="TextBox 31">
              <a:extLst>
                <a:ext uri="{FF2B5EF4-FFF2-40B4-BE49-F238E27FC236}">
                  <a16:creationId xmlns:a16="http://schemas.microsoft.com/office/drawing/2014/main" id="{A1FD2D63-D249-4125-85A0-2E9B3401F9B2}"/>
                </a:ext>
              </a:extLst>
            </p:cNvPr>
            <p:cNvSpPr txBox="1"/>
            <p:nvPr/>
          </p:nvSpPr>
          <p:spPr>
            <a:xfrm>
              <a:off x="1978292" y="1934550"/>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Identify</a:t>
              </a:r>
            </a:p>
          </p:txBody>
        </p:sp>
      </p:grpSp>
      <p:sp>
        <p:nvSpPr>
          <p:cNvPr id="36" name="TextBox 35">
            <a:extLst>
              <a:ext uri="{FF2B5EF4-FFF2-40B4-BE49-F238E27FC236}">
                <a16:creationId xmlns:a16="http://schemas.microsoft.com/office/drawing/2014/main" id="{F58F5986-CC2C-4C30-9033-9CDD949C7C0A}"/>
              </a:ext>
            </a:extLst>
          </p:cNvPr>
          <p:cNvSpPr txBox="1"/>
          <p:nvPr/>
        </p:nvSpPr>
        <p:spPr>
          <a:xfrm>
            <a:off x="4047276"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Assess</a:t>
            </a:r>
          </a:p>
        </p:txBody>
      </p:sp>
      <p:sp>
        <p:nvSpPr>
          <p:cNvPr id="37" name="TextBox 36">
            <a:extLst>
              <a:ext uri="{FF2B5EF4-FFF2-40B4-BE49-F238E27FC236}">
                <a16:creationId xmlns:a16="http://schemas.microsoft.com/office/drawing/2014/main" id="{9AFBAA94-312D-4DE8-B6F8-E838F0D26B53}"/>
              </a:ext>
            </a:extLst>
          </p:cNvPr>
          <p:cNvSpPr txBox="1"/>
          <p:nvPr/>
        </p:nvSpPr>
        <p:spPr>
          <a:xfrm>
            <a:off x="1978291"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Manage</a:t>
            </a:r>
          </a:p>
        </p:txBody>
      </p:sp>
      <p:sp>
        <p:nvSpPr>
          <p:cNvPr id="38" name="TextBox 37">
            <a:extLst>
              <a:ext uri="{FF2B5EF4-FFF2-40B4-BE49-F238E27FC236}">
                <a16:creationId xmlns:a16="http://schemas.microsoft.com/office/drawing/2014/main" id="{D8F95D3F-0F37-4517-9165-6116FC829C81}"/>
              </a:ext>
            </a:extLst>
          </p:cNvPr>
          <p:cNvSpPr txBox="1"/>
          <p:nvPr/>
        </p:nvSpPr>
        <p:spPr>
          <a:xfrm>
            <a:off x="3031273" y="3361558"/>
            <a:ext cx="1641716" cy="83099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League Spartan" charset="0"/>
                <a:cs typeface="Calibri" panose="020F0502020204030204" pitchFamily="34" charset="0"/>
              </a:rPr>
              <a:t>Subject of Interest</a:t>
            </a:r>
          </a:p>
        </p:txBody>
      </p:sp>
      <p:sp>
        <p:nvSpPr>
          <p:cNvPr id="40" name="Arrow: Left-Right 39">
            <a:extLst>
              <a:ext uri="{FF2B5EF4-FFF2-40B4-BE49-F238E27FC236}">
                <a16:creationId xmlns:a16="http://schemas.microsoft.com/office/drawing/2014/main" id="{9313C1B3-E9DD-43F3-8592-3A5F651665AC}"/>
              </a:ext>
            </a:extLst>
          </p:cNvPr>
          <p:cNvSpPr/>
          <p:nvPr/>
        </p:nvSpPr>
        <p:spPr>
          <a:xfrm rot="10800000">
            <a:off x="3509063" y="5050008"/>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42" name="Arrow: Left-Right 41">
            <a:extLst>
              <a:ext uri="{FF2B5EF4-FFF2-40B4-BE49-F238E27FC236}">
                <a16:creationId xmlns:a16="http://schemas.microsoft.com/office/drawing/2014/main" id="{48729F52-8D31-4DC0-983F-FC2DE0046BED}"/>
              </a:ext>
            </a:extLst>
          </p:cNvPr>
          <p:cNvSpPr/>
          <p:nvPr/>
        </p:nvSpPr>
        <p:spPr>
          <a:xfrm rot="5400000">
            <a:off x="4928989" y="360554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nvGrpSpPr>
          <p:cNvPr id="45" name="Group 44">
            <a:extLst>
              <a:ext uri="{FF2B5EF4-FFF2-40B4-BE49-F238E27FC236}">
                <a16:creationId xmlns:a16="http://schemas.microsoft.com/office/drawing/2014/main" id="{CAF46D78-4F5A-4933-9708-9669D351F5FB}"/>
              </a:ext>
            </a:extLst>
          </p:cNvPr>
          <p:cNvGrpSpPr/>
          <p:nvPr/>
        </p:nvGrpSpPr>
        <p:grpSpPr>
          <a:xfrm>
            <a:off x="1975104" y="1920240"/>
            <a:ext cx="1643820" cy="1641716"/>
            <a:chOff x="1978292" y="1915366"/>
            <a:chExt cx="1643820" cy="1641716"/>
          </a:xfrm>
        </p:grpSpPr>
        <p:sp>
          <p:nvSpPr>
            <p:cNvPr id="46" name="Freeform 28">
              <a:extLst>
                <a:ext uri="{FF2B5EF4-FFF2-40B4-BE49-F238E27FC236}">
                  <a16:creationId xmlns:a16="http://schemas.microsoft.com/office/drawing/2014/main" id="{25FB6F84-A789-468E-84B1-46004D3BEA34}"/>
                </a:ext>
              </a:extLst>
            </p:cNvPr>
            <p:cNvSpPr>
              <a:spLocks noChangeArrowheads="1"/>
            </p:cNvSpPr>
            <p:nvPr/>
          </p:nvSpPr>
          <p:spPr bwMode="auto">
            <a:xfrm>
              <a:off x="1980396" y="1915366"/>
              <a:ext cx="1641716" cy="1641716"/>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rgbClr val="005288"/>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47" name="TextBox 46">
              <a:extLst>
                <a:ext uri="{FF2B5EF4-FFF2-40B4-BE49-F238E27FC236}">
                  <a16:creationId xmlns:a16="http://schemas.microsoft.com/office/drawing/2014/main" id="{4D84DD1F-2B60-43DF-81CE-AD302CBCAB42}"/>
                </a:ext>
              </a:extLst>
            </p:cNvPr>
            <p:cNvSpPr txBox="1"/>
            <p:nvPr/>
          </p:nvSpPr>
          <p:spPr>
            <a:xfrm>
              <a:off x="1978292" y="1934550"/>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Identify</a:t>
              </a:r>
            </a:p>
          </p:txBody>
        </p:sp>
      </p:grpSp>
      <p:sp>
        <p:nvSpPr>
          <p:cNvPr id="39" name="Arrow: Left-Right 38">
            <a:extLst>
              <a:ext uri="{FF2B5EF4-FFF2-40B4-BE49-F238E27FC236}">
                <a16:creationId xmlns:a16="http://schemas.microsoft.com/office/drawing/2014/main" id="{F8216D96-749A-46E5-91AF-6AE32BAAB7FA}"/>
              </a:ext>
            </a:extLst>
          </p:cNvPr>
          <p:cNvSpPr/>
          <p:nvPr/>
        </p:nvSpPr>
        <p:spPr>
          <a:xfrm rot="10800000">
            <a:off x="3509063" y="217858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41" name="Arrow: Left-Right 40">
            <a:extLst>
              <a:ext uri="{FF2B5EF4-FFF2-40B4-BE49-F238E27FC236}">
                <a16:creationId xmlns:a16="http://schemas.microsoft.com/office/drawing/2014/main" id="{97D55250-6F16-41E7-8B65-799B73632AC4}"/>
              </a:ext>
            </a:extLst>
          </p:cNvPr>
          <p:cNvSpPr/>
          <p:nvPr/>
        </p:nvSpPr>
        <p:spPr>
          <a:xfrm rot="5400000">
            <a:off x="2079218" y="3605541"/>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3" name="Footer Placeholder 5">
            <a:extLst>
              <a:ext uri="{FF2B5EF4-FFF2-40B4-BE49-F238E27FC236}">
                <a16:creationId xmlns:a16="http://schemas.microsoft.com/office/drawing/2014/main" id="{0C7A6B96-B55C-4885-A2FC-0171E5D23921}"/>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226936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5"/>
                                        </p:tgtEl>
                                      </p:cBhvr>
                                      <p:by x="150000" y="1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91667E-6 1.48148E-6 L 0.49557 0.10023 " pathEditMode="relative" rAng="0" ptsTypes="AA">
                                      <p:cBhvr>
                                        <p:cTn id="9" dur="2000" fill="hold"/>
                                        <p:tgtEl>
                                          <p:spTgt spid="45"/>
                                        </p:tgtEl>
                                        <p:attrNameLst>
                                          <p:attrName>ppt_x</p:attrName>
                                          <p:attrName>ppt_y</p:attrName>
                                        </p:attrNameLst>
                                      </p:cBhvr>
                                      <p:rCtr x="24779"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19DACF3-50A0-4873-8DD5-803A7EFF9CB4}"/>
              </a:ext>
            </a:extLst>
          </p:cNvPr>
          <p:cNvGrpSpPr/>
          <p:nvPr/>
        </p:nvGrpSpPr>
        <p:grpSpPr>
          <a:xfrm>
            <a:off x="4050792" y="1920240"/>
            <a:ext cx="1643821" cy="1641716"/>
            <a:chOff x="4047276" y="1915366"/>
            <a:chExt cx="1643821" cy="1641716"/>
          </a:xfrm>
        </p:grpSpPr>
        <p:sp>
          <p:nvSpPr>
            <p:cNvPr id="31" name="Freeform 29">
              <a:extLst>
                <a:ext uri="{FF2B5EF4-FFF2-40B4-BE49-F238E27FC236}">
                  <a16:creationId xmlns:a16="http://schemas.microsoft.com/office/drawing/2014/main" id="{46B0F358-5257-4477-872F-7910F17CD938}"/>
                </a:ext>
              </a:extLst>
            </p:cNvPr>
            <p:cNvSpPr>
              <a:spLocks noChangeArrowheads="1"/>
            </p:cNvSpPr>
            <p:nvPr/>
          </p:nvSpPr>
          <p:spPr bwMode="auto">
            <a:xfrm>
              <a:off x="4049381" y="1915366"/>
              <a:ext cx="1641716" cy="1641716"/>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solidFill>
              <a:srgbClr val="FF990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32" name="TextBox 31">
              <a:extLst>
                <a:ext uri="{FF2B5EF4-FFF2-40B4-BE49-F238E27FC236}">
                  <a16:creationId xmlns:a16="http://schemas.microsoft.com/office/drawing/2014/main" id="{C448B505-65D6-4F31-8F55-1FADE7DB2CFE}"/>
                </a:ext>
              </a:extLst>
            </p:cNvPr>
            <p:cNvSpPr txBox="1"/>
            <p:nvPr/>
          </p:nvSpPr>
          <p:spPr>
            <a:xfrm>
              <a:off x="4047276" y="1949939"/>
              <a:ext cx="1630495" cy="83099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Investigate</a:t>
              </a:r>
            </a:p>
          </p:txBody>
        </p:sp>
      </p:grpSp>
      <p:sp>
        <p:nvSpPr>
          <p:cNvPr id="2" name="Title 1">
            <a:extLst>
              <a:ext uri="{FF2B5EF4-FFF2-40B4-BE49-F238E27FC236}">
                <a16:creationId xmlns:a16="http://schemas.microsoft.com/office/drawing/2014/main" id="{07D1DE72-8460-413B-A27C-EC56B4CEDEA6}"/>
              </a:ext>
            </a:extLst>
          </p:cNvPr>
          <p:cNvSpPr>
            <a:spLocks noGrp="1"/>
          </p:cNvSpPr>
          <p:nvPr>
            <p:ph type="title"/>
          </p:nvPr>
        </p:nvSpPr>
        <p:spPr/>
        <p:txBody>
          <a:bodyPr/>
          <a:lstStyle/>
          <a:p>
            <a:r>
              <a:rPr lang="en-US" dirty="0"/>
              <a:t>Threat Assessment Model: Investigate</a:t>
            </a:r>
          </a:p>
        </p:txBody>
      </p:sp>
      <p:sp>
        <p:nvSpPr>
          <p:cNvPr id="6" name="Freeform 25">
            <a:extLst>
              <a:ext uri="{FF2B5EF4-FFF2-40B4-BE49-F238E27FC236}">
                <a16:creationId xmlns:a16="http://schemas.microsoft.com/office/drawing/2014/main" id="{0AB34496-FF54-4AD3-8FA3-B7676D998B3A}"/>
              </a:ext>
            </a:extLst>
          </p:cNvPr>
          <p:cNvSpPr>
            <a:spLocks noChangeArrowheads="1"/>
          </p:cNvSpPr>
          <p:nvPr/>
        </p:nvSpPr>
        <p:spPr bwMode="auto">
          <a:xfrm>
            <a:off x="3040146" y="2963538"/>
            <a:ext cx="1591202" cy="1591202"/>
          </a:xfrm>
          <a:custGeom>
            <a:avLst/>
            <a:gdLst>
              <a:gd name="T0" fmla="*/ 3334 w 3335"/>
              <a:gd name="T1" fmla="*/ 1666 h 3333"/>
              <a:gd name="T2" fmla="*/ 1667 w 3335"/>
              <a:gd name="T3" fmla="*/ 3332 h 3333"/>
              <a:gd name="T4" fmla="*/ 0 w 3335"/>
              <a:gd name="T5" fmla="*/ 1666 h 3333"/>
              <a:gd name="T6" fmla="*/ 1667 w 3335"/>
              <a:gd name="T7" fmla="*/ 0 h 3333"/>
              <a:gd name="T8" fmla="*/ 3334 w 3335"/>
              <a:gd name="T9" fmla="*/ 1666 h 3333"/>
            </a:gdLst>
            <a:ahLst/>
            <a:cxnLst>
              <a:cxn ang="0">
                <a:pos x="T0" y="T1"/>
              </a:cxn>
              <a:cxn ang="0">
                <a:pos x="T2" y="T3"/>
              </a:cxn>
              <a:cxn ang="0">
                <a:pos x="T4" y="T5"/>
              </a:cxn>
              <a:cxn ang="0">
                <a:pos x="T6" y="T7"/>
              </a:cxn>
              <a:cxn ang="0">
                <a:pos x="T8" y="T9"/>
              </a:cxn>
            </a:cxnLst>
            <a:rect l="0" t="0" r="r" b="b"/>
            <a:pathLst>
              <a:path w="3335" h="3333">
                <a:moveTo>
                  <a:pt x="3334" y="1666"/>
                </a:moveTo>
                <a:cubicBezTo>
                  <a:pt x="3334" y="2586"/>
                  <a:pt x="2587" y="3332"/>
                  <a:pt x="1667" y="3332"/>
                </a:cubicBezTo>
                <a:cubicBezTo>
                  <a:pt x="747" y="3332"/>
                  <a:pt x="0" y="2586"/>
                  <a:pt x="0" y="1666"/>
                </a:cubicBezTo>
                <a:cubicBezTo>
                  <a:pt x="0" y="746"/>
                  <a:pt x="747" y="0"/>
                  <a:pt x="1667" y="0"/>
                </a:cubicBezTo>
                <a:cubicBezTo>
                  <a:pt x="2587" y="0"/>
                  <a:pt x="3334" y="746"/>
                  <a:pt x="3334" y="1666"/>
                </a:cubicBezTo>
              </a:path>
            </a:pathLst>
          </a:custGeom>
          <a:solidFill>
            <a:srgbClr val="0078AE"/>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7" name="Freeform 26">
            <a:extLst>
              <a:ext uri="{FF2B5EF4-FFF2-40B4-BE49-F238E27FC236}">
                <a16:creationId xmlns:a16="http://schemas.microsoft.com/office/drawing/2014/main" id="{E785CED6-AD4C-482E-B003-D64558514B96}"/>
              </a:ext>
            </a:extLst>
          </p:cNvPr>
          <p:cNvSpPr>
            <a:spLocks noChangeArrowheads="1"/>
          </p:cNvSpPr>
          <p:nvPr/>
        </p:nvSpPr>
        <p:spPr bwMode="auto">
          <a:xfrm>
            <a:off x="1980396" y="3961197"/>
            <a:ext cx="1641716" cy="1641716"/>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8" name="Freeform 27">
            <a:extLst>
              <a:ext uri="{FF2B5EF4-FFF2-40B4-BE49-F238E27FC236}">
                <a16:creationId xmlns:a16="http://schemas.microsoft.com/office/drawing/2014/main" id="{C0FC9365-87A2-45CE-8920-D44BA0B43B51}"/>
              </a:ext>
            </a:extLst>
          </p:cNvPr>
          <p:cNvSpPr>
            <a:spLocks noChangeArrowheads="1"/>
          </p:cNvSpPr>
          <p:nvPr/>
        </p:nvSpPr>
        <p:spPr bwMode="auto">
          <a:xfrm>
            <a:off x="4049381" y="3961197"/>
            <a:ext cx="1641716" cy="1641716"/>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9" name="Freeform 28">
            <a:extLst>
              <a:ext uri="{FF2B5EF4-FFF2-40B4-BE49-F238E27FC236}">
                <a16:creationId xmlns:a16="http://schemas.microsoft.com/office/drawing/2014/main" id="{0CCF911B-30F5-4ED3-9B20-D5C2472A9CAB}"/>
              </a:ext>
            </a:extLst>
          </p:cNvPr>
          <p:cNvSpPr>
            <a:spLocks noChangeArrowheads="1"/>
          </p:cNvSpPr>
          <p:nvPr/>
        </p:nvSpPr>
        <p:spPr bwMode="auto">
          <a:xfrm>
            <a:off x="1980396" y="1915366"/>
            <a:ext cx="1641716" cy="1641716"/>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1" name="TextBox 10">
            <a:extLst>
              <a:ext uri="{FF2B5EF4-FFF2-40B4-BE49-F238E27FC236}">
                <a16:creationId xmlns:a16="http://schemas.microsoft.com/office/drawing/2014/main" id="{0CDCE2F5-0D76-4BB5-B919-9BA3FCE70A31}"/>
              </a:ext>
            </a:extLst>
          </p:cNvPr>
          <p:cNvSpPr txBox="1"/>
          <p:nvPr/>
        </p:nvSpPr>
        <p:spPr>
          <a:xfrm>
            <a:off x="1978292" y="1934550"/>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Identify</a:t>
            </a:r>
          </a:p>
        </p:txBody>
      </p:sp>
      <p:grpSp>
        <p:nvGrpSpPr>
          <p:cNvPr id="29" name="Group 28">
            <a:extLst>
              <a:ext uri="{FF2B5EF4-FFF2-40B4-BE49-F238E27FC236}">
                <a16:creationId xmlns:a16="http://schemas.microsoft.com/office/drawing/2014/main" id="{7D871F52-4DCD-46DB-BEAA-4CD737D045AD}"/>
              </a:ext>
            </a:extLst>
          </p:cNvPr>
          <p:cNvGrpSpPr/>
          <p:nvPr/>
        </p:nvGrpSpPr>
        <p:grpSpPr>
          <a:xfrm>
            <a:off x="4050792" y="1920240"/>
            <a:ext cx="1643821" cy="1641716"/>
            <a:chOff x="4047276" y="1915366"/>
            <a:chExt cx="1643821" cy="1641716"/>
          </a:xfrm>
        </p:grpSpPr>
        <p:sp>
          <p:nvSpPr>
            <p:cNvPr id="10" name="Freeform 29">
              <a:extLst>
                <a:ext uri="{FF2B5EF4-FFF2-40B4-BE49-F238E27FC236}">
                  <a16:creationId xmlns:a16="http://schemas.microsoft.com/office/drawing/2014/main" id="{01EF7C0A-9397-48DB-889F-1D04E55B973F}"/>
                </a:ext>
              </a:extLst>
            </p:cNvPr>
            <p:cNvSpPr>
              <a:spLocks noChangeArrowheads="1"/>
            </p:cNvSpPr>
            <p:nvPr/>
          </p:nvSpPr>
          <p:spPr bwMode="auto">
            <a:xfrm>
              <a:off x="4049381" y="1915366"/>
              <a:ext cx="1641716" cy="1641716"/>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solidFill>
              <a:srgbClr val="FF990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5C9A821D-8C61-4EE9-BC18-7D1D3D6237BD}"/>
                </a:ext>
              </a:extLst>
            </p:cNvPr>
            <p:cNvSpPr txBox="1"/>
            <p:nvPr/>
          </p:nvSpPr>
          <p:spPr>
            <a:xfrm>
              <a:off x="4047276" y="1949939"/>
              <a:ext cx="1630495" cy="83099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Investigate</a:t>
              </a:r>
            </a:p>
          </p:txBody>
        </p:sp>
      </p:grpSp>
      <p:sp>
        <p:nvSpPr>
          <p:cNvPr id="13" name="TextBox 12">
            <a:extLst>
              <a:ext uri="{FF2B5EF4-FFF2-40B4-BE49-F238E27FC236}">
                <a16:creationId xmlns:a16="http://schemas.microsoft.com/office/drawing/2014/main" id="{0CD5B4E1-7E77-405E-982A-2F847FD73F75}"/>
              </a:ext>
            </a:extLst>
          </p:cNvPr>
          <p:cNvSpPr txBox="1"/>
          <p:nvPr/>
        </p:nvSpPr>
        <p:spPr>
          <a:xfrm>
            <a:off x="4047276"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Assess</a:t>
            </a:r>
          </a:p>
        </p:txBody>
      </p:sp>
      <p:sp>
        <p:nvSpPr>
          <p:cNvPr id="14" name="TextBox 13">
            <a:extLst>
              <a:ext uri="{FF2B5EF4-FFF2-40B4-BE49-F238E27FC236}">
                <a16:creationId xmlns:a16="http://schemas.microsoft.com/office/drawing/2014/main" id="{AF5D1DAD-E8FF-4A8B-967F-44380147304F}"/>
              </a:ext>
            </a:extLst>
          </p:cNvPr>
          <p:cNvSpPr txBox="1"/>
          <p:nvPr/>
        </p:nvSpPr>
        <p:spPr>
          <a:xfrm>
            <a:off x="1978291"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Manage</a:t>
            </a:r>
          </a:p>
        </p:txBody>
      </p:sp>
      <p:sp>
        <p:nvSpPr>
          <p:cNvPr id="15" name="TextBox 14">
            <a:extLst>
              <a:ext uri="{FF2B5EF4-FFF2-40B4-BE49-F238E27FC236}">
                <a16:creationId xmlns:a16="http://schemas.microsoft.com/office/drawing/2014/main" id="{A35AE3D7-F9E0-4C2E-9587-DEA741063265}"/>
              </a:ext>
            </a:extLst>
          </p:cNvPr>
          <p:cNvSpPr txBox="1"/>
          <p:nvPr/>
        </p:nvSpPr>
        <p:spPr>
          <a:xfrm>
            <a:off x="3031273" y="3361558"/>
            <a:ext cx="1641716" cy="83099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League Spartan" charset="0"/>
                <a:cs typeface="Calibri" panose="020F0502020204030204" pitchFamily="34" charset="0"/>
              </a:rPr>
              <a:t>Subject of Interest</a:t>
            </a:r>
          </a:p>
        </p:txBody>
      </p:sp>
      <p:sp>
        <p:nvSpPr>
          <p:cNvPr id="16" name="Arrow: Left-Right 15">
            <a:extLst>
              <a:ext uri="{FF2B5EF4-FFF2-40B4-BE49-F238E27FC236}">
                <a16:creationId xmlns:a16="http://schemas.microsoft.com/office/drawing/2014/main" id="{16BBC7AC-E140-4D7F-838D-1D3B0BA3B231}"/>
              </a:ext>
            </a:extLst>
          </p:cNvPr>
          <p:cNvSpPr/>
          <p:nvPr/>
        </p:nvSpPr>
        <p:spPr>
          <a:xfrm rot="10800000">
            <a:off x="3509063" y="217858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7" name="Arrow: Left-Right 16">
            <a:extLst>
              <a:ext uri="{FF2B5EF4-FFF2-40B4-BE49-F238E27FC236}">
                <a16:creationId xmlns:a16="http://schemas.microsoft.com/office/drawing/2014/main" id="{113995DE-6928-4C23-8882-D82BAE2A1A43}"/>
              </a:ext>
            </a:extLst>
          </p:cNvPr>
          <p:cNvSpPr/>
          <p:nvPr/>
        </p:nvSpPr>
        <p:spPr>
          <a:xfrm rot="10800000">
            <a:off x="3509063" y="5050008"/>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8" name="Arrow: Left-Right 17">
            <a:extLst>
              <a:ext uri="{FF2B5EF4-FFF2-40B4-BE49-F238E27FC236}">
                <a16:creationId xmlns:a16="http://schemas.microsoft.com/office/drawing/2014/main" id="{8E8A5D2F-FAFD-4856-9D2A-A4263CADAD1B}"/>
              </a:ext>
            </a:extLst>
          </p:cNvPr>
          <p:cNvSpPr/>
          <p:nvPr/>
        </p:nvSpPr>
        <p:spPr>
          <a:xfrm rot="5400000">
            <a:off x="2079218" y="3605541"/>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9" name="Arrow: Left-Right 18">
            <a:extLst>
              <a:ext uri="{FF2B5EF4-FFF2-40B4-BE49-F238E27FC236}">
                <a16:creationId xmlns:a16="http://schemas.microsoft.com/office/drawing/2014/main" id="{F0BD0587-0133-40CA-83D5-5686A484E5A1}"/>
              </a:ext>
            </a:extLst>
          </p:cNvPr>
          <p:cNvSpPr/>
          <p:nvPr/>
        </p:nvSpPr>
        <p:spPr>
          <a:xfrm rot="5400000">
            <a:off x="4928989" y="360554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2" name="Footer Placeholder 5">
            <a:extLst>
              <a:ext uri="{FF2B5EF4-FFF2-40B4-BE49-F238E27FC236}">
                <a16:creationId xmlns:a16="http://schemas.microsoft.com/office/drawing/2014/main" id="{5FB1EFDE-CE4E-4859-B6D4-6E8903ACF840}"/>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162876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9"/>
                                        </p:tgtEl>
                                      </p:cBhvr>
                                      <p:by x="150000" y="1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6.25E-7 1.48148E-6 L 0.32565 0.10208 " pathEditMode="relative" rAng="0" ptsTypes="AA">
                                      <p:cBhvr>
                                        <p:cTn id="9" dur="2000" fill="hold"/>
                                        <p:tgtEl>
                                          <p:spTgt spid="29"/>
                                        </p:tgtEl>
                                        <p:attrNameLst>
                                          <p:attrName>ppt_x</p:attrName>
                                          <p:attrName>ppt_y</p:attrName>
                                        </p:attrNameLst>
                                      </p:cBhvr>
                                      <p:rCtr x="16276" y="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19DACF3-50A0-4873-8DD5-803A7EFF9CB4}"/>
              </a:ext>
            </a:extLst>
          </p:cNvPr>
          <p:cNvGrpSpPr/>
          <p:nvPr/>
        </p:nvGrpSpPr>
        <p:grpSpPr>
          <a:xfrm>
            <a:off x="4050792" y="1920240"/>
            <a:ext cx="1643821" cy="1641716"/>
            <a:chOff x="4047276" y="1915366"/>
            <a:chExt cx="1643821" cy="1641716"/>
          </a:xfrm>
          <a:solidFill>
            <a:srgbClr val="C0C2C4"/>
          </a:solidFill>
        </p:grpSpPr>
        <p:sp>
          <p:nvSpPr>
            <p:cNvPr id="31" name="Freeform 29">
              <a:extLst>
                <a:ext uri="{FF2B5EF4-FFF2-40B4-BE49-F238E27FC236}">
                  <a16:creationId xmlns:a16="http://schemas.microsoft.com/office/drawing/2014/main" id="{46B0F358-5257-4477-872F-7910F17CD938}"/>
                </a:ext>
              </a:extLst>
            </p:cNvPr>
            <p:cNvSpPr>
              <a:spLocks noChangeArrowheads="1"/>
            </p:cNvSpPr>
            <p:nvPr/>
          </p:nvSpPr>
          <p:spPr bwMode="auto">
            <a:xfrm>
              <a:off x="4049381" y="1915366"/>
              <a:ext cx="1641716" cy="1641716"/>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grp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32" name="TextBox 31">
              <a:extLst>
                <a:ext uri="{FF2B5EF4-FFF2-40B4-BE49-F238E27FC236}">
                  <a16:creationId xmlns:a16="http://schemas.microsoft.com/office/drawing/2014/main" id="{C448B505-65D6-4F31-8F55-1FADE7DB2CFE}"/>
                </a:ext>
              </a:extLst>
            </p:cNvPr>
            <p:cNvSpPr txBox="1"/>
            <p:nvPr/>
          </p:nvSpPr>
          <p:spPr>
            <a:xfrm>
              <a:off x="4047276" y="1949939"/>
              <a:ext cx="1630495" cy="83099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Investigate</a:t>
              </a:r>
            </a:p>
          </p:txBody>
        </p:sp>
      </p:grpSp>
      <p:sp>
        <p:nvSpPr>
          <p:cNvPr id="2" name="Title 1">
            <a:extLst>
              <a:ext uri="{FF2B5EF4-FFF2-40B4-BE49-F238E27FC236}">
                <a16:creationId xmlns:a16="http://schemas.microsoft.com/office/drawing/2014/main" id="{07D1DE72-8460-413B-A27C-EC56B4CEDEA6}"/>
              </a:ext>
            </a:extLst>
          </p:cNvPr>
          <p:cNvSpPr>
            <a:spLocks noGrp="1"/>
          </p:cNvSpPr>
          <p:nvPr>
            <p:ph type="title"/>
          </p:nvPr>
        </p:nvSpPr>
        <p:spPr/>
        <p:txBody>
          <a:bodyPr/>
          <a:lstStyle/>
          <a:p>
            <a:r>
              <a:rPr lang="en-US" dirty="0"/>
              <a:t>Threat Assessment Model: Assess</a:t>
            </a:r>
          </a:p>
        </p:txBody>
      </p:sp>
      <p:sp>
        <p:nvSpPr>
          <p:cNvPr id="6" name="Freeform 25">
            <a:extLst>
              <a:ext uri="{FF2B5EF4-FFF2-40B4-BE49-F238E27FC236}">
                <a16:creationId xmlns:a16="http://schemas.microsoft.com/office/drawing/2014/main" id="{0AB34496-FF54-4AD3-8FA3-B7676D998B3A}"/>
              </a:ext>
            </a:extLst>
          </p:cNvPr>
          <p:cNvSpPr>
            <a:spLocks noChangeArrowheads="1"/>
          </p:cNvSpPr>
          <p:nvPr/>
        </p:nvSpPr>
        <p:spPr bwMode="auto">
          <a:xfrm>
            <a:off x="3040146" y="2963538"/>
            <a:ext cx="1591202" cy="1591202"/>
          </a:xfrm>
          <a:custGeom>
            <a:avLst/>
            <a:gdLst>
              <a:gd name="T0" fmla="*/ 3334 w 3335"/>
              <a:gd name="T1" fmla="*/ 1666 h 3333"/>
              <a:gd name="T2" fmla="*/ 1667 w 3335"/>
              <a:gd name="T3" fmla="*/ 3332 h 3333"/>
              <a:gd name="T4" fmla="*/ 0 w 3335"/>
              <a:gd name="T5" fmla="*/ 1666 h 3333"/>
              <a:gd name="T6" fmla="*/ 1667 w 3335"/>
              <a:gd name="T7" fmla="*/ 0 h 3333"/>
              <a:gd name="T8" fmla="*/ 3334 w 3335"/>
              <a:gd name="T9" fmla="*/ 1666 h 3333"/>
            </a:gdLst>
            <a:ahLst/>
            <a:cxnLst>
              <a:cxn ang="0">
                <a:pos x="T0" y="T1"/>
              </a:cxn>
              <a:cxn ang="0">
                <a:pos x="T2" y="T3"/>
              </a:cxn>
              <a:cxn ang="0">
                <a:pos x="T4" y="T5"/>
              </a:cxn>
              <a:cxn ang="0">
                <a:pos x="T6" y="T7"/>
              </a:cxn>
              <a:cxn ang="0">
                <a:pos x="T8" y="T9"/>
              </a:cxn>
            </a:cxnLst>
            <a:rect l="0" t="0" r="r" b="b"/>
            <a:pathLst>
              <a:path w="3335" h="3333">
                <a:moveTo>
                  <a:pt x="3334" y="1666"/>
                </a:moveTo>
                <a:cubicBezTo>
                  <a:pt x="3334" y="2586"/>
                  <a:pt x="2587" y="3332"/>
                  <a:pt x="1667" y="3332"/>
                </a:cubicBezTo>
                <a:cubicBezTo>
                  <a:pt x="747" y="3332"/>
                  <a:pt x="0" y="2586"/>
                  <a:pt x="0" y="1666"/>
                </a:cubicBezTo>
                <a:cubicBezTo>
                  <a:pt x="0" y="746"/>
                  <a:pt x="747" y="0"/>
                  <a:pt x="1667" y="0"/>
                </a:cubicBezTo>
                <a:cubicBezTo>
                  <a:pt x="2587" y="0"/>
                  <a:pt x="3334" y="746"/>
                  <a:pt x="3334" y="1666"/>
                </a:cubicBezTo>
              </a:path>
            </a:pathLst>
          </a:custGeom>
          <a:solidFill>
            <a:srgbClr val="0078AE"/>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7" name="Freeform 26">
            <a:extLst>
              <a:ext uri="{FF2B5EF4-FFF2-40B4-BE49-F238E27FC236}">
                <a16:creationId xmlns:a16="http://schemas.microsoft.com/office/drawing/2014/main" id="{E785CED6-AD4C-482E-B003-D64558514B96}"/>
              </a:ext>
            </a:extLst>
          </p:cNvPr>
          <p:cNvSpPr>
            <a:spLocks noChangeArrowheads="1"/>
          </p:cNvSpPr>
          <p:nvPr/>
        </p:nvSpPr>
        <p:spPr bwMode="auto">
          <a:xfrm>
            <a:off x="1980396" y="3961197"/>
            <a:ext cx="1641716" cy="1641716"/>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9" name="Freeform 28">
            <a:extLst>
              <a:ext uri="{FF2B5EF4-FFF2-40B4-BE49-F238E27FC236}">
                <a16:creationId xmlns:a16="http://schemas.microsoft.com/office/drawing/2014/main" id="{0CCF911B-30F5-4ED3-9B20-D5C2472A9CAB}"/>
              </a:ext>
            </a:extLst>
          </p:cNvPr>
          <p:cNvSpPr>
            <a:spLocks noChangeArrowheads="1"/>
          </p:cNvSpPr>
          <p:nvPr/>
        </p:nvSpPr>
        <p:spPr bwMode="auto">
          <a:xfrm>
            <a:off x="1980396" y="1915366"/>
            <a:ext cx="1641716" cy="1641716"/>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1" name="TextBox 10">
            <a:extLst>
              <a:ext uri="{FF2B5EF4-FFF2-40B4-BE49-F238E27FC236}">
                <a16:creationId xmlns:a16="http://schemas.microsoft.com/office/drawing/2014/main" id="{0CDCE2F5-0D76-4BB5-B919-9BA3FCE70A31}"/>
              </a:ext>
            </a:extLst>
          </p:cNvPr>
          <p:cNvSpPr txBox="1"/>
          <p:nvPr/>
        </p:nvSpPr>
        <p:spPr>
          <a:xfrm>
            <a:off x="1978292" y="1934550"/>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Identify</a:t>
            </a:r>
          </a:p>
        </p:txBody>
      </p:sp>
      <p:grpSp>
        <p:nvGrpSpPr>
          <p:cNvPr id="20" name="Group 19">
            <a:extLst>
              <a:ext uri="{FF2B5EF4-FFF2-40B4-BE49-F238E27FC236}">
                <a16:creationId xmlns:a16="http://schemas.microsoft.com/office/drawing/2014/main" id="{3F600B67-0F7C-4339-9488-F9C81BAA3C05}"/>
              </a:ext>
            </a:extLst>
          </p:cNvPr>
          <p:cNvGrpSpPr/>
          <p:nvPr/>
        </p:nvGrpSpPr>
        <p:grpSpPr>
          <a:xfrm>
            <a:off x="4047276" y="3961197"/>
            <a:ext cx="1643821" cy="1641716"/>
            <a:chOff x="4047276" y="3961197"/>
            <a:chExt cx="1643821" cy="1641716"/>
          </a:xfrm>
        </p:grpSpPr>
        <p:sp>
          <p:nvSpPr>
            <p:cNvPr id="8" name="Freeform 27">
              <a:extLst>
                <a:ext uri="{FF2B5EF4-FFF2-40B4-BE49-F238E27FC236}">
                  <a16:creationId xmlns:a16="http://schemas.microsoft.com/office/drawing/2014/main" id="{C0FC9365-87A2-45CE-8920-D44BA0B43B51}"/>
                </a:ext>
              </a:extLst>
            </p:cNvPr>
            <p:cNvSpPr>
              <a:spLocks noChangeArrowheads="1"/>
            </p:cNvSpPr>
            <p:nvPr/>
          </p:nvSpPr>
          <p:spPr bwMode="auto">
            <a:xfrm>
              <a:off x="4049381" y="3961197"/>
              <a:ext cx="1641716" cy="1641716"/>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rgbClr val="FF660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3" name="TextBox 12">
              <a:extLst>
                <a:ext uri="{FF2B5EF4-FFF2-40B4-BE49-F238E27FC236}">
                  <a16:creationId xmlns:a16="http://schemas.microsoft.com/office/drawing/2014/main" id="{0CD5B4E1-7E77-405E-982A-2F847FD73F75}"/>
                </a:ext>
              </a:extLst>
            </p:cNvPr>
            <p:cNvSpPr txBox="1"/>
            <p:nvPr/>
          </p:nvSpPr>
          <p:spPr>
            <a:xfrm>
              <a:off x="4047276"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Poppins" pitchFamily="2" charset="77"/>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Poppins" pitchFamily="2" charset="77"/>
                </a:rPr>
                <a:t>Assess</a:t>
              </a:r>
            </a:p>
          </p:txBody>
        </p:sp>
      </p:grpSp>
      <p:sp>
        <p:nvSpPr>
          <p:cNvPr id="14" name="TextBox 13">
            <a:extLst>
              <a:ext uri="{FF2B5EF4-FFF2-40B4-BE49-F238E27FC236}">
                <a16:creationId xmlns:a16="http://schemas.microsoft.com/office/drawing/2014/main" id="{AF5D1DAD-E8FF-4A8B-967F-44380147304F}"/>
              </a:ext>
            </a:extLst>
          </p:cNvPr>
          <p:cNvSpPr txBox="1"/>
          <p:nvPr/>
        </p:nvSpPr>
        <p:spPr>
          <a:xfrm>
            <a:off x="1978291"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Manage</a:t>
            </a:r>
          </a:p>
        </p:txBody>
      </p:sp>
      <p:sp>
        <p:nvSpPr>
          <p:cNvPr id="15" name="TextBox 14">
            <a:extLst>
              <a:ext uri="{FF2B5EF4-FFF2-40B4-BE49-F238E27FC236}">
                <a16:creationId xmlns:a16="http://schemas.microsoft.com/office/drawing/2014/main" id="{A35AE3D7-F9E0-4C2E-9587-DEA741063265}"/>
              </a:ext>
            </a:extLst>
          </p:cNvPr>
          <p:cNvSpPr txBox="1"/>
          <p:nvPr/>
        </p:nvSpPr>
        <p:spPr>
          <a:xfrm>
            <a:off x="3031273" y="3361558"/>
            <a:ext cx="1641716" cy="83099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League Spartan" charset="0"/>
                <a:cs typeface="Calibri" panose="020F0502020204030204" pitchFamily="34" charset="0"/>
              </a:rPr>
              <a:t>Subject of Interest</a:t>
            </a:r>
          </a:p>
        </p:txBody>
      </p:sp>
      <p:sp>
        <p:nvSpPr>
          <p:cNvPr id="16" name="Arrow: Left-Right 15">
            <a:extLst>
              <a:ext uri="{FF2B5EF4-FFF2-40B4-BE49-F238E27FC236}">
                <a16:creationId xmlns:a16="http://schemas.microsoft.com/office/drawing/2014/main" id="{16BBC7AC-E140-4D7F-838D-1D3B0BA3B231}"/>
              </a:ext>
            </a:extLst>
          </p:cNvPr>
          <p:cNvSpPr/>
          <p:nvPr/>
        </p:nvSpPr>
        <p:spPr>
          <a:xfrm rot="10800000">
            <a:off x="3509063" y="217858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8" name="Arrow: Left-Right 17">
            <a:extLst>
              <a:ext uri="{FF2B5EF4-FFF2-40B4-BE49-F238E27FC236}">
                <a16:creationId xmlns:a16="http://schemas.microsoft.com/office/drawing/2014/main" id="{8E8A5D2F-FAFD-4856-9D2A-A4263CADAD1B}"/>
              </a:ext>
            </a:extLst>
          </p:cNvPr>
          <p:cNvSpPr/>
          <p:nvPr/>
        </p:nvSpPr>
        <p:spPr>
          <a:xfrm rot="5400000">
            <a:off x="2079218" y="3605541"/>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nvGrpSpPr>
          <p:cNvPr id="26" name="Group 25">
            <a:extLst>
              <a:ext uri="{FF2B5EF4-FFF2-40B4-BE49-F238E27FC236}">
                <a16:creationId xmlns:a16="http://schemas.microsoft.com/office/drawing/2014/main" id="{34DDDDD1-495D-4AC2-AABE-73A97ABD4A45}"/>
              </a:ext>
            </a:extLst>
          </p:cNvPr>
          <p:cNvGrpSpPr/>
          <p:nvPr/>
        </p:nvGrpSpPr>
        <p:grpSpPr>
          <a:xfrm>
            <a:off x="4047617" y="3959352"/>
            <a:ext cx="1643821" cy="1641716"/>
            <a:chOff x="4047276" y="3961197"/>
            <a:chExt cx="1643821" cy="1641716"/>
          </a:xfrm>
        </p:grpSpPr>
        <p:sp>
          <p:nvSpPr>
            <p:cNvPr id="27" name="Freeform 27">
              <a:extLst>
                <a:ext uri="{FF2B5EF4-FFF2-40B4-BE49-F238E27FC236}">
                  <a16:creationId xmlns:a16="http://schemas.microsoft.com/office/drawing/2014/main" id="{92C89384-D99B-4533-AA7B-6329BBC093CD}"/>
                </a:ext>
              </a:extLst>
            </p:cNvPr>
            <p:cNvSpPr>
              <a:spLocks noChangeArrowheads="1"/>
            </p:cNvSpPr>
            <p:nvPr/>
          </p:nvSpPr>
          <p:spPr bwMode="auto">
            <a:xfrm>
              <a:off x="4049381" y="3961197"/>
              <a:ext cx="1641716" cy="1641716"/>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rgbClr val="FF660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6AF9338D-B366-4533-AECE-0291CB450E37}"/>
                </a:ext>
              </a:extLst>
            </p:cNvPr>
            <p:cNvSpPr txBox="1"/>
            <p:nvPr/>
          </p:nvSpPr>
          <p:spPr>
            <a:xfrm>
              <a:off x="4047276"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Assess</a:t>
              </a:r>
            </a:p>
          </p:txBody>
        </p:sp>
      </p:grpSp>
      <p:sp>
        <p:nvSpPr>
          <p:cNvPr id="17" name="Arrow: Left-Right 16">
            <a:extLst>
              <a:ext uri="{FF2B5EF4-FFF2-40B4-BE49-F238E27FC236}">
                <a16:creationId xmlns:a16="http://schemas.microsoft.com/office/drawing/2014/main" id="{113995DE-6928-4C23-8882-D82BAE2A1A43}"/>
              </a:ext>
            </a:extLst>
          </p:cNvPr>
          <p:cNvSpPr/>
          <p:nvPr/>
        </p:nvSpPr>
        <p:spPr>
          <a:xfrm rot="10800000">
            <a:off x="3509063" y="5050008"/>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9" name="Arrow: Left-Right 18">
            <a:extLst>
              <a:ext uri="{FF2B5EF4-FFF2-40B4-BE49-F238E27FC236}">
                <a16:creationId xmlns:a16="http://schemas.microsoft.com/office/drawing/2014/main" id="{F0BD0587-0133-40CA-83D5-5686A484E5A1}"/>
              </a:ext>
            </a:extLst>
          </p:cNvPr>
          <p:cNvSpPr/>
          <p:nvPr/>
        </p:nvSpPr>
        <p:spPr>
          <a:xfrm rot="5400000">
            <a:off x="4928989" y="360554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3" name="Footer Placeholder 5">
            <a:extLst>
              <a:ext uri="{FF2B5EF4-FFF2-40B4-BE49-F238E27FC236}">
                <a16:creationId xmlns:a16="http://schemas.microsoft.com/office/drawing/2014/main" id="{BC13E685-5C22-4436-91CB-CD168283F7BD}"/>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21608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6"/>
                                        </p:tgtEl>
                                      </p:cBhvr>
                                      <p:by x="150000" y="1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1.04167E-6 -7.40741E-7 L 0.32565 -0.19907 " pathEditMode="relative" rAng="0" ptsTypes="AA">
                                      <p:cBhvr>
                                        <p:cTn id="9" dur="2000" fill="hold"/>
                                        <p:tgtEl>
                                          <p:spTgt spid="26"/>
                                        </p:tgtEl>
                                        <p:attrNameLst>
                                          <p:attrName>ppt_x</p:attrName>
                                          <p:attrName>ppt_y</p:attrName>
                                        </p:attrNameLst>
                                      </p:cBhvr>
                                      <p:rCtr x="16276" y="-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19DACF3-50A0-4873-8DD5-803A7EFF9CB4}"/>
              </a:ext>
            </a:extLst>
          </p:cNvPr>
          <p:cNvGrpSpPr/>
          <p:nvPr/>
        </p:nvGrpSpPr>
        <p:grpSpPr>
          <a:xfrm>
            <a:off x="4050792" y="1920240"/>
            <a:ext cx="1643821" cy="1641716"/>
            <a:chOff x="4047276" y="1915366"/>
            <a:chExt cx="1643821" cy="1641716"/>
          </a:xfrm>
        </p:grpSpPr>
        <p:sp>
          <p:nvSpPr>
            <p:cNvPr id="31" name="Freeform 29">
              <a:extLst>
                <a:ext uri="{FF2B5EF4-FFF2-40B4-BE49-F238E27FC236}">
                  <a16:creationId xmlns:a16="http://schemas.microsoft.com/office/drawing/2014/main" id="{46B0F358-5257-4477-872F-7910F17CD938}"/>
                </a:ext>
              </a:extLst>
            </p:cNvPr>
            <p:cNvSpPr>
              <a:spLocks noChangeArrowheads="1"/>
            </p:cNvSpPr>
            <p:nvPr/>
          </p:nvSpPr>
          <p:spPr bwMode="auto">
            <a:xfrm>
              <a:off x="4049381" y="1915366"/>
              <a:ext cx="1641716" cy="1641716"/>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32" name="TextBox 31">
              <a:extLst>
                <a:ext uri="{FF2B5EF4-FFF2-40B4-BE49-F238E27FC236}">
                  <a16:creationId xmlns:a16="http://schemas.microsoft.com/office/drawing/2014/main" id="{C448B505-65D6-4F31-8F55-1FADE7DB2CFE}"/>
                </a:ext>
              </a:extLst>
            </p:cNvPr>
            <p:cNvSpPr txBox="1"/>
            <p:nvPr/>
          </p:nvSpPr>
          <p:spPr>
            <a:xfrm>
              <a:off x="4047276" y="1949939"/>
              <a:ext cx="1630495" cy="83099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Investigate</a:t>
              </a:r>
            </a:p>
          </p:txBody>
        </p:sp>
      </p:grpSp>
      <p:sp>
        <p:nvSpPr>
          <p:cNvPr id="2" name="Title 1">
            <a:extLst>
              <a:ext uri="{FF2B5EF4-FFF2-40B4-BE49-F238E27FC236}">
                <a16:creationId xmlns:a16="http://schemas.microsoft.com/office/drawing/2014/main" id="{07D1DE72-8460-413B-A27C-EC56B4CEDEA6}"/>
              </a:ext>
            </a:extLst>
          </p:cNvPr>
          <p:cNvSpPr>
            <a:spLocks noGrp="1"/>
          </p:cNvSpPr>
          <p:nvPr>
            <p:ph type="title"/>
          </p:nvPr>
        </p:nvSpPr>
        <p:spPr/>
        <p:txBody>
          <a:bodyPr/>
          <a:lstStyle/>
          <a:p>
            <a:r>
              <a:rPr lang="en-US" dirty="0"/>
              <a:t>Threat Assessment Model: Manage</a:t>
            </a:r>
          </a:p>
        </p:txBody>
      </p:sp>
      <p:sp>
        <p:nvSpPr>
          <p:cNvPr id="6" name="Freeform 25">
            <a:extLst>
              <a:ext uri="{FF2B5EF4-FFF2-40B4-BE49-F238E27FC236}">
                <a16:creationId xmlns:a16="http://schemas.microsoft.com/office/drawing/2014/main" id="{0AB34496-FF54-4AD3-8FA3-B7676D998B3A}"/>
              </a:ext>
            </a:extLst>
          </p:cNvPr>
          <p:cNvSpPr>
            <a:spLocks noChangeArrowheads="1"/>
          </p:cNvSpPr>
          <p:nvPr/>
        </p:nvSpPr>
        <p:spPr bwMode="auto">
          <a:xfrm>
            <a:off x="3040146" y="2963538"/>
            <a:ext cx="1591202" cy="1591202"/>
          </a:xfrm>
          <a:custGeom>
            <a:avLst/>
            <a:gdLst>
              <a:gd name="T0" fmla="*/ 3334 w 3335"/>
              <a:gd name="T1" fmla="*/ 1666 h 3333"/>
              <a:gd name="T2" fmla="*/ 1667 w 3335"/>
              <a:gd name="T3" fmla="*/ 3332 h 3333"/>
              <a:gd name="T4" fmla="*/ 0 w 3335"/>
              <a:gd name="T5" fmla="*/ 1666 h 3333"/>
              <a:gd name="T6" fmla="*/ 1667 w 3335"/>
              <a:gd name="T7" fmla="*/ 0 h 3333"/>
              <a:gd name="T8" fmla="*/ 3334 w 3335"/>
              <a:gd name="T9" fmla="*/ 1666 h 3333"/>
            </a:gdLst>
            <a:ahLst/>
            <a:cxnLst>
              <a:cxn ang="0">
                <a:pos x="T0" y="T1"/>
              </a:cxn>
              <a:cxn ang="0">
                <a:pos x="T2" y="T3"/>
              </a:cxn>
              <a:cxn ang="0">
                <a:pos x="T4" y="T5"/>
              </a:cxn>
              <a:cxn ang="0">
                <a:pos x="T6" y="T7"/>
              </a:cxn>
              <a:cxn ang="0">
                <a:pos x="T8" y="T9"/>
              </a:cxn>
            </a:cxnLst>
            <a:rect l="0" t="0" r="r" b="b"/>
            <a:pathLst>
              <a:path w="3335" h="3333">
                <a:moveTo>
                  <a:pt x="3334" y="1666"/>
                </a:moveTo>
                <a:cubicBezTo>
                  <a:pt x="3334" y="2586"/>
                  <a:pt x="2587" y="3332"/>
                  <a:pt x="1667" y="3332"/>
                </a:cubicBezTo>
                <a:cubicBezTo>
                  <a:pt x="747" y="3332"/>
                  <a:pt x="0" y="2586"/>
                  <a:pt x="0" y="1666"/>
                </a:cubicBezTo>
                <a:cubicBezTo>
                  <a:pt x="0" y="746"/>
                  <a:pt x="747" y="0"/>
                  <a:pt x="1667" y="0"/>
                </a:cubicBezTo>
                <a:cubicBezTo>
                  <a:pt x="2587" y="0"/>
                  <a:pt x="3334" y="746"/>
                  <a:pt x="3334" y="1666"/>
                </a:cubicBezTo>
              </a:path>
            </a:pathLst>
          </a:custGeom>
          <a:solidFill>
            <a:srgbClr val="0078AE"/>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Freeform 27">
            <a:extLst>
              <a:ext uri="{FF2B5EF4-FFF2-40B4-BE49-F238E27FC236}">
                <a16:creationId xmlns:a16="http://schemas.microsoft.com/office/drawing/2014/main" id="{C0FC9365-87A2-45CE-8920-D44BA0B43B51}"/>
              </a:ext>
            </a:extLst>
          </p:cNvPr>
          <p:cNvSpPr>
            <a:spLocks noChangeArrowheads="1"/>
          </p:cNvSpPr>
          <p:nvPr/>
        </p:nvSpPr>
        <p:spPr bwMode="auto">
          <a:xfrm>
            <a:off x="4049381" y="3961197"/>
            <a:ext cx="1641716" cy="1641716"/>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9" name="Freeform 28">
            <a:extLst>
              <a:ext uri="{FF2B5EF4-FFF2-40B4-BE49-F238E27FC236}">
                <a16:creationId xmlns:a16="http://schemas.microsoft.com/office/drawing/2014/main" id="{0CCF911B-30F5-4ED3-9B20-D5C2472A9CAB}"/>
              </a:ext>
            </a:extLst>
          </p:cNvPr>
          <p:cNvSpPr>
            <a:spLocks noChangeArrowheads="1"/>
          </p:cNvSpPr>
          <p:nvPr/>
        </p:nvSpPr>
        <p:spPr bwMode="auto">
          <a:xfrm>
            <a:off x="1980396" y="1915366"/>
            <a:ext cx="1641716" cy="1641716"/>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rgbClr val="C0C2C4"/>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1" name="TextBox 10">
            <a:extLst>
              <a:ext uri="{FF2B5EF4-FFF2-40B4-BE49-F238E27FC236}">
                <a16:creationId xmlns:a16="http://schemas.microsoft.com/office/drawing/2014/main" id="{0CDCE2F5-0D76-4BB5-B919-9BA3FCE70A31}"/>
              </a:ext>
            </a:extLst>
          </p:cNvPr>
          <p:cNvSpPr txBox="1"/>
          <p:nvPr/>
        </p:nvSpPr>
        <p:spPr>
          <a:xfrm>
            <a:off x="1978292" y="1934550"/>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Identify</a:t>
            </a:r>
          </a:p>
        </p:txBody>
      </p:sp>
      <p:sp>
        <p:nvSpPr>
          <p:cNvPr id="13" name="TextBox 12">
            <a:extLst>
              <a:ext uri="{FF2B5EF4-FFF2-40B4-BE49-F238E27FC236}">
                <a16:creationId xmlns:a16="http://schemas.microsoft.com/office/drawing/2014/main" id="{0CD5B4E1-7E77-405E-982A-2F847FD73F75}"/>
              </a:ext>
            </a:extLst>
          </p:cNvPr>
          <p:cNvSpPr txBox="1"/>
          <p:nvPr/>
        </p:nvSpPr>
        <p:spPr>
          <a:xfrm>
            <a:off x="4047276"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Assess</a:t>
            </a:r>
          </a:p>
        </p:txBody>
      </p:sp>
      <p:grpSp>
        <p:nvGrpSpPr>
          <p:cNvPr id="20" name="Group 19">
            <a:extLst>
              <a:ext uri="{FF2B5EF4-FFF2-40B4-BE49-F238E27FC236}">
                <a16:creationId xmlns:a16="http://schemas.microsoft.com/office/drawing/2014/main" id="{256D41B5-2021-41C2-9CDC-1BCB9581439F}"/>
              </a:ext>
            </a:extLst>
          </p:cNvPr>
          <p:cNvGrpSpPr/>
          <p:nvPr/>
        </p:nvGrpSpPr>
        <p:grpSpPr>
          <a:xfrm>
            <a:off x="1978291" y="3961197"/>
            <a:ext cx="1643821" cy="1641716"/>
            <a:chOff x="1978291" y="3961197"/>
            <a:chExt cx="1643821" cy="1641716"/>
          </a:xfrm>
        </p:grpSpPr>
        <p:sp>
          <p:nvSpPr>
            <p:cNvPr id="7" name="Freeform 26">
              <a:extLst>
                <a:ext uri="{FF2B5EF4-FFF2-40B4-BE49-F238E27FC236}">
                  <a16:creationId xmlns:a16="http://schemas.microsoft.com/office/drawing/2014/main" id="{E785CED6-AD4C-482E-B003-D64558514B96}"/>
                </a:ext>
              </a:extLst>
            </p:cNvPr>
            <p:cNvSpPr>
              <a:spLocks noChangeArrowheads="1"/>
            </p:cNvSpPr>
            <p:nvPr/>
          </p:nvSpPr>
          <p:spPr bwMode="auto">
            <a:xfrm>
              <a:off x="1980396" y="3961197"/>
              <a:ext cx="1641716" cy="1641716"/>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C4123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Garamond" panose="02020404030301010803" pitchFamily="18" charset="0"/>
                <a:ea typeface="+mn-ea"/>
                <a:cs typeface="+mn-cs"/>
              </a:endParaRPr>
            </a:p>
          </p:txBody>
        </p:sp>
        <p:sp>
          <p:nvSpPr>
            <p:cNvPr id="14" name="TextBox 13">
              <a:extLst>
                <a:ext uri="{FF2B5EF4-FFF2-40B4-BE49-F238E27FC236}">
                  <a16:creationId xmlns:a16="http://schemas.microsoft.com/office/drawing/2014/main" id="{AF5D1DAD-E8FF-4A8B-967F-44380147304F}"/>
                </a:ext>
              </a:extLst>
            </p:cNvPr>
            <p:cNvSpPr txBox="1"/>
            <p:nvPr/>
          </p:nvSpPr>
          <p:spPr>
            <a:xfrm>
              <a:off x="1978291"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Manage</a:t>
              </a:r>
            </a:p>
          </p:txBody>
        </p:sp>
      </p:grpSp>
      <p:sp>
        <p:nvSpPr>
          <p:cNvPr id="15" name="TextBox 14">
            <a:extLst>
              <a:ext uri="{FF2B5EF4-FFF2-40B4-BE49-F238E27FC236}">
                <a16:creationId xmlns:a16="http://schemas.microsoft.com/office/drawing/2014/main" id="{A35AE3D7-F9E0-4C2E-9587-DEA741063265}"/>
              </a:ext>
            </a:extLst>
          </p:cNvPr>
          <p:cNvSpPr txBox="1"/>
          <p:nvPr/>
        </p:nvSpPr>
        <p:spPr>
          <a:xfrm>
            <a:off x="3031273" y="3361558"/>
            <a:ext cx="1641716" cy="83099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League Spartan" charset="0"/>
                <a:cs typeface="Calibri" panose="020F0502020204030204" pitchFamily="34" charset="0"/>
              </a:rPr>
              <a:t>Subject of Interest</a:t>
            </a:r>
          </a:p>
        </p:txBody>
      </p:sp>
      <p:sp>
        <p:nvSpPr>
          <p:cNvPr id="16" name="Arrow: Left-Right 15">
            <a:extLst>
              <a:ext uri="{FF2B5EF4-FFF2-40B4-BE49-F238E27FC236}">
                <a16:creationId xmlns:a16="http://schemas.microsoft.com/office/drawing/2014/main" id="{16BBC7AC-E140-4D7F-838D-1D3B0BA3B231}"/>
              </a:ext>
            </a:extLst>
          </p:cNvPr>
          <p:cNvSpPr/>
          <p:nvPr/>
        </p:nvSpPr>
        <p:spPr>
          <a:xfrm rot="10800000">
            <a:off x="3509063" y="217858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9" name="Arrow: Left-Right 18">
            <a:extLst>
              <a:ext uri="{FF2B5EF4-FFF2-40B4-BE49-F238E27FC236}">
                <a16:creationId xmlns:a16="http://schemas.microsoft.com/office/drawing/2014/main" id="{F0BD0587-0133-40CA-83D5-5686A484E5A1}"/>
              </a:ext>
            </a:extLst>
          </p:cNvPr>
          <p:cNvSpPr/>
          <p:nvPr/>
        </p:nvSpPr>
        <p:spPr>
          <a:xfrm rot="5400000">
            <a:off x="4928989" y="3605542"/>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nvGrpSpPr>
          <p:cNvPr id="27" name="Group 26">
            <a:extLst>
              <a:ext uri="{FF2B5EF4-FFF2-40B4-BE49-F238E27FC236}">
                <a16:creationId xmlns:a16="http://schemas.microsoft.com/office/drawing/2014/main" id="{9FD43703-20DF-454E-95DD-2F88F6B3F32F}"/>
              </a:ext>
            </a:extLst>
          </p:cNvPr>
          <p:cNvGrpSpPr/>
          <p:nvPr/>
        </p:nvGrpSpPr>
        <p:grpSpPr>
          <a:xfrm>
            <a:off x="1975104" y="3959352"/>
            <a:ext cx="1643821" cy="1641716"/>
            <a:chOff x="1978291" y="3961197"/>
            <a:chExt cx="1643821" cy="1641716"/>
          </a:xfrm>
        </p:grpSpPr>
        <p:sp>
          <p:nvSpPr>
            <p:cNvPr id="28" name="Freeform 26">
              <a:extLst>
                <a:ext uri="{FF2B5EF4-FFF2-40B4-BE49-F238E27FC236}">
                  <a16:creationId xmlns:a16="http://schemas.microsoft.com/office/drawing/2014/main" id="{55044F8A-4164-4EC2-BEDD-5562B5B29EC6}"/>
                </a:ext>
              </a:extLst>
            </p:cNvPr>
            <p:cNvSpPr>
              <a:spLocks noChangeArrowheads="1"/>
            </p:cNvSpPr>
            <p:nvPr/>
          </p:nvSpPr>
          <p:spPr bwMode="auto">
            <a:xfrm>
              <a:off x="1980396" y="3961197"/>
              <a:ext cx="1641716" cy="1641716"/>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C4123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33" name="TextBox 32">
              <a:extLst>
                <a:ext uri="{FF2B5EF4-FFF2-40B4-BE49-F238E27FC236}">
                  <a16:creationId xmlns:a16="http://schemas.microsoft.com/office/drawing/2014/main" id="{415C9C85-93E7-4732-8BBB-4E385A9F8FB6}"/>
                </a:ext>
              </a:extLst>
            </p:cNvPr>
            <p:cNvSpPr txBox="1"/>
            <p:nvPr/>
          </p:nvSpPr>
          <p:spPr>
            <a:xfrm>
              <a:off x="1978291" y="4657598"/>
              <a:ext cx="1641716" cy="86177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Manage</a:t>
              </a:r>
            </a:p>
          </p:txBody>
        </p:sp>
      </p:grpSp>
      <p:sp>
        <p:nvSpPr>
          <p:cNvPr id="17" name="Arrow: Left-Right 16">
            <a:extLst>
              <a:ext uri="{FF2B5EF4-FFF2-40B4-BE49-F238E27FC236}">
                <a16:creationId xmlns:a16="http://schemas.microsoft.com/office/drawing/2014/main" id="{113995DE-6928-4C23-8882-D82BAE2A1A43}"/>
              </a:ext>
            </a:extLst>
          </p:cNvPr>
          <p:cNvSpPr/>
          <p:nvPr/>
        </p:nvSpPr>
        <p:spPr>
          <a:xfrm rot="10800000">
            <a:off x="3509063" y="5050008"/>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8" name="Arrow: Left-Right 17">
            <a:extLst>
              <a:ext uri="{FF2B5EF4-FFF2-40B4-BE49-F238E27FC236}">
                <a16:creationId xmlns:a16="http://schemas.microsoft.com/office/drawing/2014/main" id="{8E8A5D2F-FAFD-4856-9D2A-A4263CADAD1B}"/>
              </a:ext>
            </a:extLst>
          </p:cNvPr>
          <p:cNvSpPr/>
          <p:nvPr/>
        </p:nvSpPr>
        <p:spPr>
          <a:xfrm rot="5400000">
            <a:off x="2079218" y="3605541"/>
            <a:ext cx="663286" cy="334716"/>
          </a:xfrm>
          <a:prstGeom prst="leftRightArrow">
            <a:avLst/>
          </a:prstGeom>
          <a:solidFill>
            <a:srgbClr val="C0C2C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3" name="Footer Placeholder 5">
            <a:extLst>
              <a:ext uri="{FF2B5EF4-FFF2-40B4-BE49-F238E27FC236}">
                <a16:creationId xmlns:a16="http://schemas.microsoft.com/office/drawing/2014/main" id="{9512E187-6B5F-4723-8024-4F6365917A16}"/>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128561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7"/>
                                        </p:tgtEl>
                                      </p:cBhvr>
                                      <p:by x="150000" y="1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91667E-6 -7.40741E-7 L 0.49557 -0.19375 " pathEditMode="relative" rAng="0" ptsTypes="AA">
                                      <p:cBhvr>
                                        <p:cTn id="9" dur="2000" fill="hold"/>
                                        <p:tgtEl>
                                          <p:spTgt spid="27"/>
                                        </p:tgtEl>
                                        <p:attrNameLst>
                                          <p:attrName>ppt_x</p:attrName>
                                          <p:attrName>ppt_y</p:attrName>
                                        </p:attrNameLst>
                                      </p:cBhvr>
                                      <p:rCtr x="24779"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Content Placeholder 3">
            <a:extLst>
              <a:ext uri="{FF2B5EF4-FFF2-40B4-BE49-F238E27FC236}">
                <a16:creationId xmlns:a16="http://schemas.microsoft.com/office/drawing/2014/main" id="{5CCA00EC-E8BB-465D-ACBA-4486FECD0167}"/>
              </a:ext>
            </a:extLst>
          </p:cNvPr>
          <p:cNvGraphicFramePr>
            <a:graphicFrameLocks/>
          </p:cNvGraphicFramePr>
          <p:nvPr/>
        </p:nvGraphicFramePr>
        <p:xfrm>
          <a:off x="182880" y="-689811"/>
          <a:ext cx="11691620" cy="8373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8F93CBF5-1B45-4A73-8BDF-871723105B51}"/>
              </a:ext>
            </a:extLst>
          </p:cNvPr>
          <p:cNvSpPr>
            <a:spLocks noGrp="1"/>
          </p:cNvSpPr>
          <p:nvPr>
            <p:ph type="title"/>
          </p:nvPr>
        </p:nvSpPr>
        <p:spPr/>
        <p:txBody>
          <a:bodyPr>
            <a:normAutofit fontScale="90000"/>
          </a:bodyPr>
          <a:lstStyle/>
          <a:p>
            <a:r>
              <a:rPr lang="en-US" altLang="en-US" dirty="0"/>
              <a:t>Behavioral Threat Assessment: Filling the Gap</a:t>
            </a:r>
            <a:endParaRPr lang="en-US" dirty="0"/>
          </a:p>
        </p:txBody>
      </p:sp>
      <p:sp>
        <p:nvSpPr>
          <p:cNvPr id="8" name="Footer Placeholder 5">
            <a:extLst>
              <a:ext uri="{FF2B5EF4-FFF2-40B4-BE49-F238E27FC236}">
                <a16:creationId xmlns:a16="http://schemas.microsoft.com/office/drawing/2014/main" id="{A9E6C781-0676-4CFC-B455-D841979555FF}"/>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M1 – Why Is Behavioral Threat Assessment Important?</a:t>
            </a:r>
          </a:p>
        </p:txBody>
      </p:sp>
    </p:spTree>
    <p:custDataLst>
      <p:tags r:id="rId1"/>
    </p:custDataLst>
    <p:extLst>
      <p:ext uri="{BB962C8B-B14F-4D97-AF65-F5344CB8AC3E}">
        <p14:creationId xmlns:p14="http://schemas.microsoft.com/office/powerpoint/2010/main" val="32133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232E4E-184D-48BD-9855-2F9B50732A85}"/>
              </a:ext>
            </a:extLst>
          </p:cNvPr>
          <p:cNvSpPr>
            <a:spLocks noGrp="1"/>
          </p:cNvSpPr>
          <p:nvPr>
            <p:ph type="title"/>
          </p:nvPr>
        </p:nvSpPr>
        <p:spPr/>
        <p:txBody>
          <a:bodyPr>
            <a:normAutofit fontScale="90000"/>
          </a:bodyPr>
          <a:lstStyle/>
          <a:p>
            <a:r>
              <a:rPr lang="en-US" dirty="0"/>
              <a:t>Why Do We Need Behavioral</a:t>
            </a:r>
            <a:br>
              <a:rPr lang="en-US" dirty="0"/>
            </a:br>
            <a:r>
              <a:rPr lang="en-US" dirty="0"/>
              <a:t>Threat Assessment? </a:t>
            </a:r>
          </a:p>
        </p:txBody>
      </p:sp>
      <p:sp>
        <p:nvSpPr>
          <p:cNvPr id="8" name="Content Placeholder 7">
            <a:extLst>
              <a:ext uri="{FF2B5EF4-FFF2-40B4-BE49-F238E27FC236}">
                <a16:creationId xmlns:a16="http://schemas.microsoft.com/office/drawing/2014/main" id="{AE185BA8-C77F-4A1B-87EE-CBDDE0DCDB2E}"/>
              </a:ext>
            </a:extLst>
          </p:cNvPr>
          <p:cNvSpPr>
            <a:spLocks noGrp="1"/>
          </p:cNvSpPr>
          <p:nvPr>
            <p:ph sz="half" idx="1"/>
          </p:nvPr>
        </p:nvSpPr>
        <p:spPr>
          <a:xfrm>
            <a:off x="1097279" y="1845734"/>
            <a:ext cx="7167948" cy="3704166"/>
          </a:xfrm>
        </p:spPr>
        <p:txBody>
          <a:bodyPr>
            <a:normAutofit/>
          </a:bodyPr>
          <a:lstStyle/>
          <a:p>
            <a:pPr lvl="1"/>
            <a:r>
              <a:rPr lang="en-US" sz="2600" dirty="0"/>
              <a:t>NSI is insufficient to address new threats</a:t>
            </a:r>
          </a:p>
          <a:p>
            <a:pPr lvl="1"/>
            <a:r>
              <a:rPr lang="en-US" sz="2600" dirty="0"/>
              <a:t>Our understanding of the threat environment is changing</a:t>
            </a:r>
          </a:p>
          <a:p>
            <a:pPr lvl="1"/>
            <a:r>
              <a:rPr lang="en-US" sz="2600" dirty="0"/>
              <a:t>Need to adapt to prevent targeted violence beyond terrorism</a:t>
            </a:r>
          </a:p>
          <a:p>
            <a:pPr lvl="1"/>
            <a:r>
              <a:rPr lang="en-US" sz="2600" dirty="0"/>
              <a:t>Help keep communities safe</a:t>
            </a:r>
          </a:p>
        </p:txBody>
      </p:sp>
      <p:pic>
        <p:nvPicPr>
          <p:cNvPr id="3" name="Content Placeholder 2">
            <a:extLst>
              <a:ext uri="{FF2B5EF4-FFF2-40B4-BE49-F238E27FC236}">
                <a16:creationId xmlns:a16="http://schemas.microsoft.com/office/drawing/2014/main" id="{F85F70D6-3CF5-4355-8201-D9739E736ED4}"/>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p:blipFill>
        <p:spPr>
          <a:xfrm>
            <a:off x="8778240" y="1737360"/>
            <a:ext cx="2674483" cy="4022725"/>
          </a:xfrm>
          <a:prstGeom prst="rect">
            <a:avLst/>
          </a:prstGeom>
          <a:ln>
            <a:noFill/>
          </a:ln>
          <a:effectLst>
            <a:outerShdw blurRad="292100" dist="139700" dir="2700000" algn="tl" rotWithShape="0">
              <a:srgbClr val="333333">
                <a:alpha val="65000"/>
              </a:srgbClr>
            </a:outerShdw>
          </a:effectLst>
        </p:spPr>
      </p:pic>
      <p:sp>
        <p:nvSpPr>
          <p:cNvPr id="6" name="Footer Placeholder 5">
            <a:extLst>
              <a:ext uri="{FF2B5EF4-FFF2-40B4-BE49-F238E27FC236}">
                <a16:creationId xmlns:a16="http://schemas.microsoft.com/office/drawing/2014/main" id="{2193D52E-AAF1-4CF2-AB15-C2C786ED8CD9}"/>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M1 – Why Is Behavioral Threat Assessment Important?</a:t>
            </a:r>
          </a:p>
        </p:txBody>
      </p:sp>
    </p:spTree>
    <p:custDataLst>
      <p:tags r:id="rId1"/>
    </p:custDataLst>
    <p:extLst>
      <p:ext uri="{BB962C8B-B14F-4D97-AF65-F5344CB8AC3E}">
        <p14:creationId xmlns:p14="http://schemas.microsoft.com/office/powerpoint/2010/main" val="1259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779DF0-D13B-47F5-A51F-58C1BDBC8093}"/>
              </a:ext>
            </a:extLst>
          </p:cNvPr>
          <p:cNvSpPr>
            <a:spLocks noGrp="1"/>
          </p:cNvSpPr>
          <p:nvPr>
            <p:ph type="sldNum" sz="quarter" idx="4294967295"/>
          </p:nvPr>
        </p:nvSpPr>
        <p:spPr>
          <a:xfrm>
            <a:off x="0" y="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50B0B-705F-4E61-8AFF-CB5F49786A7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descr="A picture containing sitting, light, lit, close&#10;&#10;Description automatically generated">
            <a:extLst>
              <a:ext uri="{FF2B5EF4-FFF2-40B4-BE49-F238E27FC236}">
                <a16:creationId xmlns:a16="http://schemas.microsoft.com/office/drawing/2014/main" id="{AA6C546A-92CC-4A37-92A1-491E3098DDCB}"/>
              </a:ext>
            </a:extLst>
          </p:cNvPr>
          <p:cNvPicPr>
            <a:picLocks noChangeAspect="1"/>
          </p:cNvPicPr>
          <p:nvPr/>
        </p:nvPicPr>
        <p:blipFill rotWithShape="1">
          <a:blip r:embed="rId4">
            <a:extLst>
              <a:ext uri="{28A0092B-C50C-407E-A947-70E740481C1C}">
                <a14:useLocalDpi xmlns:a14="http://schemas.microsoft.com/office/drawing/2010/main" val="0"/>
              </a:ext>
            </a:extLst>
          </a:blip>
          <a:srcRect l="1782" t="4245" r="6337" b="4486"/>
          <a:stretch/>
        </p:blipFill>
        <p:spPr>
          <a:xfrm>
            <a:off x="778778" y="713678"/>
            <a:ext cx="10634445" cy="5430643"/>
          </a:xfrm>
          <a:prstGeom prst="rect">
            <a:avLst/>
          </a:prstGeom>
        </p:spPr>
      </p:pic>
      <p:grpSp>
        <p:nvGrpSpPr>
          <p:cNvPr id="3" name="Group 2">
            <a:extLst>
              <a:ext uri="{FF2B5EF4-FFF2-40B4-BE49-F238E27FC236}">
                <a16:creationId xmlns:a16="http://schemas.microsoft.com/office/drawing/2014/main" id="{F5AE0597-3EC6-4458-8AC6-8F2596C97AD8}"/>
              </a:ext>
            </a:extLst>
          </p:cNvPr>
          <p:cNvGrpSpPr/>
          <p:nvPr/>
        </p:nvGrpSpPr>
        <p:grpSpPr>
          <a:xfrm>
            <a:off x="1317133" y="998289"/>
            <a:ext cx="9610971" cy="4872095"/>
            <a:chOff x="1317133" y="998289"/>
            <a:chExt cx="9610971" cy="4872095"/>
          </a:xfrm>
        </p:grpSpPr>
        <p:sp>
          <p:nvSpPr>
            <p:cNvPr id="7" name="TextBox 6">
              <a:extLst>
                <a:ext uri="{FF2B5EF4-FFF2-40B4-BE49-F238E27FC236}">
                  <a16:creationId xmlns:a16="http://schemas.microsoft.com/office/drawing/2014/main" id="{2181C020-C443-4C2D-BCB5-C6DA188E6250}"/>
                </a:ext>
              </a:extLst>
            </p:cNvPr>
            <p:cNvSpPr txBox="1"/>
            <p:nvPr/>
          </p:nvSpPr>
          <p:spPr>
            <a:xfrm>
              <a:off x="4596708" y="3028538"/>
              <a:ext cx="2883985" cy="79221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6A7CC"/>
                  </a:solidFill>
                  <a:effectLst/>
                  <a:uLnTx/>
                  <a:uFillTx/>
                  <a:latin typeface="Garamond" panose="02020404030301010803" pitchFamily="18" charset="0"/>
                  <a:ea typeface="+mn-ea"/>
                  <a:cs typeface="+mn-cs"/>
                </a:rPr>
                <a:t>TOTALITY OF CIRCUMSTANCES</a:t>
              </a:r>
            </a:p>
          </p:txBody>
        </p:sp>
        <p:sp>
          <p:nvSpPr>
            <p:cNvPr id="8" name="TextBox 7">
              <a:extLst>
                <a:ext uri="{FF2B5EF4-FFF2-40B4-BE49-F238E27FC236}">
                  <a16:creationId xmlns:a16="http://schemas.microsoft.com/office/drawing/2014/main" id="{2F68061E-0AD9-4936-AA74-18B317FA14EB}"/>
                </a:ext>
              </a:extLst>
            </p:cNvPr>
            <p:cNvSpPr txBox="1"/>
            <p:nvPr/>
          </p:nvSpPr>
          <p:spPr>
            <a:xfrm>
              <a:off x="9377004" y="3759090"/>
              <a:ext cx="1207071" cy="6654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6ACE"/>
                  </a:solidFill>
                  <a:effectLst/>
                  <a:uLnTx/>
                  <a:uFillTx/>
                  <a:latin typeface="Garamond" panose="02020404030301010803" pitchFamily="18" charset="0"/>
                  <a:ea typeface="+mn-ea"/>
                  <a:cs typeface="+mn-cs"/>
                </a:rPr>
                <a:t>Violence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6ACE"/>
                  </a:solidFill>
                  <a:effectLst/>
                  <a:uLnTx/>
                  <a:uFillTx/>
                  <a:latin typeface="Garamond" panose="02020404030301010803" pitchFamily="18" charset="0"/>
                  <a:ea typeface="+mn-ea"/>
                  <a:cs typeface="+mn-cs"/>
                </a:rPr>
                <a:t>History</a:t>
              </a:r>
            </a:p>
          </p:txBody>
        </p:sp>
        <p:sp>
          <p:nvSpPr>
            <p:cNvPr id="9" name="TextBox 8">
              <a:extLst>
                <a:ext uri="{FF2B5EF4-FFF2-40B4-BE49-F238E27FC236}">
                  <a16:creationId xmlns:a16="http://schemas.microsoft.com/office/drawing/2014/main" id="{5BFC90C4-E53B-4455-9E9B-B497B033EC06}"/>
                </a:ext>
              </a:extLst>
            </p:cNvPr>
            <p:cNvSpPr txBox="1"/>
            <p:nvPr/>
          </p:nvSpPr>
          <p:spPr>
            <a:xfrm>
              <a:off x="1317133" y="2446847"/>
              <a:ext cx="1207071" cy="6654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7135"/>
                  </a:solidFill>
                  <a:effectLst/>
                  <a:uLnTx/>
                  <a:uFillTx/>
                  <a:latin typeface="Garamond" panose="02020404030301010803" pitchFamily="18" charset="0"/>
                  <a:ea typeface="+mn-ea"/>
                  <a:cs typeface="+mn-cs"/>
                </a:rPr>
                <a:t>Mental Health</a:t>
              </a:r>
            </a:p>
          </p:txBody>
        </p:sp>
        <p:sp>
          <p:nvSpPr>
            <p:cNvPr id="10" name="TextBox 9">
              <a:extLst>
                <a:ext uri="{FF2B5EF4-FFF2-40B4-BE49-F238E27FC236}">
                  <a16:creationId xmlns:a16="http://schemas.microsoft.com/office/drawing/2014/main" id="{0EB4A51F-51F1-41C7-B740-24381D64FE64}"/>
                </a:ext>
              </a:extLst>
            </p:cNvPr>
            <p:cNvSpPr txBox="1"/>
            <p:nvPr/>
          </p:nvSpPr>
          <p:spPr>
            <a:xfrm>
              <a:off x="4335050" y="1131323"/>
              <a:ext cx="1207071" cy="38026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0337C"/>
                  </a:solidFill>
                  <a:effectLst/>
                  <a:uLnTx/>
                  <a:uFillTx/>
                  <a:latin typeface="Garamond" panose="02020404030301010803" pitchFamily="18" charset="0"/>
                  <a:ea typeface="+mn-ea"/>
                  <a:cs typeface="+mn-cs"/>
                </a:rPr>
                <a:t>Weapons</a:t>
              </a:r>
            </a:p>
          </p:txBody>
        </p:sp>
        <p:sp>
          <p:nvSpPr>
            <p:cNvPr id="11" name="TextBox 10">
              <a:extLst>
                <a:ext uri="{FF2B5EF4-FFF2-40B4-BE49-F238E27FC236}">
                  <a16:creationId xmlns:a16="http://schemas.microsoft.com/office/drawing/2014/main" id="{4A8750A4-2F5B-4635-AE2B-77DB2EBC1647}"/>
                </a:ext>
              </a:extLst>
            </p:cNvPr>
            <p:cNvSpPr txBox="1"/>
            <p:nvPr/>
          </p:nvSpPr>
          <p:spPr>
            <a:xfrm>
              <a:off x="1540838" y="3699987"/>
              <a:ext cx="1207071" cy="6654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1AB13"/>
                  </a:solidFill>
                  <a:effectLst/>
                  <a:uLnTx/>
                  <a:uFillTx/>
                  <a:latin typeface="Garamond" panose="02020404030301010803" pitchFamily="18" charset="0"/>
                  <a:ea typeface="+mn-ea"/>
                  <a:cs typeface="+mn-cs"/>
                </a:rPr>
                <a:t>Positive Goals</a:t>
              </a:r>
            </a:p>
          </p:txBody>
        </p:sp>
        <p:sp>
          <p:nvSpPr>
            <p:cNvPr id="12" name="TextBox 11">
              <a:extLst>
                <a:ext uri="{FF2B5EF4-FFF2-40B4-BE49-F238E27FC236}">
                  <a16:creationId xmlns:a16="http://schemas.microsoft.com/office/drawing/2014/main" id="{5EAAA56F-2C50-4A9D-A848-DA11E73FAA0D}"/>
                </a:ext>
              </a:extLst>
            </p:cNvPr>
            <p:cNvSpPr txBox="1"/>
            <p:nvPr/>
          </p:nvSpPr>
          <p:spPr>
            <a:xfrm>
              <a:off x="7896192" y="998289"/>
              <a:ext cx="1399793" cy="64633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E2C44"/>
                  </a:solidFill>
                  <a:effectLst/>
                  <a:uLnTx/>
                  <a:uFillTx/>
                  <a:latin typeface="Garamond" panose="02020404030301010803" pitchFamily="18" charset="0"/>
                  <a:ea typeface="+mn-ea"/>
                  <a:cs typeface="+mn-cs"/>
                </a:rPr>
                <a:t>Flexibility of Thinking</a:t>
              </a:r>
            </a:p>
          </p:txBody>
        </p:sp>
        <p:sp>
          <p:nvSpPr>
            <p:cNvPr id="13" name="TextBox 12">
              <a:extLst>
                <a:ext uri="{FF2B5EF4-FFF2-40B4-BE49-F238E27FC236}">
                  <a16:creationId xmlns:a16="http://schemas.microsoft.com/office/drawing/2014/main" id="{C98CAB99-A50B-40FC-8380-C99B2EF68AF8}"/>
                </a:ext>
              </a:extLst>
            </p:cNvPr>
            <p:cNvSpPr txBox="1"/>
            <p:nvPr/>
          </p:nvSpPr>
          <p:spPr>
            <a:xfrm>
              <a:off x="7389018" y="5101591"/>
              <a:ext cx="1207071" cy="6654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B241"/>
                  </a:solidFill>
                  <a:effectLst/>
                  <a:uLnTx/>
                  <a:uFillTx/>
                  <a:latin typeface="Garamond" panose="02020404030301010803" pitchFamily="18" charset="0"/>
                  <a:ea typeface="+mn-ea"/>
                  <a:cs typeface="+mn-cs"/>
                </a:rPr>
                <a:t>“On the Radar”</a:t>
              </a:r>
            </a:p>
          </p:txBody>
        </p:sp>
        <p:sp>
          <p:nvSpPr>
            <p:cNvPr id="14" name="TextBox 13">
              <a:extLst>
                <a:ext uri="{FF2B5EF4-FFF2-40B4-BE49-F238E27FC236}">
                  <a16:creationId xmlns:a16="http://schemas.microsoft.com/office/drawing/2014/main" id="{40A2EA8D-3421-4002-A2D7-577C601E5256}"/>
                </a:ext>
              </a:extLst>
            </p:cNvPr>
            <p:cNvSpPr txBox="1"/>
            <p:nvPr/>
          </p:nvSpPr>
          <p:spPr>
            <a:xfrm>
              <a:off x="3527156" y="5204923"/>
              <a:ext cx="1207071" cy="6654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4FA7"/>
                  </a:solidFill>
                  <a:effectLst/>
                  <a:uLnTx/>
                  <a:uFillTx/>
                  <a:latin typeface="Garamond" panose="02020404030301010803" pitchFamily="18" charset="0"/>
                  <a:ea typeface="+mn-ea"/>
                  <a:cs typeface="+mn-cs"/>
                </a:rPr>
                <a:t>Last Resort</a:t>
              </a:r>
            </a:p>
          </p:txBody>
        </p:sp>
        <p:sp>
          <p:nvSpPr>
            <p:cNvPr id="15" name="TextBox 14">
              <a:extLst>
                <a:ext uri="{FF2B5EF4-FFF2-40B4-BE49-F238E27FC236}">
                  <a16:creationId xmlns:a16="http://schemas.microsoft.com/office/drawing/2014/main" id="{EC78B35E-FFF8-4627-912E-B8EF19E477EA}"/>
                </a:ext>
              </a:extLst>
            </p:cNvPr>
            <p:cNvSpPr txBox="1"/>
            <p:nvPr/>
          </p:nvSpPr>
          <p:spPr>
            <a:xfrm>
              <a:off x="9721033" y="2571121"/>
              <a:ext cx="1207071" cy="38026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6C15"/>
                  </a:solidFill>
                  <a:effectLst/>
                  <a:uLnTx/>
                  <a:uFillTx/>
                  <a:latin typeface="Garamond" panose="02020404030301010803" pitchFamily="18" charset="0"/>
                  <a:ea typeface="+mn-ea"/>
                  <a:cs typeface="+mn-cs"/>
                </a:rPr>
                <a:t>Leakage</a:t>
              </a:r>
            </a:p>
          </p:txBody>
        </p:sp>
      </p:grpSp>
      <p:sp>
        <p:nvSpPr>
          <p:cNvPr id="16" name="Footer Placeholder 5">
            <a:extLst>
              <a:ext uri="{FF2B5EF4-FFF2-40B4-BE49-F238E27FC236}">
                <a16:creationId xmlns:a16="http://schemas.microsoft.com/office/drawing/2014/main" id="{62B246DE-FFFF-44A4-98F3-C105D6A12F55}"/>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39054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6E7EE-62FF-4444-8A95-9D3422F2DF70}"/>
              </a:ext>
            </a:extLst>
          </p:cNvPr>
          <p:cNvSpPr>
            <a:spLocks noGrp="1"/>
          </p:cNvSpPr>
          <p:nvPr>
            <p:ph type="sldNum" sz="quarter" idx="4294967295"/>
          </p:nvPr>
        </p:nvSpPr>
        <p:spPr>
          <a:xfrm>
            <a:off x="0" y="0"/>
            <a:ext cx="0" cy="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1111"/>
                </a:solidFill>
                <a:effectLst/>
                <a:uLnTx/>
                <a:uFillTx/>
                <a:latin typeface="Calibri" panose="020F0502020204030204"/>
                <a:ea typeface="+mn-ea"/>
                <a:cs typeface="+mn-cs"/>
              </a:rPr>
              <a:t> </a:t>
            </a:r>
          </a:p>
        </p:txBody>
      </p:sp>
      <p:grpSp>
        <p:nvGrpSpPr>
          <p:cNvPr id="24" name="Group 23">
            <a:extLst>
              <a:ext uri="{FF2B5EF4-FFF2-40B4-BE49-F238E27FC236}">
                <a16:creationId xmlns:a16="http://schemas.microsoft.com/office/drawing/2014/main" id="{6CC1C278-2CF3-4571-8CA1-16BF18F4B33D}"/>
              </a:ext>
            </a:extLst>
          </p:cNvPr>
          <p:cNvGrpSpPr/>
          <p:nvPr/>
        </p:nvGrpSpPr>
        <p:grpSpPr>
          <a:xfrm>
            <a:off x="760201" y="1684971"/>
            <a:ext cx="1552919" cy="1552919"/>
            <a:chOff x="557561" y="1590036"/>
            <a:chExt cx="1929161" cy="1929161"/>
          </a:xfrm>
        </p:grpSpPr>
        <p:sp>
          <p:nvSpPr>
            <p:cNvPr id="23" name="Oval 22">
              <a:extLst>
                <a:ext uri="{FF2B5EF4-FFF2-40B4-BE49-F238E27FC236}">
                  <a16:creationId xmlns:a16="http://schemas.microsoft.com/office/drawing/2014/main" id="{DAFA35D0-7EED-449A-AAF9-A50414FAA2E9}"/>
                </a:ext>
              </a:extLst>
            </p:cNvPr>
            <p:cNvSpPr/>
            <p:nvPr/>
          </p:nvSpPr>
          <p:spPr>
            <a:xfrm>
              <a:off x="557561" y="1590036"/>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66146A82-3C94-4CE2-ADA8-BB5CB92E7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39" y="1705914"/>
              <a:ext cx="1700784" cy="1700784"/>
            </a:xfrm>
            <a:prstGeom prst="rect">
              <a:avLst/>
            </a:prstGeom>
          </p:spPr>
        </p:pic>
      </p:grpSp>
      <p:grpSp>
        <p:nvGrpSpPr>
          <p:cNvPr id="29" name="Group 28">
            <a:extLst>
              <a:ext uri="{FF2B5EF4-FFF2-40B4-BE49-F238E27FC236}">
                <a16:creationId xmlns:a16="http://schemas.microsoft.com/office/drawing/2014/main" id="{2D8F78E9-3896-40B5-A1DF-A43FA65023E4}"/>
              </a:ext>
            </a:extLst>
          </p:cNvPr>
          <p:cNvGrpSpPr/>
          <p:nvPr/>
        </p:nvGrpSpPr>
        <p:grpSpPr>
          <a:xfrm>
            <a:off x="5330690" y="1671568"/>
            <a:ext cx="1552919" cy="1590639"/>
            <a:chOff x="5131361" y="1676992"/>
            <a:chExt cx="1929161" cy="1976020"/>
          </a:xfrm>
        </p:grpSpPr>
        <p:pic>
          <p:nvPicPr>
            <p:cNvPr id="9" name="Picture 8" descr="A close up of a logo&#10;&#10;Description automatically generated">
              <a:extLst>
                <a:ext uri="{FF2B5EF4-FFF2-40B4-BE49-F238E27FC236}">
                  <a16:creationId xmlns:a16="http://schemas.microsoft.com/office/drawing/2014/main" id="{E161514D-4BF5-43B1-AF3D-3080B735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492" y="1676992"/>
              <a:ext cx="1700900" cy="1700900"/>
            </a:xfrm>
            <a:prstGeom prst="rect">
              <a:avLst/>
            </a:prstGeom>
          </p:spPr>
        </p:pic>
        <p:sp>
          <p:nvSpPr>
            <p:cNvPr id="25" name="Oval 24">
              <a:extLst>
                <a:ext uri="{FF2B5EF4-FFF2-40B4-BE49-F238E27FC236}">
                  <a16:creationId xmlns:a16="http://schemas.microsoft.com/office/drawing/2014/main" id="{BD8D9FDB-C502-4E00-8F70-DE882478F683}"/>
                </a:ext>
              </a:extLst>
            </p:cNvPr>
            <p:cNvSpPr/>
            <p:nvPr/>
          </p:nvSpPr>
          <p:spPr>
            <a:xfrm>
              <a:off x="5131361" y="172385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99115796-DE53-4E18-8F91-EB01EFFC7B31}"/>
              </a:ext>
            </a:extLst>
          </p:cNvPr>
          <p:cNvGrpSpPr/>
          <p:nvPr/>
        </p:nvGrpSpPr>
        <p:grpSpPr>
          <a:xfrm>
            <a:off x="7610359" y="1691249"/>
            <a:ext cx="1552919" cy="1552919"/>
            <a:chOff x="7422121" y="1562861"/>
            <a:chExt cx="1929161" cy="1929161"/>
          </a:xfrm>
        </p:grpSpPr>
        <p:pic>
          <p:nvPicPr>
            <p:cNvPr id="5" name="Picture 4" descr="A close up of a logo&#10;&#10;Description automatically generated">
              <a:extLst>
                <a:ext uri="{FF2B5EF4-FFF2-40B4-BE49-F238E27FC236}">
                  <a16:creationId xmlns:a16="http://schemas.microsoft.com/office/drawing/2014/main" id="{14BD1E12-CA83-4074-95BC-4D882CACF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6252" y="1676992"/>
              <a:ext cx="1700900" cy="1700900"/>
            </a:xfrm>
            <a:prstGeom prst="rect">
              <a:avLst/>
            </a:prstGeom>
          </p:spPr>
        </p:pic>
        <p:sp>
          <p:nvSpPr>
            <p:cNvPr id="26" name="Oval 25">
              <a:extLst>
                <a:ext uri="{FF2B5EF4-FFF2-40B4-BE49-F238E27FC236}">
                  <a16:creationId xmlns:a16="http://schemas.microsoft.com/office/drawing/2014/main" id="{CF5D7392-30B8-4B77-B48A-6830C0111A2F}"/>
                </a:ext>
              </a:extLst>
            </p:cNvPr>
            <p:cNvSpPr/>
            <p:nvPr/>
          </p:nvSpPr>
          <p:spPr>
            <a:xfrm>
              <a:off x="7422121"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58678690-4F54-4B04-8C4D-0B9DD3F572FD}"/>
              </a:ext>
            </a:extLst>
          </p:cNvPr>
          <p:cNvGrpSpPr/>
          <p:nvPr/>
        </p:nvGrpSpPr>
        <p:grpSpPr>
          <a:xfrm>
            <a:off x="9901179" y="1686659"/>
            <a:ext cx="1552919" cy="1552919"/>
            <a:chOff x="9705278" y="1558271"/>
            <a:chExt cx="1929161" cy="1929161"/>
          </a:xfrm>
        </p:grpSpPr>
        <p:pic>
          <p:nvPicPr>
            <p:cNvPr id="15" name="Picture 14" descr="A close up of a logo&#10;&#10;Description automatically generated">
              <a:extLst>
                <a:ext uri="{FF2B5EF4-FFF2-40B4-BE49-F238E27FC236}">
                  <a16:creationId xmlns:a16="http://schemas.microsoft.com/office/drawing/2014/main" id="{501EF237-2640-4D66-901F-FFB35B2A3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7012" y="1676992"/>
              <a:ext cx="1700900" cy="1700900"/>
            </a:xfrm>
            <a:prstGeom prst="rect">
              <a:avLst/>
            </a:prstGeom>
          </p:spPr>
        </p:pic>
        <p:sp>
          <p:nvSpPr>
            <p:cNvPr id="27" name="Oval 26">
              <a:extLst>
                <a:ext uri="{FF2B5EF4-FFF2-40B4-BE49-F238E27FC236}">
                  <a16:creationId xmlns:a16="http://schemas.microsoft.com/office/drawing/2014/main" id="{0D1AF395-014F-4194-82B6-1463822CF25A}"/>
                </a:ext>
              </a:extLst>
            </p:cNvPr>
            <p:cNvSpPr/>
            <p:nvPr/>
          </p:nvSpPr>
          <p:spPr>
            <a:xfrm>
              <a:off x="9705278" y="155827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E734005E-DE6F-47BC-8FD1-9A43908E292C}"/>
              </a:ext>
            </a:extLst>
          </p:cNvPr>
          <p:cNvGrpSpPr/>
          <p:nvPr/>
        </p:nvGrpSpPr>
        <p:grpSpPr>
          <a:xfrm>
            <a:off x="3039870" y="1691249"/>
            <a:ext cx="1552919" cy="1552919"/>
            <a:chOff x="2805838" y="1562861"/>
            <a:chExt cx="1929161" cy="1929161"/>
          </a:xfrm>
        </p:grpSpPr>
        <p:pic>
          <p:nvPicPr>
            <p:cNvPr id="17" name="Picture 16" descr="A close up of a logo&#10;&#10;Description automatically generated">
              <a:extLst>
                <a:ext uri="{FF2B5EF4-FFF2-40B4-BE49-F238E27FC236}">
                  <a16:creationId xmlns:a16="http://schemas.microsoft.com/office/drawing/2014/main" id="{08FE3A75-9EB7-473C-801B-ED7BD2F36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4732" y="1676992"/>
              <a:ext cx="1700900" cy="1700900"/>
            </a:xfrm>
            <a:prstGeom prst="rect">
              <a:avLst/>
            </a:prstGeom>
          </p:spPr>
        </p:pic>
        <p:sp>
          <p:nvSpPr>
            <p:cNvPr id="28" name="Oval 27">
              <a:extLst>
                <a:ext uri="{FF2B5EF4-FFF2-40B4-BE49-F238E27FC236}">
                  <a16:creationId xmlns:a16="http://schemas.microsoft.com/office/drawing/2014/main" id="{F49C5711-F2BD-4BA6-B795-6B82852BA77A}"/>
                </a:ext>
              </a:extLst>
            </p:cNvPr>
            <p:cNvSpPr/>
            <p:nvPr/>
          </p:nvSpPr>
          <p:spPr>
            <a:xfrm>
              <a:off x="2805838"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F31533A8-F53F-4C9C-BA17-B65A55AB0093}"/>
              </a:ext>
            </a:extLst>
          </p:cNvPr>
          <p:cNvGrpSpPr/>
          <p:nvPr/>
        </p:nvGrpSpPr>
        <p:grpSpPr>
          <a:xfrm>
            <a:off x="501804" y="3428998"/>
            <a:ext cx="11207323" cy="2019595"/>
            <a:chOff x="501804" y="3428998"/>
            <a:chExt cx="11207323" cy="2019595"/>
          </a:xfrm>
        </p:grpSpPr>
        <p:sp>
          <p:nvSpPr>
            <p:cNvPr id="34" name="Rectangle 33">
              <a:extLst>
                <a:ext uri="{FF2B5EF4-FFF2-40B4-BE49-F238E27FC236}">
                  <a16:creationId xmlns:a16="http://schemas.microsoft.com/office/drawing/2014/main" id="{308FA747-704F-4BEE-9B4F-EB6570BC9961}"/>
                </a:ext>
              </a:extLst>
            </p:cNvPr>
            <p:cNvSpPr/>
            <p:nvPr/>
          </p:nvSpPr>
          <p:spPr>
            <a:xfrm>
              <a:off x="501804" y="3429000"/>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Risk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Factors</a:t>
              </a:r>
            </a:p>
          </p:txBody>
        </p:sp>
        <p:sp>
          <p:nvSpPr>
            <p:cNvPr id="35" name="Rectangle 34">
              <a:extLst>
                <a:ext uri="{FF2B5EF4-FFF2-40B4-BE49-F238E27FC236}">
                  <a16:creationId xmlns:a16="http://schemas.microsoft.com/office/drawing/2014/main" id="{4C99B365-EF3F-4321-B9B8-77ECC1050818}"/>
                </a:ext>
              </a:extLst>
            </p:cNvPr>
            <p:cNvSpPr/>
            <p:nvPr/>
          </p:nvSpPr>
          <p:spPr>
            <a:xfrm>
              <a:off x="2784843" y="3428999"/>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Triggers and Stressors</a:t>
              </a:r>
            </a:p>
          </p:txBody>
        </p:sp>
        <p:sp>
          <p:nvSpPr>
            <p:cNvPr id="36" name="Rectangle 35">
              <a:extLst>
                <a:ext uri="{FF2B5EF4-FFF2-40B4-BE49-F238E27FC236}">
                  <a16:creationId xmlns:a16="http://schemas.microsoft.com/office/drawing/2014/main" id="{A9DFD259-6743-4398-AF2C-D4030226C79B}"/>
                </a:ext>
              </a:extLst>
            </p:cNvPr>
            <p:cNvSpPr/>
            <p:nvPr/>
          </p:nvSpPr>
          <p:spPr>
            <a:xfrm>
              <a:off x="5075663"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Warning Behaviors</a:t>
              </a:r>
            </a:p>
          </p:txBody>
        </p:sp>
        <p:sp>
          <p:nvSpPr>
            <p:cNvPr id="37" name="Rectangle 36">
              <a:extLst>
                <a:ext uri="{FF2B5EF4-FFF2-40B4-BE49-F238E27FC236}">
                  <a16:creationId xmlns:a16="http://schemas.microsoft.com/office/drawing/2014/main" id="{11C3C840-1A87-4A8A-BD67-01260CC0D1C1}"/>
                </a:ext>
              </a:extLst>
            </p:cNvPr>
            <p:cNvSpPr/>
            <p:nvPr/>
          </p:nvSpPr>
          <p:spPr>
            <a:xfrm>
              <a:off x="7361663" y="34289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Potential Imminence</a:t>
              </a:r>
            </a:p>
          </p:txBody>
        </p:sp>
        <p:sp>
          <p:nvSpPr>
            <p:cNvPr id="38" name="Rectangle 37">
              <a:extLst>
                <a:ext uri="{FF2B5EF4-FFF2-40B4-BE49-F238E27FC236}">
                  <a16:creationId xmlns:a16="http://schemas.microsoft.com/office/drawing/2014/main" id="{E3B5755C-6284-4912-ABBC-0D210F7FCF88}"/>
                </a:ext>
              </a:extLst>
            </p:cNvPr>
            <p:cNvSpPr/>
            <p:nvPr/>
          </p:nvSpPr>
          <p:spPr>
            <a:xfrm>
              <a:off x="9646152"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Mitigators</a:t>
              </a:r>
            </a:p>
          </p:txBody>
        </p:sp>
        <p:cxnSp>
          <p:nvCxnSpPr>
            <p:cNvPr id="42" name="Straight Connector 41">
              <a:extLst>
                <a:ext uri="{FF2B5EF4-FFF2-40B4-BE49-F238E27FC236}">
                  <a16:creationId xmlns:a16="http://schemas.microsoft.com/office/drawing/2014/main" id="{A0DE98FB-2C7A-445A-93D0-2B05C99FDE6E}"/>
                </a:ext>
              </a:extLst>
            </p:cNvPr>
            <p:cNvCxnSpPr/>
            <p:nvPr/>
          </p:nvCxnSpPr>
          <p:spPr>
            <a:xfrm>
              <a:off x="2594282" y="3702205"/>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036709-73AE-4B17-8CA7-B57C99AF9607}"/>
                </a:ext>
              </a:extLst>
            </p:cNvPr>
            <p:cNvCxnSpPr/>
            <p:nvPr/>
          </p:nvCxnSpPr>
          <p:spPr>
            <a:xfrm>
              <a:off x="5005684"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779A46-6392-4C50-B826-D85ED45D06CA}"/>
                </a:ext>
              </a:extLst>
            </p:cNvPr>
            <p:cNvCxnSpPr/>
            <p:nvPr/>
          </p:nvCxnSpPr>
          <p:spPr>
            <a:xfrm>
              <a:off x="7269382"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BC7986-B840-4792-9090-547BCE21F74C}"/>
                </a:ext>
              </a:extLst>
            </p:cNvPr>
            <p:cNvCxnSpPr/>
            <p:nvPr/>
          </p:nvCxnSpPr>
          <p:spPr>
            <a:xfrm>
              <a:off x="9646152" y="3703320"/>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grpSp>
      <p:sp>
        <p:nvSpPr>
          <p:cNvPr id="33" name="Footer Placeholder 5">
            <a:extLst>
              <a:ext uri="{FF2B5EF4-FFF2-40B4-BE49-F238E27FC236}">
                <a16:creationId xmlns:a16="http://schemas.microsoft.com/office/drawing/2014/main" id="{F96D355D-1708-4761-AD6E-3F87EE044EED}"/>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308367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65EC-B638-4710-8965-DB712EE52823}"/>
              </a:ext>
            </a:extLst>
          </p:cNvPr>
          <p:cNvSpPr>
            <a:spLocks noGrp="1"/>
          </p:cNvSpPr>
          <p:nvPr>
            <p:ph type="title"/>
          </p:nvPr>
        </p:nvSpPr>
        <p:spPr/>
        <p:txBody>
          <a:bodyPr/>
          <a:lstStyle/>
          <a:p>
            <a:r>
              <a:rPr lang="en-US" dirty="0"/>
              <a:t>Presentation Invitations:</a:t>
            </a:r>
          </a:p>
        </p:txBody>
      </p:sp>
      <p:pic>
        <p:nvPicPr>
          <p:cNvPr id="6" name="Content Placeholder 5">
            <a:extLst>
              <a:ext uri="{FF2B5EF4-FFF2-40B4-BE49-F238E27FC236}">
                <a16:creationId xmlns:a16="http://schemas.microsoft.com/office/drawing/2014/main" id="{1303CD23-A6FF-475D-8B06-3CE0E28150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521883"/>
            <a:ext cx="5678488" cy="3785658"/>
          </a:xfrm>
        </p:spPr>
      </p:pic>
      <p:sp>
        <p:nvSpPr>
          <p:cNvPr id="4" name="Text Placeholder 3">
            <a:extLst>
              <a:ext uri="{FF2B5EF4-FFF2-40B4-BE49-F238E27FC236}">
                <a16:creationId xmlns:a16="http://schemas.microsoft.com/office/drawing/2014/main" id="{BFCC6606-F61B-4BF6-8979-A9494DDD9F72}"/>
              </a:ext>
            </a:extLst>
          </p:cNvPr>
          <p:cNvSpPr>
            <a:spLocks noGrp="1"/>
          </p:cNvSpPr>
          <p:nvPr>
            <p:ph type="body" sz="half" idx="2"/>
          </p:nvPr>
        </p:nvSpPr>
        <p:spPr/>
        <p:txBody>
          <a:bodyPr>
            <a:normAutofit/>
          </a:bodyPr>
          <a:lstStyle/>
          <a:p>
            <a:pPr marL="285750" indent="-285750">
              <a:buClrTx/>
              <a:buFont typeface="Arial" panose="020B0604020202020204" pitchFamily="34" charset="0"/>
              <a:buChar char="•"/>
            </a:pPr>
            <a:r>
              <a:rPr lang="en-US" sz="2800" dirty="0"/>
              <a:t>Your safety and wellness comes first.</a:t>
            </a:r>
          </a:p>
          <a:p>
            <a:pPr marL="285750" indent="-285750">
              <a:buClrTx/>
              <a:buFont typeface="Arial" panose="020B0604020202020204" pitchFamily="34" charset="0"/>
              <a:buChar char="•"/>
            </a:pPr>
            <a:r>
              <a:rPr lang="en-US" sz="2800" dirty="0"/>
              <a:t>Ask questions! This presentation is for you.</a:t>
            </a:r>
          </a:p>
          <a:p>
            <a:pPr marL="285750" indent="-285750">
              <a:buClrTx/>
              <a:buFont typeface="Arial" panose="020B0604020202020204" pitchFamily="34" charset="0"/>
              <a:buChar char="•"/>
            </a:pPr>
            <a:r>
              <a:rPr lang="en-US" sz="2800" dirty="0"/>
              <a:t>Take something back with you. </a:t>
            </a:r>
          </a:p>
          <a:p>
            <a:pPr marL="285750" indent="-285750">
              <a:buClrTx/>
              <a:buFont typeface="Arial" panose="020B0604020202020204" pitchFamily="34" charset="0"/>
              <a:buChar char="•"/>
            </a:pPr>
            <a:r>
              <a:rPr lang="en-US" sz="2800" dirty="0"/>
              <a:t>Reach out for follow-up</a:t>
            </a:r>
          </a:p>
        </p:txBody>
      </p:sp>
    </p:spTree>
    <p:extLst>
      <p:ext uri="{BB962C8B-B14F-4D97-AF65-F5344CB8AC3E}">
        <p14:creationId xmlns:p14="http://schemas.microsoft.com/office/powerpoint/2010/main" val="13623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8B7A79-9606-4900-8042-E8D73DE8AAE1}"/>
              </a:ext>
            </a:extLst>
          </p:cNvPr>
          <p:cNvSpPr/>
          <p:nvPr/>
        </p:nvSpPr>
        <p:spPr>
          <a:xfrm>
            <a:off x="2784902" y="1517322"/>
            <a:ext cx="2035732" cy="3992134"/>
          </a:xfrm>
          <a:prstGeom prst="roundRect">
            <a:avLst/>
          </a:prstGeom>
          <a:solidFill>
            <a:schemeClr val="bg1">
              <a:lumMod val="8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B86E7EE-62FF-4444-8A95-9D3422F2DF70}"/>
              </a:ext>
            </a:extLst>
          </p:cNvPr>
          <p:cNvSpPr>
            <a:spLocks noGrp="1"/>
          </p:cNvSpPr>
          <p:nvPr>
            <p:ph type="sldNum" sz="quarter" idx="4294967295"/>
          </p:nvPr>
        </p:nvSpPr>
        <p:spPr>
          <a:xfrm>
            <a:off x="0" y="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 </a:t>
            </a:r>
            <a:fld id="{F8C50B0B-705F-4E61-8AFF-CB5F49786A7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CC1C278-2CF3-4571-8CA1-16BF18F4B33D}"/>
              </a:ext>
            </a:extLst>
          </p:cNvPr>
          <p:cNvGrpSpPr/>
          <p:nvPr/>
        </p:nvGrpSpPr>
        <p:grpSpPr>
          <a:xfrm>
            <a:off x="760201" y="1757541"/>
            <a:ext cx="1552919" cy="1552919"/>
            <a:chOff x="557561" y="1590036"/>
            <a:chExt cx="1929161" cy="1929161"/>
          </a:xfrm>
        </p:grpSpPr>
        <p:sp>
          <p:nvSpPr>
            <p:cNvPr id="23" name="Oval 22">
              <a:extLst>
                <a:ext uri="{FF2B5EF4-FFF2-40B4-BE49-F238E27FC236}">
                  <a16:creationId xmlns:a16="http://schemas.microsoft.com/office/drawing/2014/main" id="{DAFA35D0-7EED-449A-AAF9-A50414FAA2E9}"/>
                </a:ext>
              </a:extLst>
            </p:cNvPr>
            <p:cNvSpPr/>
            <p:nvPr/>
          </p:nvSpPr>
          <p:spPr>
            <a:xfrm>
              <a:off x="557561" y="1590036"/>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66146A82-3C94-4CE2-ADA8-BB5CB92E7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39" y="1705914"/>
              <a:ext cx="1700784" cy="1700784"/>
            </a:xfrm>
            <a:prstGeom prst="rect">
              <a:avLst/>
            </a:prstGeom>
          </p:spPr>
        </p:pic>
      </p:grpSp>
      <p:grpSp>
        <p:nvGrpSpPr>
          <p:cNvPr id="29" name="Group 28">
            <a:extLst>
              <a:ext uri="{FF2B5EF4-FFF2-40B4-BE49-F238E27FC236}">
                <a16:creationId xmlns:a16="http://schemas.microsoft.com/office/drawing/2014/main" id="{2D8F78E9-3896-40B5-A1DF-A43FA65023E4}"/>
              </a:ext>
            </a:extLst>
          </p:cNvPr>
          <p:cNvGrpSpPr/>
          <p:nvPr/>
        </p:nvGrpSpPr>
        <p:grpSpPr>
          <a:xfrm>
            <a:off x="5330690" y="1744138"/>
            <a:ext cx="1552919" cy="1590639"/>
            <a:chOff x="5131361" y="1676992"/>
            <a:chExt cx="1929161" cy="1976020"/>
          </a:xfrm>
        </p:grpSpPr>
        <p:pic>
          <p:nvPicPr>
            <p:cNvPr id="9" name="Picture 8" descr="A close up of a logo&#10;&#10;Description automatically generated">
              <a:extLst>
                <a:ext uri="{FF2B5EF4-FFF2-40B4-BE49-F238E27FC236}">
                  <a16:creationId xmlns:a16="http://schemas.microsoft.com/office/drawing/2014/main" id="{E161514D-4BF5-43B1-AF3D-3080B735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492" y="1676992"/>
              <a:ext cx="1700900" cy="1700900"/>
            </a:xfrm>
            <a:prstGeom prst="rect">
              <a:avLst/>
            </a:prstGeom>
          </p:spPr>
        </p:pic>
        <p:sp>
          <p:nvSpPr>
            <p:cNvPr id="25" name="Oval 24">
              <a:extLst>
                <a:ext uri="{FF2B5EF4-FFF2-40B4-BE49-F238E27FC236}">
                  <a16:creationId xmlns:a16="http://schemas.microsoft.com/office/drawing/2014/main" id="{BD8D9FDB-C502-4E00-8F70-DE882478F683}"/>
                </a:ext>
              </a:extLst>
            </p:cNvPr>
            <p:cNvSpPr/>
            <p:nvPr/>
          </p:nvSpPr>
          <p:spPr>
            <a:xfrm>
              <a:off x="5131361" y="172385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99115796-DE53-4E18-8F91-EB01EFFC7B31}"/>
              </a:ext>
            </a:extLst>
          </p:cNvPr>
          <p:cNvGrpSpPr/>
          <p:nvPr/>
        </p:nvGrpSpPr>
        <p:grpSpPr>
          <a:xfrm>
            <a:off x="7610359" y="1763819"/>
            <a:ext cx="1552919" cy="1552919"/>
            <a:chOff x="7422121" y="1562861"/>
            <a:chExt cx="1929161" cy="1929161"/>
          </a:xfrm>
        </p:grpSpPr>
        <p:pic>
          <p:nvPicPr>
            <p:cNvPr id="5" name="Picture 4" descr="A close up of a logo&#10;&#10;Description automatically generated">
              <a:extLst>
                <a:ext uri="{FF2B5EF4-FFF2-40B4-BE49-F238E27FC236}">
                  <a16:creationId xmlns:a16="http://schemas.microsoft.com/office/drawing/2014/main" id="{14BD1E12-CA83-4074-95BC-4D882CACF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6252" y="1676992"/>
              <a:ext cx="1700900" cy="1700900"/>
            </a:xfrm>
            <a:prstGeom prst="rect">
              <a:avLst/>
            </a:prstGeom>
          </p:spPr>
        </p:pic>
        <p:sp>
          <p:nvSpPr>
            <p:cNvPr id="26" name="Oval 25">
              <a:extLst>
                <a:ext uri="{FF2B5EF4-FFF2-40B4-BE49-F238E27FC236}">
                  <a16:creationId xmlns:a16="http://schemas.microsoft.com/office/drawing/2014/main" id="{CF5D7392-30B8-4B77-B48A-6830C0111A2F}"/>
                </a:ext>
              </a:extLst>
            </p:cNvPr>
            <p:cNvSpPr/>
            <p:nvPr/>
          </p:nvSpPr>
          <p:spPr>
            <a:xfrm>
              <a:off x="7422121"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58678690-4F54-4B04-8C4D-0B9DD3F572FD}"/>
              </a:ext>
            </a:extLst>
          </p:cNvPr>
          <p:cNvGrpSpPr/>
          <p:nvPr/>
        </p:nvGrpSpPr>
        <p:grpSpPr>
          <a:xfrm>
            <a:off x="9901179" y="1759229"/>
            <a:ext cx="1552919" cy="1552919"/>
            <a:chOff x="9705278" y="1558271"/>
            <a:chExt cx="1929161" cy="1929161"/>
          </a:xfrm>
        </p:grpSpPr>
        <p:pic>
          <p:nvPicPr>
            <p:cNvPr id="15" name="Picture 14" descr="A close up of a logo&#10;&#10;Description automatically generated">
              <a:extLst>
                <a:ext uri="{FF2B5EF4-FFF2-40B4-BE49-F238E27FC236}">
                  <a16:creationId xmlns:a16="http://schemas.microsoft.com/office/drawing/2014/main" id="{501EF237-2640-4D66-901F-FFB35B2A3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7012" y="1676992"/>
              <a:ext cx="1700900" cy="1700900"/>
            </a:xfrm>
            <a:prstGeom prst="rect">
              <a:avLst/>
            </a:prstGeom>
          </p:spPr>
        </p:pic>
        <p:sp>
          <p:nvSpPr>
            <p:cNvPr id="27" name="Oval 26">
              <a:extLst>
                <a:ext uri="{FF2B5EF4-FFF2-40B4-BE49-F238E27FC236}">
                  <a16:creationId xmlns:a16="http://schemas.microsoft.com/office/drawing/2014/main" id="{0D1AF395-014F-4194-82B6-1463822CF25A}"/>
                </a:ext>
              </a:extLst>
            </p:cNvPr>
            <p:cNvSpPr/>
            <p:nvPr/>
          </p:nvSpPr>
          <p:spPr>
            <a:xfrm>
              <a:off x="9705278" y="155827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E734005E-DE6F-47BC-8FD1-9A43908E292C}"/>
              </a:ext>
            </a:extLst>
          </p:cNvPr>
          <p:cNvGrpSpPr/>
          <p:nvPr/>
        </p:nvGrpSpPr>
        <p:grpSpPr>
          <a:xfrm>
            <a:off x="3039870" y="1763819"/>
            <a:ext cx="1552919" cy="1552919"/>
            <a:chOff x="2805838" y="1562861"/>
            <a:chExt cx="1929161" cy="1929161"/>
          </a:xfrm>
        </p:grpSpPr>
        <p:pic>
          <p:nvPicPr>
            <p:cNvPr id="17" name="Picture 16" descr="A close up of a logo&#10;&#10;Description automatically generated">
              <a:extLst>
                <a:ext uri="{FF2B5EF4-FFF2-40B4-BE49-F238E27FC236}">
                  <a16:creationId xmlns:a16="http://schemas.microsoft.com/office/drawing/2014/main" id="{08FE3A75-9EB7-473C-801B-ED7BD2F36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4732" y="1676992"/>
              <a:ext cx="1700900" cy="1700900"/>
            </a:xfrm>
            <a:prstGeom prst="rect">
              <a:avLst/>
            </a:prstGeom>
          </p:spPr>
        </p:pic>
        <p:sp>
          <p:nvSpPr>
            <p:cNvPr id="28" name="Oval 27">
              <a:extLst>
                <a:ext uri="{FF2B5EF4-FFF2-40B4-BE49-F238E27FC236}">
                  <a16:creationId xmlns:a16="http://schemas.microsoft.com/office/drawing/2014/main" id="{F49C5711-F2BD-4BA6-B795-6B82852BA77A}"/>
                </a:ext>
              </a:extLst>
            </p:cNvPr>
            <p:cNvSpPr/>
            <p:nvPr/>
          </p:nvSpPr>
          <p:spPr>
            <a:xfrm>
              <a:off x="2805838"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F31533A8-F53F-4C9C-BA17-B65A55AB0093}"/>
              </a:ext>
            </a:extLst>
          </p:cNvPr>
          <p:cNvGrpSpPr/>
          <p:nvPr/>
        </p:nvGrpSpPr>
        <p:grpSpPr>
          <a:xfrm>
            <a:off x="501804" y="3501568"/>
            <a:ext cx="11207323" cy="2019595"/>
            <a:chOff x="501804" y="3428998"/>
            <a:chExt cx="11207323" cy="2019595"/>
          </a:xfrm>
        </p:grpSpPr>
        <p:sp>
          <p:nvSpPr>
            <p:cNvPr id="34" name="Rectangle 33">
              <a:extLst>
                <a:ext uri="{FF2B5EF4-FFF2-40B4-BE49-F238E27FC236}">
                  <a16:creationId xmlns:a16="http://schemas.microsoft.com/office/drawing/2014/main" id="{308FA747-704F-4BEE-9B4F-EB6570BC9961}"/>
                </a:ext>
              </a:extLst>
            </p:cNvPr>
            <p:cNvSpPr/>
            <p:nvPr/>
          </p:nvSpPr>
          <p:spPr>
            <a:xfrm>
              <a:off x="501804" y="3429000"/>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Risk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Factors</a:t>
              </a:r>
            </a:p>
          </p:txBody>
        </p:sp>
        <p:sp>
          <p:nvSpPr>
            <p:cNvPr id="35" name="Rectangle 34">
              <a:extLst>
                <a:ext uri="{FF2B5EF4-FFF2-40B4-BE49-F238E27FC236}">
                  <a16:creationId xmlns:a16="http://schemas.microsoft.com/office/drawing/2014/main" id="{4C99B365-EF3F-4321-B9B8-77ECC1050818}"/>
                </a:ext>
              </a:extLst>
            </p:cNvPr>
            <p:cNvSpPr/>
            <p:nvPr/>
          </p:nvSpPr>
          <p:spPr>
            <a:xfrm>
              <a:off x="2784843" y="3428999"/>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Triggers and Stressors</a:t>
              </a:r>
            </a:p>
          </p:txBody>
        </p:sp>
        <p:sp>
          <p:nvSpPr>
            <p:cNvPr id="36" name="Rectangle 35">
              <a:extLst>
                <a:ext uri="{FF2B5EF4-FFF2-40B4-BE49-F238E27FC236}">
                  <a16:creationId xmlns:a16="http://schemas.microsoft.com/office/drawing/2014/main" id="{A9DFD259-6743-4398-AF2C-D4030226C79B}"/>
                </a:ext>
              </a:extLst>
            </p:cNvPr>
            <p:cNvSpPr/>
            <p:nvPr/>
          </p:nvSpPr>
          <p:spPr>
            <a:xfrm>
              <a:off x="5075663"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Warning Behaviors</a:t>
              </a:r>
            </a:p>
          </p:txBody>
        </p:sp>
        <p:sp>
          <p:nvSpPr>
            <p:cNvPr id="37" name="Rectangle 36">
              <a:extLst>
                <a:ext uri="{FF2B5EF4-FFF2-40B4-BE49-F238E27FC236}">
                  <a16:creationId xmlns:a16="http://schemas.microsoft.com/office/drawing/2014/main" id="{11C3C840-1A87-4A8A-BD67-01260CC0D1C1}"/>
                </a:ext>
              </a:extLst>
            </p:cNvPr>
            <p:cNvSpPr/>
            <p:nvPr/>
          </p:nvSpPr>
          <p:spPr>
            <a:xfrm>
              <a:off x="7361663" y="34289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Potential Imminence</a:t>
              </a:r>
            </a:p>
          </p:txBody>
        </p:sp>
        <p:sp>
          <p:nvSpPr>
            <p:cNvPr id="38" name="Rectangle 37">
              <a:extLst>
                <a:ext uri="{FF2B5EF4-FFF2-40B4-BE49-F238E27FC236}">
                  <a16:creationId xmlns:a16="http://schemas.microsoft.com/office/drawing/2014/main" id="{E3B5755C-6284-4912-ABBC-0D210F7FCF88}"/>
                </a:ext>
              </a:extLst>
            </p:cNvPr>
            <p:cNvSpPr/>
            <p:nvPr/>
          </p:nvSpPr>
          <p:spPr>
            <a:xfrm>
              <a:off x="9646152"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Mitigators</a:t>
              </a:r>
            </a:p>
          </p:txBody>
        </p:sp>
        <p:cxnSp>
          <p:nvCxnSpPr>
            <p:cNvPr id="42" name="Straight Connector 41">
              <a:extLst>
                <a:ext uri="{FF2B5EF4-FFF2-40B4-BE49-F238E27FC236}">
                  <a16:creationId xmlns:a16="http://schemas.microsoft.com/office/drawing/2014/main" id="{A0DE98FB-2C7A-445A-93D0-2B05C99FDE6E}"/>
                </a:ext>
              </a:extLst>
            </p:cNvPr>
            <p:cNvCxnSpPr/>
            <p:nvPr/>
          </p:nvCxnSpPr>
          <p:spPr>
            <a:xfrm>
              <a:off x="2594282" y="3702205"/>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036709-73AE-4B17-8CA7-B57C99AF9607}"/>
                </a:ext>
              </a:extLst>
            </p:cNvPr>
            <p:cNvCxnSpPr/>
            <p:nvPr/>
          </p:nvCxnSpPr>
          <p:spPr>
            <a:xfrm>
              <a:off x="5005684"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779A46-6392-4C50-B826-D85ED45D06CA}"/>
                </a:ext>
              </a:extLst>
            </p:cNvPr>
            <p:cNvCxnSpPr/>
            <p:nvPr/>
          </p:nvCxnSpPr>
          <p:spPr>
            <a:xfrm>
              <a:off x="7269382"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BC7986-B840-4792-9090-547BCE21F74C}"/>
                </a:ext>
              </a:extLst>
            </p:cNvPr>
            <p:cNvCxnSpPr/>
            <p:nvPr/>
          </p:nvCxnSpPr>
          <p:spPr>
            <a:xfrm>
              <a:off x="9646152" y="3703320"/>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grpSp>
      <p:sp>
        <p:nvSpPr>
          <p:cNvPr id="33" name="Footer Placeholder 5">
            <a:extLst>
              <a:ext uri="{FF2B5EF4-FFF2-40B4-BE49-F238E27FC236}">
                <a16:creationId xmlns:a16="http://schemas.microsoft.com/office/drawing/2014/main" id="{DCB34733-0259-40E0-B116-5A406D1182D9}"/>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42292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Red Mad Face">
            <a:extLst>
              <a:ext uri="{FF2B5EF4-FFF2-40B4-BE49-F238E27FC236}">
                <a16:creationId xmlns:a16="http://schemas.microsoft.com/office/drawing/2014/main" id="{E9182929-50E8-4E02-A6D7-F5538CCA7C2A}"/>
              </a:ext>
            </a:extLst>
          </p:cNvPr>
          <p:cNvGrpSpPr/>
          <p:nvPr/>
        </p:nvGrpSpPr>
        <p:grpSpPr>
          <a:xfrm>
            <a:off x="4953374" y="3204298"/>
            <a:ext cx="2288447" cy="1204766"/>
            <a:chOff x="4922279" y="2838484"/>
            <a:chExt cx="2288447" cy="1204766"/>
          </a:xfrm>
        </p:grpSpPr>
        <p:sp>
          <p:nvSpPr>
            <p:cNvPr id="25" name="Oval 24">
              <a:extLst>
                <a:ext uri="{FF2B5EF4-FFF2-40B4-BE49-F238E27FC236}">
                  <a16:creationId xmlns:a16="http://schemas.microsoft.com/office/drawing/2014/main" id="{38645F48-FEF3-4D3D-8BE4-AAFDAFF4067F}"/>
                </a:ext>
              </a:extLst>
            </p:cNvPr>
            <p:cNvSpPr/>
            <p:nvPr/>
          </p:nvSpPr>
          <p:spPr>
            <a:xfrm>
              <a:off x="4922279" y="2838484"/>
              <a:ext cx="2288447" cy="1204766"/>
            </a:xfrm>
            <a:prstGeom prst="ellipse">
              <a:avLst/>
            </a:prstGeom>
            <a:solidFill>
              <a:srgbClr val="C41230"/>
            </a:solidFill>
            <a:effectLst>
              <a:glow rad="228600">
                <a:schemeClr val="accent3">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182" tIns="249182" rIns="249182" bIns="249182"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Graphic 34" descr="Angry face outline">
              <a:extLst>
                <a:ext uri="{FF2B5EF4-FFF2-40B4-BE49-F238E27FC236}">
                  <a16:creationId xmlns:a16="http://schemas.microsoft.com/office/drawing/2014/main" id="{58003FEB-32F1-4820-A2D8-5FCC512975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0753" y="2980890"/>
              <a:ext cx="914400" cy="914400"/>
            </a:xfrm>
            <a:prstGeom prst="rect">
              <a:avLst/>
            </a:prstGeom>
          </p:spPr>
        </p:pic>
      </p:grpSp>
      <p:sp>
        <p:nvSpPr>
          <p:cNvPr id="11" name="Title 10">
            <a:extLst>
              <a:ext uri="{FF2B5EF4-FFF2-40B4-BE49-F238E27FC236}">
                <a16:creationId xmlns:a16="http://schemas.microsoft.com/office/drawing/2014/main" id="{0BADF939-F227-4802-89D4-3F20DC016A67}"/>
              </a:ext>
            </a:extLst>
          </p:cNvPr>
          <p:cNvSpPr>
            <a:spLocks noGrp="1"/>
          </p:cNvSpPr>
          <p:nvPr>
            <p:ph type="title"/>
          </p:nvPr>
        </p:nvSpPr>
        <p:spPr/>
        <p:txBody>
          <a:bodyPr/>
          <a:lstStyle/>
          <a:p>
            <a:r>
              <a:rPr lang="en-US" dirty="0"/>
              <a:t>Life Stressors</a:t>
            </a:r>
          </a:p>
        </p:txBody>
      </p:sp>
      <p:sp>
        <p:nvSpPr>
          <p:cNvPr id="33" name="Box-Orange Law Enforcement">
            <a:extLst>
              <a:ext uri="{FF2B5EF4-FFF2-40B4-BE49-F238E27FC236}">
                <a16:creationId xmlns:a16="http://schemas.microsoft.com/office/drawing/2014/main" id="{4681C4FB-581D-4D8C-96DF-DCE9188A9E39}"/>
              </a:ext>
            </a:extLst>
          </p:cNvPr>
          <p:cNvSpPr/>
          <p:nvPr/>
        </p:nvSpPr>
        <p:spPr>
          <a:xfrm>
            <a:off x="1335012" y="3360474"/>
            <a:ext cx="3054096" cy="868680"/>
          </a:xfrm>
          <a:custGeom>
            <a:avLst/>
            <a:gdLst>
              <a:gd name="connsiteX0" fmla="*/ 237340 w 2193381"/>
              <a:gd name="connsiteY0" fmla="*/ 0 h 1424014"/>
              <a:gd name="connsiteX1" fmla="*/ 2193381 w 2193381"/>
              <a:gd name="connsiteY1" fmla="*/ 0 h 1424014"/>
              <a:gd name="connsiteX2" fmla="*/ 2193381 w 2193381"/>
              <a:gd name="connsiteY2" fmla="*/ 0 h 1424014"/>
              <a:gd name="connsiteX3" fmla="*/ 2193381 w 2193381"/>
              <a:gd name="connsiteY3" fmla="*/ 1186674 h 1424014"/>
              <a:gd name="connsiteX4" fmla="*/ 1956041 w 2193381"/>
              <a:gd name="connsiteY4" fmla="*/ 1424014 h 1424014"/>
              <a:gd name="connsiteX5" fmla="*/ 0 w 2193381"/>
              <a:gd name="connsiteY5" fmla="*/ 1424014 h 1424014"/>
              <a:gd name="connsiteX6" fmla="*/ 0 w 2193381"/>
              <a:gd name="connsiteY6" fmla="*/ 1424014 h 1424014"/>
              <a:gd name="connsiteX7" fmla="*/ 0 w 2193381"/>
              <a:gd name="connsiteY7" fmla="*/ 237340 h 1424014"/>
              <a:gd name="connsiteX8" fmla="*/ 237340 w 2193381"/>
              <a:gd name="connsiteY8" fmla="*/ 0 h 14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381" h="1424014">
                <a:moveTo>
                  <a:pt x="237340" y="0"/>
                </a:moveTo>
                <a:lnTo>
                  <a:pt x="2193381" y="0"/>
                </a:lnTo>
                <a:lnTo>
                  <a:pt x="2193381" y="0"/>
                </a:lnTo>
                <a:lnTo>
                  <a:pt x="2193381" y="1186674"/>
                </a:lnTo>
                <a:cubicBezTo>
                  <a:pt x="2193381" y="1317753"/>
                  <a:pt x="2087120" y="1424014"/>
                  <a:pt x="1956041" y="1424014"/>
                </a:cubicBezTo>
                <a:lnTo>
                  <a:pt x="0" y="1424014"/>
                </a:lnTo>
                <a:lnTo>
                  <a:pt x="0" y="1424014"/>
                </a:lnTo>
                <a:lnTo>
                  <a:pt x="0" y="237340"/>
                </a:lnTo>
                <a:cubicBezTo>
                  <a:pt x="0" y="106261"/>
                  <a:pt x="106261" y="0"/>
                  <a:pt x="237340" y="0"/>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515" tIns="618155" rIns="69515" bIns="160955" numCol="1" spcCol="1270" anchor="b" anchorCtr="0">
            <a:noAutofit/>
          </a:bodyPr>
          <a:lstStyle/>
          <a:p>
            <a:pPr marL="688975" marR="0" lvl="0" indent="0" algn="l" defTabSz="8445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LAW</a:t>
            </a:r>
            <a:b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ENFORCEMENT</a:t>
            </a:r>
          </a:p>
        </p:txBody>
      </p:sp>
      <p:pic>
        <p:nvPicPr>
          <p:cNvPr id="16" name="Icon-Law Enforcement" descr="Police">
            <a:extLst>
              <a:ext uri="{FF2B5EF4-FFF2-40B4-BE49-F238E27FC236}">
                <a16:creationId xmlns:a16="http://schemas.microsoft.com/office/drawing/2014/main" id="{7B64729A-B180-4C75-83E4-30C1C77D61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2005" y="3458434"/>
            <a:ext cx="640080" cy="640080"/>
          </a:xfrm>
          <a:prstGeom prst="rect">
            <a:avLst/>
          </a:prstGeom>
        </p:spPr>
      </p:pic>
      <p:sp>
        <p:nvSpPr>
          <p:cNvPr id="31" name="Box-Green Relationships">
            <a:extLst>
              <a:ext uri="{FF2B5EF4-FFF2-40B4-BE49-F238E27FC236}">
                <a16:creationId xmlns:a16="http://schemas.microsoft.com/office/drawing/2014/main" id="{106BF6E7-3829-41D5-9C02-F19EF3EF3518}"/>
              </a:ext>
            </a:extLst>
          </p:cNvPr>
          <p:cNvSpPr/>
          <p:nvPr/>
        </p:nvSpPr>
        <p:spPr>
          <a:xfrm>
            <a:off x="4611206" y="4990604"/>
            <a:ext cx="3051243" cy="868680"/>
          </a:xfrm>
          <a:custGeom>
            <a:avLst/>
            <a:gdLst>
              <a:gd name="connsiteX0" fmla="*/ 237340 w 2193381"/>
              <a:gd name="connsiteY0" fmla="*/ 0 h 1424014"/>
              <a:gd name="connsiteX1" fmla="*/ 2193381 w 2193381"/>
              <a:gd name="connsiteY1" fmla="*/ 0 h 1424014"/>
              <a:gd name="connsiteX2" fmla="*/ 2193381 w 2193381"/>
              <a:gd name="connsiteY2" fmla="*/ 0 h 1424014"/>
              <a:gd name="connsiteX3" fmla="*/ 2193381 w 2193381"/>
              <a:gd name="connsiteY3" fmla="*/ 1186674 h 1424014"/>
              <a:gd name="connsiteX4" fmla="*/ 1956041 w 2193381"/>
              <a:gd name="connsiteY4" fmla="*/ 1424014 h 1424014"/>
              <a:gd name="connsiteX5" fmla="*/ 0 w 2193381"/>
              <a:gd name="connsiteY5" fmla="*/ 1424014 h 1424014"/>
              <a:gd name="connsiteX6" fmla="*/ 0 w 2193381"/>
              <a:gd name="connsiteY6" fmla="*/ 1424014 h 1424014"/>
              <a:gd name="connsiteX7" fmla="*/ 0 w 2193381"/>
              <a:gd name="connsiteY7" fmla="*/ 237340 h 1424014"/>
              <a:gd name="connsiteX8" fmla="*/ 237340 w 2193381"/>
              <a:gd name="connsiteY8" fmla="*/ 0 h 14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381" h="1424014">
                <a:moveTo>
                  <a:pt x="237340" y="0"/>
                </a:moveTo>
                <a:lnTo>
                  <a:pt x="2193381" y="0"/>
                </a:lnTo>
                <a:lnTo>
                  <a:pt x="2193381" y="0"/>
                </a:lnTo>
                <a:lnTo>
                  <a:pt x="2193381" y="1186674"/>
                </a:lnTo>
                <a:cubicBezTo>
                  <a:pt x="2193381" y="1317753"/>
                  <a:pt x="2087120" y="1424014"/>
                  <a:pt x="1956041" y="1424014"/>
                </a:cubicBezTo>
                <a:lnTo>
                  <a:pt x="0" y="1424014"/>
                </a:lnTo>
                <a:lnTo>
                  <a:pt x="0" y="1424014"/>
                </a:lnTo>
                <a:lnTo>
                  <a:pt x="0" y="237340"/>
                </a:lnTo>
                <a:cubicBezTo>
                  <a:pt x="0" y="106261"/>
                  <a:pt x="106261" y="0"/>
                  <a:pt x="237340" y="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515" tIns="182880" rIns="69515" bIns="160955" numCol="1" spcCol="1270" anchor="ctr" anchorCtr="0">
            <a:noAutofit/>
          </a:bodyPr>
          <a:lstStyle/>
          <a:p>
            <a:pPr marL="796925" marR="0" lvl="0" indent="0" algn="l" defTabSz="8445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RELATIONSHIPS</a:t>
            </a:r>
          </a:p>
        </p:txBody>
      </p:sp>
      <p:pic>
        <p:nvPicPr>
          <p:cNvPr id="18" name="Graphic 17" descr="Broken Heart">
            <a:extLst>
              <a:ext uri="{FF2B5EF4-FFF2-40B4-BE49-F238E27FC236}">
                <a16:creationId xmlns:a16="http://schemas.microsoft.com/office/drawing/2014/main" id="{DCA0D49B-662D-4E2F-9C60-799EDBF6F7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7516" y="5076892"/>
            <a:ext cx="780208" cy="780208"/>
          </a:xfrm>
          <a:prstGeom prst="rect">
            <a:avLst/>
          </a:prstGeom>
        </p:spPr>
      </p:pic>
      <p:sp>
        <p:nvSpPr>
          <p:cNvPr id="27" name="Box-Blue Financial">
            <a:extLst>
              <a:ext uri="{FF2B5EF4-FFF2-40B4-BE49-F238E27FC236}">
                <a16:creationId xmlns:a16="http://schemas.microsoft.com/office/drawing/2014/main" id="{0A276DCC-A30C-46C1-BF1F-254A87ECAC2E}"/>
              </a:ext>
            </a:extLst>
          </p:cNvPr>
          <p:cNvSpPr/>
          <p:nvPr/>
        </p:nvSpPr>
        <p:spPr>
          <a:xfrm>
            <a:off x="4611206" y="1723646"/>
            <a:ext cx="3054096" cy="868680"/>
          </a:xfrm>
          <a:custGeom>
            <a:avLst/>
            <a:gdLst>
              <a:gd name="connsiteX0" fmla="*/ 237340 w 2193381"/>
              <a:gd name="connsiteY0" fmla="*/ 0 h 1424014"/>
              <a:gd name="connsiteX1" fmla="*/ 2193381 w 2193381"/>
              <a:gd name="connsiteY1" fmla="*/ 0 h 1424014"/>
              <a:gd name="connsiteX2" fmla="*/ 2193381 w 2193381"/>
              <a:gd name="connsiteY2" fmla="*/ 0 h 1424014"/>
              <a:gd name="connsiteX3" fmla="*/ 2193381 w 2193381"/>
              <a:gd name="connsiteY3" fmla="*/ 1186674 h 1424014"/>
              <a:gd name="connsiteX4" fmla="*/ 1956041 w 2193381"/>
              <a:gd name="connsiteY4" fmla="*/ 1424014 h 1424014"/>
              <a:gd name="connsiteX5" fmla="*/ 0 w 2193381"/>
              <a:gd name="connsiteY5" fmla="*/ 1424014 h 1424014"/>
              <a:gd name="connsiteX6" fmla="*/ 0 w 2193381"/>
              <a:gd name="connsiteY6" fmla="*/ 1424014 h 1424014"/>
              <a:gd name="connsiteX7" fmla="*/ 0 w 2193381"/>
              <a:gd name="connsiteY7" fmla="*/ 237340 h 1424014"/>
              <a:gd name="connsiteX8" fmla="*/ 237340 w 2193381"/>
              <a:gd name="connsiteY8" fmla="*/ 0 h 14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381" h="1424014">
                <a:moveTo>
                  <a:pt x="237340" y="0"/>
                </a:moveTo>
                <a:lnTo>
                  <a:pt x="2193381" y="0"/>
                </a:lnTo>
                <a:lnTo>
                  <a:pt x="2193381" y="0"/>
                </a:lnTo>
                <a:lnTo>
                  <a:pt x="2193381" y="1186674"/>
                </a:lnTo>
                <a:cubicBezTo>
                  <a:pt x="2193381" y="1317753"/>
                  <a:pt x="2087120" y="1424014"/>
                  <a:pt x="1956041" y="1424014"/>
                </a:cubicBezTo>
                <a:lnTo>
                  <a:pt x="0" y="1424014"/>
                </a:lnTo>
                <a:lnTo>
                  <a:pt x="0" y="1424014"/>
                </a:lnTo>
                <a:lnTo>
                  <a:pt x="0" y="237340"/>
                </a:lnTo>
                <a:cubicBezTo>
                  <a:pt x="0" y="106261"/>
                  <a:pt x="106261" y="0"/>
                  <a:pt x="237340" y="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515" tIns="182880" rIns="69515" bIns="160955" numCol="1" spcCol="1270" anchor="ctr" anchorCtr="0">
            <a:noAutofit/>
          </a:bodyPr>
          <a:lstStyle/>
          <a:p>
            <a:pPr marL="1139825" marR="0" lvl="0" indent="0" algn="l" defTabSz="8445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FINANCIAL</a:t>
            </a:r>
          </a:p>
        </p:txBody>
      </p:sp>
      <p:pic>
        <p:nvPicPr>
          <p:cNvPr id="20" name="Icon-Money" descr="Money">
            <a:extLst>
              <a:ext uri="{FF2B5EF4-FFF2-40B4-BE49-F238E27FC236}">
                <a16:creationId xmlns:a16="http://schemas.microsoft.com/office/drawing/2014/main" id="{3C82DD13-83FF-48A6-B897-7E30C40D01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57516" y="1716863"/>
            <a:ext cx="914400" cy="914400"/>
          </a:xfrm>
          <a:prstGeom prst="rect">
            <a:avLst/>
          </a:prstGeom>
        </p:spPr>
      </p:pic>
      <p:sp>
        <p:nvSpPr>
          <p:cNvPr id="29" name="Box-Grey Work or Home">
            <a:extLst>
              <a:ext uri="{FF2B5EF4-FFF2-40B4-BE49-F238E27FC236}">
                <a16:creationId xmlns:a16="http://schemas.microsoft.com/office/drawing/2014/main" id="{F2BEB678-145D-4790-8882-EF01EFB68FE6}"/>
              </a:ext>
            </a:extLst>
          </p:cNvPr>
          <p:cNvSpPr/>
          <p:nvPr/>
        </p:nvSpPr>
        <p:spPr>
          <a:xfrm>
            <a:off x="7828665" y="3360474"/>
            <a:ext cx="3054096" cy="868680"/>
          </a:xfrm>
          <a:custGeom>
            <a:avLst/>
            <a:gdLst>
              <a:gd name="connsiteX0" fmla="*/ 237340 w 2193381"/>
              <a:gd name="connsiteY0" fmla="*/ 0 h 1424014"/>
              <a:gd name="connsiteX1" fmla="*/ 2193381 w 2193381"/>
              <a:gd name="connsiteY1" fmla="*/ 0 h 1424014"/>
              <a:gd name="connsiteX2" fmla="*/ 2193381 w 2193381"/>
              <a:gd name="connsiteY2" fmla="*/ 0 h 1424014"/>
              <a:gd name="connsiteX3" fmla="*/ 2193381 w 2193381"/>
              <a:gd name="connsiteY3" fmla="*/ 1186674 h 1424014"/>
              <a:gd name="connsiteX4" fmla="*/ 1956041 w 2193381"/>
              <a:gd name="connsiteY4" fmla="*/ 1424014 h 1424014"/>
              <a:gd name="connsiteX5" fmla="*/ 0 w 2193381"/>
              <a:gd name="connsiteY5" fmla="*/ 1424014 h 1424014"/>
              <a:gd name="connsiteX6" fmla="*/ 0 w 2193381"/>
              <a:gd name="connsiteY6" fmla="*/ 1424014 h 1424014"/>
              <a:gd name="connsiteX7" fmla="*/ 0 w 2193381"/>
              <a:gd name="connsiteY7" fmla="*/ 237340 h 1424014"/>
              <a:gd name="connsiteX8" fmla="*/ 237340 w 2193381"/>
              <a:gd name="connsiteY8" fmla="*/ 0 h 14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381" h="1424014">
                <a:moveTo>
                  <a:pt x="237340" y="0"/>
                </a:moveTo>
                <a:lnTo>
                  <a:pt x="2193381" y="0"/>
                </a:lnTo>
                <a:lnTo>
                  <a:pt x="2193381" y="0"/>
                </a:lnTo>
                <a:lnTo>
                  <a:pt x="2193381" y="1186674"/>
                </a:lnTo>
                <a:cubicBezTo>
                  <a:pt x="2193381" y="1317753"/>
                  <a:pt x="2087120" y="1424014"/>
                  <a:pt x="1956041" y="1424014"/>
                </a:cubicBezTo>
                <a:lnTo>
                  <a:pt x="0" y="1424014"/>
                </a:lnTo>
                <a:lnTo>
                  <a:pt x="0" y="1424014"/>
                </a:lnTo>
                <a:lnTo>
                  <a:pt x="0" y="237340"/>
                </a:lnTo>
                <a:cubicBezTo>
                  <a:pt x="0" y="106261"/>
                  <a:pt x="106261" y="0"/>
                  <a:pt x="237340" y="0"/>
                </a:cubicBezTo>
                <a:close/>
              </a:path>
            </a:pathLst>
          </a:custGeom>
          <a:solidFill>
            <a:srgbClr val="5A5B5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515" tIns="69515" rIns="69515" bIns="160955" numCol="1" spcCol="1270" anchor="b" anchorCtr="0">
            <a:noAutofit/>
          </a:bodyPr>
          <a:lstStyle/>
          <a:p>
            <a:pPr marL="914400" marR="0" lvl="0" indent="0" algn="l" defTabSz="8445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 OR HOME</a:t>
            </a:r>
          </a:p>
        </p:txBody>
      </p:sp>
      <p:sp>
        <p:nvSpPr>
          <p:cNvPr id="23" name="Icon-Cloud">
            <a:extLst>
              <a:ext uri="{FF2B5EF4-FFF2-40B4-BE49-F238E27FC236}">
                <a16:creationId xmlns:a16="http://schemas.microsoft.com/office/drawing/2014/main" id="{D31D2E90-0FFD-4177-BC4C-C5850F9FFB23}"/>
              </a:ext>
            </a:extLst>
          </p:cNvPr>
          <p:cNvSpPr>
            <a:spLocks/>
          </p:cNvSpPr>
          <p:nvPr/>
        </p:nvSpPr>
        <p:spPr bwMode="auto">
          <a:xfrm>
            <a:off x="8033759" y="3478594"/>
            <a:ext cx="578683" cy="660843"/>
          </a:xfrm>
          <a:custGeom>
            <a:avLst/>
            <a:gdLst>
              <a:gd name="T0" fmla="*/ 94 w 102"/>
              <a:gd name="T1" fmla="*/ 35 h 116"/>
              <a:gd name="T2" fmla="*/ 95 w 102"/>
              <a:gd name="T3" fmla="*/ 29 h 116"/>
              <a:gd name="T4" fmla="*/ 66 w 102"/>
              <a:gd name="T5" fmla="*/ 0 h 116"/>
              <a:gd name="T6" fmla="*/ 40 w 102"/>
              <a:gd name="T7" fmla="*/ 15 h 116"/>
              <a:gd name="T8" fmla="*/ 33 w 102"/>
              <a:gd name="T9" fmla="*/ 14 h 116"/>
              <a:gd name="T10" fmla="*/ 15 w 102"/>
              <a:gd name="T11" fmla="*/ 32 h 116"/>
              <a:gd name="T12" fmla="*/ 0 w 102"/>
              <a:gd name="T13" fmla="*/ 50 h 116"/>
              <a:gd name="T14" fmla="*/ 29 w 102"/>
              <a:gd name="T15" fmla="*/ 72 h 116"/>
              <a:gd name="T16" fmla="*/ 33 w 102"/>
              <a:gd name="T17" fmla="*/ 72 h 116"/>
              <a:gd name="T18" fmla="*/ 22 w 102"/>
              <a:gd name="T19" fmla="*/ 87 h 116"/>
              <a:gd name="T20" fmla="*/ 40 w 102"/>
              <a:gd name="T21" fmla="*/ 87 h 116"/>
              <a:gd name="T22" fmla="*/ 22 w 102"/>
              <a:gd name="T23" fmla="*/ 116 h 116"/>
              <a:gd name="T24" fmla="*/ 66 w 102"/>
              <a:gd name="T25" fmla="*/ 79 h 116"/>
              <a:gd name="T26" fmla="*/ 44 w 102"/>
              <a:gd name="T27" fmla="*/ 79 h 116"/>
              <a:gd name="T28" fmla="*/ 51 w 102"/>
              <a:gd name="T29" fmla="*/ 72 h 116"/>
              <a:gd name="T30" fmla="*/ 73 w 102"/>
              <a:gd name="T31" fmla="*/ 72 h 116"/>
              <a:gd name="T32" fmla="*/ 102 w 102"/>
              <a:gd name="T33" fmla="*/ 50 h 116"/>
              <a:gd name="T34" fmla="*/ 94 w 102"/>
              <a:gd name="T35" fmla="*/ 35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 h="116">
                <a:moveTo>
                  <a:pt x="94" y="35"/>
                </a:moveTo>
                <a:cubicBezTo>
                  <a:pt x="94" y="33"/>
                  <a:pt x="95" y="31"/>
                  <a:pt x="95" y="29"/>
                </a:cubicBezTo>
                <a:cubicBezTo>
                  <a:pt x="95" y="13"/>
                  <a:pt x="82" y="0"/>
                  <a:pt x="66" y="0"/>
                </a:cubicBezTo>
                <a:cubicBezTo>
                  <a:pt x="54" y="0"/>
                  <a:pt x="45" y="6"/>
                  <a:pt x="40" y="15"/>
                </a:cubicBezTo>
                <a:cubicBezTo>
                  <a:pt x="38" y="15"/>
                  <a:pt x="35" y="14"/>
                  <a:pt x="33" y="14"/>
                </a:cubicBezTo>
                <a:cubicBezTo>
                  <a:pt x="23" y="14"/>
                  <a:pt x="15" y="22"/>
                  <a:pt x="15" y="32"/>
                </a:cubicBezTo>
                <a:cubicBezTo>
                  <a:pt x="6" y="35"/>
                  <a:pt x="0" y="42"/>
                  <a:pt x="0" y="50"/>
                </a:cubicBezTo>
                <a:cubicBezTo>
                  <a:pt x="0" y="62"/>
                  <a:pt x="13" y="72"/>
                  <a:pt x="29" y="72"/>
                </a:cubicBezTo>
                <a:cubicBezTo>
                  <a:pt x="33" y="72"/>
                  <a:pt x="33" y="72"/>
                  <a:pt x="33" y="72"/>
                </a:cubicBezTo>
                <a:cubicBezTo>
                  <a:pt x="22" y="87"/>
                  <a:pt x="22" y="87"/>
                  <a:pt x="22" y="87"/>
                </a:cubicBezTo>
                <a:cubicBezTo>
                  <a:pt x="40" y="87"/>
                  <a:pt x="40" y="87"/>
                  <a:pt x="40" y="87"/>
                </a:cubicBezTo>
                <a:cubicBezTo>
                  <a:pt x="22" y="116"/>
                  <a:pt x="22" y="116"/>
                  <a:pt x="22" y="116"/>
                </a:cubicBezTo>
                <a:cubicBezTo>
                  <a:pt x="66" y="79"/>
                  <a:pt x="66" y="79"/>
                  <a:pt x="66" y="79"/>
                </a:cubicBezTo>
                <a:cubicBezTo>
                  <a:pt x="44" y="79"/>
                  <a:pt x="44" y="79"/>
                  <a:pt x="44" y="79"/>
                </a:cubicBezTo>
                <a:cubicBezTo>
                  <a:pt x="51" y="72"/>
                  <a:pt x="51" y="72"/>
                  <a:pt x="51" y="72"/>
                </a:cubicBezTo>
                <a:cubicBezTo>
                  <a:pt x="73" y="72"/>
                  <a:pt x="73" y="72"/>
                  <a:pt x="73" y="72"/>
                </a:cubicBezTo>
                <a:cubicBezTo>
                  <a:pt x="89" y="72"/>
                  <a:pt x="102" y="62"/>
                  <a:pt x="102" y="50"/>
                </a:cubicBezTo>
                <a:cubicBezTo>
                  <a:pt x="102" y="45"/>
                  <a:pt x="99" y="39"/>
                  <a:pt x="94" y="35"/>
                </a:cubicBez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111"/>
              </a:solidFill>
              <a:effectLst/>
              <a:uLnTx/>
              <a:uFillTx/>
              <a:latin typeface="Calibri" panose="020F0502020204030204"/>
              <a:ea typeface="+mn-ea"/>
              <a:cs typeface="+mn-cs"/>
            </a:endParaRPr>
          </a:p>
        </p:txBody>
      </p:sp>
      <p:grpSp>
        <p:nvGrpSpPr>
          <p:cNvPr id="7" name="Group Green Happy Face">
            <a:extLst>
              <a:ext uri="{FF2B5EF4-FFF2-40B4-BE49-F238E27FC236}">
                <a16:creationId xmlns:a16="http://schemas.microsoft.com/office/drawing/2014/main" id="{1A682EE5-BDEB-4BAF-9513-97D86C355AA0}"/>
              </a:ext>
            </a:extLst>
          </p:cNvPr>
          <p:cNvGrpSpPr/>
          <p:nvPr/>
        </p:nvGrpSpPr>
        <p:grpSpPr>
          <a:xfrm>
            <a:off x="4778923" y="2992073"/>
            <a:ext cx="2619674" cy="1620996"/>
            <a:chOff x="4801502" y="2992073"/>
            <a:chExt cx="2585806" cy="1620996"/>
          </a:xfrm>
        </p:grpSpPr>
        <p:sp>
          <p:nvSpPr>
            <p:cNvPr id="6" name="Box to Hide Red">
              <a:extLst>
                <a:ext uri="{FF2B5EF4-FFF2-40B4-BE49-F238E27FC236}">
                  <a16:creationId xmlns:a16="http://schemas.microsoft.com/office/drawing/2014/main" id="{E38590F0-0F03-4164-B5FC-D65AE9C4CD56}"/>
                </a:ext>
              </a:extLst>
            </p:cNvPr>
            <p:cNvSpPr/>
            <p:nvPr/>
          </p:nvSpPr>
          <p:spPr>
            <a:xfrm>
              <a:off x="4801502" y="2992073"/>
              <a:ext cx="2585806" cy="162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52B47E1-A7D3-4A2B-96CE-AB46B27D9A11}"/>
                </a:ext>
              </a:extLst>
            </p:cNvPr>
            <p:cNvGrpSpPr/>
            <p:nvPr/>
          </p:nvGrpSpPr>
          <p:grpSpPr>
            <a:xfrm>
              <a:off x="4956048" y="3200400"/>
              <a:ext cx="2288447" cy="1204766"/>
              <a:chOff x="9042243" y="4742086"/>
              <a:chExt cx="2288447" cy="1204766"/>
            </a:xfrm>
          </p:grpSpPr>
          <p:sp>
            <p:nvSpPr>
              <p:cNvPr id="34" name="Oval 33">
                <a:extLst>
                  <a:ext uri="{FF2B5EF4-FFF2-40B4-BE49-F238E27FC236}">
                    <a16:creationId xmlns:a16="http://schemas.microsoft.com/office/drawing/2014/main" id="{D9BA9DAE-BED7-4A57-8EC3-E092357D13D2}"/>
                  </a:ext>
                </a:extLst>
              </p:cNvPr>
              <p:cNvSpPr/>
              <p:nvPr/>
            </p:nvSpPr>
            <p:spPr>
              <a:xfrm>
                <a:off x="9042243" y="4742086"/>
                <a:ext cx="2288447" cy="1204766"/>
              </a:xfrm>
              <a:prstGeom prst="ellipse">
                <a:avLst/>
              </a:prstGeom>
              <a:solidFill>
                <a:srgbClr val="5E9732"/>
              </a:solidFill>
              <a:effectLst>
                <a:glow rad="228600">
                  <a:schemeClr val="accent4">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182" tIns="249182" rIns="249182" bIns="249182"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Sunglasses face outline">
                <a:extLst>
                  <a:ext uri="{FF2B5EF4-FFF2-40B4-BE49-F238E27FC236}">
                    <a16:creationId xmlns:a16="http://schemas.microsoft.com/office/drawing/2014/main" id="{B3799E5D-DFB3-425C-99CC-B1FD93CAFB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43369" y="4887269"/>
                <a:ext cx="914400" cy="914400"/>
              </a:xfrm>
              <a:prstGeom prst="rect">
                <a:avLst/>
              </a:prstGeom>
            </p:spPr>
          </p:pic>
        </p:grpSp>
      </p:grpSp>
      <p:sp>
        <p:nvSpPr>
          <p:cNvPr id="32" name="Arrow-Orange Law Enforcement">
            <a:extLst>
              <a:ext uri="{FF2B5EF4-FFF2-40B4-BE49-F238E27FC236}">
                <a16:creationId xmlns:a16="http://schemas.microsoft.com/office/drawing/2014/main" id="{E980E967-40FF-452E-B907-38E1540F3D75}"/>
              </a:ext>
            </a:extLst>
          </p:cNvPr>
          <p:cNvSpPr/>
          <p:nvPr/>
        </p:nvSpPr>
        <p:spPr>
          <a:xfrm flipH="1">
            <a:off x="4502943" y="3559397"/>
            <a:ext cx="301752" cy="484632"/>
          </a:xfrm>
          <a:custGeom>
            <a:avLst/>
            <a:gdLst>
              <a:gd name="connsiteX0" fmla="*/ 0 w 98130"/>
              <a:gd name="connsiteY0" fmla="*/ 96833 h 484165"/>
              <a:gd name="connsiteX1" fmla="*/ 49065 w 98130"/>
              <a:gd name="connsiteY1" fmla="*/ 96833 h 484165"/>
              <a:gd name="connsiteX2" fmla="*/ 49065 w 98130"/>
              <a:gd name="connsiteY2" fmla="*/ 0 h 484165"/>
              <a:gd name="connsiteX3" fmla="*/ 98130 w 98130"/>
              <a:gd name="connsiteY3" fmla="*/ 242083 h 484165"/>
              <a:gd name="connsiteX4" fmla="*/ 49065 w 98130"/>
              <a:gd name="connsiteY4" fmla="*/ 484165 h 484165"/>
              <a:gd name="connsiteX5" fmla="*/ 49065 w 98130"/>
              <a:gd name="connsiteY5" fmla="*/ 387332 h 484165"/>
              <a:gd name="connsiteX6" fmla="*/ 0 w 98130"/>
              <a:gd name="connsiteY6" fmla="*/ 387332 h 484165"/>
              <a:gd name="connsiteX7" fmla="*/ 0 w 98130"/>
              <a:gd name="connsiteY7" fmla="*/ 96833 h 4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30" h="484165">
                <a:moveTo>
                  <a:pt x="98129" y="387332"/>
                </a:moveTo>
                <a:lnTo>
                  <a:pt x="49065" y="387332"/>
                </a:lnTo>
                <a:lnTo>
                  <a:pt x="49065" y="484165"/>
                </a:lnTo>
                <a:lnTo>
                  <a:pt x="1" y="242082"/>
                </a:lnTo>
                <a:lnTo>
                  <a:pt x="49065" y="0"/>
                </a:lnTo>
                <a:lnTo>
                  <a:pt x="49065" y="96833"/>
                </a:lnTo>
                <a:lnTo>
                  <a:pt x="98129" y="96833"/>
                </a:lnTo>
                <a:lnTo>
                  <a:pt x="98129" y="387332"/>
                </a:lnTo>
                <a:close/>
              </a:path>
            </a:pathLst>
          </a:custGeom>
          <a:ln>
            <a:solidFill>
              <a:schemeClr val="bg1"/>
            </a:solidFill>
          </a:ln>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6834" rIns="29439" bIns="96833"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Blue Financial">
            <a:extLst>
              <a:ext uri="{FF2B5EF4-FFF2-40B4-BE49-F238E27FC236}">
                <a16:creationId xmlns:a16="http://schemas.microsoft.com/office/drawing/2014/main" id="{B64C85D5-9230-4359-9914-FB23A2FE2DA8}"/>
              </a:ext>
            </a:extLst>
          </p:cNvPr>
          <p:cNvSpPr/>
          <p:nvPr/>
        </p:nvSpPr>
        <p:spPr>
          <a:xfrm rot="5400000" flipH="1">
            <a:off x="5945136" y="2598984"/>
            <a:ext cx="302012" cy="484166"/>
          </a:xfrm>
          <a:custGeom>
            <a:avLst/>
            <a:gdLst>
              <a:gd name="connsiteX0" fmla="*/ 0 w 302012"/>
              <a:gd name="connsiteY0" fmla="*/ 96833 h 484165"/>
              <a:gd name="connsiteX1" fmla="*/ 151006 w 302012"/>
              <a:gd name="connsiteY1" fmla="*/ 96833 h 484165"/>
              <a:gd name="connsiteX2" fmla="*/ 151006 w 302012"/>
              <a:gd name="connsiteY2" fmla="*/ 0 h 484165"/>
              <a:gd name="connsiteX3" fmla="*/ 302012 w 302012"/>
              <a:gd name="connsiteY3" fmla="*/ 242083 h 484165"/>
              <a:gd name="connsiteX4" fmla="*/ 151006 w 302012"/>
              <a:gd name="connsiteY4" fmla="*/ 484165 h 484165"/>
              <a:gd name="connsiteX5" fmla="*/ 151006 w 302012"/>
              <a:gd name="connsiteY5" fmla="*/ 387332 h 484165"/>
              <a:gd name="connsiteX6" fmla="*/ 0 w 302012"/>
              <a:gd name="connsiteY6" fmla="*/ 387332 h 484165"/>
              <a:gd name="connsiteX7" fmla="*/ 0 w 302012"/>
              <a:gd name="connsiteY7" fmla="*/ 96833 h 4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012" h="484165">
                <a:moveTo>
                  <a:pt x="302012" y="96833"/>
                </a:moveTo>
                <a:lnTo>
                  <a:pt x="151006" y="96833"/>
                </a:lnTo>
                <a:lnTo>
                  <a:pt x="151006" y="0"/>
                </a:lnTo>
                <a:lnTo>
                  <a:pt x="0" y="242083"/>
                </a:lnTo>
                <a:lnTo>
                  <a:pt x="151006" y="484165"/>
                </a:lnTo>
                <a:lnTo>
                  <a:pt x="151006" y="387332"/>
                </a:lnTo>
                <a:lnTo>
                  <a:pt x="302012" y="387332"/>
                </a:lnTo>
                <a:lnTo>
                  <a:pt x="302012" y="96833"/>
                </a:lnTo>
                <a:close/>
              </a:path>
            </a:pathLst>
          </a:custGeom>
          <a:ln>
            <a:solidFill>
              <a:schemeClr val="bg1"/>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96833" rIns="90603" bIns="96833"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Arrow-Grey Work or Home">
            <a:extLst>
              <a:ext uri="{FF2B5EF4-FFF2-40B4-BE49-F238E27FC236}">
                <a16:creationId xmlns:a16="http://schemas.microsoft.com/office/drawing/2014/main" id="{4E29B98E-66F5-4E28-9AEB-69CCA6D1AF30}"/>
              </a:ext>
            </a:extLst>
          </p:cNvPr>
          <p:cNvSpPr/>
          <p:nvPr/>
        </p:nvSpPr>
        <p:spPr>
          <a:xfrm flipH="1">
            <a:off x="7413078" y="3559397"/>
            <a:ext cx="301752" cy="484632"/>
          </a:xfrm>
          <a:custGeom>
            <a:avLst/>
            <a:gdLst>
              <a:gd name="connsiteX0" fmla="*/ 0 w 98130"/>
              <a:gd name="connsiteY0" fmla="*/ 96833 h 484165"/>
              <a:gd name="connsiteX1" fmla="*/ 49065 w 98130"/>
              <a:gd name="connsiteY1" fmla="*/ 96833 h 484165"/>
              <a:gd name="connsiteX2" fmla="*/ 49065 w 98130"/>
              <a:gd name="connsiteY2" fmla="*/ 0 h 484165"/>
              <a:gd name="connsiteX3" fmla="*/ 98130 w 98130"/>
              <a:gd name="connsiteY3" fmla="*/ 242083 h 484165"/>
              <a:gd name="connsiteX4" fmla="*/ 49065 w 98130"/>
              <a:gd name="connsiteY4" fmla="*/ 484165 h 484165"/>
              <a:gd name="connsiteX5" fmla="*/ 49065 w 98130"/>
              <a:gd name="connsiteY5" fmla="*/ 387332 h 484165"/>
              <a:gd name="connsiteX6" fmla="*/ 0 w 98130"/>
              <a:gd name="connsiteY6" fmla="*/ 387332 h 484165"/>
              <a:gd name="connsiteX7" fmla="*/ 0 w 98130"/>
              <a:gd name="connsiteY7" fmla="*/ 96833 h 4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30" h="484165">
                <a:moveTo>
                  <a:pt x="0" y="96833"/>
                </a:moveTo>
                <a:lnTo>
                  <a:pt x="49065" y="96833"/>
                </a:lnTo>
                <a:lnTo>
                  <a:pt x="49065" y="0"/>
                </a:lnTo>
                <a:lnTo>
                  <a:pt x="98130" y="242083"/>
                </a:lnTo>
                <a:lnTo>
                  <a:pt x="49065" y="484165"/>
                </a:lnTo>
                <a:lnTo>
                  <a:pt x="49065" y="387332"/>
                </a:lnTo>
                <a:lnTo>
                  <a:pt x="0" y="387332"/>
                </a:lnTo>
                <a:lnTo>
                  <a:pt x="0" y="96833"/>
                </a:lnTo>
                <a:close/>
              </a:path>
            </a:pathLst>
          </a:custGeom>
          <a:solidFill>
            <a:srgbClr val="5A5B5D"/>
          </a:solidFill>
          <a:ln>
            <a:solidFill>
              <a:schemeClr val="bg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439" tIns="96833" rIns="0" bIns="96833"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Arrow-Green Relationships">
            <a:extLst>
              <a:ext uri="{FF2B5EF4-FFF2-40B4-BE49-F238E27FC236}">
                <a16:creationId xmlns:a16="http://schemas.microsoft.com/office/drawing/2014/main" id="{9CEB4922-43CB-434F-BCC1-6312336D25D6}"/>
              </a:ext>
            </a:extLst>
          </p:cNvPr>
          <p:cNvSpPr/>
          <p:nvPr/>
        </p:nvSpPr>
        <p:spPr>
          <a:xfrm rot="5400000">
            <a:off x="5950897" y="4524177"/>
            <a:ext cx="302013" cy="484166"/>
          </a:xfrm>
          <a:custGeom>
            <a:avLst/>
            <a:gdLst>
              <a:gd name="connsiteX0" fmla="*/ 0 w 302012"/>
              <a:gd name="connsiteY0" fmla="*/ 96833 h 484165"/>
              <a:gd name="connsiteX1" fmla="*/ 151006 w 302012"/>
              <a:gd name="connsiteY1" fmla="*/ 96833 h 484165"/>
              <a:gd name="connsiteX2" fmla="*/ 151006 w 302012"/>
              <a:gd name="connsiteY2" fmla="*/ 0 h 484165"/>
              <a:gd name="connsiteX3" fmla="*/ 302012 w 302012"/>
              <a:gd name="connsiteY3" fmla="*/ 242083 h 484165"/>
              <a:gd name="connsiteX4" fmla="*/ 151006 w 302012"/>
              <a:gd name="connsiteY4" fmla="*/ 484165 h 484165"/>
              <a:gd name="connsiteX5" fmla="*/ 151006 w 302012"/>
              <a:gd name="connsiteY5" fmla="*/ 387332 h 484165"/>
              <a:gd name="connsiteX6" fmla="*/ 0 w 302012"/>
              <a:gd name="connsiteY6" fmla="*/ 387332 h 484165"/>
              <a:gd name="connsiteX7" fmla="*/ 0 w 302012"/>
              <a:gd name="connsiteY7" fmla="*/ 96833 h 4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012" h="484165">
                <a:moveTo>
                  <a:pt x="302012" y="96833"/>
                </a:moveTo>
                <a:lnTo>
                  <a:pt x="151006" y="96833"/>
                </a:lnTo>
                <a:lnTo>
                  <a:pt x="151006" y="0"/>
                </a:lnTo>
                <a:lnTo>
                  <a:pt x="0" y="242083"/>
                </a:lnTo>
                <a:lnTo>
                  <a:pt x="151006" y="484165"/>
                </a:lnTo>
                <a:lnTo>
                  <a:pt x="151006" y="387332"/>
                </a:lnTo>
                <a:lnTo>
                  <a:pt x="302012" y="387332"/>
                </a:lnTo>
                <a:lnTo>
                  <a:pt x="302012" y="96833"/>
                </a:lnTo>
                <a:close/>
              </a:path>
            </a:pathLst>
          </a:custGeom>
          <a:ln>
            <a:solidFill>
              <a:schemeClr val="bg1"/>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0603" tIns="96832" rIns="1" bIns="96834"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ooter Placeholder 5">
            <a:extLst>
              <a:ext uri="{FF2B5EF4-FFF2-40B4-BE49-F238E27FC236}">
                <a16:creationId xmlns:a16="http://schemas.microsoft.com/office/drawing/2014/main" id="{E1E7AA87-8E71-4BD2-8D8C-CB33B17C165E}"/>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300272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3.7037E-7 L 0 0.05833 " pathEditMode="relative" rAng="0" ptsTypes="AA">
                                      <p:cBhvr>
                                        <p:cTn id="6" dur="2000" fill="hold"/>
                                        <p:tgtEl>
                                          <p:spTgt spid="26"/>
                                        </p:tgtEl>
                                        <p:attrNameLst>
                                          <p:attrName>ppt_x</p:attrName>
                                          <p:attrName>ppt_y</p:attrName>
                                        </p:attrNameLst>
                                      </p:cBhvr>
                                      <p:rCtr x="0" y="2917"/>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70833E-6 3.33333E-6 L -0.07565 -0.00324 " pathEditMode="relative" rAng="0" ptsTypes="AA">
                                      <p:cBhvr>
                                        <p:cTn id="9" dur="2000" fill="hold"/>
                                        <p:tgtEl>
                                          <p:spTgt spid="28"/>
                                        </p:tgtEl>
                                        <p:attrNameLst>
                                          <p:attrName>ppt_x</p:attrName>
                                          <p:attrName>ppt_y</p:attrName>
                                        </p:attrNameLst>
                                      </p:cBhvr>
                                      <p:rCtr x="-3789" y="-162"/>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8.33333E-7 -0.00347 L -0.00052 -0.05857 " pathEditMode="relative" rAng="0" ptsTypes="AA">
                                      <p:cBhvr>
                                        <p:cTn id="12" dur="2000" fill="hold"/>
                                        <p:tgtEl>
                                          <p:spTgt spid="30"/>
                                        </p:tgtEl>
                                        <p:attrNameLst>
                                          <p:attrName>ppt_x</p:attrName>
                                          <p:attrName>ppt_y</p:attrName>
                                        </p:attrNameLst>
                                      </p:cBhvr>
                                      <p:rCtr x="-26" y="-2755"/>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0.00065 3.33333E-6 L 0.07253 3.33333E-6 " pathEditMode="relative" rAng="0" ptsTypes="AA">
                                      <p:cBhvr>
                                        <p:cTn id="15" dur="2000" fill="hold"/>
                                        <p:tgtEl>
                                          <p:spTgt spid="32"/>
                                        </p:tgtEl>
                                        <p:attrNameLst>
                                          <p:attrName>ppt_x</p:attrName>
                                          <p:attrName>ppt_y</p:attrName>
                                        </p:attrNameLst>
                                      </p:cBhvr>
                                      <p:rCtr x="3659" y="0"/>
                                    </p:animMotion>
                                  </p:childTnLst>
                                </p:cTn>
                              </p:par>
                            </p:childTnLst>
                          </p:cTn>
                        </p:par>
                        <p:par>
                          <p:cTn id="16" fill="hold">
                            <p:stCondLst>
                              <p:cond delay="8000"/>
                            </p:stCondLst>
                            <p:childTnLst>
                              <p:par>
                                <p:cTn id="17" presetID="10" presetClass="exit" presetSubtype="0" fill="hold" nodeType="after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8"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8B7A79-9606-4900-8042-E8D73DE8AAE1}"/>
              </a:ext>
            </a:extLst>
          </p:cNvPr>
          <p:cNvSpPr/>
          <p:nvPr/>
        </p:nvSpPr>
        <p:spPr>
          <a:xfrm>
            <a:off x="5067882" y="1517322"/>
            <a:ext cx="2035732" cy="3992134"/>
          </a:xfrm>
          <a:prstGeom prst="roundRect">
            <a:avLst/>
          </a:prstGeom>
          <a:solidFill>
            <a:schemeClr val="bg1">
              <a:lumMod val="8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B86E7EE-62FF-4444-8A95-9D3422F2DF70}"/>
              </a:ext>
            </a:extLst>
          </p:cNvPr>
          <p:cNvSpPr>
            <a:spLocks noGrp="1"/>
          </p:cNvSpPr>
          <p:nvPr>
            <p:ph type="sldNum" sz="quarter" idx="4294967295"/>
          </p:nvPr>
        </p:nvSpPr>
        <p:spPr>
          <a:xfrm>
            <a:off x="0" y="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 </a:t>
            </a:r>
            <a:fld id="{F8C50B0B-705F-4E61-8AFF-CB5F49786A7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CC1C278-2CF3-4571-8CA1-16BF18F4B33D}"/>
              </a:ext>
            </a:extLst>
          </p:cNvPr>
          <p:cNvGrpSpPr/>
          <p:nvPr/>
        </p:nvGrpSpPr>
        <p:grpSpPr>
          <a:xfrm>
            <a:off x="760201" y="1757541"/>
            <a:ext cx="1552919" cy="1552919"/>
            <a:chOff x="557561" y="1590036"/>
            <a:chExt cx="1929161" cy="1929161"/>
          </a:xfrm>
        </p:grpSpPr>
        <p:sp>
          <p:nvSpPr>
            <p:cNvPr id="23" name="Oval 22">
              <a:extLst>
                <a:ext uri="{FF2B5EF4-FFF2-40B4-BE49-F238E27FC236}">
                  <a16:creationId xmlns:a16="http://schemas.microsoft.com/office/drawing/2014/main" id="{DAFA35D0-7EED-449A-AAF9-A50414FAA2E9}"/>
                </a:ext>
              </a:extLst>
            </p:cNvPr>
            <p:cNvSpPr/>
            <p:nvPr/>
          </p:nvSpPr>
          <p:spPr>
            <a:xfrm>
              <a:off x="557561" y="1590036"/>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66146A82-3C94-4CE2-ADA8-BB5CB92E7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39" y="1705914"/>
              <a:ext cx="1700784" cy="1700784"/>
            </a:xfrm>
            <a:prstGeom prst="rect">
              <a:avLst/>
            </a:prstGeom>
          </p:spPr>
        </p:pic>
      </p:grpSp>
      <p:grpSp>
        <p:nvGrpSpPr>
          <p:cNvPr id="29" name="Group 28">
            <a:extLst>
              <a:ext uri="{FF2B5EF4-FFF2-40B4-BE49-F238E27FC236}">
                <a16:creationId xmlns:a16="http://schemas.microsoft.com/office/drawing/2014/main" id="{2D8F78E9-3896-40B5-A1DF-A43FA65023E4}"/>
              </a:ext>
            </a:extLst>
          </p:cNvPr>
          <p:cNvGrpSpPr/>
          <p:nvPr/>
        </p:nvGrpSpPr>
        <p:grpSpPr>
          <a:xfrm>
            <a:off x="5330690" y="1744138"/>
            <a:ext cx="1552919" cy="1590639"/>
            <a:chOff x="5131361" y="1676992"/>
            <a:chExt cx="1929161" cy="1976020"/>
          </a:xfrm>
        </p:grpSpPr>
        <p:pic>
          <p:nvPicPr>
            <p:cNvPr id="9" name="Picture 8" descr="A close up of a logo&#10;&#10;Description automatically generated">
              <a:extLst>
                <a:ext uri="{FF2B5EF4-FFF2-40B4-BE49-F238E27FC236}">
                  <a16:creationId xmlns:a16="http://schemas.microsoft.com/office/drawing/2014/main" id="{E161514D-4BF5-43B1-AF3D-3080B735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492" y="1676992"/>
              <a:ext cx="1700900" cy="1700900"/>
            </a:xfrm>
            <a:prstGeom prst="rect">
              <a:avLst/>
            </a:prstGeom>
          </p:spPr>
        </p:pic>
        <p:sp>
          <p:nvSpPr>
            <p:cNvPr id="25" name="Oval 24">
              <a:extLst>
                <a:ext uri="{FF2B5EF4-FFF2-40B4-BE49-F238E27FC236}">
                  <a16:creationId xmlns:a16="http://schemas.microsoft.com/office/drawing/2014/main" id="{BD8D9FDB-C502-4E00-8F70-DE882478F683}"/>
                </a:ext>
              </a:extLst>
            </p:cNvPr>
            <p:cNvSpPr/>
            <p:nvPr/>
          </p:nvSpPr>
          <p:spPr>
            <a:xfrm>
              <a:off x="5131361" y="172385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99115796-DE53-4E18-8F91-EB01EFFC7B31}"/>
              </a:ext>
            </a:extLst>
          </p:cNvPr>
          <p:cNvGrpSpPr/>
          <p:nvPr/>
        </p:nvGrpSpPr>
        <p:grpSpPr>
          <a:xfrm>
            <a:off x="7610359" y="1763819"/>
            <a:ext cx="1552919" cy="1552919"/>
            <a:chOff x="7422121" y="1562861"/>
            <a:chExt cx="1929161" cy="1929161"/>
          </a:xfrm>
        </p:grpSpPr>
        <p:pic>
          <p:nvPicPr>
            <p:cNvPr id="5" name="Picture 4" descr="A close up of a logo&#10;&#10;Description automatically generated">
              <a:extLst>
                <a:ext uri="{FF2B5EF4-FFF2-40B4-BE49-F238E27FC236}">
                  <a16:creationId xmlns:a16="http://schemas.microsoft.com/office/drawing/2014/main" id="{14BD1E12-CA83-4074-95BC-4D882CACF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6252" y="1676992"/>
              <a:ext cx="1700900" cy="1700900"/>
            </a:xfrm>
            <a:prstGeom prst="rect">
              <a:avLst/>
            </a:prstGeom>
          </p:spPr>
        </p:pic>
        <p:sp>
          <p:nvSpPr>
            <p:cNvPr id="26" name="Oval 25">
              <a:extLst>
                <a:ext uri="{FF2B5EF4-FFF2-40B4-BE49-F238E27FC236}">
                  <a16:creationId xmlns:a16="http://schemas.microsoft.com/office/drawing/2014/main" id="{CF5D7392-30B8-4B77-B48A-6830C0111A2F}"/>
                </a:ext>
              </a:extLst>
            </p:cNvPr>
            <p:cNvSpPr/>
            <p:nvPr/>
          </p:nvSpPr>
          <p:spPr>
            <a:xfrm>
              <a:off x="7422121"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58678690-4F54-4B04-8C4D-0B9DD3F572FD}"/>
              </a:ext>
            </a:extLst>
          </p:cNvPr>
          <p:cNvGrpSpPr/>
          <p:nvPr/>
        </p:nvGrpSpPr>
        <p:grpSpPr>
          <a:xfrm>
            <a:off x="9901179" y="1759229"/>
            <a:ext cx="1552919" cy="1552919"/>
            <a:chOff x="9705278" y="1558271"/>
            <a:chExt cx="1929161" cy="1929161"/>
          </a:xfrm>
        </p:grpSpPr>
        <p:pic>
          <p:nvPicPr>
            <p:cNvPr id="15" name="Picture 14" descr="A close up of a logo&#10;&#10;Description automatically generated">
              <a:extLst>
                <a:ext uri="{FF2B5EF4-FFF2-40B4-BE49-F238E27FC236}">
                  <a16:creationId xmlns:a16="http://schemas.microsoft.com/office/drawing/2014/main" id="{501EF237-2640-4D66-901F-FFB35B2A3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7012" y="1676992"/>
              <a:ext cx="1700900" cy="1700900"/>
            </a:xfrm>
            <a:prstGeom prst="rect">
              <a:avLst/>
            </a:prstGeom>
          </p:spPr>
        </p:pic>
        <p:sp>
          <p:nvSpPr>
            <p:cNvPr id="27" name="Oval 26">
              <a:extLst>
                <a:ext uri="{FF2B5EF4-FFF2-40B4-BE49-F238E27FC236}">
                  <a16:creationId xmlns:a16="http://schemas.microsoft.com/office/drawing/2014/main" id="{0D1AF395-014F-4194-82B6-1463822CF25A}"/>
                </a:ext>
              </a:extLst>
            </p:cNvPr>
            <p:cNvSpPr/>
            <p:nvPr/>
          </p:nvSpPr>
          <p:spPr>
            <a:xfrm>
              <a:off x="9705278" y="155827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E734005E-DE6F-47BC-8FD1-9A43908E292C}"/>
              </a:ext>
            </a:extLst>
          </p:cNvPr>
          <p:cNvGrpSpPr/>
          <p:nvPr/>
        </p:nvGrpSpPr>
        <p:grpSpPr>
          <a:xfrm>
            <a:off x="3039870" y="1763819"/>
            <a:ext cx="1552919" cy="1552919"/>
            <a:chOff x="2805838" y="1562861"/>
            <a:chExt cx="1929161" cy="1929161"/>
          </a:xfrm>
        </p:grpSpPr>
        <p:pic>
          <p:nvPicPr>
            <p:cNvPr id="17" name="Picture 16" descr="A close up of a logo&#10;&#10;Description automatically generated">
              <a:extLst>
                <a:ext uri="{FF2B5EF4-FFF2-40B4-BE49-F238E27FC236}">
                  <a16:creationId xmlns:a16="http://schemas.microsoft.com/office/drawing/2014/main" id="{08FE3A75-9EB7-473C-801B-ED7BD2F36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4732" y="1676992"/>
              <a:ext cx="1700900" cy="1700900"/>
            </a:xfrm>
            <a:prstGeom prst="rect">
              <a:avLst/>
            </a:prstGeom>
          </p:spPr>
        </p:pic>
        <p:sp>
          <p:nvSpPr>
            <p:cNvPr id="28" name="Oval 27">
              <a:extLst>
                <a:ext uri="{FF2B5EF4-FFF2-40B4-BE49-F238E27FC236}">
                  <a16:creationId xmlns:a16="http://schemas.microsoft.com/office/drawing/2014/main" id="{F49C5711-F2BD-4BA6-B795-6B82852BA77A}"/>
                </a:ext>
              </a:extLst>
            </p:cNvPr>
            <p:cNvSpPr/>
            <p:nvPr/>
          </p:nvSpPr>
          <p:spPr>
            <a:xfrm>
              <a:off x="2805838"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F31533A8-F53F-4C9C-BA17-B65A55AB0093}"/>
              </a:ext>
            </a:extLst>
          </p:cNvPr>
          <p:cNvGrpSpPr/>
          <p:nvPr/>
        </p:nvGrpSpPr>
        <p:grpSpPr>
          <a:xfrm>
            <a:off x="501804" y="3501568"/>
            <a:ext cx="11207323" cy="2019595"/>
            <a:chOff x="501804" y="3428998"/>
            <a:chExt cx="11207323" cy="2019595"/>
          </a:xfrm>
        </p:grpSpPr>
        <p:sp>
          <p:nvSpPr>
            <p:cNvPr id="34" name="Rectangle 33">
              <a:extLst>
                <a:ext uri="{FF2B5EF4-FFF2-40B4-BE49-F238E27FC236}">
                  <a16:creationId xmlns:a16="http://schemas.microsoft.com/office/drawing/2014/main" id="{308FA747-704F-4BEE-9B4F-EB6570BC9961}"/>
                </a:ext>
              </a:extLst>
            </p:cNvPr>
            <p:cNvSpPr/>
            <p:nvPr/>
          </p:nvSpPr>
          <p:spPr>
            <a:xfrm>
              <a:off x="501804" y="3429000"/>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Risk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Factors</a:t>
              </a:r>
            </a:p>
          </p:txBody>
        </p:sp>
        <p:sp>
          <p:nvSpPr>
            <p:cNvPr id="35" name="Rectangle 34">
              <a:extLst>
                <a:ext uri="{FF2B5EF4-FFF2-40B4-BE49-F238E27FC236}">
                  <a16:creationId xmlns:a16="http://schemas.microsoft.com/office/drawing/2014/main" id="{4C99B365-EF3F-4321-B9B8-77ECC1050818}"/>
                </a:ext>
              </a:extLst>
            </p:cNvPr>
            <p:cNvSpPr/>
            <p:nvPr/>
          </p:nvSpPr>
          <p:spPr>
            <a:xfrm>
              <a:off x="2784843" y="3428999"/>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Triggers and Stressors</a:t>
              </a:r>
            </a:p>
          </p:txBody>
        </p:sp>
        <p:sp>
          <p:nvSpPr>
            <p:cNvPr id="36" name="Rectangle 35">
              <a:extLst>
                <a:ext uri="{FF2B5EF4-FFF2-40B4-BE49-F238E27FC236}">
                  <a16:creationId xmlns:a16="http://schemas.microsoft.com/office/drawing/2014/main" id="{A9DFD259-6743-4398-AF2C-D4030226C79B}"/>
                </a:ext>
              </a:extLst>
            </p:cNvPr>
            <p:cNvSpPr/>
            <p:nvPr/>
          </p:nvSpPr>
          <p:spPr>
            <a:xfrm>
              <a:off x="5075663"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Warning Behaviors</a:t>
              </a:r>
            </a:p>
          </p:txBody>
        </p:sp>
        <p:sp>
          <p:nvSpPr>
            <p:cNvPr id="37" name="Rectangle 36">
              <a:extLst>
                <a:ext uri="{FF2B5EF4-FFF2-40B4-BE49-F238E27FC236}">
                  <a16:creationId xmlns:a16="http://schemas.microsoft.com/office/drawing/2014/main" id="{11C3C840-1A87-4A8A-BD67-01260CC0D1C1}"/>
                </a:ext>
              </a:extLst>
            </p:cNvPr>
            <p:cNvSpPr/>
            <p:nvPr/>
          </p:nvSpPr>
          <p:spPr>
            <a:xfrm>
              <a:off x="7361663" y="34289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Potential Imminence</a:t>
              </a:r>
            </a:p>
          </p:txBody>
        </p:sp>
        <p:sp>
          <p:nvSpPr>
            <p:cNvPr id="38" name="Rectangle 37">
              <a:extLst>
                <a:ext uri="{FF2B5EF4-FFF2-40B4-BE49-F238E27FC236}">
                  <a16:creationId xmlns:a16="http://schemas.microsoft.com/office/drawing/2014/main" id="{E3B5755C-6284-4912-ABBC-0D210F7FCF88}"/>
                </a:ext>
              </a:extLst>
            </p:cNvPr>
            <p:cNvSpPr/>
            <p:nvPr/>
          </p:nvSpPr>
          <p:spPr>
            <a:xfrm>
              <a:off x="9646152"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Mitigators</a:t>
              </a:r>
            </a:p>
          </p:txBody>
        </p:sp>
        <p:cxnSp>
          <p:nvCxnSpPr>
            <p:cNvPr id="42" name="Straight Connector 41">
              <a:extLst>
                <a:ext uri="{FF2B5EF4-FFF2-40B4-BE49-F238E27FC236}">
                  <a16:creationId xmlns:a16="http://schemas.microsoft.com/office/drawing/2014/main" id="{A0DE98FB-2C7A-445A-93D0-2B05C99FDE6E}"/>
                </a:ext>
              </a:extLst>
            </p:cNvPr>
            <p:cNvCxnSpPr/>
            <p:nvPr/>
          </p:nvCxnSpPr>
          <p:spPr>
            <a:xfrm>
              <a:off x="2594282" y="3702205"/>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036709-73AE-4B17-8CA7-B57C99AF9607}"/>
                </a:ext>
              </a:extLst>
            </p:cNvPr>
            <p:cNvCxnSpPr/>
            <p:nvPr/>
          </p:nvCxnSpPr>
          <p:spPr>
            <a:xfrm>
              <a:off x="5005684"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779A46-6392-4C50-B826-D85ED45D06CA}"/>
                </a:ext>
              </a:extLst>
            </p:cNvPr>
            <p:cNvCxnSpPr/>
            <p:nvPr/>
          </p:nvCxnSpPr>
          <p:spPr>
            <a:xfrm>
              <a:off x="7269382"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BC7986-B840-4792-9090-547BCE21F74C}"/>
                </a:ext>
              </a:extLst>
            </p:cNvPr>
            <p:cNvCxnSpPr/>
            <p:nvPr/>
          </p:nvCxnSpPr>
          <p:spPr>
            <a:xfrm>
              <a:off x="9646152" y="3703320"/>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grpSp>
      <p:sp>
        <p:nvSpPr>
          <p:cNvPr id="33" name="Footer Placeholder 5">
            <a:extLst>
              <a:ext uri="{FF2B5EF4-FFF2-40B4-BE49-F238E27FC236}">
                <a16:creationId xmlns:a16="http://schemas.microsoft.com/office/drawing/2014/main" id="{CFD4CC32-9692-426F-862E-8DB54C6689DF}"/>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9207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Man">
            <a:extLst>
              <a:ext uri="{FF2B5EF4-FFF2-40B4-BE49-F238E27FC236}">
                <a16:creationId xmlns:a16="http://schemas.microsoft.com/office/drawing/2014/main" id="{7EFF55B6-C2CF-472E-9C0F-B090C4B8B558}"/>
              </a:ext>
            </a:extLst>
          </p:cNvPr>
          <p:cNvGrpSpPr/>
          <p:nvPr/>
        </p:nvGrpSpPr>
        <p:grpSpPr>
          <a:xfrm>
            <a:off x="4754802" y="2161150"/>
            <a:ext cx="2682383" cy="4033149"/>
            <a:chOff x="4754802" y="2161150"/>
            <a:chExt cx="2682383" cy="4033149"/>
          </a:xfrm>
        </p:grpSpPr>
        <p:grpSp>
          <p:nvGrpSpPr>
            <p:cNvPr id="23" name="Group 59486">
              <a:extLst>
                <a:ext uri="{FF2B5EF4-FFF2-40B4-BE49-F238E27FC236}">
                  <a16:creationId xmlns:a16="http://schemas.microsoft.com/office/drawing/2014/main" id="{D4C4A1FC-6B27-284D-BB93-10E8A23FDF69}"/>
                </a:ext>
              </a:extLst>
            </p:cNvPr>
            <p:cNvGrpSpPr/>
            <p:nvPr/>
          </p:nvGrpSpPr>
          <p:grpSpPr>
            <a:xfrm>
              <a:off x="5218595" y="5693185"/>
              <a:ext cx="1787380" cy="463514"/>
              <a:chOff x="0" y="0"/>
              <a:chExt cx="2542050" cy="659217"/>
            </a:xfrm>
            <a:solidFill>
              <a:schemeClr val="bg1">
                <a:lumMod val="85000"/>
              </a:schemeClr>
            </a:solidFill>
          </p:grpSpPr>
          <p:sp>
            <p:nvSpPr>
              <p:cNvPr id="38" name="Shape 59484">
                <a:extLst>
                  <a:ext uri="{FF2B5EF4-FFF2-40B4-BE49-F238E27FC236}">
                    <a16:creationId xmlns:a16="http://schemas.microsoft.com/office/drawing/2014/main" id="{906B1319-D506-4042-B15D-77F588A7FBFF}"/>
                  </a:ext>
                </a:extLst>
              </p:cNvPr>
              <p:cNvSpPr/>
              <p:nvPr/>
            </p:nvSpPr>
            <p:spPr>
              <a:xfrm>
                <a:off x="2339024" y="302"/>
                <a:ext cx="203027" cy="655955"/>
              </a:xfrm>
              <a:custGeom>
                <a:avLst/>
                <a:gdLst/>
                <a:ahLst/>
                <a:cxnLst>
                  <a:cxn ang="0">
                    <a:pos x="wd2" y="hd2"/>
                  </a:cxn>
                  <a:cxn ang="5400000">
                    <a:pos x="wd2" y="hd2"/>
                  </a:cxn>
                  <a:cxn ang="10800000">
                    <a:pos x="wd2" y="hd2"/>
                  </a:cxn>
                  <a:cxn ang="16200000">
                    <a:pos x="wd2" y="hd2"/>
                  </a:cxn>
                </a:cxnLst>
                <a:rect l="0" t="0" r="r" b="b"/>
                <a:pathLst>
                  <a:path w="21600" h="21600" extrusionOk="0">
                    <a:moveTo>
                      <a:pt x="5682" y="0"/>
                    </a:moveTo>
                    <a:lnTo>
                      <a:pt x="0" y="4122"/>
                    </a:lnTo>
                    <a:lnTo>
                      <a:pt x="4354" y="21600"/>
                    </a:lnTo>
                    <a:lnTo>
                      <a:pt x="21600" y="13430"/>
                    </a:lnTo>
                    <a:lnTo>
                      <a:pt x="5682" y="0"/>
                    </a:lnTo>
                    <a:close/>
                  </a:path>
                </a:pathLst>
              </a:custGeom>
              <a:solidFill>
                <a:srgbClr val="A67458"/>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39" name="Shape 59485">
                <a:extLst>
                  <a:ext uri="{FF2B5EF4-FFF2-40B4-BE49-F238E27FC236}">
                    <a16:creationId xmlns:a16="http://schemas.microsoft.com/office/drawing/2014/main" id="{680C808B-C81A-4246-8424-823FCF00FACB}"/>
                  </a:ext>
                </a:extLst>
              </p:cNvPr>
              <p:cNvSpPr/>
              <p:nvPr/>
            </p:nvSpPr>
            <p:spPr>
              <a:xfrm flipH="1">
                <a:off x="0" y="0"/>
                <a:ext cx="177878" cy="659218"/>
              </a:xfrm>
              <a:custGeom>
                <a:avLst/>
                <a:gdLst/>
                <a:ahLst/>
                <a:cxnLst>
                  <a:cxn ang="0">
                    <a:pos x="wd2" y="hd2"/>
                  </a:cxn>
                  <a:cxn ang="5400000">
                    <a:pos x="wd2" y="hd2"/>
                  </a:cxn>
                  <a:cxn ang="10800000">
                    <a:pos x="wd2" y="hd2"/>
                  </a:cxn>
                  <a:cxn ang="16200000">
                    <a:pos x="wd2" y="hd2"/>
                  </a:cxn>
                </a:cxnLst>
                <a:rect l="0" t="0" r="r" b="b"/>
                <a:pathLst>
                  <a:path w="21600" h="21600" extrusionOk="0">
                    <a:moveTo>
                      <a:pt x="12206" y="0"/>
                    </a:moveTo>
                    <a:lnTo>
                      <a:pt x="0" y="4621"/>
                    </a:lnTo>
                    <a:lnTo>
                      <a:pt x="4969" y="21600"/>
                    </a:lnTo>
                    <a:lnTo>
                      <a:pt x="21600" y="13882"/>
                    </a:lnTo>
                    <a:lnTo>
                      <a:pt x="12206" y="0"/>
                    </a:lnTo>
                    <a:close/>
                  </a:path>
                </a:pathLst>
              </a:custGeom>
              <a:solidFill>
                <a:srgbClr val="A67458"/>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grpSp>
        <p:sp>
          <p:nvSpPr>
            <p:cNvPr id="33" name="Shape 59487">
              <a:extLst>
                <a:ext uri="{FF2B5EF4-FFF2-40B4-BE49-F238E27FC236}">
                  <a16:creationId xmlns:a16="http://schemas.microsoft.com/office/drawing/2014/main" id="{9111358C-2DA0-3B42-B04A-C8A03DA90A30}"/>
                </a:ext>
              </a:extLst>
            </p:cNvPr>
            <p:cNvSpPr/>
            <p:nvPr/>
          </p:nvSpPr>
          <p:spPr>
            <a:xfrm>
              <a:off x="5328779" y="5633843"/>
              <a:ext cx="1623118" cy="560456"/>
            </a:xfrm>
            <a:custGeom>
              <a:avLst/>
              <a:gdLst/>
              <a:ahLst/>
              <a:cxnLst>
                <a:cxn ang="0">
                  <a:pos x="wd2" y="hd2"/>
                </a:cxn>
                <a:cxn ang="5400000">
                  <a:pos x="wd2" y="hd2"/>
                </a:cxn>
                <a:cxn ang="10800000">
                  <a:pos x="wd2" y="hd2"/>
                </a:cxn>
                <a:cxn ang="16200000">
                  <a:pos x="wd2" y="hd2"/>
                </a:cxn>
              </a:cxnLst>
              <a:rect l="0" t="0" r="r" b="b"/>
              <a:pathLst>
                <a:path w="21591" h="21600" extrusionOk="0">
                  <a:moveTo>
                    <a:pt x="593" y="0"/>
                  </a:moveTo>
                  <a:cubicBezTo>
                    <a:pt x="303" y="4387"/>
                    <a:pt x="118" y="8797"/>
                    <a:pt x="40" y="13221"/>
                  </a:cubicBezTo>
                  <a:cubicBezTo>
                    <a:pt x="-9" y="16013"/>
                    <a:pt x="-4" y="18806"/>
                    <a:pt x="10" y="21600"/>
                  </a:cubicBezTo>
                  <a:lnTo>
                    <a:pt x="21591" y="21600"/>
                  </a:lnTo>
                  <a:cubicBezTo>
                    <a:pt x="21558" y="20996"/>
                    <a:pt x="21526" y="20393"/>
                    <a:pt x="21494" y="19789"/>
                  </a:cubicBezTo>
                  <a:cubicBezTo>
                    <a:pt x="21462" y="19185"/>
                    <a:pt x="21430" y="18581"/>
                    <a:pt x="21398" y="17977"/>
                  </a:cubicBezTo>
                  <a:lnTo>
                    <a:pt x="20174" y="60"/>
                  </a:lnTo>
                  <a:lnTo>
                    <a:pt x="593" y="0"/>
                  </a:lnTo>
                  <a:close/>
                </a:path>
              </a:pathLst>
            </a:custGeom>
            <a:solidFill>
              <a:srgbClr val="C0C2C4"/>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35" name="Shape 59488">
              <a:extLst>
                <a:ext uri="{FF2B5EF4-FFF2-40B4-BE49-F238E27FC236}">
                  <a16:creationId xmlns:a16="http://schemas.microsoft.com/office/drawing/2014/main" id="{94CD2506-A5BD-4446-B8E3-66D8F1549540}"/>
                </a:ext>
              </a:extLst>
            </p:cNvPr>
            <p:cNvSpPr/>
            <p:nvPr/>
          </p:nvSpPr>
          <p:spPr>
            <a:xfrm>
              <a:off x="5751400" y="3327357"/>
              <a:ext cx="649291" cy="2268680"/>
            </a:xfrm>
            <a:custGeom>
              <a:avLst/>
              <a:gdLst/>
              <a:ahLst/>
              <a:cxnLst>
                <a:cxn ang="0">
                  <a:pos x="wd2" y="hd2"/>
                </a:cxn>
                <a:cxn ang="5400000">
                  <a:pos x="wd2" y="hd2"/>
                </a:cxn>
                <a:cxn ang="10800000">
                  <a:pos x="wd2" y="hd2"/>
                </a:cxn>
                <a:cxn ang="16200000">
                  <a:pos x="wd2" y="hd2"/>
                </a:cxn>
              </a:cxnLst>
              <a:rect l="0" t="0" r="r" b="b"/>
              <a:pathLst>
                <a:path w="21600" h="21600" extrusionOk="0">
                  <a:moveTo>
                    <a:pt x="2009" y="3"/>
                  </a:moveTo>
                  <a:cubicBezTo>
                    <a:pt x="1684" y="497"/>
                    <a:pt x="1506" y="997"/>
                    <a:pt x="1477" y="1499"/>
                  </a:cubicBezTo>
                  <a:cubicBezTo>
                    <a:pt x="1449" y="1999"/>
                    <a:pt x="1568" y="2498"/>
                    <a:pt x="1717" y="2997"/>
                  </a:cubicBezTo>
                  <a:cubicBezTo>
                    <a:pt x="2034" y="4055"/>
                    <a:pt x="2478" y="5096"/>
                    <a:pt x="2927" y="6140"/>
                  </a:cubicBezTo>
                  <a:cubicBezTo>
                    <a:pt x="4091" y="8851"/>
                    <a:pt x="5274" y="11589"/>
                    <a:pt x="6213" y="14329"/>
                  </a:cubicBezTo>
                  <a:cubicBezTo>
                    <a:pt x="6537" y="15274"/>
                    <a:pt x="6843" y="16218"/>
                    <a:pt x="6535" y="17170"/>
                  </a:cubicBezTo>
                  <a:cubicBezTo>
                    <a:pt x="6432" y="17490"/>
                    <a:pt x="6262" y="17805"/>
                    <a:pt x="6039" y="18112"/>
                  </a:cubicBezTo>
                  <a:cubicBezTo>
                    <a:pt x="4982" y="19566"/>
                    <a:pt x="2834" y="20798"/>
                    <a:pt x="0" y="21600"/>
                  </a:cubicBezTo>
                  <a:lnTo>
                    <a:pt x="21600" y="21600"/>
                  </a:lnTo>
                  <a:cubicBezTo>
                    <a:pt x="18767" y="20797"/>
                    <a:pt x="16627" y="19566"/>
                    <a:pt x="15570" y="18112"/>
                  </a:cubicBezTo>
                  <a:cubicBezTo>
                    <a:pt x="15347" y="17805"/>
                    <a:pt x="15177" y="17490"/>
                    <a:pt x="15074" y="17170"/>
                  </a:cubicBezTo>
                  <a:cubicBezTo>
                    <a:pt x="14768" y="16218"/>
                    <a:pt x="15079" y="15274"/>
                    <a:pt x="15396" y="14329"/>
                  </a:cubicBezTo>
                  <a:cubicBezTo>
                    <a:pt x="16313" y="11592"/>
                    <a:pt x="17362" y="8853"/>
                    <a:pt x="18616" y="6149"/>
                  </a:cubicBezTo>
                  <a:cubicBezTo>
                    <a:pt x="19100" y="5105"/>
                    <a:pt x="19615" y="4064"/>
                    <a:pt x="19913" y="3003"/>
                  </a:cubicBezTo>
                  <a:cubicBezTo>
                    <a:pt x="20052" y="2504"/>
                    <a:pt x="20142" y="2004"/>
                    <a:pt x="20092" y="1504"/>
                  </a:cubicBezTo>
                  <a:cubicBezTo>
                    <a:pt x="20042" y="999"/>
                    <a:pt x="19849" y="496"/>
                    <a:pt x="19516" y="0"/>
                  </a:cubicBezTo>
                  <a:lnTo>
                    <a:pt x="10800" y="116"/>
                  </a:lnTo>
                  <a:lnTo>
                    <a:pt x="2009" y="3"/>
                  </a:lnTo>
                  <a:close/>
                </a:path>
              </a:pathLst>
            </a:custGeom>
            <a:solidFill>
              <a:schemeClr val="bg1"/>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40" name="Freeform 39">
              <a:extLst>
                <a:ext uri="{FF2B5EF4-FFF2-40B4-BE49-F238E27FC236}">
                  <a16:creationId xmlns:a16="http://schemas.microsoft.com/office/drawing/2014/main" id="{EA0F5ACA-8D4A-CC47-BE70-50BB1D612E30}"/>
                </a:ext>
              </a:extLst>
            </p:cNvPr>
            <p:cNvSpPr/>
            <p:nvPr/>
          </p:nvSpPr>
          <p:spPr>
            <a:xfrm>
              <a:off x="4754802" y="3330705"/>
              <a:ext cx="2682383" cy="2795816"/>
            </a:xfrm>
            <a:custGeom>
              <a:avLst/>
              <a:gdLst>
                <a:gd name="connsiteX0" fmla="*/ 2095603 w 5364766"/>
                <a:gd name="connsiteY0" fmla="*/ 14238 h 5591632"/>
                <a:gd name="connsiteX1" fmla="*/ 2100691 w 5364766"/>
                <a:gd name="connsiteY1" fmla="*/ 622846 h 5591632"/>
                <a:gd name="connsiteX2" fmla="*/ 2185685 w 5364766"/>
                <a:gd name="connsiteY2" fmla="*/ 1284263 h 5591632"/>
                <a:gd name="connsiteX3" fmla="*/ 2366469 w 5364766"/>
                <a:gd name="connsiteY3" fmla="*/ 3003431 h 5591632"/>
                <a:gd name="connsiteX4" fmla="*/ 2385825 w 5364766"/>
                <a:gd name="connsiteY4" fmla="*/ 3600131 h 5591632"/>
                <a:gd name="connsiteX5" fmla="*/ 2355922 w 5364766"/>
                <a:gd name="connsiteY5" fmla="*/ 3797909 h 5591632"/>
                <a:gd name="connsiteX6" fmla="*/ 2004529 w 5364766"/>
                <a:gd name="connsiteY6" fmla="*/ 4518608 h 5591632"/>
                <a:gd name="connsiteX7" fmla="*/ 1204340 w 5364766"/>
                <a:gd name="connsiteY7" fmla="*/ 4516279 h 5591632"/>
                <a:gd name="connsiteX8" fmla="*/ 1286604 w 5364766"/>
                <a:gd name="connsiteY8" fmla="*/ 4035035 h 5591632"/>
                <a:gd name="connsiteX9" fmla="*/ 1406589 w 5364766"/>
                <a:gd name="connsiteY9" fmla="*/ 3495547 h 5591632"/>
                <a:gd name="connsiteX10" fmla="*/ 1408823 w 5364766"/>
                <a:gd name="connsiteY10" fmla="*/ 3077469 h 5591632"/>
                <a:gd name="connsiteX11" fmla="*/ 1181137 w 5364766"/>
                <a:gd name="connsiteY11" fmla="*/ 2454623 h 5591632"/>
                <a:gd name="connsiteX12" fmla="*/ 815350 w 5364766"/>
                <a:gd name="connsiteY12" fmla="*/ 3270846 h 5591632"/>
                <a:gd name="connsiteX13" fmla="*/ 1098127 w 5364766"/>
                <a:gd name="connsiteY13" fmla="*/ 4675743 h 5591632"/>
                <a:gd name="connsiteX14" fmla="*/ 1005440 w 5364766"/>
                <a:gd name="connsiteY14" fmla="*/ 5195299 h 5591632"/>
                <a:gd name="connsiteX15" fmla="*/ 943524 w 5364766"/>
                <a:gd name="connsiteY15" fmla="*/ 5591632 h 5591632"/>
                <a:gd name="connsiteX16" fmla="*/ 374867 w 5364766"/>
                <a:gd name="connsiteY16" fmla="*/ 4517831 h 5591632"/>
                <a:gd name="connsiteX17" fmla="*/ 101396 w 5364766"/>
                <a:gd name="connsiteY17" fmla="*/ 3737074 h 5591632"/>
                <a:gd name="connsiteX18" fmla="*/ 21241 w 5364766"/>
                <a:gd name="connsiteY18" fmla="*/ 3491146 h 5591632"/>
                <a:gd name="connsiteX19" fmla="*/ 110206 w 5364766"/>
                <a:gd name="connsiteY19" fmla="*/ 2685019 h 5591632"/>
                <a:gd name="connsiteX20" fmla="*/ 380947 w 5364766"/>
                <a:gd name="connsiteY20" fmla="*/ 1675419 h 5591632"/>
                <a:gd name="connsiteX21" fmla="*/ 503662 w 5364766"/>
                <a:gd name="connsiteY21" fmla="*/ 1248798 h 5591632"/>
                <a:gd name="connsiteX22" fmla="*/ 665586 w 5364766"/>
                <a:gd name="connsiteY22" fmla="*/ 864373 h 5591632"/>
                <a:gd name="connsiteX23" fmla="*/ 1455229 w 5364766"/>
                <a:gd name="connsiteY23" fmla="*/ 192342 h 5591632"/>
                <a:gd name="connsiteX24" fmla="*/ 1688374 w 5364766"/>
                <a:gd name="connsiteY24" fmla="*/ 100443 h 5591632"/>
                <a:gd name="connsiteX25" fmla="*/ 1888390 w 5364766"/>
                <a:gd name="connsiteY25" fmla="*/ 42973 h 5591632"/>
                <a:gd name="connsiteX26" fmla="*/ 2095603 w 5364766"/>
                <a:gd name="connsiteY26" fmla="*/ 14238 h 5591632"/>
                <a:gd name="connsiteX27" fmla="*/ 3189001 w 5364766"/>
                <a:gd name="connsiteY27" fmla="*/ 6631 h 5591632"/>
                <a:gd name="connsiteX28" fmla="*/ 3474599 w 5364766"/>
                <a:gd name="connsiteY28" fmla="*/ 75684 h 5591632"/>
                <a:gd name="connsiteX29" fmla="*/ 3910641 w 5364766"/>
                <a:gd name="connsiteY29" fmla="*/ 245290 h 5591632"/>
                <a:gd name="connsiteX30" fmla="*/ 4700324 w 5364766"/>
                <a:gd name="connsiteY30" fmla="*/ 864240 h 5591632"/>
                <a:gd name="connsiteX31" fmla="*/ 4861622 w 5364766"/>
                <a:gd name="connsiteY31" fmla="*/ 1248816 h 5591632"/>
                <a:gd name="connsiteX32" fmla="*/ 4984288 w 5364766"/>
                <a:gd name="connsiteY32" fmla="*/ 1675479 h 5591632"/>
                <a:gd name="connsiteX33" fmla="*/ 5255063 w 5364766"/>
                <a:gd name="connsiteY33" fmla="*/ 2685054 h 5591632"/>
                <a:gd name="connsiteX34" fmla="*/ 5344116 w 5364766"/>
                <a:gd name="connsiteY34" fmla="*/ 3491252 h 5591632"/>
                <a:gd name="connsiteX35" fmla="*/ 5263933 w 5364766"/>
                <a:gd name="connsiteY35" fmla="*/ 3737219 h 5591632"/>
                <a:gd name="connsiteX36" fmla="*/ 4937369 w 5364766"/>
                <a:gd name="connsiteY36" fmla="*/ 4588781 h 5591632"/>
                <a:gd name="connsiteX37" fmla="*/ 4545562 w 5364766"/>
                <a:gd name="connsiteY37" fmla="*/ 5450170 h 5591632"/>
                <a:gd name="connsiteX38" fmla="*/ 4395235 w 5364766"/>
                <a:gd name="connsiteY38" fmla="*/ 5124817 h 5591632"/>
                <a:gd name="connsiteX39" fmla="*/ 4274203 w 5364766"/>
                <a:gd name="connsiteY39" fmla="*/ 4673709 h 5591632"/>
                <a:gd name="connsiteX40" fmla="*/ 4549997 w 5364766"/>
                <a:gd name="connsiteY40" fmla="*/ 3270738 h 5591632"/>
                <a:gd name="connsiteX41" fmla="*/ 4184217 w 5364766"/>
                <a:gd name="connsiteY41" fmla="*/ 2454711 h 5591632"/>
                <a:gd name="connsiteX42" fmla="*/ 4009614 w 5364766"/>
                <a:gd name="connsiteY42" fmla="*/ 3077442 h 5591632"/>
                <a:gd name="connsiteX43" fmla="*/ 3963162 w 5364766"/>
                <a:gd name="connsiteY43" fmla="*/ 3546947 h 5591632"/>
                <a:gd name="connsiteX44" fmla="*/ 4060968 w 5364766"/>
                <a:gd name="connsiteY44" fmla="*/ 4035102 h 5591632"/>
                <a:gd name="connsiteX45" fmla="*/ 4153755 w 5364766"/>
                <a:gd name="connsiteY45" fmla="*/ 4517964 h 5591632"/>
                <a:gd name="connsiteX46" fmla="*/ 3280154 w 5364766"/>
                <a:gd name="connsiteY46" fmla="*/ 4518468 h 5591632"/>
                <a:gd name="connsiteX47" fmla="*/ 2929197 w 5364766"/>
                <a:gd name="connsiteY47" fmla="*/ 3797955 h 5591632"/>
                <a:gd name="connsiteX48" fmla="*/ 2899435 w 5364766"/>
                <a:gd name="connsiteY48" fmla="*/ 3600123 h 5591632"/>
                <a:gd name="connsiteX49" fmla="*/ 2918693 w 5364766"/>
                <a:gd name="connsiteY49" fmla="*/ 3003349 h 5591632"/>
                <a:gd name="connsiteX50" fmla="*/ 3099482 w 5364766"/>
                <a:gd name="connsiteY50" fmla="*/ 1284099 h 5591632"/>
                <a:gd name="connsiteX51" fmla="*/ 3184566 w 5364766"/>
                <a:gd name="connsiteY51" fmla="*/ 622809 h 5591632"/>
                <a:gd name="connsiteX52" fmla="*/ 3189001 w 5364766"/>
                <a:gd name="connsiteY52" fmla="*/ 6631 h 5591632"/>
                <a:gd name="connsiteX53" fmla="*/ 2642174 w 5364766"/>
                <a:gd name="connsiteY53" fmla="*/ 0 h 5591632"/>
                <a:gd name="connsiteX54" fmla="*/ 2642174 w 5364766"/>
                <a:gd name="connsiteY54" fmla="*/ 17604 h 5591632"/>
                <a:gd name="connsiteX55" fmla="*/ 2369695 w 5364766"/>
                <a:gd name="connsiteY55" fmla="*/ 5437 h 5591632"/>
                <a:gd name="connsiteX56" fmla="*/ 2462631 w 5364766"/>
                <a:gd name="connsiteY56" fmla="*/ 3883 h 5591632"/>
                <a:gd name="connsiteX57" fmla="*/ 2642174 w 5364766"/>
                <a:gd name="connsiteY57" fmla="*/ 0 h 559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64766" h="5591632">
                  <a:moveTo>
                    <a:pt x="2095603" y="14238"/>
                  </a:moveTo>
                  <a:cubicBezTo>
                    <a:pt x="2082823" y="216935"/>
                    <a:pt x="2084188" y="420926"/>
                    <a:pt x="2100691" y="622846"/>
                  </a:cubicBezTo>
                  <a:cubicBezTo>
                    <a:pt x="2118806" y="846252"/>
                    <a:pt x="2154665" y="1064481"/>
                    <a:pt x="2185685" y="1284263"/>
                  </a:cubicBezTo>
                  <a:cubicBezTo>
                    <a:pt x="2265841" y="1851193"/>
                    <a:pt x="2313735" y="2428218"/>
                    <a:pt x="2366469" y="3003431"/>
                  </a:cubicBezTo>
                  <a:cubicBezTo>
                    <a:pt x="2384585" y="3201986"/>
                    <a:pt x="2404065" y="3400023"/>
                    <a:pt x="2385825" y="3600131"/>
                  </a:cubicBezTo>
                  <a:cubicBezTo>
                    <a:pt x="2379621" y="3667437"/>
                    <a:pt x="2369323" y="3733450"/>
                    <a:pt x="2355922" y="3797909"/>
                  </a:cubicBezTo>
                  <a:cubicBezTo>
                    <a:pt x="2293759" y="4096388"/>
                    <a:pt x="2168935" y="4349823"/>
                    <a:pt x="2004529" y="4518608"/>
                  </a:cubicBezTo>
                  <a:lnTo>
                    <a:pt x="1204340" y="4516279"/>
                  </a:lnTo>
                  <a:cubicBezTo>
                    <a:pt x="1228163" y="4355260"/>
                    <a:pt x="1255460" y="4194759"/>
                    <a:pt x="1286604" y="4035035"/>
                  </a:cubicBezTo>
                  <a:cubicBezTo>
                    <a:pt x="1321967" y="3854084"/>
                    <a:pt x="1361921" y="3674427"/>
                    <a:pt x="1406589" y="3495547"/>
                  </a:cubicBezTo>
                  <a:cubicBezTo>
                    <a:pt x="1426566" y="3357309"/>
                    <a:pt x="1427311" y="3216224"/>
                    <a:pt x="1408823" y="3077469"/>
                  </a:cubicBezTo>
                  <a:cubicBezTo>
                    <a:pt x="1379292" y="2855615"/>
                    <a:pt x="1301618" y="2643081"/>
                    <a:pt x="1181137" y="2454623"/>
                  </a:cubicBezTo>
                  <a:lnTo>
                    <a:pt x="815350" y="3270846"/>
                  </a:lnTo>
                  <a:lnTo>
                    <a:pt x="1098127" y="4675743"/>
                  </a:lnTo>
                  <a:cubicBezTo>
                    <a:pt x="1065122" y="4848670"/>
                    <a:pt x="1034226" y="5021855"/>
                    <a:pt x="1005440" y="5195299"/>
                  </a:cubicBezTo>
                  <a:cubicBezTo>
                    <a:pt x="983478" y="5327324"/>
                    <a:pt x="962881" y="5459349"/>
                    <a:pt x="943524" y="5591632"/>
                  </a:cubicBezTo>
                  <a:cubicBezTo>
                    <a:pt x="712240" y="5257429"/>
                    <a:pt x="521405" y="4897079"/>
                    <a:pt x="374867" y="4517831"/>
                  </a:cubicBezTo>
                  <a:cubicBezTo>
                    <a:pt x="275480" y="4260772"/>
                    <a:pt x="196937" y="3995946"/>
                    <a:pt x="101396" y="3737074"/>
                  </a:cubicBezTo>
                  <a:cubicBezTo>
                    <a:pt x="71493" y="3656306"/>
                    <a:pt x="39728" y="3575538"/>
                    <a:pt x="21241" y="3491146"/>
                  </a:cubicBezTo>
                  <a:cubicBezTo>
                    <a:pt x="-37945" y="3222437"/>
                    <a:pt x="37867" y="2949845"/>
                    <a:pt x="110206" y="2685019"/>
                  </a:cubicBezTo>
                  <a:cubicBezTo>
                    <a:pt x="201528" y="2350557"/>
                    <a:pt x="291610" y="2009622"/>
                    <a:pt x="380947" y="1675419"/>
                  </a:cubicBezTo>
                  <a:cubicBezTo>
                    <a:pt x="419412" y="1531745"/>
                    <a:pt x="458497" y="1387812"/>
                    <a:pt x="503662" y="1248798"/>
                  </a:cubicBezTo>
                  <a:cubicBezTo>
                    <a:pt x="546594" y="1116255"/>
                    <a:pt x="595853" y="985266"/>
                    <a:pt x="665586" y="864373"/>
                  </a:cubicBezTo>
                  <a:cubicBezTo>
                    <a:pt x="842399" y="557351"/>
                    <a:pt x="1132373" y="338087"/>
                    <a:pt x="1455229" y="192342"/>
                  </a:cubicBezTo>
                  <a:cubicBezTo>
                    <a:pt x="1531413" y="157912"/>
                    <a:pt x="1609335" y="127624"/>
                    <a:pt x="1688374" y="100443"/>
                  </a:cubicBezTo>
                  <a:cubicBezTo>
                    <a:pt x="1754136" y="78180"/>
                    <a:pt x="1820519" y="57729"/>
                    <a:pt x="1888390" y="42973"/>
                  </a:cubicBezTo>
                  <a:cubicBezTo>
                    <a:pt x="1957007" y="28217"/>
                    <a:pt x="2026119" y="19933"/>
                    <a:pt x="2095603" y="14238"/>
                  </a:cubicBezTo>
                  <a:close/>
                  <a:moveTo>
                    <a:pt x="3189001" y="6631"/>
                  </a:moveTo>
                  <a:cubicBezTo>
                    <a:pt x="3286574" y="9907"/>
                    <a:pt x="3381812" y="41913"/>
                    <a:pt x="3474599" y="75684"/>
                  </a:cubicBezTo>
                  <a:cubicBezTo>
                    <a:pt x="3621191" y="128859"/>
                    <a:pt x="3767900" y="182538"/>
                    <a:pt x="3910641" y="245290"/>
                  </a:cubicBezTo>
                  <a:cubicBezTo>
                    <a:pt x="4224250" y="383395"/>
                    <a:pt x="4523503" y="570642"/>
                    <a:pt x="4700324" y="864240"/>
                  </a:cubicBezTo>
                  <a:cubicBezTo>
                    <a:pt x="4772220" y="983948"/>
                    <a:pt x="4819489" y="1116004"/>
                    <a:pt x="4861622" y="1248816"/>
                  </a:cubicBezTo>
                  <a:cubicBezTo>
                    <a:pt x="4905857" y="1388181"/>
                    <a:pt x="4945539" y="1531830"/>
                    <a:pt x="4984288" y="1675479"/>
                  </a:cubicBezTo>
                  <a:cubicBezTo>
                    <a:pt x="5074391" y="2009148"/>
                    <a:pt x="5164494" y="2350629"/>
                    <a:pt x="5255063" y="2685054"/>
                  </a:cubicBezTo>
                  <a:cubicBezTo>
                    <a:pt x="5326842" y="2949922"/>
                    <a:pt x="5402122" y="3222351"/>
                    <a:pt x="5344116" y="3491252"/>
                  </a:cubicBezTo>
                  <a:cubicBezTo>
                    <a:pt x="5325792" y="3575677"/>
                    <a:pt x="5294629" y="3656574"/>
                    <a:pt x="5263933" y="3737219"/>
                  </a:cubicBezTo>
                  <a:cubicBezTo>
                    <a:pt x="5155740" y="4021241"/>
                    <a:pt x="5051982" y="4307027"/>
                    <a:pt x="4937369" y="4588781"/>
                  </a:cubicBezTo>
                  <a:cubicBezTo>
                    <a:pt x="4818321" y="4880867"/>
                    <a:pt x="4687602" y="5168417"/>
                    <a:pt x="4545562" y="5450170"/>
                  </a:cubicBezTo>
                  <a:cubicBezTo>
                    <a:pt x="4487555" y="5345583"/>
                    <a:pt x="4437252" y="5236713"/>
                    <a:pt x="4395235" y="5124817"/>
                  </a:cubicBezTo>
                  <a:cubicBezTo>
                    <a:pt x="4340496" y="4978649"/>
                    <a:pt x="4299997" y="4827691"/>
                    <a:pt x="4274203" y="4673709"/>
                  </a:cubicBezTo>
                  <a:lnTo>
                    <a:pt x="4549997" y="3270738"/>
                  </a:lnTo>
                  <a:lnTo>
                    <a:pt x="4184217" y="2454711"/>
                  </a:lnTo>
                  <a:cubicBezTo>
                    <a:pt x="4105085" y="2655820"/>
                    <a:pt x="4046612" y="2864489"/>
                    <a:pt x="4009614" y="3077442"/>
                  </a:cubicBezTo>
                  <a:cubicBezTo>
                    <a:pt x="3982419" y="3233188"/>
                    <a:pt x="3967013" y="3389438"/>
                    <a:pt x="3963162" y="3546947"/>
                  </a:cubicBezTo>
                  <a:cubicBezTo>
                    <a:pt x="3996308" y="3708993"/>
                    <a:pt x="4028988" y="3872300"/>
                    <a:pt x="4060968" y="4035102"/>
                  </a:cubicBezTo>
                  <a:cubicBezTo>
                    <a:pt x="4092480" y="4195888"/>
                    <a:pt x="4123409" y="4356926"/>
                    <a:pt x="4153755" y="4517964"/>
                  </a:cubicBezTo>
                  <a:lnTo>
                    <a:pt x="3280154" y="4518468"/>
                  </a:lnTo>
                  <a:cubicBezTo>
                    <a:pt x="3115705" y="4349617"/>
                    <a:pt x="2991405" y="4096342"/>
                    <a:pt x="2929197" y="3797955"/>
                  </a:cubicBezTo>
                  <a:cubicBezTo>
                    <a:pt x="2915775" y="3733439"/>
                    <a:pt x="2905504" y="3667411"/>
                    <a:pt x="2899435" y="3600123"/>
                  </a:cubicBezTo>
                  <a:cubicBezTo>
                    <a:pt x="2881111" y="3400022"/>
                    <a:pt x="2900485" y="3201686"/>
                    <a:pt x="2918693" y="3003349"/>
                  </a:cubicBezTo>
                  <a:cubicBezTo>
                    <a:pt x="2971681" y="2428250"/>
                    <a:pt x="3019416" y="1851134"/>
                    <a:pt x="3099482" y="1284099"/>
                  </a:cubicBezTo>
                  <a:cubicBezTo>
                    <a:pt x="3130411" y="1064593"/>
                    <a:pt x="3166359" y="846095"/>
                    <a:pt x="3184566" y="622809"/>
                  </a:cubicBezTo>
                  <a:cubicBezTo>
                    <a:pt x="3201139" y="418425"/>
                    <a:pt x="3202306" y="211772"/>
                    <a:pt x="3189001" y="6631"/>
                  </a:cubicBezTo>
                  <a:close/>
                  <a:moveTo>
                    <a:pt x="2642174" y="0"/>
                  </a:moveTo>
                  <a:lnTo>
                    <a:pt x="2642174" y="17604"/>
                  </a:lnTo>
                  <a:lnTo>
                    <a:pt x="2369695" y="5437"/>
                  </a:lnTo>
                  <a:cubicBezTo>
                    <a:pt x="2400715" y="5437"/>
                    <a:pt x="2431735" y="3883"/>
                    <a:pt x="2462631" y="3883"/>
                  </a:cubicBezTo>
                  <a:cubicBezTo>
                    <a:pt x="2522313" y="3624"/>
                    <a:pt x="2582368" y="1036"/>
                    <a:pt x="2642174" y="0"/>
                  </a:cubicBezTo>
                  <a:close/>
                </a:path>
              </a:pathLst>
            </a:custGeom>
            <a:solidFill>
              <a:srgbClr val="FFC000"/>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29" name="Shape 59493">
              <a:extLst>
                <a:ext uri="{FF2B5EF4-FFF2-40B4-BE49-F238E27FC236}">
                  <a16:creationId xmlns:a16="http://schemas.microsoft.com/office/drawing/2014/main" id="{C3C62546-DF66-5F4E-BB8D-5F155861B3A6}"/>
                </a:ext>
              </a:extLst>
            </p:cNvPr>
            <p:cNvSpPr/>
            <p:nvPr/>
          </p:nvSpPr>
          <p:spPr>
            <a:xfrm>
              <a:off x="5837465" y="3286996"/>
              <a:ext cx="477197" cy="1542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1989" y="20724"/>
                  </a:lnTo>
                  <a:lnTo>
                    <a:pt x="19176" y="21600"/>
                  </a:lnTo>
                  <a:lnTo>
                    <a:pt x="21600" y="0"/>
                  </a:lnTo>
                  <a:close/>
                </a:path>
              </a:pathLst>
            </a:custGeom>
            <a:solidFill>
              <a:schemeClr val="bg1">
                <a:lumMod val="65000"/>
              </a:schemeClr>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30" name="Shape 59494">
              <a:extLst>
                <a:ext uri="{FF2B5EF4-FFF2-40B4-BE49-F238E27FC236}">
                  <a16:creationId xmlns:a16="http://schemas.microsoft.com/office/drawing/2014/main" id="{BDE5AF58-BFFB-764D-9DD6-6B1465BE1B46}"/>
                </a:ext>
              </a:extLst>
            </p:cNvPr>
            <p:cNvSpPr/>
            <p:nvPr/>
          </p:nvSpPr>
          <p:spPr>
            <a:xfrm flipH="1">
              <a:off x="5892081" y="3246129"/>
              <a:ext cx="372747" cy="416984"/>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rgbClr val="A67458"/>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31" name="Shape 59495">
              <a:extLst>
                <a:ext uri="{FF2B5EF4-FFF2-40B4-BE49-F238E27FC236}">
                  <a16:creationId xmlns:a16="http://schemas.microsoft.com/office/drawing/2014/main" id="{1A7ECEE8-8C60-4E4A-B85A-05782B311FEA}"/>
                </a:ext>
              </a:extLst>
            </p:cNvPr>
            <p:cNvSpPr/>
            <p:nvPr/>
          </p:nvSpPr>
          <p:spPr>
            <a:xfrm flipH="1">
              <a:off x="6071901" y="3289552"/>
              <a:ext cx="327279" cy="484772"/>
            </a:xfrm>
            <a:custGeom>
              <a:avLst/>
              <a:gdLst/>
              <a:ahLst/>
              <a:cxnLst>
                <a:cxn ang="0">
                  <a:pos x="wd2" y="hd2"/>
                </a:cxn>
                <a:cxn ang="5400000">
                  <a:pos x="wd2" y="hd2"/>
                </a:cxn>
                <a:cxn ang="10800000">
                  <a:pos x="wd2" y="hd2"/>
                </a:cxn>
                <a:cxn ang="16200000">
                  <a:pos x="wd2" y="hd2"/>
                </a:cxn>
              </a:cxnLst>
              <a:rect l="0" t="0" r="r" b="b"/>
              <a:pathLst>
                <a:path w="21600" h="21600" extrusionOk="0">
                  <a:moveTo>
                    <a:pt x="5813" y="0"/>
                  </a:moveTo>
                  <a:lnTo>
                    <a:pt x="21600" y="16608"/>
                  </a:lnTo>
                  <a:lnTo>
                    <a:pt x="7845" y="21600"/>
                  </a:lnTo>
                  <a:lnTo>
                    <a:pt x="0" y="4798"/>
                  </a:lnTo>
                  <a:lnTo>
                    <a:pt x="5813" y="0"/>
                  </a:lnTo>
                  <a:close/>
                </a:path>
              </a:pathLst>
            </a:custGeom>
            <a:solidFill>
              <a:schemeClr val="bg1">
                <a:lumMod val="85000"/>
              </a:schemeClr>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32" name="Shape 59496">
              <a:extLst>
                <a:ext uri="{FF2B5EF4-FFF2-40B4-BE49-F238E27FC236}">
                  <a16:creationId xmlns:a16="http://schemas.microsoft.com/office/drawing/2014/main" id="{06AE8A92-0BF0-F144-8929-92AAA0A0A3D2}"/>
                </a:ext>
              </a:extLst>
            </p:cNvPr>
            <p:cNvSpPr/>
            <p:nvPr/>
          </p:nvSpPr>
          <p:spPr>
            <a:xfrm>
              <a:off x="5759038" y="3297242"/>
              <a:ext cx="315749" cy="479862"/>
            </a:xfrm>
            <a:custGeom>
              <a:avLst/>
              <a:gdLst/>
              <a:ahLst/>
              <a:cxnLst>
                <a:cxn ang="0">
                  <a:pos x="wd2" y="hd2"/>
                </a:cxn>
                <a:cxn ang="5400000">
                  <a:pos x="wd2" y="hd2"/>
                </a:cxn>
                <a:cxn ang="10800000">
                  <a:pos x="wd2" y="hd2"/>
                </a:cxn>
                <a:cxn ang="16200000">
                  <a:pos x="wd2" y="hd2"/>
                </a:cxn>
              </a:cxnLst>
              <a:rect l="0" t="0" r="r" b="b"/>
              <a:pathLst>
                <a:path w="21600" h="21600" extrusionOk="0">
                  <a:moveTo>
                    <a:pt x="5465" y="0"/>
                  </a:moveTo>
                  <a:lnTo>
                    <a:pt x="21600" y="16462"/>
                  </a:lnTo>
                  <a:lnTo>
                    <a:pt x="10100" y="21600"/>
                  </a:lnTo>
                  <a:lnTo>
                    <a:pt x="0" y="3743"/>
                  </a:lnTo>
                  <a:lnTo>
                    <a:pt x="5465" y="0"/>
                  </a:lnTo>
                  <a:close/>
                </a:path>
              </a:pathLst>
            </a:custGeom>
            <a:solidFill>
              <a:schemeClr val="bg1">
                <a:lumMod val="85000"/>
              </a:schemeClr>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27" name="Shape 59498">
              <a:extLst>
                <a:ext uri="{FF2B5EF4-FFF2-40B4-BE49-F238E27FC236}">
                  <a16:creationId xmlns:a16="http://schemas.microsoft.com/office/drawing/2014/main" id="{1144B5F9-87CB-C343-B0EB-B07532D9F620}"/>
                </a:ext>
              </a:extLst>
            </p:cNvPr>
            <p:cNvSpPr/>
            <p:nvPr/>
          </p:nvSpPr>
          <p:spPr>
            <a:xfrm flipH="1">
              <a:off x="5638557" y="2416978"/>
              <a:ext cx="879639" cy="974992"/>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rgbClr val="A67458"/>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sp>
          <p:nvSpPr>
            <p:cNvPr id="28" name="Shape 59499">
              <a:extLst>
                <a:ext uri="{FF2B5EF4-FFF2-40B4-BE49-F238E27FC236}">
                  <a16:creationId xmlns:a16="http://schemas.microsoft.com/office/drawing/2014/main" id="{0B86953C-4190-9345-ABDB-C81A37EDCF19}"/>
                </a:ext>
              </a:extLst>
            </p:cNvPr>
            <p:cNvSpPr/>
            <p:nvPr/>
          </p:nvSpPr>
          <p:spPr>
            <a:xfrm flipH="1">
              <a:off x="5642595" y="2161150"/>
              <a:ext cx="872347" cy="814277"/>
            </a:xfrm>
            <a:custGeom>
              <a:avLst/>
              <a:gdLst/>
              <a:ahLst/>
              <a:cxnLst>
                <a:cxn ang="0">
                  <a:pos x="wd2" y="hd2"/>
                </a:cxn>
                <a:cxn ang="5400000">
                  <a:pos x="wd2" y="hd2"/>
                </a:cxn>
                <a:cxn ang="10800000">
                  <a:pos x="wd2" y="hd2"/>
                </a:cxn>
                <a:cxn ang="16200000">
                  <a:pos x="wd2" y="hd2"/>
                </a:cxn>
              </a:cxnLst>
              <a:rect l="0" t="0" r="r" b="b"/>
              <a:pathLst>
                <a:path w="21181" h="20006" extrusionOk="0">
                  <a:moveTo>
                    <a:pt x="10296" y="7088"/>
                  </a:moveTo>
                  <a:cubicBezTo>
                    <a:pt x="9176" y="7769"/>
                    <a:pt x="7957" y="8268"/>
                    <a:pt x="6684" y="8565"/>
                  </a:cubicBezTo>
                  <a:cubicBezTo>
                    <a:pt x="5433" y="8857"/>
                    <a:pt x="4144" y="8951"/>
                    <a:pt x="2864" y="8843"/>
                  </a:cubicBezTo>
                  <a:cubicBezTo>
                    <a:pt x="1488" y="12067"/>
                    <a:pt x="1147" y="15647"/>
                    <a:pt x="1890" y="19077"/>
                  </a:cubicBezTo>
                  <a:cubicBezTo>
                    <a:pt x="1957" y="19389"/>
                    <a:pt x="2034" y="19699"/>
                    <a:pt x="2119" y="20006"/>
                  </a:cubicBezTo>
                  <a:cubicBezTo>
                    <a:pt x="1440" y="18064"/>
                    <a:pt x="898" y="16087"/>
                    <a:pt x="493" y="14089"/>
                  </a:cubicBezTo>
                  <a:cubicBezTo>
                    <a:pt x="-25" y="11528"/>
                    <a:pt x="-313" y="8859"/>
                    <a:pt x="548" y="6391"/>
                  </a:cubicBezTo>
                  <a:cubicBezTo>
                    <a:pt x="2460" y="914"/>
                    <a:pt x="8711" y="-1594"/>
                    <a:pt x="13813" y="1070"/>
                  </a:cubicBezTo>
                  <a:cubicBezTo>
                    <a:pt x="15704" y="947"/>
                    <a:pt x="17531" y="1674"/>
                    <a:pt x="18829" y="3024"/>
                  </a:cubicBezTo>
                  <a:cubicBezTo>
                    <a:pt x="20495" y="4755"/>
                    <a:pt x="21070" y="7221"/>
                    <a:pt x="21166" y="9679"/>
                  </a:cubicBezTo>
                  <a:cubicBezTo>
                    <a:pt x="21287" y="12816"/>
                    <a:pt x="20694" y="15935"/>
                    <a:pt x="19425" y="18813"/>
                  </a:cubicBezTo>
                  <a:cubicBezTo>
                    <a:pt x="19588" y="17154"/>
                    <a:pt x="19583" y="15506"/>
                    <a:pt x="19423" y="13888"/>
                  </a:cubicBezTo>
                  <a:cubicBezTo>
                    <a:pt x="19256" y="12195"/>
                    <a:pt x="18908" y="10461"/>
                    <a:pt x="17893" y="9031"/>
                  </a:cubicBezTo>
                  <a:cubicBezTo>
                    <a:pt x="16811" y="7508"/>
                    <a:pt x="15100" y="6568"/>
                    <a:pt x="13248" y="6479"/>
                  </a:cubicBezTo>
                  <a:cubicBezTo>
                    <a:pt x="12907" y="6836"/>
                    <a:pt x="12535" y="7161"/>
                    <a:pt x="12137" y="7451"/>
                  </a:cubicBezTo>
                  <a:cubicBezTo>
                    <a:pt x="11478" y="7933"/>
                    <a:pt x="10753" y="8315"/>
                    <a:pt x="9985" y="8585"/>
                  </a:cubicBezTo>
                  <a:cubicBezTo>
                    <a:pt x="10168" y="8360"/>
                    <a:pt x="10289" y="8090"/>
                    <a:pt x="10335" y="7802"/>
                  </a:cubicBezTo>
                  <a:cubicBezTo>
                    <a:pt x="10374" y="7564"/>
                    <a:pt x="10360" y="7320"/>
                    <a:pt x="10296" y="7088"/>
                  </a:cubicBezTo>
                  <a:close/>
                </a:path>
              </a:pathLst>
            </a:custGeom>
            <a:solidFill>
              <a:schemeClr val="tx1"/>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111111"/>
                </a:solidFill>
                <a:effectLst/>
                <a:uLnTx/>
                <a:uFillTx/>
                <a:latin typeface="Lato Light" panose="020F0502020204030203" pitchFamily="34" charset="0"/>
                <a:ea typeface="+mn-ea"/>
                <a:cs typeface="+mn-cs"/>
              </a:endParaRPr>
            </a:p>
          </p:txBody>
        </p:sp>
      </p:grpSp>
      <p:grpSp>
        <p:nvGrpSpPr>
          <p:cNvPr id="51" name="Group 50">
            <a:extLst>
              <a:ext uri="{FF2B5EF4-FFF2-40B4-BE49-F238E27FC236}">
                <a16:creationId xmlns:a16="http://schemas.microsoft.com/office/drawing/2014/main" id="{A162F25C-A2A4-4DF3-9368-BBA30A9D143C}"/>
              </a:ext>
            </a:extLst>
          </p:cNvPr>
          <p:cNvGrpSpPr/>
          <p:nvPr/>
        </p:nvGrpSpPr>
        <p:grpSpPr>
          <a:xfrm>
            <a:off x="309880" y="215110"/>
            <a:ext cx="1760220" cy="1802975"/>
            <a:chOff x="5131361" y="1676992"/>
            <a:chExt cx="1929161" cy="1976020"/>
          </a:xfrm>
        </p:grpSpPr>
        <p:pic>
          <p:nvPicPr>
            <p:cNvPr id="52" name="Picture 51" descr="A close up of a logo&#10;&#10;Description automatically generated">
              <a:extLst>
                <a:ext uri="{FF2B5EF4-FFF2-40B4-BE49-F238E27FC236}">
                  <a16:creationId xmlns:a16="http://schemas.microsoft.com/office/drawing/2014/main" id="{C30220D2-DE7B-4F80-B814-2A80026D7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492" y="1676992"/>
              <a:ext cx="1700900" cy="1700900"/>
            </a:xfrm>
            <a:prstGeom prst="rect">
              <a:avLst/>
            </a:prstGeom>
          </p:spPr>
        </p:pic>
        <p:sp>
          <p:nvSpPr>
            <p:cNvPr id="53" name="Oval 52">
              <a:extLst>
                <a:ext uri="{FF2B5EF4-FFF2-40B4-BE49-F238E27FC236}">
                  <a16:creationId xmlns:a16="http://schemas.microsoft.com/office/drawing/2014/main" id="{54E69425-7A97-466B-941C-65AE9FF00A1F}"/>
                </a:ext>
              </a:extLst>
            </p:cNvPr>
            <p:cNvSpPr/>
            <p:nvPr/>
          </p:nvSpPr>
          <p:spPr>
            <a:xfrm>
              <a:off x="5131361" y="172385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53CC4E97-206C-4715-89EF-70F105247C8C}"/>
              </a:ext>
            </a:extLst>
          </p:cNvPr>
          <p:cNvGrpSpPr/>
          <p:nvPr/>
        </p:nvGrpSpPr>
        <p:grpSpPr>
          <a:xfrm>
            <a:off x="920915" y="1899376"/>
            <a:ext cx="4297680" cy="833068"/>
            <a:chOff x="920915" y="1899376"/>
            <a:chExt cx="4297680" cy="833068"/>
          </a:xfrm>
        </p:grpSpPr>
        <p:sp>
          <p:nvSpPr>
            <p:cNvPr id="7" name="Shape 59515">
              <a:extLst>
                <a:ext uri="{FF2B5EF4-FFF2-40B4-BE49-F238E27FC236}">
                  <a16:creationId xmlns:a16="http://schemas.microsoft.com/office/drawing/2014/main" id="{89EF3C11-1375-A04B-BA72-F041A22674CF}"/>
                </a:ext>
              </a:extLst>
            </p:cNvPr>
            <p:cNvSpPr/>
            <p:nvPr/>
          </p:nvSpPr>
          <p:spPr>
            <a:xfrm>
              <a:off x="920915" y="2357540"/>
              <a:ext cx="4297680" cy="3749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65" name="Rectangle 64">
              <a:extLst>
                <a:ext uri="{FF2B5EF4-FFF2-40B4-BE49-F238E27FC236}">
                  <a16:creationId xmlns:a16="http://schemas.microsoft.com/office/drawing/2014/main" id="{7835BA69-3303-4150-B360-80A3D18B8EC0}"/>
                </a:ext>
              </a:extLst>
            </p:cNvPr>
            <p:cNvSpPr/>
            <p:nvPr/>
          </p:nvSpPr>
          <p:spPr>
            <a:xfrm>
              <a:off x="1414691" y="1899376"/>
              <a:ext cx="3803904" cy="380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FIXATION</a:t>
              </a:r>
            </a:p>
          </p:txBody>
        </p:sp>
      </p:grpSp>
      <p:grpSp>
        <p:nvGrpSpPr>
          <p:cNvPr id="4" name="Group 3">
            <a:extLst>
              <a:ext uri="{FF2B5EF4-FFF2-40B4-BE49-F238E27FC236}">
                <a16:creationId xmlns:a16="http://schemas.microsoft.com/office/drawing/2014/main" id="{0D71085F-43BA-48DC-A0FA-C1C8B0376E1E}"/>
              </a:ext>
            </a:extLst>
          </p:cNvPr>
          <p:cNvGrpSpPr/>
          <p:nvPr/>
        </p:nvGrpSpPr>
        <p:grpSpPr>
          <a:xfrm>
            <a:off x="593406" y="2773048"/>
            <a:ext cx="4307204" cy="741628"/>
            <a:chOff x="593406" y="2677798"/>
            <a:chExt cx="4307204" cy="741628"/>
          </a:xfrm>
        </p:grpSpPr>
        <p:sp>
          <p:nvSpPr>
            <p:cNvPr id="8" name="Shape 59516">
              <a:extLst>
                <a:ext uri="{FF2B5EF4-FFF2-40B4-BE49-F238E27FC236}">
                  <a16:creationId xmlns:a16="http://schemas.microsoft.com/office/drawing/2014/main" id="{74AC61C6-8FD8-2944-AC0F-CED2A883E1C2}"/>
                </a:ext>
              </a:extLst>
            </p:cNvPr>
            <p:cNvSpPr/>
            <p:nvPr/>
          </p:nvSpPr>
          <p:spPr>
            <a:xfrm>
              <a:off x="593406" y="3135962"/>
              <a:ext cx="4297680" cy="2834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66" name="Rectangle 65">
              <a:extLst>
                <a:ext uri="{FF2B5EF4-FFF2-40B4-BE49-F238E27FC236}">
                  <a16:creationId xmlns:a16="http://schemas.microsoft.com/office/drawing/2014/main" id="{6999EE71-C4C2-4C79-B541-188912472F6E}"/>
                </a:ext>
              </a:extLst>
            </p:cNvPr>
            <p:cNvSpPr/>
            <p:nvPr/>
          </p:nvSpPr>
          <p:spPr>
            <a:xfrm>
              <a:off x="1091955" y="2677798"/>
              <a:ext cx="3808655" cy="380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IDENTIFICATION</a:t>
              </a:r>
            </a:p>
          </p:txBody>
        </p:sp>
      </p:grpSp>
      <p:grpSp>
        <p:nvGrpSpPr>
          <p:cNvPr id="5" name="Group 4">
            <a:extLst>
              <a:ext uri="{FF2B5EF4-FFF2-40B4-BE49-F238E27FC236}">
                <a16:creationId xmlns:a16="http://schemas.microsoft.com/office/drawing/2014/main" id="{35C03E9C-F06A-49E5-8DEF-F18D768667F3}"/>
              </a:ext>
            </a:extLst>
          </p:cNvPr>
          <p:cNvGrpSpPr/>
          <p:nvPr/>
        </p:nvGrpSpPr>
        <p:grpSpPr>
          <a:xfrm>
            <a:off x="455938" y="3701864"/>
            <a:ext cx="4297680" cy="758221"/>
            <a:chOff x="455938" y="3511364"/>
            <a:chExt cx="4297680" cy="758221"/>
          </a:xfrm>
        </p:grpSpPr>
        <p:sp>
          <p:nvSpPr>
            <p:cNvPr id="55" name="Shape 59516">
              <a:extLst>
                <a:ext uri="{FF2B5EF4-FFF2-40B4-BE49-F238E27FC236}">
                  <a16:creationId xmlns:a16="http://schemas.microsoft.com/office/drawing/2014/main" id="{5C10366C-CC6B-4FFC-B977-CD23B8C30A8B}"/>
                </a:ext>
              </a:extLst>
            </p:cNvPr>
            <p:cNvSpPr/>
            <p:nvPr/>
          </p:nvSpPr>
          <p:spPr>
            <a:xfrm>
              <a:off x="455938" y="3983508"/>
              <a:ext cx="4297680" cy="286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67" name="Rectangle 66">
              <a:extLst>
                <a:ext uri="{FF2B5EF4-FFF2-40B4-BE49-F238E27FC236}">
                  <a16:creationId xmlns:a16="http://schemas.microsoft.com/office/drawing/2014/main" id="{E4010DF8-41FF-43BE-8399-A62B73738D04}"/>
                </a:ext>
              </a:extLst>
            </p:cNvPr>
            <p:cNvSpPr/>
            <p:nvPr/>
          </p:nvSpPr>
          <p:spPr>
            <a:xfrm>
              <a:off x="979600" y="3511364"/>
              <a:ext cx="3773691" cy="380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NOVEL AGGRESSION</a:t>
              </a:r>
            </a:p>
          </p:txBody>
        </p:sp>
      </p:grpSp>
      <p:grpSp>
        <p:nvGrpSpPr>
          <p:cNvPr id="6" name="Group 5">
            <a:extLst>
              <a:ext uri="{FF2B5EF4-FFF2-40B4-BE49-F238E27FC236}">
                <a16:creationId xmlns:a16="http://schemas.microsoft.com/office/drawing/2014/main" id="{F05E694B-604F-406E-9E84-FFA7AB366D1E}"/>
              </a:ext>
            </a:extLst>
          </p:cNvPr>
          <p:cNvGrpSpPr/>
          <p:nvPr/>
        </p:nvGrpSpPr>
        <p:grpSpPr>
          <a:xfrm>
            <a:off x="6934598" y="1902433"/>
            <a:ext cx="4297680" cy="830011"/>
            <a:chOff x="6934598" y="1902433"/>
            <a:chExt cx="4297680" cy="830011"/>
          </a:xfrm>
        </p:grpSpPr>
        <p:sp>
          <p:nvSpPr>
            <p:cNvPr id="62" name="Shape 59515">
              <a:extLst>
                <a:ext uri="{FF2B5EF4-FFF2-40B4-BE49-F238E27FC236}">
                  <a16:creationId xmlns:a16="http://schemas.microsoft.com/office/drawing/2014/main" id="{A3165DD7-AEE1-409D-98A5-78338C302B09}"/>
                </a:ext>
              </a:extLst>
            </p:cNvPr>
            <p:cNvSpPr/>
            <p:nvPr/>
          </p:nvSpPr>
          <p:spPr>
            <a:xfrm flipH="1">
              <a:off x="6934598" y="2357540"/>
              <a:ext cx="4297680" cy="3749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68" name="Rectangle 67">
              <a:extLst>
                <a:ext uri="{FF2B5EF4-FFF2-40B4-BE49-F238E27FC236}">
                  <a16:creationId xmlns:a16="http://schemas.microsoft.com/office/drawing/2014/main" id="{384610EF-C8B2-4BDF-AD2D-D2B1E49B295A}"/>
                </a:ext>
              </a:extLst>
            </p:cNvPr>
            <p:cNvSpPr/>
            <p:nvPr/>
          </p:nvSpPr>
          <p:spPr>
            <a:xfrm>
              <a:off x="6934598" y="1902433"/>
              <a:ext cx="3732528" cy="380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LEAKAGE</a:t>
              </a:r>
            </a:p>
          </p:txBody>
        </p:sp>
      </p:grpSp>
      <p:grpSp>
        <p:nvGrpSpPr>
          <p:cNvPr id="9" name="Group 8">
            <a:extLst>
              <a:ext uri="{FF2B5EF4-FFF2-40B4-BE49-F238E27FC236}">
                <a16:creationId xmlns:a16="http://schemas.microsoft.com/office/drawing/2014/main" id="{1E92C10C-DB32-430E-8DD5-847AA2967B0A}"/>
              </a:ext>
            </a:extLst>
          </p:cNvPr>
          <p:cNvGrpSpPr/>
          <p:nvPr/>
        </p:nvGrpSpPr>
        <p:grpSpPr>
          <a:xfrm>
            <a:off x="7256143" y="2648574"/>
            <a:ext cx="4685648" cy="866102"/>
            <a:chOff x="7256143" y="2553324"/>
            <a:chExt cx="4685648" cy="866102"/>
          </a:xfrm>
        </p:grpSpPr>
        <p:sp>
          <p:nvSpPr>
            <p:cNvPr id="63" name="Shape 59516">
              <a:extLst>
                <a:ext uri="{FF2B5EF4-FFF2-40B4-BE49-F238E27FC236}">
                  <a16:creationId xmlns:a16="http://schemas.microsoft.com/office/drawing/2014/main" id="{40C18B2C-11EB-476C-8DF7-5B2825047ACC}"/>
                </a:ext>
              </a:extLst>
            </p:cNvPr>
            <p:cNvSpPr/>
            <p:nvPr/>
          </p:nvSpPr>
          <p:spPr>
            <a:xfrm flipH="1">
              <a:off x="7260929" y="3135962"/>
              <a:ext cx="4292895" cy="2834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69" name="Rectangle 68">
              <a:extLst>
                <a:ext uri="{FF2B5EF4-FFF2-40B4-BE49-F238E27FC236}">
                  <a16:creationId xmlns:a16="http://schemas.microsoft.com/office/drawing/2014/main" id="{899F0084-6245-4D8C-B313-B0BA9647C84A}"/>
                </a:ext>
              </a:extLst>
            </p:cNvPr>
            <p:cNvSpPr/>
            <p:nvPr/>
          </p:nvSpPr>
          <p:spPr>
            <a:xfrm>
              <a:off x="7256143" y="2553324"/>
              <a:ext cx="4685648" cy="527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DIRECTLY COMMUNICATED THREAT</a:t>
              </a:r>
            </a:p>
          </p:txBody>
        </p:sp>
      </p:grpSp>
      <p:grpSp>
        <p:nvGrpSpPr>
          <p:cNvPr id="10" name="Group 9">
            <a:extLst>
              <a:ext uri="{FF2B5EF4-FFF2-40B4-BE49-F238E27FC236}">
                <a16:creationId xmlns:a16="http://schemas.microsoft.com/office/drawing/2014/main" id="{AD69182B-4C4E-4709-AFB5-EABDC4362E6D}"/>
              </a:ext>
            </a:extLst>
          </p:cNvPr>
          <p:cNvGrpSpPr/>
          <p:nvPr/>
        </p:nvGrpSpPr>
        <p:grpSpPr>
          <a:xfrm>
            <a:off x="7437185" y="3704921"/>
            <a:ext cx="4298864" cy="756930"/>
            <a:chOff x="7437185" y="3514421"/>
            <a:chExt cx="4298864" cy="756930"/>
          </a:xfrm>
        </p:grpSpPr>
        <p:sp>
          <p:nvSpPr>
            <p:cNvPr id="64" name="Shape 59516">
              <a:extLst>
                <a:ext uri="{FF2B5EF4-FFF2-40B4-BE49-F238E27FC236}">
                  <a16:creationId xmlns:a16="http://schemas.microsoft.com/office/drawing/2014/main" id="{813150CF-A7D5-433E-937F-44912D646966}"/>
                </a:ext>
              </a:extLst>
            </p:cNvPr>
            <p:cNvSpPr/>
            <p:nvPr/>
          </p:nvSpPr>
          <p:spPr>
            <a:xfrm flipH="1">
              <a:off x="7438369" y="3985274"/>
              <a:ext cx="4297680" cy="286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70" name="Rectangle 69">
              <a:extLst>
                <a:ext uri="{FF2B5EF4-FFF2-40B4-BE49-F238E27FC236}">
                  <a16:creationId xmlns:a16="http://schemas.microsoft.com/office/drawing/2014/main" id="{788F22BA-78E1-4B61-9FC0-FE5ECF9871D9}"/>
                </a:ext>
              </a:extLst>
            </p:cNvPr>
            <p:cNvSpPr/>
            <p:nvPr/>
          </p:nvSpPr>
          <p:spPr>
            <a:xfrm>
              <a:off x="7437185" y="3514421"/>
              <a:ext cx="3736880" cy="380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APPROACH BEHAVIOR</a:t>
              </a:r>
            </a:p>
          </p:txBody>
        </p:sp>
      </p:grpSp>
      <p:sp>
        <p:nvSpPr>
          <p:cNvPr id="36" name="Footer Placeholder 5">
            <a:extLst>
              <a:ext uri="{FF2B5EF4-FFF2-40B4-BE49-F238E27FC236}">
                <a16:creationId xmlns:a16="http://schemas.microsoft.com/office/drawing/2014/main" id="{37324604-55F2-4E79-BE66-3315B05ECF28}"/>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25038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8B7A79-9606-4900-8042-E8D73DE8AAE1}"/>
              </a:ext>
            </a:extLst>
          </p:cNvPr>
          <p:cNvSpPr/>
          <p:nvPr/>
        </p:nvSpPr>
        <p:spPr>
          <a:xfrm>
            <a:off x="7364134" y="1444752"/>
            <a:ext cx="2035732" cy="3992134"/>
          </a:xfrm>
          <a:prstGeom prst="roundRect">
            <a:avLst/>
          </a:prstGeom>
          <a:solidFill>
            <a:schemeClr val="bg1">
              <a:lumMod val="8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B86E7EE-62FF-4444-8A95-9D3422F2DF70}"/>
              </a:ext>
            </a:extLst>
          </p:cNvPr>
          <p:cNvSpPr>
            <a:spLocks noGrp="1"/>
          </p:cNvSpPr>
          <p:nvPr>
            <p:ph type="sldNum" sz="quarter" idx="4294967295"/>
          </p:nvPr>
        </p:nvSpPr>
        <p:spPr>
          <a:xfrm>
            <a:off x="0" y="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 </a:t>
            </a:r>
            <a:fld id="{F8C50B0B-705F-4E61-8AFF-CB5F49786A7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CC1C278-2CF3-4571-8CA1-16BF18F4B33D}"/>
              </a:ext>
            </a:extLst>
          </p:cNvPr>
          <p:cNvGrpSpPr/>
          <p:nvPr/>
        </p:nvGrpSpPr>
        <p:grpSpPr>
          <a:xfrm>
            <a:off x="760201" y="1757541"/>
            <a:ext cx="1552919" cy="1552919"/>
            <a:chOff x="557561" y="1590036"/>
            <a:chExt cx="1929161" cy="1929161"/>
          </a:xfrm>
        </p:grpSpPr>
        <p:sp>
          <p:nvSpPr>
            <p:cNvPr id="23" name="Oval 22">
              <a:extLst>
                <a:ext uri="{FF2B5EF4-FFF2-40B4-BE49-F238E27FC236}">
                  <a16:creationId xmlns:a16="http://schemas.microsoft.com/office/drawing/2014/main" id="{DAFA35D0-7EED-449A-AAF9-A50414FAA2E9}"/>
                </a:ext>
              </a:extLst>
            </p:cNvPr>
            <p:cNvSpPr/>
            <p:nvPr/>
          </p:nvSpPr>
          <p:spPr>
            <a:xfrm>
              <a:off x="557561" y="1590036"/>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66146A82-3C94-4CE2-ADA8-BB5CB92E7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39" y="1705914"/>
              <a:ext cx="1700784" cy="1700784"/>
            </a:xfrm>
            <a:prstGeom prst="rect">
              <a:avLst/>
            </a:prstGeom>
          </p:spPr>
        </p:pic>
      </p:grpSp>
      <p:grpSp>
        <p:nvGrpSpPr>
          <p:cNvPr id="29" name="Group 28">
            <a:extLst>
              <a:ext uri="{FF2B5EF4-FFF2-40B4-BE49-F238E27FC236}">
                <a16:creationId xmlns:a16="http://schemas.microsoft.com/office/drawing/2014/main" id="{2D8F78E9-3896-40B5-A1DF-A43FA65023E4}"/>
              </a:ext>
            </a:extLst>
          </p:cNvPr>
          <p:cNvGrpSpPr/>
          <p:nvPr/>
        </p:nvGrpSpPr>
        <p:grpSpPr>
          <a:xfrm>
            <a:off x="5330690" y="1744138"/>
            <a:ext cx="1552919" cy="1590639"/>
            <a:chOff x="5131361" y="1676992"/>
            <a:chExt cx="1929161" cy="1976020"/>
          </a:xfrm>
        </p:grpSpPr>
        <p:pic>
          <p:nvPicPr>
            <p:cNvPr id="9" name="Picture 8" descr="A close up of a logo&#10;&#10;Description automatically generated">
              <a:extLst>
                <a:ext uri="{FF2B5EF4-FFF2-40B4-BE49-F238E27FC236}">
                  <a16:creationId xmlns:a16="http://schemas.microsoft.com/office/drawing/2014/main" id="{E161514D-4BF5-43B1-AF3D-3080B735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492" y="1676992"/>
              <a:ext cx="1700900" cy="1700900"/>
            </a:xfrm>
            <a:prstGeom prst="rect">
              <a:avLst/>
            </a:prstGeom>
          </p:spPr>
        </p:pic>
        <p:sp>
          <p:nvSpPr>
            <p:cNvPr id="25" name="Oval 24">
              <a:extLst>
                <a:ext uri="{FF2B5EF4-FFF2-40B4-BE49-F238E27FC236}">
                  <a16:creationId xmlns:a16="http://schemas.microsoft.com/office/drawing/2014/main" id="{BD8D9FDB-C502-4E00-8F70-DE882478F683}"/>
                </a:ext>
              </a:extLst>
            </p:cNvPr>
            <p:cNvSpPr/>
            <p:nvPr/>
          </p:nvSpPr>
          <p:spPr>
            <a:xfrm>
              <a:off x="5131361" y="172385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99115796-DE53-4E18-8F91-EB01EFFC7B31}"/>
              </a:ext>
            </a:extLst>
          </p:cNvPr>
          <p:cNvGrpSpPr/>
          <p:nvPr/>
        </p:nvGrpSpPr>
        <p:grpSpPr>
          <a:xfrm>
            <a:off x="7610359" y="1763819"/>
            <a:ext cx="1552919" cy="1552919"/>
            <a:chOff x="7422121" y="1562861"/>
            <a:chExt cx="1929161" cy="1929161"/>
          </a:xfrm>
        </p:grpSpPr>
        <p:pic>
          <p:nvPicPr>
            <p:cNvPr id="5" name="Picture 4" descr="A close up of a logo&#10;&#10;Description automatically generated">
              <a:extLst>
                <a:ext uri="{FF2B5EF4-FFF2-40B4-BE49-F238E27FC236}">
                  <a16:creationId xmlns:a16="http://schemas.microsoft.com/office/drawing/2014/main" id="{14BD1E12-CA83-4074-95BC-4D882CACF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6252" y="1676992"/>
              <a:ext cx="1700900" cy="1700900"/>
            </a:xfrm>
            <a:prstGeom prst="rect">
              <a:avLst/>
            </a:prstGeom>
          </p:spPr>
        </p:pic>
        <p:sp>
          <p:nvSpPr>
            <p:cNvPr id="26" name="Oval 25">
              <a:extLst>
                <a:ext uri="{FF2B5EF4-FFF2-40B4-BE49-F238E27FC236}">
                  <a16:creationId xmlns:a16="http://schemas.microsoft.com/office/drawing/2014/main" id="{CF5D7392-30B8-4B77-B48A-6830C0111A2F}"/>
                </a:ext>
              </a:extLst>
            </p:cNvPr>
            <p:cNvSpPr/>
            <p:nvPr/>
          </p:nvSpPr>
          <p:spPr>
            <a:xfrm>
              <a:off x="7422121"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58678690-4F54-4B04-8C4D-0B9DD3F572FD}"/>
              </a:ext>
            </a:extLst>
          </p:cNvPr>
          <p:cNvGrpSpPr/>
          <p:nvPr/>
        </p:nvGrpSpPr>
        <p:grpSpPr>
          <a:xfrm>
            <a:off x="9901179" y="1759229"/>
            <a:ext cx="1552919" cy="1552919"/>
            <a:chOff x="9705278" y="1558271"/>
            <a:chExt cx="1929161" cy="1929161"/>
          </a:xfrm>
        </p:grpSpPr>
        <p:pic>
          <p:nvPicPr>
            <p:cNvPr id="15" name="Picture 14" descr="A close up of a logo&#10;&#10;Description automatically generated">
              <a:extLst>
                <a:ext uri="{FF2B5EF4-FFF2-40B4-BE49-F238E27FC236}">
                  <a16:creationId xmlns:a16="http://schemas.microsoft.com/office/drawing/2014/main" id="{501EF237-2640-4D66-901F-FFB35B2A3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7012" y="1676992"/>
              <a:ext cx="1700900" cy="1700900"/>
            </a:xfrm>
            <a:prstGeom prst="rect">
              <a:avLst/>
            </a:prstGeom>
          </p:spPr>
        </p:pic>
        <p:sp>
          <p:nvSpPr>
            <p:cNvPr id="27" name="Oval 26">
              <a:extLst>
                <a:ext uri="{FF2B5EF4-FFF2-40B4-BE49-F238E27FC236}">
                  <a16:creationId xmlns:a16="http://schemas.microsoft.com/office/drawing/2014/main" id="{0D1AF395-014F-4194-82B6-1463822CF25A}"/>
                </a:ext>
              </a:extLst>
            </p:cNvPr>
            <p:cNvSpPr/>
            <p:nvPr/>
          </p:nvSpPr>
          <p:spPr>
            <a:xfrm>
              <a:off x="9705278" y="155827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E734005E-DE6F-47BC-8FD1-9A43908E292C}"/>
              </a:ext>
            </a:extLst>
          </p:cNvPr>
          <p:cNvGrpSpPr/>
          <p:nvPr/>
        </p:nvGrpSpPr>
        <p:grpSpPr>
          <a:xfrm>
            <a:off x="3039870" y="1763819"/>
            <a:ext cx="1552919" cy="1552919"/>
            <a:chOff x="2805838" y="1562861"/>
            <a:chExt cx="1929161" cy="1929161"/>
          </a:xfrm>
        </p:grpSpPr>
        <p:pic>
          <p:nvPicPr>
            <p:cNvPr id="17" name="Picture 16" descr="A close up of a logo&#10;&#10;Description automatically generated">
              <a:extLst>
                <a:ext uri="{FF2B5EF4-FFF2-40B4-BE49-F238E27FC236}">
                  <a16:creationId xmlns:a16="http://schemas.microsoft.com/office/drawing/2014/main" id="{08FE3A75-9EB7-473C-801B-ED7BD2F36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4732" y="1676992"/>
              <a:ext cx="1700900" cy="1700900"/>
            </a:xfrm>
            <a:prstGeom prst="rect">
              <a:avLst/>
            </a:prstGeom>
          </p:spPr>
        </p:pic>
        <p:sp>
          <p:nvSpPr>
            <p:cNvPr id="28" name="Oval 27">
              <a:extLst>
                <a:ext uri="{FF2B5EF4-FFF2-40B4-BE49-F238E27FC236}">
                  <a16:creationId xmlns:a16="http://schemas.microsoft.com/office/drawing/2014/main" id="{F49C5711-F2BD-4BA6-B795-6B82852BA77A}"/>
                </a:ext>
              </a:extLst>
            </p:cNvPr>
            <p:cNvSpPr/>
            <p:nvPr/>
          </p:nvSpPr>
          <p:spPr>
            <a:xfrm>
              <a:off x="2805838"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F31533A8-F53F-4C9C-BA17-B65A55AB0093}"/>
              </a:ext>
            </a:extLst>
          </p:cNvPr>
          <p:cNvGrpSpPr/>
          <p:nvPr/>
        </p:nvGrpSpPr>
        <p:grpSpPr>
          <a:xfrm>
            <a:off x="501804" y="3501568"/>
            <a:ext cx="11207323" cy="2019595"/>
            <a:chOff x="501804" y="3428998"/>
            <a:chExt cx="11207323" cy="2019595"/>
          </a:xfrm>
        </p:grpSpPr>
        <p:sp>
          <p:nvSpPr>
            <p:cNvPr id="34" name="Rectangle 33">
              <a:extLst>
                <a:ext uri="{FF2B5EF4-FFF2-40B4-BE49-F238E27FC236}">
                  <a16:creationId xmlns:a16="http://schemas.microsoft.com/office/drawing/2014/main" id="{308FA747-704F-4BEE-9B4F-EB6570BC9961}"/>
                </a:ext>
              </a:extLst>
            </p:cNvPr>
            <p:cNvSpPr/>
            <p:nvPr/>
          </p:nvSpPr>
          <p:spPr>
            <a:xfrm>
              <a:off x="501804" y="3429000"/>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Risk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Factors</a:t>
              </a:r>
            </a:p>
          </p:txBody>
        </p:sp>
        <p:sp>
          <p:nvSpPr>
            <p:cNvPr id="35" name="Rectangle 34">
              <a:extLst>
                <a:ext uri="{FF2B5EF4-FFF2-40B4-BE49-F238E27FC236}">
                  <a16:creationId xmlns:a16="http://schemas.microsoft.com/office/drawing/2014/main" id="{4C99B365-EF3F-4321-B9B8-77ECC1050818}"/>
                </a:ext>
              </a:extLst>
            </p:cNvPr>
            <p:cNvSpPr/>
            <p:nvPr/>
          </p:nvSpPr>
          <p:spPr>
            <a:xfrm>
              <a:off x="2784843" y="3428999"/>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Triggers and Stressors</a:t>
              </a:r>
            </a:p>
          </p:txBody>
        </p:sp>
        <p:sp>
          <p:nvSpPr>
            <p:cNvPr id="36" name="Rectangle 35">
              <a:extLst>
                <a:ext uri="{FF2B5EF4-FFF2-40B4-BE49-F238E27FC236}">
                  <a16:creationId xmlns:a16="http://schemas.microsoft.com/office/drawing/2014/main" id="{A9DFD259-6743-4398-AF2C-D4030226C79B}"/>
                </a:ext>
              </a:extLst>
            </p:cNvPr>
            <p:cNvSpPr/>
            <p:nvPr/>
          </p:nvSpPr>
          <p:spPr>
            <a:xfrm>
              <a:off x="5075663"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Warning Behaviors</a:t>
              </a:r>
            </a:p>
          </p:txBody>
        </p:sp>
        <p:sp>
          <p:nvSpPr>
            <p:cNvPr id="37" name="Rectangle 36">
              <a:extLst>
                <a:ext uri="{FF2B5EF4-FFF2-40B4-BE49-F238E27FC236}">
                  <a16:creationId xmlns:a16="http://schemas.microsoft.com/office/drawing/2014/main" id="{11C3C840-1A87-4A8A-BD67-01260CC0D1C1}"/>
                </a:ext>
              </a:extLst>
            </p:cNvPr>
            <p:cNvSpPr/>
            <p:nvPr/>
          </p:nvSpPr>
          <p:spPr>
            <a:xfrm>
              <a:off x="7361663" y="34289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Potential Imminence</a:t>
              </a:r>
            </a:p>
          </p:txBody>
        </p:sp>
        <p:sp>
          <p:nvSpPr>
            <p:cNvPr id="38" name="Rectangle 37">
              <a:extLst>
                <a:ext uri="{FF2B5EF4-FFF2-40B4-BE49-F238E27FC236}">
                  <a16:creationId xmlns:a16="http://schemas.microsoft.com/office/drawing/2014/main" id="{E3B5755C-6284-4912-ABBC-0D210F7FCF88}"/>
                </a:ext>
              </a:extLst>
            </p:cNvPr>
            <p:cNvSpPr/>
            <p:nvPr/>
          </p:nvSpPr>
          <p:spPr>
            <a:xfrm>
              <a:off x="9646152"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Mitigators</a:t>
              </a:r>
            </a:p>
          </p:txBody>
        </p:sp>
        <p:cxnSp>
          <p:nvCxnSpPr>
            <p:cNvPr id="42" name="Straight Connector 41">
              <a:extLst>
                <a:ext uri="{FF2B5EF4-FFF2-40B4-BE49-F238E27FC236}">
                  <a16:creationId xmlns:a16="http://schemas.microsoft.com/office/drawing/2014/main" id="{A0DE98FB-2C7A-445A-93D0-2B05C99FDE6E}"/>
                </a:ext>
              </a:extLst>
            </p:cNvPr>
            <p:cNvCxnSpPr/>
            <p:nvPr/>
          </p:nvCxnSpPr>
          <p:spPr>
            <a:xfrm>
              <a:off x="2594282" y="3702205"/>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036709-73AE-4B17-8CA7-B57C99AF9607}"/>
                </a:ext>
              </a:extLst>
            </p:cNvPr>
            <p:cNvCxnSpPr/>
            <p:nvPr/>
          </p:nvCxnSpPr>
          <p:spPr>
            <a:xfrm>
              <a:off x="5005684"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779A46-6392-4C50-B826-D85ED45D06CA}"/>
                </a:ext>
              </a:extLst>
            </p:cNvPr>
            <p:cNvCxnSpPr/>
            <p:nvPr/>
          </p:nvCxnSpPr>
          <p:spPr>
            <a:xfrm>
              <a:off x="7269382"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BC7986-B840-4792-9090-547BCE21F74C}"/>
                </a:ext>
              </a:extLst>
            </p:cNvPr>
            <p:cNvCxnSpPr/>
            <p:nvPr/>
          </p:nvCxnSpPr>
          <p:spPr>
            <a:xfrm>
              <a:off x="9646152" y="3703320"/>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grpSp>
      <p:sp>
        <p:nvSpPr>
          <p:cNvPr id="33" name="Footer Placeholder 5">
            <a:extLst>
              <a:ext uri="{FF2B5EF4-FFF2-40B4-BE49-F238E27FC236}">
                <a16:creationId xmlns:a16="http://schemas.microsoft.com/office/drawing/2014/main" id="{25215324-20C6-4085-82C9-F6AC5525CE7F}"/>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316821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DC0FAF4E-EA25-4348-928F-EEBD89D33644}"/>
              </a:ext>
            </a:extLst>
          </p:cNvPr>
          <p:cNvGrpSpPr/>
          <p:nvPr/>
        </p:nvGrpSpPr>
        <p:grpSpPr>
          <a:xfrm>
            <a:off x="2955708" y="2521521"/>
            <a:ext cx="3530618" cy="3561793"/>
            <a:chOff x="2704100" y="6592429"/>
            <a:chExt cx="7061226" cy="7123571"/>
          </a:xfrm>
        </p:grpSpPr>
        <p:grpSp>
          <p:nvGrpSpPr>
            <p:cNvPr id="61" name="Group 60">
              <a:extLst>
                <a:ext uri="{FF2B5EF4-FFF2-40B4-BE49-F238E27FC236}">
                  <a16:creationId xmlns:a16="http://schemas.microsoft.com/office/drawing/2014/main" id="{86D1F2CF-70C4-C84F-BD23-21E653A30D2B}"/>
                </a:ext>
              </a:extLst>
            </p:cNvPr>
            <p:cNvGrpSpPr/>
            <p:nvPr/>
          </p:nvGrpSpPr>
          <p:grpSpPr>
            <a:xfrm>
              <a:off x="7151891" y="6592429"/>
              <a:ext cx="2613435" cy="3500174"/>
              <a:chOff x="7151891" y="6592429"/>
              <a:chExt cx="2613435" cy="3500174"/>
            </a:xfrm>
          </p:grpSpPr>
          <p:sp>
            <p:nvSpPr>
              <p:cNvPr id="31" name="Shape 59160">
                <a:extLst>
                  <a:ext uri="{FF2B5EF4-FFF2-40B4-BE49-F238E27FC236}">
                    <a16:creationId xmlns:a16="http://schemas.microsoft.com/office/drawing/2014/main" id="{39FF18B2-5047-6C4A-A0E7-F22BB1786B05}"/>
                  </a:ext>
                </a:extLst>
              </p:cNvPr>
              <p:cNvSpPr/>
              <p:nvPr/>
            </p:nvSpPr>
            <p:spPr>
              <a:xfrm rot="271260" flipH="1">
                <a:off x="7634274" y="9058782"/>
                <a:ext cx="1028008" cy="1033821"/>
              </a:xfrm>
              <a:custGeom>
                <a:avLst/>
                <a:gdLst/>
                <a:ahLst/>
                <a:cxnLst>
                  <a:cxn ang="0">
                    <a:pos x="wd2" y="hd2"/>
                  </a:cxn>
                  <a:cxn ang="5400000">
                    <a:pos x="wd2" y="hd2"/>
                  </a:cxn>
                  <a:cxn ang="10800000">
                    <a:pos x="wd2" y="hd2"/>
                  </a:cxn>
                  <a:cxn ang="16200000">
                    <a:pos x="wd2" y="hd2"/>
                  </a:cxn>
                </a:cxnLst>
                <a:rect l="0" t="0" r="r" b="b"/>
                <a:pathLst>
                  <a:path w="21600" h="21600" extrusionOk="0">
                    <a:moveTo>
                      <a:pt x="15939" y="0"/>
                    </a:moveTo>
                    <a:cubicBezTo>
                      <a:pt x="16554" y="311"/>
                      <a:pt x="17119" y="710"/>
                      <a:pt x="17617" y="1185"/>
                    </a:cubicBezTo>
                    <a:cubicBezTo>
                      <a:pt x="18203" y="1745"/>
                      <a:pt x="18687" y="2401"/>
                      <a:pt x="19064" y="3117"/>
                    </a:cubicBezTo>
                    <a:cubicBezTo>
                      <a:pt x="19441" y="3832"/>
                      <a:pt x="19708" y="4597"/>
                      <a:pt x="19898" y="5381"/>
                    </a:cubicBezTo>
                    <a:cubicBezTo>
                      <a:pt x="20039" y="5966"/>
                      <a:pt x="20138" y="6561"/>
                      <a:pt x="20248" y="7152"/>
                    </a:cubicBezTo>
                    <a:cubicBezTo>
                      <a:pt x="20589" y="8978"/>
                      <a:pt x="21040" y="10782"/>
                      <a:pt x="21600" y="12553"/>
                    </a:cubicBezTo>
                    <a:lnTo>
                      <a:pt x="12798" y="21600"/>
                    </a:lnTo>
                    <a:cubicBezTo>
                      <a:pt x="10840" y="20304"/>
                      <a:pt x="8863" y="19037"/>
                      <a:pt x="6867" y="17800"/>
                    </a:cubicBezTo>
                    <a:cubicBezTo>
                      <a:pt x="4602" y="16397"/>
                      <a:pt x="2312" y="15032"/>
                      <a:pt x="0" y="13707"/>
                    </a:cubicBezTo>
                    <a:cubicBezTo>
                      <a:pt x="725" y="9280"/>
                      <a:pt x="3243" y="5343"/>
                      <a:pt x="6968" y="2814"/>
                    </a:cubicBezTo>
                    <a:cubicBezTo>
                      <a:pt x="9614" y="1017"/>
                      <a:pt x="12735" y="38"/>
                      <a:pt x="15939" y="0"/>
                    </a:cubicBezTo>
                    <a:close/>
                  </a:path>
                </a:pathLst>
              </a:custGeom>
              <a:solidFill>
                <a:srgbClr val="A67458"/>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32" name="Shape 59161">
                <a:extLst>
                  <a:ext uri="{FF2B5EF4-FFF2-40B4-BE49-F238E27FC236}">
                    <a16:creationId xmlns:a16="http://schemas.microsoft.com/office/drawing/2014/main" id="{90221DF6-A94E-8540-8EB6-6500E518BD10}"/>
                  </a:ext>
                </a:extLst>
              </p:cNvPr>
              <p:cNvSpPr/>
              <p:nvPr/>
            </p:nvSpPr>
            <p:spPr>
              <a:xfrm rot="271260" flipH="1">
                <a:off x="7671641" y="8716061"/>
                <a:ext cx="1141168" cy="1281721"/>
              </a:xfrm>
              <a:custGeom>
                <a:avLst/>
                <a:gdLst/>
                <a:ahLst/>
                <a:cxnLst>
                  <a:cxn ang="0">
                    <a:pos x="wd2" y="hd2"/>
                  </a:cxn>
                  <a:cxn ang="5400000">
                    <a:pos x="wd2" y="hd2"/>
                  </a:cxn>
                  <a:cxn ang="10800000">
                    <a:pos x="wd2" y="hd2"/>
                  </a:cxn>
                  <a:cxn ang="16200000">
                    <a:pos x="wd2" y="hd2"/>
                  </a:cxn>
                </a:cxnLst>
                <a:rect l="0" t="0" r="r" b="b"/>
                <a:pathLst>
                  <a:path w="21478" h="21491" extrusionOk="0">
                    <a:moveTo>
                      <a:pt x="20252" y="2494"/>
                    </a:moveTo>
                    <a:lnTo>
                      <a:pt x="17903" y="787"/>
                    </a:lnTo>
                    <a:cubicBezTo>
                      <a:pt x="17369" y="398"/>
                      <a:pt x="17097" y="201"/>
                      <a:pt x="16734" y="73"/>
                    </a:cubicBezTo>
                    <a:cubicBezTo>
                      <a:pt x="16325" y="-54"/>
                      <a:pt x="15874" y="-13"/>
                      <a:pt x="15502" y="184"/>
                    </a:cubicBezTo>
                    <a:cubicBezTo>
                      <a:pt x="15175" y="375"/>
                      <a:pt x="14954" y="617"/>
                      <a:pt x="14511" y="1100"/>
                    </a:cubicBezTo>
                    <a:lnTo>
                      <a:pt x="883" y="15982"/>
                    </a:lnTo>
                    <a:cubicBezTo>
                      <a:pt x="447" y="16458"/>
                      <a:pt x="225" y="16700"/>
                      <a:pt x="82" y="17023"/>
                    </a:cubicBezTo>
                    <a:cubicBezTo>
                      <a:pt x="-61" y="17388"/>
                      <a:pt x="-15" y="17790"/>
                      <a:pt x="207" y="18121"/>
                    </a:cubicBezTo>
                    <a:cubicBezTo>
                      <a:pt x="420" y="18412"/>
                      <a:pt x="692" y="18610"/>
                      <a:pt x="1235" y="19004"/>
                    </a:cubicBezTo>
                    <a:lnTo>
                      <a:pt x="3575" y="20705"/>
                    </a:lnTo>
                    <a:cubicBezTo>
                      <a:pt x="4109" y="21094"/>
                      <a:pt x="4381" y="21291"/>
                      <a:pt x="4744" y="21419"/>
                    </a:cubicBezTo>
                    <a:cubicBezTo>
                      <a:pt x="5153" y="21546"/>
                      <a:pt x="5604" y="21505"/>
                      <a:pt x="5976" y="21308"/>
                    </a:cubicBezTo>
                    <a:cubicBezTo>
                      <a:pt x="6303" y="21117"/>
                      <a:pt x="6524" y="20875"/>
                      <a:pt x="6967" y="20392"/>
                    </a:cubicBezTo>
                    <a:lnTo>
                      <a:pt x="20595" y="5510"/>
                    </a:lnTo>
                    <a:cubicBezTo>
                      <a:pt x="21031" y="5034"/>
                      <a:pt x="21253" y="4792"/>
                      <a:pt x="21396" y="4469"/>
                    </a:cubicBezTo>
                    <a:cubicBezTo>
                      <a:pt x="21539" y="4104"/>
                      <a:pt x="21493" y="3702"/>
                      <a:pt x="21271" y="3371"/>
                    </a:cubicBezTo>
                    <a:cubicBezTo>
                      <a:pt x="21058" y="3080"/>
                      <a:pt x="20786" y="2882"/>
                      <a:pt x="20243" y="2488"/>
                    </a:cubicBezTo>
                    <a:close/>
                  </a:path>
                </a:pathLst>
              </a:custGeom>
              <a:solidFill>
                <a:schemeClr val="bg1">
                  <a:lumMod val="5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33" name="Shape 59162">
                <a:extLst>
                  <a:ext uri="{FF2B5EF4-FFF2-40B4-BE49-F238E27FC236}">
                    <a16:creationId xmlns:a16="http://schemas.microsoft.com/office/drawing/2014/main" id="{11325DF8-49DF-094F-83A7-7759AEDFC4F2}"/>
                  </a:ext>
                </a:extLst>
              </p:cNvPr>
              <p:cNvSpPr/>
              <p:nvPr/>
            </p:nvSpPr>
            <p:spPr>
              <a:xfrm rot="271260" flipH="1">
                <a:off x="7756816" y="8895624"/>
                <a:ext cx="1092963" cy="906984"/>
              </a:xfrm>
              <a:custGeom>
                <a:avLst/>
                <a:gdLst/>
                <a:ahLst/>
                <a:cxnLst>
                  <a:cxn ang="0">
                    <a:pos x="wd2" y="hd2"/>
                  </a:cxn>
                  <a:cxn ang="5400000">
                    <a:pos x="wd2" y="hd2"/>
                  </a:cxn>
                  <a:cxn ang="10800000">
                    <a:pos x="wd2" y="hd2"/>
                  </a:cxn>
                  <a:cxn ang="16200000">
                    <a:pos x="wd2" y="hd2"/>
                  </a:cxn>
                </a:cxnLst>
                <a:rect l="0" t="0" r="r" b="b"/>
                <a:pathLst>
                  <a:path w="21161" h="21073" extrusionOk="0">
                    <a:moveTo>
                      <a:pt x="14756" y="478"/>
                    </a:moveTo>
                    <a:lnTo>
                      <a:pt x="20565" y="6372"/>
                    </a:lnTo>
                    <a:cubicBezTo>
                      <a:pt x="21276" y="7094"/>
                      <a:pt x="21364" y="8371"/>
                      <a:pt x="20763" y="9224"/>
                    </a:cubicBezTo>
                    <a:cubicBezTo>
                      <a:pt x="20162" y="10078"/>
                      <a:pt x="19097" y="10184"/>
                      <a:pt x="18386" y="9462"/>
                    </a:cubicBezTo>
                    <a:lnTo>
                      <a:pt x="12577" y="3568"/>
                    </a:lnTo>
                    <a:cubicBezTo>
                      <a:pt x="11866" y="2847"/>
                      <a:pt x="11778" y="1569"/>
                      <a:pt x="12379" y="716"/>
                    </a:cubicBezTo>
                    <a:cubicBezTo>
                      <a:pt x="12980" y="-137"/>
                      <a:pt x="14045" y="-243"/>
                      <a:pt x="14756" y="478"/>
                    </a:cubicBezTo>
                    <a:close/>
                    <a:moveTo>
                      <a:pt x="13061" y="4320"/>
                    </a:moveTo>
                    <a:cubicBezTo>
                      <a:pt x="14068" y="5082"/>
                      <a:pt x="14370" y="6678"/>
                      <a:pt x="13736" y="7887"/>
                    </a:cubicBezTo>
                    <a:cubicBezTo>
                      <a:pt x="13101" y="9097"/>
                      <a:pt x="11771" y="9459"/>
                      <a:pt x="10763" y="8697"/>
                    </a:cubicBezTo>
                    <a:lnTo>
                      <a:pt x="7053" y="5893"/>
                    </a:lnTo>
                    <a:cubicBezTo>
                      <a:pt x="6045" y="5131"/>
                      <a:pt x="5743" y="3535"/>
                      <a:pt x="6378" y="2325"/>
                    </a:cubicBezTo>
                    <a:cubicBezTo>
                      <a:pt x="7013" y="1116"/>
                      <a:pt x="8343" y="754"/>
                      <a:pt x="9351" y="1515"/>
                    </a:cubicBezTo>
                    <a:lnTo>
                      <a:pt x="13061" y="4320"/>
                    </a:lnTo>
                    <a:close/>
                    <a:moveTo>
                      <a:pt x="9766" y="8277"/>
                    </a:moveTo>
                    <a:cubicBezTo>
                      <a:pt x="10774" y="9039"/>
                      <a:pt x="11076" y="10635"/>
                      <a:pt x="10441" y="11845"/>
                    </a:cubicBezTo>
                    <a:cubicBezTo>
                      <a:pt x="9806" y="13054"/>
                      <a:pt x="8476" y="13416"/>
                      <a:pt x="7468" y="12655"/>
                    </a:cubicBezTo>
                    <a:lnTo>
                      <a:pt x="3765" y="9855"/>
                    </a:lnTo>
                    <a:cubicBezTo>
                      <a:pt x="2757" y="9093"/>
                      <a:pt x="2455" y="7497"/>
                      <a:pt x="3090" y="6288"/>
                    </a:cubicBezTo>
                    <a:cubicBezTo>
                      <a:pt x="3725" y="5078"/>
                      <a:pt x="5055" y="4716"/>
                      <a:pt x="6063" y="5478"/>
                    </a:cubicBezTo>
                    <a:lnTo>
                      <a:pt x="9766" y="8277"/>
                    </a:lnTo>
                    <a:close/>
                    <a:moveTo>
                      <a:pt x="7542" y="13044"/>
                    </a:moveTo>
                    <a:cubicBezTo>
                      <a:pt x="8440" y="13723"/>
                      <a:pt x="8705" y="15152"/>
                      <a:pt x="8139" y="16229"/>
                    </a:cubicBezTo>
                    <a:cubicBezTo>
                      <a:pt x="7574" y="17307"/>
                      <a:pt x="6389" y="17629"/>
                      <a:pt x="5491" y="16951"/>
                    </a:cubicBezTo>
                    <a:lnTo>
                      <a:pt x="1856" y="14203"/>
                    </a:lnTo>
                    <a:cubicBezTo>
                      <a:pt x="959" y="13524"/>
                      <a:pt x="690" y="12102"/>
                      <a:pt x="1255" y="11025"/>
                    </a:cubicBezTo>
                    <a:cubicBezTo>
                      <a:pt x="1821" y="9948"/>
                      <a:pt x="3009" y="9618"/>
                      <a:pt x="3907" y="10296"/>
                    </a:cubicBezTo>
                    <a:lnTo>
                      <a:pt x="7542" y="13044"/>
                    </a:lnTo>
                    <a:close/>
                    <a:moveTo>
                      <a:pt x="5565" y="17340"/>
                    </a:moveTo>
                    <a:cubicBezTo>
                      <a:pt x="6353" y="17936"/>
                      <a:pt x="6589" y="19183"/>
                      <a:pt x="6092" y="20129"/>
                    </a:cubicBezTo>
                    <a:cubicBezTo>
                      <a:pt x="5596" y="21074"/>
                      <a:pt x="4557" y="21357"/>
                      <a:pt x="3769" y="20762"/>
                    </a:cubicBezTo>
                    <a:lnTo>
                      <a:pt x="788" y="18508"/>
                    </a:lnTo>
                    <a:cubicBezTo>
                      <a:pt x="0" y="17912"/>
                      <a:pt x="-236" y="16665"/>
                      <a:pt x="260" y="15720"/>
                    </a:cubicBezTo>
                    <a:cubicBezTo>
                      <a:pt x="756" y="14774"/>
                      <a:pt x="1796" y="14491"/>
                      <a:pt x="2584" y="15087"/>
                    </a:cubicBezTo>
                    <a:lnTo>
                      <a:pt x="5565" y="17340"/>
                    </a:lnTo>
                    <a:close/>
                  </a:path>
                </a:pathLst>
              </a:custGeom>
              <a:solidFill>
                <a:srgbClr val="A67458"/>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34" name="Shape 59163">
                <a:extLst>
                  <a:ext uri="{FF2B5EF4-FFF2-40B4-BE49-F238E27FC236}">
                    <a16:creationId xmlns:a16="http://schemas.microsoft.com/office/drawing/2014/main" id="{ACA7D560-89BE-F841-A302-F681933D4B8A}"/>
                  </a:ext>
                </a:extLst>
              </p:cNvPr>
              <p:cNvSpPr/>
              <p:nvPr/>
            </p:nvSpPr>
            <p:spPr>
              <a:xfrm rot="271260" flipH="1">
                <a:off x="8816445" y="7100448"/>
                <a:ext cx="678941" cy="678941"/>
              </a:xfrm>
              <a:prstGeom prst="ellipse">
                <a:avLst/>
              </a:prstGeom>
              <a:solidFill>
                <a:schemeClr val="bg1">
                  <a:lumMod val="5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35" name="Shape 59164">
                <a:extLst>
                  <a:ext uri="{FF2B5EF4-FFF2-40B4-BE49-F238E27FC236}">
                    <a16:creationId xmlns:a16="http://schemas.microsoft.com/office/drawing/2014/main" id="{08B7E198-AA98-0841-AC3A-4564A1F6872D}"/>
                  </a:ext>
                </a:extLst>
              </p:cNvPr>
              <p:cNvSpPr/>
              <p:nvPr/>
            </p:nvSpPr>
            <p:spPr>
              <a:xfrm rot="271260" flipH="1">
                <a:off x="7151891" y="6687768"/>
                <a:ext cx="2521053" cy="2371389"/>
              </a:xfrm>
              <a:custGeom>
                <a:avLst/>
                <a:gdLst/>
                <a:ahLst/>
                <a:cxnLst>
                  <a:cxn ang="0">
                    <a:pos x="wd2" y="hd2"/>
                  </a:cxn>
                  <a:cxn ang="5400000">
                    <a:pos x="wd2" y="hd2"/>
                  </a:cxn>
                  <a:cxn ang="10800000">
                    <a:pos x="wd2" y="hd2"/>
                  </a:cxn>
                  <a:cxn ang="16200000">
                    <a:pos x="wd2" y="hd2"/>
                  </a:cxn>
                </a:cxnLst>
                <a:rect l="0" t="0" r="r" b="b"/>
                <a:pathLst>
                  <a:path w="21402" h="21424" extrusionOk="0">
                    <a:moveTo>
                      <a:pt x="10801" y="0"/>
                    </a:moveTo>
                    <a:cubicBezTo>
                      <a:pt x="11248" y="2650"/>
                      <a:pt x="12009" y="5227"/>
                      <a:pt x="13066" y="7673"/>
                    </a:cubicBezTo>
                    <a:cubicBezTo>
                      <a:pt x="13997" y="9827"/>
                      <a:pt x="15181" y="11939"/>
                      <a:pt x="16913" y="13449"/>
                    </a:cubicBezTo>
                    <a:cubicBezTo>
                      <a:pt x="18318" y="14674"/>
                      <a:pt x="20035" y="15457"/>
                      <a:pt x="20951" y="17159"/>
                    </a:cubicBezTo>
                    <a:cubicBezTo>
                      <a:pt x="21553" y="18278"/>
                      <a:pt x="21600" y="19685"/>
                      <a:pt x="20803" y="20616"/>
                    </a:cubicBezTo>
                    <a:cubicBezTo>
                      <a:pt x="20071" y="21472"/>
                      <a:pt x="18882" y="21600"/>
                      <a:pt x="17833" y="21226"/>
                    </a:cubicBezTo>
                    <a:cubicBezTo>
                      <a:pt x="16090" y="20604"/>
                      <a:pt x="15019" y="18973"/>
                      <a:pt x="13608" y="17761"/>
                    </a:cubicBezTo>
                    <a:cubicBezTo>
                      <a:pt x="11866" y="16264"/>
                      <a:pt x="9687" y="15450"/>
                      <a:pt x="7518" y="14910"/>
                    </a:cubicBezTo>
                    <a:cubicBezTo>
                      <a:pt x="5054" y="14296"/>
                      <a:pt x="2529" y="14021"/>
                      <a:pt x="0" y="14089"/>
                    </a:cubicBezTo>
                    <a:lnTo>
                      <a:pt x="4806" y="7820"/>
                    </a:lnTo>
                    <a:lnTo>
                      <a:pt x="5218" y="7283"/>
                    </a:lnTo>
                    <a:lnTo>
                      <a:pt x="5583" y="6807"/>
                    </a:lnTo>
                    <a:lnTo>
                      <a:pt x="5995" y="6269"/>
                    </a:lnTo>
                    <a:lnTo>
                      <a:pt x="10801" y="0"/>
                    </a:lnTo>
                    <a:close/>
                  </a:path>
                </a:pathLst>
              </a:custGeom>
              <a:solidFill>
                <a:srgbClr val="5A5B5D"/>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41" name="Freeform 40">
                <a:extLst>
                  <a:ext uri="{FF2B5EF4-FFF2-40B4-BE49-F238E27FC236}">
                    <a16:creationId xmlns:a16="http://schemas.microsoft.com/office/drawing/2014/main" id="{CE44FDA9-9C87-524D-BDDE-7D94B357BC38}"/>
                  </a:ext>
                </a:extLst>
              </p:cNvPr>
              <p:cNvSpPr/>
              <p:nvPr/>
            </p:nvSpPr>
            <p:spPr>
              <a:xfrm rot="271260" flipH="1">
                <a:off x="7231750" y="6592429"/>
                <a:ext cx="2533576" cy="2485193"/>
              </a:xfrm>
              <a:custGeom>
                <a:avLst/>
                <a:gdLst>
                  <a:gd name="connsiteX0" fmla="*/ 2124703 w 2533576"/>
                  <a:gd name="connsiteY0" fmla="*/ 1490123 h 2485193"/>
                  <a:gd name="connsiteX1" fmla="*/ 2071020 w 2533576"/>
                  <a:gd name="connsiteY1" fmla="*/ 1507873 h 2485193"/>
                  <a:gd name="connsiteX2" fmla="*/ 1982666 w 2533576"/>
                  <a:gd name="connsiteY2" fmla="*/ 1599495 h 2485193"/>
                  <a:gd name="connsiteX3" fmla="*/ 1663159 w 2533576"/>
                  <a:gd name="connsiteY3" fmla="*/ 1991146 h 2485193"/>
                  <a:gd name="connsiteX4" fmla="*/ 1591738 w 2533576"/>
                  <a:gd name="connsiteY4" fmla="*/ 2095303 h 2485193"/>
                  <a:gd name="connsiteX5" fmla="*/ 1602893 w 2533576"/>
                  <a:gd name="connsiteY5" fmla="*/ 2205193 h 2485193"/>
                  <a:gd name="connsiteX6" fmla="*/ 1694492 w 2533576"/>
                  <a:gd name="connsiteY6" fmla="*/ 2293506 h 2485193"/>
                  <a:gd name="connsiteX7" fmla="*/ 1832979 w 2533576"/>
                  <a:gd name="connsiteY7" fmla="*/ 2406518 h 2485193"/>
                  <a:gd name="connsiteX8" fmla="*/ 1937155 w 2533576"/>
                  <a:gd name="connsiteY8" fmla="*/ 2477913 h 2485193"/>
                  <a:gd name="connsiteX9" fmla="*/ 2047020 w 2533576"/>
                  <a:gd name="connsiteY9" fmla="*/ 2466775 h 2485193"/>
                  <a:gd name="connsiteX10" fmla="*/ 2135374 w 2533576"/>
                  <a:gd name="connsiteY10" fmla="*/ 2375154 h 2485193"/>
                  <a:gd name="connsiteX11" fmla="*/ 2454881 w 2533576"/>
                  <a:gd name="connsiteY11" fmla="*/ 1983503 h 2485193"/>
                  <a:gd name="connsiteX12" fmla="*/ 2526302 w 2533576"/>
                  <a:gd name="connsiteY12" fmla="*/ 1879345 h 2485193"/>
                  <a:gd name="connsiteX13" fmla="*/ 2515146 w 2533576"/>
                  <a:gd name="connsiteY13" fmla="*/ 1769455 h 2485193"/>
                  <a:gd name="connsiteX14" fmla="*/ 2423548 w 2533576"/>
                  <a:gd name="connsiteY14" fmla="*/ 1681143 h 2485193"/>
                  <a:gd name="connsiteX15" fmla="*/ 2424259 w 2533576"/>
                  <a:gd name="connsiteY15" fmla="*/ 1681749 h 2485193"/>
                  <a:gd name="connsiteX16" fmla="*/ 2285061 w 2533576"/>
                  <a:gd name="connsiteY16" fmla="*/ 1568131 h 2485193"/>
                  <a:gd name="connsiteX17" fmla="*/ 2180884 w 2533576"/>
                  <a:gd name="connsiteY17" fmla="*/ 1496735 h 2485193"/>
                  <a:gd name="connsiteX18" fmla="*/ 2124703 w 2533576"/>
                  <a:gd name="connsiteY18" fmla="*/ 1490123 h 2485193"/>
                  <a:gd name="connsiteX19" fmla="*/ 1330534 w 2533576"/>
                  <a:gd name="connsiteY19" fmla="*/ 517 h 2485193"/>
                  <a:gd name="connsiteX20" fmla="*/ 1262376 w 2533576"/>
                  <a:gd name="connsiteY20" fmla="*/ 37190 h 2485193"/>
                  <a:gd name="connsiteX21" fmla="*/ 22783 w 2533576"/>
                  <a:gd name="connsiteY21" fmla="*/ 1556601 h 2485193"/>
                  <a:gd name="connsiteX22" fmla="*/ 37180 w 2533576"/>
                  <a:gd name="connsiteY22" fmla="*/ 1698847 h 2485193"/>
                  <a:gd name="connsiteX23" fmla="*/ 179455 w 2533576"/>
                  <a:gd name="connsiteY23" fmla="*/ 1684452 h 2485193"/>
                  <a:gd name="connsiteX24" fmla="*/ 1419049 w 2533576"/>
                  <a:gd name="connsiteY24" fmla="*/ 165041 h 2485193"/>
                  <a:gd name="connsiteX25" fmla="*/ 1404652 w 2533576"/>
                  <a:gd name="connsiteY25" fmla="*/ 22796 h 2485193"/>
                  <a:gd name="connsiteX26" fmla="*/ 1330534 w 2533576"/>
                  <a:gd name="connsiteY26" fmla="*/ 517 h 24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3576" h="2485193">
                    <a:moveTo>
                      <a:pt x="2124703" y="1490123"/>
                    </a:moveTo>
                    <a:cubicBezTo>
                      <a:pt x="2105941" y="1492028"/>
                      <a:pt x="2087597" y="1497993"/>
                      <a:pt x="2071020" y="1507873"/>
                    </a:cubicBezTo>
                    <a:cubicBezTo>
                      <a:pt x="2041909" y="1526934"/>
                      <a:pt x="2022132" y="1551120"/>
                      <a:pt x="1982666" y="1599495"/>
                    </a:cubicBezTo>
                    <a:lnTo>
                      <a:pt x="1663159" y="1991146"/>
                    </a:lnTo>
                    <a:cubicBezTo>
                      <a:pt x="1624271" y="2038774"/>
                      <a:pt x="1604538" y="2062961"/>
                      <a:pt x="1591738" y="2095303"/>
                    </a:cubicBezTo>
                    <a:cubicBezTo>
                      <a:pt x="1579027" y="2131793"/>
                      <a:pt x="1583116" y="2172012"/>
                      <a:pt x="1602893" y="2205193"/>
                    </a:cubicBezTo>
                    <a:cubicBezTo>
                      <a:pt x="1621915" y="2234320"/>
                      <a:pt x="1646137" y="2254033"/>
                      <a:pt x="1694492" y="2293506"/>
                    </a:cubicBezTo>
                    <a:lnTo>
                      <a:pt x="1832979" y="2406518"/>
                    </a:lnTo>
                    <a:cubicBezTo>
                      <a:pt x="1880622" y="2445384"/>
                      <a:pt x="1904845" y="2465098"/>
                      <a:pt x="1937155" y="2477913"/>
                    </a:cubicBezTo>
                    <a:cubicBezTo>
                      <a:pt x="1973644" y="2490636"/>
                      <a:pt x="2013865" y="2486535"/>
                      <a:pt x="2047020" y="2466775"/>
                    </a:cubicBezTo>
                    <a:cubicBezTo>
                      <a:pt x="2076131" y="2447714"/>
                      <a:pt x="2095908" y="2423528"/>
                      <a:pt x="2135374" y="2375154"/>
                    </a:cubicBezTo>
                    <a:lnTo>
                      <a:pt x="2454881" y="1983503"/>
                    </a:lnTo>
                    <a:cubicBezTo>
                      <a:pt x="2493769" y="1935875"/>
                      <a:pt x="2513502" y="1911687"/>
                      <a:pt x="2526302" y="1879345"/>
                    </a:cubicBezTo>
                    <a:cubicBezTo>
                      <a:pt x="2539013" y="1842855"/>
                      <a:pt x="2534925" y="1802637"/>
                      <a:pt x="2515146" y="1769455"/>
                    </a:cubicBezTo>
                    <a:cubicBezTo>
                      <a:pt x="2496125" y="1740328"/>
                      <a:pt x="2471903" y="1720615"/>
                      <a:pt x="2423548" y="1681143"/>
                    </a:cubicBezTo>
                    <a:lnTo>
                      <a:pt x="2424259" y="1681749"/>
                    </a:lnTo>
                    <a:lnTo>
                      <a:pt x="2285061" y="1568131"/>
                    </a:lnTo>
                    <a:cubicBezTo>
                      <a:pt x="2237417" y="1529264"/>
                      <a:pt x="2213196" y="1509551"/>
                      <a:pt x="2180884" y="1496735"/>
                    </a:cubicBezTo>
                    <a:cubicBezTo>
                      <a:pt x="2162640" y="1490374"/>
                      <a:pt x="2143463" y="1488219"/>
                      <a:pt x="2124703" y="1490123"/>
                    </a:cubicBezTo>
                    <a:close/>
                    <a:moveTo>
                      <a:pt x="1330534" y="517"/>
                    </a:moveTo>
                    <a:cubicBezTo>
                      <a:pt x="1304788" y="3125"/>
                      <a:pt x="1280033" y="15558"/>
                      <a:pt x="1262376" y="37190"/>
                    </a:cubicBezTo>
                    <a:lnTo>
                      <a:pt x="22783" y="1556601"/>
                    </a:lnTo>
                    <a:cubicBezTo>
                      <a:pt x="-12532" y="1599865"/>
                      <a:pt x="-6079" y="1663589"/>
                      <a:pt x="37180" y="1698847"/>
                    </a:cubicBezTo>
                    <a:cubicBezTo>
                      <a:pt x="80440" y="1734186"/>
                      <a:pt x="144141" y="1727716"/>
                      <a:pt x="179455" y="1684452"/>
                    </a:cubicBezTo>
                    <a:lnTo>
                      <a:pt x="1419049" y="165041"/>
                    </a:lnTo>
                    <a:cubicBezTo>
                      <a:pt x="1454363" y="121777"/>
                      <a:pt x="1447911" y="58054"/>
                      <a:pt x="1404652" y="22796"/>
                    </a:cubicBezTo>
                    <a:cubicBezTo>
                      <a:pt x="1383021" y="5126"/>
                      <a:pt x="1356281" y="-2091"/>
                      <a:pt x="1330534" y="517"/>
                    </a:cubicBezTo>
                    <a:close/>
                  </a:path>
                </a:pathLst>
              </a:custGeom>
              <a:solidFill>
                <a:schemeClr val="bg1">
                  <a:lumMod val="6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grpSp>
        <p:grpSp>
          <p:nvGrpSpPr>
            <p:cNvPr id="63" name="Group 62">
              <a:extLst>
                <a:ext uri="{FF2B5EF4-FFF2-40B4-BE49-F238E27FC236}">
                  <a16:creationId xmlns:a16="http://schemas.microsoft.com/office/drawing/2014/main" id="{F9E22040-4483-AD48-AC83-3EC1CEA38196}"/>
                </a:ext>
              </a:extLst>
            </p:cNvPr>
            <p:cNvGrpSpPr/>
            <p:nvPr/>
          </p:nvGrpSpPr>
          <p:grpSpPr>
            <a:xfrm>
              <a:off x="4385399" y="6826735"/>
              <a:ext cx="2291785" cy="2575305"/>
              <a:chOff x="4385399" y="6826735"/>
              <a:chExt cx="2291785" cy="2575305"/>
            </a:xfrm>
          </p:grpSpPr>
          <p:sp>
            <p:nvSpPr>
              <p:cNvPr id="29" name="Shape 59168">
                <a:extLst>
                  <a:ext uri="{FF2B5EF4-FFF2-40B4-BE49-F238E27FC236}">
                    <a16:creationId xmlns:a16="http://schemas.microsoft.com/office/drawing/2014/main" id="{EFDBB4A4-C4B6-214A-9FEA-63D67DECF6F5}"/>
                  </a:ext>
                </a:extLst>
              </p:cNvPr>
              <p:cNvSpPr/>
              <p:nvPr/>
            </p:nvSpPr>
            <p:spPr>
              <a:xfrm>
                <a:off x="4451341" y="7315749"/>
                <a:ext cx="2225843" cy="2086291"/>
              </a:xfrm>
              <a:custGeom>
                <a:avLst/>
                <a:gdLst/>
                <a:ahLst/>
                <a:cxnLst>
                  <a:cxn ang="0">
                    <a:pos x="wd2" y="hd2"/>
                  </a:cxn>
                  <a:cxn ang="5400000">
                    <a:pos x="wd2" y="hd2"/>
                  </a:cxn>
                  <a:cxn ang="10800000">
                    <a:pos x="wd2" y="hd2"/>
                  </a:cxn>
                  <a:cxn ang="16200000">
                    <a:pos x="wd2" y="hd2"/>
                  </a:cxn>
                </a:cxnLst>
                <a:rect l="0" t="0" r="r" b="b"/>
                <a:pathLst>
                  <a:path w="20689" h="21519" extrusionOk="0">
                    <a:moveTo>
                      <a:pt x="14387" y="40"/>
                    </a:moveTo>
                    <a:cubicBezTo>
                      <a:pt x="14131" y="2"/>
                      <a:pt x="13872" y="0"/>
                      <a:pt x="13614" y="0"/>
                    </a:cubicBezTo>
                    <a:cubicBezTo>
                      <a:pt x="11170" y="-4"/>
                      <a:pt x="8709" y="218"/>
                      <a:pt x="6398" y="1108"/>
                    </a:cubicBezTo>
                    <a:cubicBezTo>
                      <a:pt x="2218" y="2718"/>
                      <a:pt x="-826" y="6761"/>
                      <a:pt x="200" y="11156"/>
                    </a:cubicBezTo>
                    <a:cubicBezTo>
                      <a:pt x="642" y="13047"/>
                      <a:pt x="1602" y="14692"/>
                      <a:pt x="2792" y="16131"/>
                    </a:cubicBezTo>
                    <a:cubicBezTo>
                      <a:pt x="4410" y="18087"/>
                      <a:pt x="6272" y="19776"/>
                      <a:pt x="8513" y="20596"/>
                    </a:cubicBezTo>
                    <a:cubicBezTo>
                      <a:pt x="9611" y="20998"/>
                      <a:pt x="10757" y="21170"/>
                      <a:pt x="11910" y="21320"/>
                    </a:cubicBezTo>
                    <a:cubicBezTo>
                      <a:pt x="13052" y="21468"/>
                      <a:pt x="14210" y="21596"/>
                      <a:pt x="15358" y="21461"/>
                    </a:cubicBezTo>
                    <a:cubicBezTo>
                      <a:pt x="16348" y="21345"/>
                      <a:pt x="17346" y="21010"/>
                      <a:pt x="17968" y="20152"/>
                    </a:cubicBezTo>
                    <a:cubicBezTo>
                      <a:pt x="18737" y="19091"/>
                      <a:pt x="18683" y="17633"/>
                      <a:pt x="18379" y="16301"/>
                    </a:cubicBezTo>
                    <a:cubicBezTo>
                      <a:pt x="18212" y="15571"/>
                      <a:pt x="18047" y="14751"/>
                      <a:pt x="18543" y="14273"/>
                    </a:cubicBezTo>
                    <a:cubicBezTo>
                      <a:pt x="18686" y="14136"/>
                      <a:pt x="18868" y="14061"/>
                      <a:pt x="19053" y="14017"/>
                    </a:cubicBezTo>
                    <a:cubicBezTo>
                      <a:pt x="19579" y="13890"/>
                      <a:pt x="20203" y="13952"/>
                      <a:pt x="20529" y="13455"/>
                    </a:cubicBezTo>
                    <a:cubicBezTo>
                      <a:pt x="20774" y="13083"/>
                      <a:pt x="20706" y="12586"/>
                      <a:pt x="20538" y="12156"/>
                    </a:cubicBezTo>
                    <a:cubicBezTo>
                      <a:pt x="19989" y="10754"/>
                      <a:pt x="18622" y="9991"/>
                      <a:pt x="17978" y="8646"/>
                    </a:cubicBezTo>
                    <a:cubicBezTo>
                      <a:pt x="17214" y="7049"/>
                      <a:pt x="17653" y="5100"/>
                      <a:pt x="17110" y="3407"/>
                    </a:cubicBezTo>
                    <a:cubicBezTo>
                      <a:pt x="16916" y="2800"/>
                      <a:pt x="16596" y="2245"/>
                      <a:pt x="16282" y="1697"/>
                    </a:cubicBezTo>
                    <a:cubicBezTo>
                      <a:pt x="15968" y="1151"/>
                      <a:pt x="15640" y="589"/>
                      <a:pt x="15123" y="285"/>
                    </a:cubicBezTo>
                    <a:cubicBezTo>
                      <a:pt x="14894" y="151"/>
                      <a:pt x="14643" y="78"/>
                      <a:pt x="14387" y="40"/>
                    </a:cubicBezTo>
                    <a:close/>
                  </a:path>
                </a:pathLst>
              </a:custGeom>
              <a:solidFill>
                <a:srgbClr val="A67458"/>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30" name="Shape 59169">
                <a:extLst>
                  <a:ext uri="{FF2B5EF4-FFF2-40B4-BE49-F238E27FC236}">
                    <a16:creationId xmlns:a16="http://schemas.microsoft.com/office/drawing/2014/main" id="{B4A0B646-63BC-7B4B-B916-12D7B7BBEA22}"/>
                  </a:ext>
                </a:extLst>
              </p:cNvPr>
              <p:cNvSpPr/>
              <p:nvPr/>
            </p:nvSpPr>
            <p:spPr>
              <a:xfrm>
                <a:off x="4385399" y="6826735"/>
                <a:ext cx="1868714" cy="2033236"/>
              </a:xfrm>
              <a:custGeom>
                <a:avLst/>
                <a:gdLst/>
                <a:ahLst/>
                <a:cxnLst>
                  <a:cxn ang="0">
                    <a:pos x="wd2" y="hd2"/>
                  </a:cxn>
                  <a:cxn ang="5400000">
                    <a:pos x="wd2" y="hd2"/>
                  </a:cxn>
                  <a:cxn ang="10800000">
                    <a:pos x="wd2" y="hd2"/>
                  </a:cxn>
                  <a:cxn ang="16200000">
                    <a:pos x="wd2" y="hd2"/>
                  </a:cxn>
                </a:cxnLst>
                <a:rect l="0" t="0" r="r" b="b"/>
                <a:pathLst>
                  <a:path w="21365" h="21600" extrusionOk="0">
                    <a:moveTo>
                      <a:pt x="16641" y="2461"/>
                    </a:moveTo>
                    <a:cubicBezTo>
                      <a:pt x="16734" y="2170"/>
                      <a:pt x="16783" y="1874"/>
                      <a:pt x="16784" y="1573"/>
                    </a:cubicBezTo>
                    <a:cubicBezTo>
                      <a:pt x="16787" y="1021"/>
                      <a:pt x="16632" y="479"/>
                      <a:pt x="16337" y="0"/>
                    </a:cubicBezTo>
                    <a:cubicBezTo>
                      <a:pt x="15673" y="992"/>
                      <a:pt x="14723" y="1798"/>
                      <a:pt x="13599" y="2327"/>
                    </a:cubicBezTo>
                    <a:cubicBezTo>
                      <a:pt x="12069" y="3046"/>
                      <a:pt x="10328" y="3204"/>
                      <a:pt x="8634" y="3474"/>
                    </a:cubicBezTo>
                    <a:cubicBezTo>
                      <a:pt x="6929" y="3745"/>
                      <a:pt x="5219" y="4156"/>
                      <a:pt x="3767" y="4985"/>
                    </a:cubicBezTo>
                    <a:cubicBezTo>
                      <a:pt x="2517" y="5698"/>
                      <a:pt x="1501" y="6696"/>
                      <a:pt x="866" y="7932"/>
                    </a:cubicBezTo>
                    <a:cubicBezTo>
                      <a:pt x="427" y="8788"/>
                      <a:pt x="200" y="9720"/>
                      <a:pt x="86" y="10662"/>
                    </a:cubicBezTo>
                    <a:cubicBezTo>
                      <a:pt x="-162" y="12725"/>
                      <a:pt x="135" y="14779"/>
                      <a:pt x="858" y="16684"/>
                    </a:cubicBezTo>
                    <a:cubicBezTo>
                      <a:pt x="1542" y="18488"/>
                      <a:pt x="2612" y="20162"/>
                      <a:pt x="4024" y="21600"/>
                    </a:cubicBezTo>
                    <a:cubicBezTo>
                      <a:pt x="3561" y="20596"/>
                      <a:pt x="3205" y="19553"/>
                      <a:pt x="2962" y="18484"/>
                    </a:cubicBezTo>
                    <a:cubicBezTo>
                      <a:pt x="2787" y="17718"/>
                      <a:pt x="2677" y="16940"/>
                      <a:pt x="2540" y="16168"/>
                    </a:cubicBezTo>
                    <a:cubicBezTo>
                      <a:pt x="2270" y="14658"/>
                      <a:pt x="2456" y="13010"/>
                      <a:pt x="3912" y="12846"/>
                    </a:cubicBezTo>
                    <a:cubicBezTo>
                      <a:pt x="4417" y="12789"/>
                      <a:pt x="4887" y="13005"/>
                      <a:pt x="5255" y="13295"/>
                    </a:cubicBezTo>
                    <a:cubicBezTo>
                      <a:pt x="5699" y="13645"/>
                      <a:pt x="6106" y="14125"/>
                      <a:pt x="6700" y="14034"/>
                    </a:cubicBezTo>
                    <a:cubicBezTo>
                      <a:pt x="7951" y="13842"/>
                      <a:pt x="7414" y="12357"/>
                      <a:pt x="7241" y="11101"/>
                    </a:cubicBezTo>
                    <a:cubicBezTo>
                      <a:pt x="7069" y="9853"/>
                      <a:pt x="8008" y="8776"/>
                      <a:pt x="9163" y="8030"/>
                    </a:cubicBezTo>
                    <a:cubicBezTo>
                      <a:pt x="9692" y="7689"/>
                      <a:pt x="10263" y="7402"/>
                      <a:pt x="10845" y="7142"/>
                    </a:cubicBezTo>
                    <a:cubicBezTo>
                      <a:pt x="13337" y="6031"/>
                      <a:pt x="16141" y="5360"/>
                      <a:pt x="18734" y="6209"/>
                    </a:cubicBezTo>
                    <a:cubicBezTo>
                      <a:pt x="19590" y="6490"/>
                      <a:pt x="20378" y="6922"/>
                      <a:pt x="21054" y="7486"/>
                    </a:cubicBezTo>
                    <a:cubicBezTo>
                      <a:pt x="21356" y="6172"/>
                      <a:pt x="21438" y="4857"/>
                      <a:pt x="21301" y="3563"/>
                    </a:cubicBezTo>
                    <a:cubicBezTo>
                      <a:pt x="21207" y="2680"/>
                      <a:pt x="21011" y="1808"/>
                      <a:pt x="20709" y="949"/>
                    </a:cubicBezTo>
                    <a:cubicBezTo>
                      <a:pt x="20601" y="1429"/>
                      <a:pt x="20340" y="1882"/>
                      <a:pt x="19951" y="2262"/>
                    </a:cubicBezTo>
                    <a:cubicBezTo>
                      <a:pt x="19720" y="2489"/>
                      <a:pt x="19446" y="2686"/>
                      <a:pt x="19142" y="2846"/>
                    </a:cubicBezTo>
                    <a:cubicBezTo>
                      <a:pt x="19126" y="2519"/>
                      <a:pt x="19088" y="2194"/>
                      <a:pt x="19027" y="1873"/>
                    </a:cubicBezTo>
                    <a:cubicBezTo>
                      <a:pt x="18914" y="1275"/>
                      <a:pt x="18726" y="691"/>
                      <a:pt x="18465" y="135"/>
                    </a:cubicBezTo>
                    <a:cubicBezTo>
                      <a:pt x="18341" y="647"/>
                      <a:pt x="18084" y="1136"/>
                      <a:pt x="17710" y="1570"/>
                    </a:cubicBezTo>
                    <a:cubicBezTo>
                      <a:pt x="17416" y="1912"/>
                      <a:pt x="17054" y="2213"/>
                      <a:pt x="16641" y="2461"/>
                    </a:cubicBezTo>
                    <a:close/>
                  </a:path>
                </a:pathLst>
              </a:custGeom>
              <a:solidFill>
                <a:schemeClr val="tx1"/>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grpSp>
        <p:grpSp>
          <p:nvGrpSpPr>
            <p:cNvPr id="62" name="Group 61">
              <a:extLst>
                <a:ext uri="{FF2B5EF4-FFF2-40B4-BE49-F238E27FC236}">
                  <a16:creationId xmlns:a16="http://schemas.microsoft.com/office/drawing/2014/main" id="{C5E7035B-B123-504E-95E4-D30D9B41DFDA}"/>
                </a:ext>
              </a:extLst>
            </p:cNvPr>
            <p:cNvGrpSpPr/>
            <p:nvPr/>
          </p:nvGrpSpPr>
          <p:grpSpPr>
            <a:xfrm>
              <a:off x="2704100" y="8856374"/>
              <a:ext cx="5436847" cy="4859626"/>
              <a:chOff x="2704100" y="8856374"/>
              <a:chExt cx="5436847" cy="4859626"/>
            </a:xfrm>
          </p:grpSpPr>
          <p:sp>
            <p:nvSpPr>
              <p:cNvPr id="44" name="Freeform 43">
                <a:extLst>
                  <a:ext uri="{FF2B5EF4-FFF2-40B4-BE49-F238E27FC236}">
                    <a16:creationId xmlns:a16="http://schemas.microsoft.com/office/drawing/2014/main" id="{73C83240-A7C5-E845-BE32-9E93EFA041C8}"/>
                  </a:ext>
                </a:extLst>
              </p:cNvPr>
              <p:cNvSpPr/>
              <p:nvPr/>
            </p:nvSpPr>
            <p:spPr>
              <a:xfrm>
                <a:off x="2704100" y="9452432"/>
                <a:ext cx="5436847" cy="4263568"/>
              </a:xfrm>
              <a:custGeom>
                <a:avLst/>
                <a:gdLst>
                  <a:gd name="connsiteX0" fmla="*/ 2688103 w 5436847"/>
                  <a:gd name="connsiteY0" fmla="*/ 0 h 4263568"/>
                  <a:gd name="connsiteX1" fmla="*/ 2950963 w 5436847"/>
                  <a:gd name="connsiteY1" fmla="*/ 10603 h 4263568"/>
                  <a:gd name="connsiteX2" fmla="*/ 3373261 w 5436847"/>
                  <a:gd name="connsiteY2" fmla="*/ 144409 h 4263568"/>
                  <a:gd name="connsiteX3" fmla="*/ 3822683 w 5436847"/>
                  <a:gd name="connsiteY3" fmla="*/ 381698 h 4263568"/>
                  <a:gd name="connsiteX4" fmla="*/ 4493139 w 5436847"/>
                  <a:gd name="connsiteY4" fmla="*/ 747916 h 4263568"/>
                  <a:gd name="connsiteX5" fmla="*/ 4892624 w 5436847"/>
                  <a:gd name="connsiteY5" fmla="*/ 89275 h 4263568"/>
                  <a:gd name="connsiteX6" fmla="*/ 5436847 w 5436847"/>
                  <a:gd name="connsiteY6" fmla="*/ 642313 h 4263568"/>
                  <a:gd name="connsiteX7" fmla="*/ 4950671 w 5436847"/>
                  <a:gd name="connsiteY7" fmla="*/ 1433700 h 4263568"/>
                  <a:gd name="connsiteX8" fmla="*/ 4728623 w 5436847"/>
                  <a:gd name="connsiteY8" fmla="*/ 1685409 h 4263568"/>
                  <a:gd name="connsiteX9" fmla="*/ 4543328 w 5436847"/>
                  <a:gd name="connsiteY9" fmla="*/ 1730788 h 4263568"/>
                  <a:gd name="connsiteX10" fmla="*/ 4206705 w 5436847"/>
                  <a:gd name="connsiteY10" fmla="*/ 1628578 h 4263568"/>
                  <a:gd name="connsiteX11" fmla="*/ 3722051 w 5436847"/>
                  <a:gd name="connsiteY11" fmla="*/ 1360965 h 4263568"/>
                  <a:gd name="connsiteX12" fmla="*/ 3713433 w 5436847"/>
                  <a:gd name="connsiteY12" fmla="*/ 2423782 h 4263568"/>
                  <a:gd name="connsiteX13" fmla="*/ 3848153 w 5436847"/>
                  <a:gd name="connsiteY13" fmla="*/ 4263568 h 4263568"/>
                  <a:gd name="connsiteX14" fmla="*/ 1444175 w 5436847"/>
                  <a:gd name="connsiteY14" fmla="*/ 4263568 h 4263568"/>
                  <a:gd name="connsiteX15" fmla="*/ 1460497 w 5436847"/>
                  <a:gd name="connsiteY15" fmla="*/ 4127216 h 4263568"/>
                  <a:gd name="connsiteX16" fmla="*/ 1545160 w 5436847"/>
                  <a:gd name="connsiteY16" fmla="*/ 3582448 h 4263568"/>
                  <a:gd name="connsiteX17" fmla="*/ 1422982 w 5436847"/>
                  <a:gd name="connsiteY17" fmla="*/ 3160035 h 4263568"/>
                  <a:gd name="connsiteX18" fmla="*/ 1192568 w 5436847"/>
                  <a:gd name="connsiteY18" fmla="*/ 2531506 h 4263568"/>
                  <a:gd name="connsiteX19" fmla="*/ 822994 w 5436847"/>
                  <a:gd name="connsiteY19" fmla="*/ 3355338 h 4263568"/>
                  <a:gd name="connsiteX20" fmla="*/ 955859 w 5436847"/>
                  <a:gd name="connsiteY20" fmla="*/ 4263568 h 4263568"/>
                  <a:gd name="connsiteX21" fmla="*/ 243855 w 5436847"/>
                  <a:gd name="connsiteY21" fmla="*/ 4263568 h 4263568"/>
                  <a:gd name="connsiteX22" fmla="*/ 226649 w 5436847"/>
                  <a:gd name="connsiteY22" fmla="*/ 4200083 h 4263568"/>
                  <a:gd name="connsiteX23" fmla="*/ 102095 w 5436847"/>
                  <a:gd name="connsiteY23" fmla="*/ 3826310 h 4263568"/>
                  <a:gd name="connsiteX24" fmla="*/ 20981 w 5436847"/>
                  <a:gd name="connsiteY24" fmla="*/ 3577995 h 4263568"/>
                  <a:gd name="connsiteX25" fmla="*/ 110967 w 5436847"/>
                  <a:gd name="connsiteY25" fmla="*/ 2763706 h 4263568"/>
                  <a:gd name="connsiteX26" fmla="*/ 508424 w 5436847"/>
                  <a:gd name="connsiteY26" fmla="*/ 1313253 h 4263568"/>
                  <a:gd name="connsiteX27" fmla="*/ 671919 w 5436847"/>
                  <a:gd name="connsiteY27" fmla="*/ 924769 h 4263568"/>
                  <a:gd name="connsiteX28" fmla="*/ 1469369 w 5436847"/>
                  <a:gd name="connsiteY28" fmla="*/ 246195 h 4263568"/>
                  <a:gd name="connsiteX29" fmla="*/ 1705360 w 5436847"/>
                  <a:gd name="connsiteY29" fmla="*/ 153527 h 4263568"/>
                  <a:gd name="connsiteX30" fmla="*/ 1906877 w 5436847"/>
                  <a:gd name="connsiteY30" fmla="*/ 95424 h 4263568"/>
                  <a:gd name="connsiteX31" fmla="*/ 2688103 w 5436847"/>
                  <a:gd name="connsiteY31" fmla="*/ 0 h 426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36847" h="4263568">
                    <a:moveTo>
                      <a:pt x="2688103" y="0"/>
                    </a:moveTo>
                    <a:cubicBezTo>
                      <a:pt x="2776061" y="0"/>
                      <a:pt x="2863765" y="3605"/>
                      <a:pt x="2950963" y="10603"/>
                    </a:cubicBezTo>
                    <a:cubicBezTo>
                      <a:pt x="3095954" y="40502"/>
                      <a:pt x="3237396" y="85246"/>
                      <a:pt x="3373261" y="144409"/>
                    </a:cubicBezTo>
                    <a:cubicBezTo>
                      <a:pt x="3528645" y="212054"/>
                      <a:pt x="3675411" y="297936"/>
                      <a:pt x="3822683" y="381698"/>
                    </a:cubicBezTo>
                    <a:cubicBezTo>
                      <a:pt x="4043971" y="507658"/>
                      <a:pt x="4267541" y="629802"/>
                      <a:pt x="4493139" y="747916"/>
                    </a:cubicBezTo>
                    <a:lnTo>
                      <a:pt x="4892624" y="89275"/>
                    </a:lnTo>
                    <a:lnTo>
                      <a:pt x="5436847" y="642313"/>
                    </a:lnTo>
                    <a:cubicBezTo>
                      <a:pt x="5275380" y="906533"/>
                      <a:pt x="5113153" y="1170328"/>
                      <a:pt x="4950671" y="1433700"/>
                    </a:cubicBezTo>
                    <a:cubicBezTo>
                      <a:pt x="4891103" y="1530609"/>
                      <a:pt x="4828240" y="1630062"/>
                      <a:pt x="4728623" y="1685409"/>
                    </a:cubicBezTo>
                    <a:cubicBezTo>
                      <a:pt x="4672096" y="1717005"/>
                      <a:pt x="4607965" y="1731212"/>
                      <a:pt x="4543328" y="1730788"/>
                    </a:cubicBezTo>
                    <a:cubicBezTo>
                      <a:pt x="4424445" y="1729728"/>
                      <a:pt x="4313421" y="1680744"/>
                      <a:pt x="4206705" y="1628578"/>
                    </a:cubicBezTo>
                    <a:cubicBezTo>
                      <a:pt x="4040929" y="1547573"/>
                      <a:pt x="3878955" y="1457874"/>
                      <a:pt x="3722051" y="1360965"/>
                    </a:cubicBezTo>
                    <a:lnTo>
                      <a:pt x="3713433" y="2423782"/>
                    </a:lnTo>
                    <a:lnTo>
                      <a:pt x="3848153" y="4263568"/>
                    </a:lnTo>
                    <a:lnTo>
                      <a:pt x="1444175" y="4263568"/>
                    </a:lnTo>
                    <a:lnTo>
                      <a:pt x="1460497" y="4127216"/>
                    </a:lnTo>
                    <a:cubicBezTo>
                      <a:pt x="1485085" y="3945061"/>
                      <a:pt x="1513475" y="3763542"/>
                      <a:pt x="1545160" y="3582448"/>
                    </a:cubicBezTo>
                    <a:cubicBezTo>
                      <a:pt x="1508405" y="3441008"/>
                      <a:pt x="1467848" y="3299991"/>
                      <a:pt x="1422982" y="3160035"/>
                    </a:cubicBezTo>
                    <a:cubicBezTo>
                      <a:pt x="1355049" y="2947345"/>
                      <a:pt x="1277991" y="2737835"/>
                      <a:pt x="1192568" y="2531506"/>
                    </a:cubicBezTo>
                    <a:lnTo>
                      <a:pt x="822994" y="3355338"/>
                    </a:lnTo>
                    <a:lnTo>
                      <a:pt x="955859" y="4263568"/>
                    </a:lnTo>
                    <a:lnTo>
                      <a:pt x="243855" y="4263568"/>
                    </a:lnTo>
                    <a:lnTo>
                      <a:pt x="226649" y="4200083"/>
                    </a:lnTo>
                    <a:cubicBezTo>
                      <a:pt x="188975" y="4074255"/>
                      <a:pt x="147721" y="3949514"/>
                      <a:pt x="102095" y="3826310"/>
                    </a:cubicBezTo>
                    <a:cubicBezTo>
                      <a:pt x="71677" y="3744670"/>
                      <a:pt x="39739" y="3663240"/>
                      <a:pt x="20981" y="3577995"/>
                    </a:cubicBezTo>
                    <a:cubicBezTo>
                      <a:pt x="-38334" y="3306565"/>
                      <a:pt x="39739" y="3031530"/>
                      <a:pt x="110967" y="2763706"/>
                    </a:cubicBezTo>
                    <a:cubicBezTo>
                      <a:pt x="239735" y="2278949"/>
                      <a:pt x="348985" y="1788891"/>
                      <a:pt x="508424" y="1313253"/>
                    </a:cubicBezTo>
                    <a:cubicBezTo>
                      <a:pt x="553037" y="1179659"/>
                      <a:pt x="601959" y="1047125"/>
                      <a:pt x="671919" y="924769"/>
                    </a:cubicBezTo>
                    <a:cubicBezTo>
                      <a:pt x="849356" y="614110"/>
                      <a:pt x="1143393" y="393997"/>
                      <a:pt x="1469369" y="246195"/>
                    </a:cubicBezTo>
                    <a:cubicBezTo>
                      <a:pt x="1546427" y="211206"/>
                      <a:pt x="1625260" y="180246"/>
                      <a:pt x="1705360" y="153527"/>
                    </a:cubicBezTo>
                    <a:cubicBezTo>
                      <a:pt x="1771771" y="131474"/>
                      <a:pt x="1838944" y="112389"/>
                      <a:pt x="1906877" y="95424"/>
                    </a:cubicBezTo>
                    <a:cubicBezTo>
                      <a:pt x="2162638" y="31808"/>
                      <a:pt x="2425244" y="0"/>
                      <a:pt x="2688103" y="0"/>
                    </a:cubicBezTo>
                    <a:close/>
                  </a:path>
                </a:pathLst>
              </a:custGeom>
              <a:solidFill>
                <a:srgbClr val="FFC000"/>
              </a:solid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rPr>
                  <a:t> </a:t>
                </a:r>
              </a:p>
            </p:txBody>
          </p:sp>
          <p:sp>
            <p:nvSpPr>
              <p:cNvPr id="46" name="Freeform 45">
                <a:extLst>
                  <a:ext uri="{FF2B5EF4-FFF2-40B4-BE49-F238E27FC236}">
                    <a16:creationId xmlns:a16="http://schemas.microsoft.com/office/drawing/2014/main" id="{C47C1137-8481-9349-9252-C180D96B667D}"/>
                  </a:ext>
                </a:extLst>
              </p:cNvPr>
              <p:cNvSpPr/>
              <p:nvPr/>
            </p:nvSpPr>
            <p:spPr>
              <a:xfrm>
                <a:off x="4802929" y="9511590"/>
                <a:ext cx="1161681" cy="4204410"/>
              </a:xfrm>
              <a:custGeom>
                <a:avLst/>
                <a:gdLst>
                  <a:gd name="connsiteX0" fmla="*/ 0 w 1161681"/>
                  <a:gd name="connsiteY0" fmla="*/ 0 h 4204410"/>
                  <a:gd name="connsiteX1" fmla="*/ 454820 w 1161681"/>
                  <a:gd name="connsiteY1" fmla="*/ 502148 h 4204410"/>
                  <a:gd name="connsiteX2" fmla="*/ 733859 w 1161681"/>
                  <a:gd name="connsiteY2" fmla="*/ 483100 h 4204410"/>
                  <a:gd name="connsiteX3" fmla="*/ 968893 w 1161681"/>
                  <a:gd name="connsiteY3" fmla="*/ 372372 h 4204410"/>
                  <a:gd name="connsiteX4" fmla="*/ 1161681 w 1161681"/>
                  <a:gd name="connsiteY4" fmla="*/ 4204410 h 4204410"/>
                  <a:gd name="connsiteX5" fmla="*/ 150235 w 1161681"/>
                  <a:gd name="connsiteY5" fmla="*/ 4204410 h 4204410"/>
                  <a:gd name="connsiteX6" fmla="*/ 178047 w 1161681"/>
                  <a:gd name="connsiteY6" fmla="*/ 4165878 h 4204410"/>
                  <a:gd name="connsiteX7" fmla="*/ 373387 w 1161681"/>
                  <a:gd name="connsiteY7" fmla="*/ 3748214 h 4204410"/>
                  <a:gd name="connsiteX8" fmla="*/ 421936 w 1161681"/>
                  <a:gd name="connsiteY8" fmla="*/ 3550620 h 4204410"/>
                  <a:gd name="connsiteX9" fmla="*/ 391264 w 1161681"/>
                  <a:gd name="connsiteY9" fmla="*/ 2953443 h 4204410"/>
                  <a:gd name="connsiteX10" fmla="*/ 0 w 1161681"/>
                  <a:gd name="connsiteY10" fmla="*/ 0 h 420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681" h="4204410">
                    <a:moveTo>
                      <a:pt x="0" y="0"/>
                    </a:moveTo>
                    <a:cubicBezTo>
                      <a:pt x="17638" y="252225"/>
                      <a:pt x="205557" y="459866"/>
                      <a:pt x="454820" y="502148"/>
                    </a:cubicBezTo>
                    <a:cubicBezTo>
                      <a:pt x="549288" y="518265"/>
                      <a:pt x="644294" y="508428"/>
                      <a:pt x="733859" y="483100"/>
                    </a:cubicBezTo>
                    <a:cubicBezTo>
                      <a:pt x="816668" y="459657"/>
                      <a:pt x="896189" y="422608"/>
                      <a:pt x="968893" y="372372"/>
                    </a:cubicBezTo>
                    <a:lnTo>
                      <a:pt x="1161681" y="4204410"/>
                    </a:lnTo>
                    <a:lnTo>
                      <a:pt x="150235" y="4204410"/>
                    </a:lnTo>
                    <a:lnTo>
                      <a:pt x="178047" y="4165878"/>
                    </a:lnTo>
                    <a:cubicBezTo>
                      <a:pt x="259936" y="4036076"/>
                      <a:pt x="325735" y="3895887"/>
                      <a:pt x="373387" y="3748214"/>
                    </a:cubicBezTo>
                    <a:cubicBezTo>
                      <a:pt x="394253" y="3683536"/>
                      <a:pt x="411652" y="3617811"/>
                      <a:pt x="421936" y="3550620"/>
                    </a:cubicBezTo>
                    <a:cubicBezTo>
                      <a:pt x="452548" y="3351143"/>
                      <a:pt x="421338" y="3151874"/>
                      <a:pt x="391264" y="2953443"/>
                    </a:cubicBezTo>
                    <a:cubicBezTo>
                      <a:pt x="242328" y="1971544"/>
                      <a:pt x="111867" y="986923"/>
                      <a:pt x="0" y="0"/>
                    </a:cubicBezTo>
                    <a:close/>
                  </a:path>
                </a:pathLst>
              </a:custGeom>
              <a:solidFill>
                <a:schemeClr val="bg1"/>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26" name="Shape 59173">
                <a:extLst>
                  <a:ext uri="{FF2B5EF4-FFF2-40B4-BE49-F238E27FC236}">
                    <a16:creationId xmlns:a16="http://schemas.microsoft.com/office/drawing/2014/main" id="{17504513-148B-3248-98C6-3C856A36AE45}"/>
                  </a:ext>
                </a:extLst>
              </p:cNvPr>
              <p:cNvSpPr/>
              <p:nvPr/>
            </p:nvSpPr>
            <p:spPr>
              <a:xfrm>
                <a:off x="4752714" y="8856374"/>
                <a:ext cx="1027719" cy="1171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51" y="1824"/>
                      <a:pt x="695" y="3683"/>
                      <a:pt x="727" y="5549"/>
                    </a:cubicBezTo>
                    <a:cubicBezTo>
                      <a:pt x="745" y="6583"/>
                      <a:pt x="698" y="7617"/>
                      <a:pt x="586" y="8647"/>
                    </a:cubicBezTo>
                    <a:cubicBezTo>
                      <a:pt x="569" y="8659"/>
                      <a:pt x="551" y="8671"/>
                      <a:pt x="533" y="8683"/>
                    </a:cubicBezTo>
                    <a:cubicBezTo>
                      <a:pt x="516" y="8695"/>
                      <a:pt x="498" y="8707"/>
                      <a:pt x="481" y="8719"/>
                    </a:cubicBezTo>
                    <a:lnTo>
                      <a:pt x="12864" y="21600"/>
                    </a:lnTo>
                    <a:cubicBezTo>
                      <a:pt x="14362" y="21509"/>
                      <a:pt x="15844" y="21268"/>
                      <a:pt x="17280" y="20883"/>
                    </a:cubicBezTo>
                    <a:cubicBezTo>
                      <a:pt x="18791" y="20477"/>
                      <a:pt x="20242" y="19913"/>
                      <a:pt x="21600" y="19204"/>
                    </a:cubicBezTo>
                    <a:cubicBezTo>
                      <a:pt x="20591" y="17902"/>
                      <a:pt x="19824" y="16465"/>
                      <a:pt x="19343" y="14947"/>
                    </a:cubicBezTo>
                    <a:cubicBezTo>
                      <a:pt x="19000" y="13866"/>
                      <a:pt x="18812" y="12752"/>
                      <a:pt x="18756" y="11633"/>
                    </a:cubicBezTo>
                    <a:cubicBezTo>
                      <a:pt x="18744" y="11540"/>
                      <a:pt x="18733" y="11448"/>
                      <a:pt x="18723" y="11355"/>
                    </a:cubicBezTo>
                    <a:cubicBezTo>
                      <a:pt x="18713" y="11262"/>
                      <a:pt x="18705" y="11170"/>
                      <a:pt x="18698" y="11077"/>
                    </a:cubicBezTo>
                    <a:cubicBezTo>
                      <a:pt x="18696" y="11056"/>
                      <a:pt x="18694" y="11035"/>
                      <a:pt x="18692" y="11015"/>
                    </a:cubicBezTo>
                    <a:cubicBezTo>
                      <a:pt x="18690" y="10994"/>
                      <a:pt x="18688" y="10974"/>
                      <a:pt x="18686" y="10953"/>
                    </a:cubicBezTo>
                    <a:lnTo>
                      <a:pt x="18698" y="10953"/>
                    </a:lnTo>
                    <a:cubicBezTo>
                      <a:pt x="18678" y="10713"/>
                      <a:pt x="18657" y="10471"/>
                      <a:pt x="18649" y="10230"/>
                    </a:cubicBezTo>
                    <a:cubicBezTo>
                      <a:pt x="18641" y="9987"/>
                      <a:pt x="18636" y="9745"/>
                      <a:pt x="18651" y="9502"/>
                    </a:cubicBezTo>
                    <a:cubicBezTo>
                      <a:pt x="15451" y="8999"/>
                      <a:pt x="12367" y="8063"/>
                      <a:pt x="9513" y="6743"/>
                    </a:cubicBezTo>
                    <a:cubicBezTo>
                      <a:pt x="5873" y="5059"/>
                      <a:pt x="2641" y="2769"/>
                      <a:pt x="0" y="0"/>
                    </a:cubicBezTo>
                    <a:close/>
                  </a:path>
                </a:pathLst>
              </a:custGeom>
              <a:solidFill>
                <a:srgbClr val="A67458"/>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sp>
            <p:nvSpPr>
              <p:cNvPr id="40" name="Freeform 39">
                <a:extLst>
                  <a:ext uri="{FF2B5EF4-FFF2-40B4-BE49-F238E27FC236}">
                    <a16:creationId xmlns:a16="http://schemas.microsoft.com/office/drawing/2014/main" id="{8AD32502-988C-8349-A8B5-5036126D9D72}"/>
                  </a:ext>
                </a:extLst>
              </p:cNvPr>
              <p:cNvSpPr/>
              <p:nvPr/>
            </p:nvSpPr>
            <p:spPr>
              <a:xfrm>
                <a:off x="4493722" y="9322592"/>
                <a:ext cx="1808965" cy="1240322"/>
              </a:xfrm>
              <a:custGeom>
                <a:avLst/>
                <a:gdLst>
                  <a:gd name="connsiteX0" fmla="*/ 1148023 w 1808965"/>
                  <a:gd name="connsiteY0" fmla="*/ 127830 h 1240322"/>
                  <a:gd name="connsiteX1" fmla="*/ 1808965 w 1808965"/>
                  <a:gd name="connsiteY1" fmla="*/ 677399 h 1240322"/>
                  <a:gd name="connsiteX2" fmla="*/ 1270909 w 1808965"/>
                  <a:gd name="connsiteY2" fmla="*/ 567918 h 1240322"/>
                  <a:gd name="connsiteX3" fmla="*/ 1179418 w 1808965"/>
                  <a:gd name="connsiteY3" fmla="*/ 344172 h 1240322"/>
                  <a:gd name="connsiteX4" fmla="*/ 1148023 w 1808965"/>
                  <a:gd name="connsiteY4" fmla="*/ 127830 h 1240322"/>
                  <a:gd name="connsiteX5" fmla="*/ 276477 w 1808965"/>
                  <a:gd name="connsiteY5" fmla="*/ 0 h 1240322"/>
                  <a:gd name="connsiteX6" fmla="*/ 875774 w 1808965"/>
                  <a:gd name="connsiteY6" fmla="*/ 693087 h 1240322"/>
                  <a:gd name="connsiteX7" fmla="*/ 432211 w 1808965"/>
                  <a:gd name="connsiteY7" fmla="*/ 1240322 h 1240322"/>
                  <a:gd name="connsiteX8" fmla="*/ 0 w 1808965"/>
                  <a:gd name="connsiteY8" fmla="*/ 241748 h 1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965" h="1240322">
                    <a:moveTo>
                      <a:pt x="1148023" y="127830"/>
                    </a:moveTo>
                    <a:lnTo>
                      <a:pt x="1808965" y="677399"/>
                    </a:lnTo>
                    <a:lnTo>
                      <a:pt x="1270909" y="567918"/>
                    </a:lnTo>
                    <a:cubicBezTo>
                      <a:pt x="1230977" y="497568"/>
                      <a:pt x="1200225" y="422358"/>
                      <a:pt x="1179418" y="344172"/>
                    </a:cubicBezTo>
                    <a:cubicBezTo>
                      <a:pt x="1160630" y="273517"/>
                      <a:pt x="1150073" y="200928"/>
                      <a:pt x="1148023" y="127830"/>
                    </a:cubicBezTo>
                    <a:close/>
                    <a:moveTo>
                      <a:pt x="276477" y="0"/>
                    </a:moveTo>
                    <a:lnTo>
                      <a:pt x="875774" y="693087"/>
                    </a:lnTo>
                    <a:lnTo>
                      <a:pt x="432211" y="1240322"/>
                    </a:lnTo>
                    <a:lnTo>
                      <a:pt x="0" y="241748"/>
                    </a:lnTo>
                    <a:close/>
                  </a:path>
                </a:pathLst>
              </a:custGeom>
              <a:solidFill>
                <a:schemeClr val="bg1">
                  <a:lumMod val="75000"/>
                </a:schemeClr>
              </a:solidFill>
              <a:ln w="12700" cap="flat">
                <a:noFill/>
                <a:miter lim="400000"/>
              </a:ln>
              <a:effectLst/>
            </p:spPr>
            <p:txBody>
              <a:bodyPr wrap="square" lIns="35719" tIns="35719" rIns="35719" bIns="3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srgbClr val="111111"/>
                  </a:solidFill>
                  <a:effectLst/>
                  <a:uLnTx/>
                  <a:uFillTx/>
                  <a:latin typeface="Lato Light" panose="020F0502020204030203" pitchFamily="34" charset="0"/>
                  <a:ea typeface="+mn-ea"/>
                  <a:cs typeface="+mn-cs"/>
                </a:endParaRPr>
              </a:p>
            </p:txBody>
          </p:sp>
        </p:grpSp>
      </p:grpSp>
      <p:grpSp>
        <p:nvGrpSpPr>
          <p:cNvPr id="4" name="Group 3">
            <a:extLst>
              <a:ext uri="{FF2B5EF4-FFF2-40B4-BE49-F238E27FC236}">
                <a16:creationId xmlns:a16="http://schemas.microsoft.com/office/drawing/2014/main" id="{47B5AD77-4B52-4BEA-B3F0-5DC5DD10C0FF}"/>
              </a:ext>
            </a:extLst>
          </p:cNvPr>
          <p:cNvGrpSpPr/>
          <p:nvPr/>
        </p:nvGrpSpPr>
        <p:grpSpPr>
          <a:xfrm>
            <a:off x="3829325" y="483560"/>
            <a:ext cx="1786044" cy="2080708"/>
            <a:chOff x="3829325" y="483560"/>
            <a:chExt cx="1786044" cy="2080708"/>
          </a:xfrm>
        </p:grpSpPr>
        <p:sp>
          <p:nvSpPr>
            <p:cNvPr id="16" name="Shape 59179">
              <a:extLst>
                <a:ext uri="{FF2B5EF4-FFF2-40B4-BE49-F238E27FC236}">
                  <a16:creationId xmlns:a16="http://schemas.microsoft.com/office/drawing/2014/main" id="{9CCC20A0-9E90-7242-93E0-D1BBADF6C873}"/>
                </a:ext>
              </a:extLst>
            </p:cNvPr>
            <p:cNvSpPr/>
            <p:nvPr/>
          </p:nvSpPr>
          <p:spPr>
            <a:xfrm rot="20507958">
              <a:off x="3829325" y="483560"/>
              <a:ext cx="1786044" cy="2080708"/>
            </a:xfrm>
            <a:custGeom>
              <a:avLst/>
              <a:gdLst/>
              <a:ahLst/>
              <a:cxnLst>
                <a:cxn ang="0">
                  <a:pos x="wd2" y="hd2"/>
                </a:cxn>
                <a:cxn ang="5400000">
                  <a:pos x="wd2" y="hd2"/>
                </a:cxn>
                <a:cxn ang="10800000">
                  <a:pos x="wd2" y="hd2"/>
                </a:cxn>
                <a:cxn ang="16200000">
                  <a:pos x="wd2" y="hd2"/>
                </a:cxn>
              </a:cxnLst>
              <a:rect l="0" t="0" r="r" b="b"/>
              <a:pathLst>
                <a:path w="19315" h="20446" extrusionOk="0">
                  <a:moveTo>
                    <a:pt x="651" y="11936"/>
                  </a:moveTo>
                  <a:cubicBezTo>
                    <a:pt x="2326" y="15875"/>
                    <a:pt x="6788" y="18089"/>
                    <a:pt x="11200" y="17437"/>
                  </a:cubicBezTo>
                  <a:lnTo>
                    <a:pt x="14621" y="20446"/>
                  </a:lnTo>
                  <a:lnTo>
                    <a:pt x="14985" y="16091"/>
                  </a:lnTo>
                  <a:cubicBezTo>
                    <a:pt x="18691" y="13868"/>
                    <a:pt x="20330" y="9532"/>
                    <a:pt x="18665" y="5614"/>
                  </a:cubicBezTo>
                  <a:cubicBezTo>
                    <a:pt x="16743" y="1094"/>
                    <a:pt x="11155" y="-1154"/>
                    <a:pt x="6181" y="592"/>
                  </a:cubicBezTo>
                  <a:cubicBezTo>
                    <a:pt x="1206" y="2338"/>
                    <a:pt x="-1270" y="7416"/>
                    <a:pt x="651" y="11936"/>
                  </a:cubicBezTo>
                  <a:close/>
                </a:path>
              </a:pathLst>
            </a:custGeom>
            <a:solidFill>
              <a:srgbClr val="C41230"/>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47" name="TextBox 46">
              <a:extLst>
                <a:ext uri="{FF2B5EF4-FFF2-40B4-BE49-F238E27FC236}">
                  <a16:creationId xmlns:a16="http://schemas.microsoft.com/office/drawing/2014/main" id="{931A8536-1DEC-EA48-B734-81BE38E69227}"/>
                </a:ext>
              </a:extLst>
            </p:cNvPr>
            <p:cNvSpPr txBox="1"/>
            <p:nvPr/>
          </p:nvSpPr>
          <p:spPr>
            <a:xfrm>
              <a:off x="4018116" y="620369"/>
              <a:ext cx="1295508" cy="1477328"/>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League Spartan" charset="0"/>
                  <a:cs typeface="Calibri" panose="020F0502020204030204" pitchFamily="34" charset="0"/>
                </a:rPr>
                <a:t>Deviations in normal non-aggressive behavior</a:t>
              </a:r>
            </a:p>
          </p:txBody>
        </p:sp>
      </p:grpSp>
      <p:grpSp>
        <p:nvGrpSpPr>
          <p:cNvPr id="5" name="Group 4">
            <a:extLst>
              <a:ext uri="{FF2B5EF4-FFF2-40B4-BE49-F238E27FC236}">
                <a16:creationId xmlns:a16="http://schemas.microsoft.com/office/drawing/2014/main" id="{11690CB9-67B0-4271-ABF4-A5C8D3DB818C}"/>
              </a:ext>
            </a:extLst>
          </p:cNvPr>
          <p:cNvGrpSpPr/>
          <p:nvPr/>
        </p:nvGrpSpPr>
        <p:grpSpPr>
          <a:xfrm>
            <a:off x="5677077" y="526230"/>
            <a:ext cx="1937004" cy="1785636"/>
            <a:chOff x="5677077" y="526230"/>
            <a:chExt cx="1937004" cy="1785636"/>
          </a:xfrm>
        </p:grpSpPr>
        <p:sp>
          <p:nvSpPr>
            <p:cNvPr id="12" name="Shape 59184">
              <a:extLst>
                <a:ext uri="{FF2B5EF4-FFF2-40B4-BE49-F238E27FC236}">
                  <a16:creationId xmlns:a16="http://schemas.microsoft.com/office/drawing/2014/main" id="{6B238361-934B-D14C-9879-0AB631D3B759}"/>
                </a:ext>
              </a:extLst>
            </p:cNvPr>
            <p:cNvSpPr/>
            <p:nvPr/>
          </p:nvSpPr>
          <p:spPr>
            <a:xfrm rot="19991662">
              <a:off x="5677077" y="526230"/>
              <a:ext cx="1937004" cy="1785636"/>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rgbClr val="C41230"/>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52" name="TextBox 51">
              <a:extLst>
                <a:ext uri="{FF2B5EF4-FFF2-40B4-BE49-F238E27FC236}">
                  <a16:creationId xmlns:a16="http://schemas.microsoft.com/office/drawing/2014/main" id="{3C65B3C0-F6ED-234E-9BA9-B2FFAB64D47B}"/>
                </a:ext>
              </a:extLst>
            </p:cNvPr>
            <p:cNvSpPr txBox="1"/>
            <p:nvPr/>
          </p:nvSpPr>
          <p:spPr>
            <a:xfrm>
              <a:off x="6038180" y="1018241"/>
              <a:ext cx="1360794" cy="70788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League Spartan" charset="0"/>
                  <a:cs typeface="Calibri" panose="020F0502020204030204" pitchFamily="34" charset="0"/>
                </a:rPr>
                <a:t>End of life planning</a:t>
              </a:r>
            </a:p>
          </p:txBody>
        </p:sp>
      </p:grpSp>
      <p:grpSp>
        <p:nvGrpSpPr>
          <p:cNvPr id="7" name="Group 6">
            <a:extLst>
              <a:ext uri="{FF2B5EF4-FFF2-40B4-BE49-F238E27FC236}">
                <a16:creationId xmlns:a16="http://schemas.microsoft.com/office/drawing/2014/main" id="{C64008FA-156E-4EE8-9065-775C1D2E5751}"/>
              </a:ext>
            </a:extLst>
          </p:cNvPr>
          <p:cNvGrpSpPr/>
          <p:nvPr/>
        </p:nvGrpSpPr>
        <p:grpSpPr>
          <a:xfrm>
            <a:off x="6672922" y="3561840"/>
            <a:ext cx="2095189" cy="1786010"/>
            <a:chOff x="6672922" y="3561840"/>
            <a:chExt cx="2095189" cy="1786010"/>
          </a:xfrm>
        </p:grpSpPr>
        <p:sp>
          <p:nvSpPr>
            <p:cNvPr id="8" name="Shape 59189">
              <a:extLst>
                <a:ext uri="{FF2B5EF4-FFF2-40B4-BE49-F238E27FC236}">
                  <a16:creationId xmlns:a16="http://schemas.microsoft.com/office/drawing/2014/main" id="{ACB623B4-F823-5D48-84EF-23CCA430FEDE}"/>
                </a:ext>
              </a:extLst>
            </p:cNvPr>
            <p:cNvSpPr/>
            <p:nvPr/>
          </p:nvSpPr>
          <p:spPr>
            <a:xfrm rot="1089944">
              <a:off x="6672922" y="3561840"/>
              <a:ext cx="2046049" cy="1786010"/>
            </a:xfrm>
            <a:custGeom>
              <a:avLst/>
              <a:gdLst/>
              <a:ahLst/>
              <a:cxnLst>
                <a:cxn ang="0">
                  <a:pos x="wd2" y="hd2"/>
                </a:cxn>
                <a:cxn ang="5400000">
                  <a:pos x="wd2" y="hd2"/>
                </a:cxn>
                <a:cxn ang="10800000">
                  <a:pos x="wd2" y="hd2"/>
                </a:cxn>
                <a:cxn ang="16200000">
                  <a:pos x="wd2" y="hd2"/>
                </a:cxn>
              </a:cxnLst>
              <a:rect l="0" t="0" r="r" b="b"/>
              <a:pathLst>
                <a:path w="20360" h="19208" extrusionOk="0">
                  <a:moveTo>
                    <a:pt x="15243" y="908"/>
                  </a:moveTo>
                  <a:cubicBezTo>
                    <a:pt x="11370" y="-1052"/>
                    <a:pt x="6855" y="270"/>
                    <a:pt x="4381" y="3821"/>
                  </a:cubicBezTo>
                  <a:lnTo>
                    <a:pt x="0" y="3797"/>
                  </a:lnTo>
                  <a:lnTo>
                    <a:pt x="2810" y="7489"/>
                  </a:lnTo>
                  <a:cubicBezTo>
                    <a:pt x="1906" y="11796"/>
                    <a:pt x="3855" y="16349"/>
                    <a:pt x="7707" y="18299"/>
                  </a:cubicBezTo>
                  <a:cubicBezTo>
                    <a:pt x="12151" y="20548"/>
                    <a:pt x="17438" y="18479"/>
                    <a:pt x="19519" y="13676"/>
                  </a:cubicBezTo>
                  <a:cubicBezTo>
                    <a:pt x="21600" y="8874"/>
                    <a:pt x="19686" y="3157"/>
                    <a:pt x="15243" y="908"/>
                  </a:cubicBezTo>
                  <a:close/>
                </a:path>
              </a:pathLst>
            </a:custGeom>
            <a:solidFill>
              <a:srgbClr val="C41230"/>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55" name="TextBox 54">
              <a:extLst>
                <a:ext uri="{FF2B5EF4-FFF2-40B4-BE49-F238E27FC236}">
                  <a16:creationId xmlns:a16="http://schemas.microsoft.com/office/drawing/2014/main" id="{F8DA6BD8-7B81-A443-9321-648461420ECE}"/>
                </a:ext>
              </a:extLst>
            </p:cNvPr>
            <p:cNvSpPr txBox="1"/>
            <p:nvPr/>
          </p:nvSpPr>
          <p:spPr>
            <a:xfrm>
              <a:off x="6882580" y="3793197"/>
              <a:ext cx="1885531" cy="132343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League Spartan" charset="0"/>
                  <a:cs typeface="Calibri" panose="020F0502020204030204" pitchFamily="34" charset="0"/>
                </a:rPr>
                <a:t>Sudden withdrawal from life pattern</a:t>
              </a:r>
            </a:p>
          </p:txBody>
        </p:sp>
      </p:grpSp>
      <p:grpSp>
        <p:nvGrpSpPr>
          <p:cNvPr id="6" name="Group 5">
            <a:extLst>
              <a:ext uri="{FF2B5EF4-FFF2-40B4-BE49-F238E27FC236}">
                <a16:creationId xmlns:a16="http://schemas.microsoft.com/office/drawing/2014/main" id="{5E9B625E-3FF6-43F8-A916-B6C4150104DA}"/>
              </a:ext>
            </a:extLst>
          </p:cNvPr>
          <p:cNvGrpSpPr/>
          <p:nvPr/>
        </p:nvGrpSpPr>
        <p:grpSpPr>
          <a:xfrm>
            <a:off x="7190247" y="1745662"/>
            <a:ext cx="2046049" cy="1786010"/>
            <a:chOff x="7190247" y="1745662"/>
            <a:chExt cx="2046049" cy="1786010"/>
          </a:xfrm>
        </p:grpSpPr>
        <p:sp>
          <p:nvSpPr>
            <p:cNvPr id="36" name="Shape 59189">
              <a:extLst>
                <a:ext uri="{FF2B5EF4-FFF2-40B4-BE49-F238E27FC236}">
                  <a16:creationId xmlns:a16="http://schemas.microsoft.com/office/drawing/2014/main" id="{07A152CD-B281-46BC-93CA-0D039FD0892B}"/>
                </a:ext>
              </a:extLst>
            </p:cNvPr>
            <p:cNvSpPr/>
            <p:nvPr/>
          </p:nvSpPr>
          <p:spPr>
            <a:xfrm rot="19148681">
              <a:off x="7190247" y="1745662"/>
              <a:ext cx="2046049" cy="1786010"/>
            </a:xfrm>
            <a:custGeom>
              <a:avLst/>
              <a:gdLst/>
              <a:ahLst/>
              <a:cxnLst>
                <a:cxn ang="0">
                  <a:pos x="wd2" y="hd2"/>
                </a:cxn>
                <a:cxn ang="5400000">
                  <a:pos x="wd2" y="hd2"/>
                </a:cxn>
                <a:cxn ang="10800000">
                  <a:pos x="wd2" y="hd2"/>
                </a:cxn>
                <a:cxn ang="16200000">
                  <a:pos x="wd2" y="hd2"/>
                </a:cxn>
              </a:cxnLst>
              <a:rect l="0" t="0" r="r" b="b"/>
              <a:pathLst>
                <a:path w="20360" h="19208" extrusionOk="0">
                  <a:moveTo>
                    <a:pt x="15243" y="908"/>
                  </a:moveTo>
                  <a:cubicBezTo>
                    <a:pt x="11370" y="-1052"/>
                    <a:pt x="6855" y="270"/>
                    <a:pt x="4381" y="3821"/>
                  </a:cubicBezTo>
                  <a:lnTo>
                    <a:pt x="0" y="3797"/>
                  </a:lnTo>
                  <a:lnTo>
                    <a:pt x="2810" y="7489"/>
                  </a:lnTo>
                  <a:cubicBezTo>
                    <a:pt x="1906" y="11796"/>
                    <a:pt x="3855" y="16349"/>
                    <a:pt x="7707" y="18299"/>
                  </a:cubicBezTo>
                  <a:cubicBezTo>
                    <a:pt x="12151" y="20548"/>
                    <a:pt x="17438" y="18479"/>
                    <a:pt x="19519" y="13676"/>
                  </a:cubicBezTo>
                  <a:cubicBezTo>
                    <a:pt x="21600" y="8874"/>
                    <a:pt x="19686" y="3157"/>
                    <a:pt x="15243" y="908"/>
                  </a:cubicBezTo>
                  <a:close/>
                </a:path>
              </a:pathLst>
            </a:custGeom>
            <a:solidFill>
              <a:srgbClr val="C41230"/>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endParaRPr>
            </a:p>
          </p:txBody>
        </p:sp>
        <p:sp>
          <p:nvSpPr>
            <p:cNvPr id="37" name="TextBox 36">
              <a:extLst>
                <a:ext uri="{FF2B5EF4-FFF2-40B4-BE49-F238E27FC236}">
                  <a16:creationId xmlns:a16="http://schemas.microsoft.com/office/drawing/2014/main" id="{2872771E-40B2-4A01-977E-AFFA430DE607}"/>
                </a:ext>
              </a:extLst>
            </p:cNvPr>
            <p:cNvSpPr txBox="1"/>
            <p:nvPr/>
          </p:nvSpPr>
          <p:spPr>
            <a:xfrm>
              <a:off x="7755852" y="2167405"/>
              <a:ext cx="1156315" cy="70788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League Spartan" charset="0"/>
                  <a:cs typeface="Calibri" panose="020F0502020204030204" pitchFamily="34" charset="0"/>
                </a:rPr>
                <a:t>Last resort</a:t>
              </a:r>
            </a:p>
          </p:txBody>
        </p:sp>
      </p:grpSp>
      <p:grpSp>
        <p:nvGrpSpPr>
          <p:cNvPr id="43" name="Group 42">
            <a:extLst>
              <a:ext uri="{FF2B5EF4-FFF2-40B4-BE49-F238E27FC236}">
                <a16:creationId xmlns:a16="http://schemas.microsoft.com/office/drawing/2014/main" id="{A878A1CC-C40B-4FD6-A7B2-6FCB4719AAAB}"/>
              </a:ext>
            </a:extLst>
          </p:cNvPr>
          <p:cNvGrpSpPr/>
          <p:nvPr/>
        </p:nvGrpSpPr>
        <p:grpSpPr>
          <a:xfrm>
            <a:off x="309880" y="215110"/>
            <a:ext cx="1760220" cy="1802975"/>
            <a:chOff x="5131361" y="1676992"/>
            <a:chExt cx="1929161" cy="1976020"/>
          </a:xfrm>
        </p:grpSpPr>
        <p:pic>
          <p:nvPicPr>
            <p:cNvPr id="45" name="Picture 44" descr="A close up of a logo&#10;&#10;Description automatically generated">
              <a:extLst>
                <a:ext uri="{FF2B5EF4-FFF2-40B4-BE49-F238E27FC236}">
                  <a16:creationId xmlns:a16="http://schemas.microsoft.com/office/drawing/2014/main" id="{52F7FE70-FE83-427A-BC4A-18ED5AD71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492" y="1676992"/>
              <a:ext cx="1700900" cy="1700900"/>
            </a:xfrm>
            <a:prstGeom prst="rect">
              <a:avLst/>
            </a:prstGeom>
          </p:spPr>
        </p:pic>
        <p:sp>
          <p:nvSpPr>
            <p:cNvPr id="49" name="Oval 48">
              <a:extLst>
                <a:ext uri="{FF2B5EF4-FFF2-40B4-BE49-F238E27FC236}">
                  <a16:creationId xmlns:a16="http://schemas.microsoft.com/office/drawing/2014/main" id="{B0F03632-F134-455E-B64E-F7D1F3FBD845}"/>
                </a:ext>
              </a:extLst>
            </p:cNvPr>
            <p:cNvSpPr/>
            <p:nvPr/>
          </p:nvSpPr>
          <p:spPr>
            <a:xfrm>
              <a:off x="5131361" y="172385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Footer Placeholder 5">
            <a:extLst>
              <a:ext uri="{FF2B5EF4-FFF2-40B4-BE49-F238E27FC236}">
                <a16:creationId xmlns:a16="http://schemas.microsoft.com/office/drawing/2014/main" id="{FA67C329-5F70-4C83-9807-5EEBD2DDBD5C}"/>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10655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6E7EE-62FF-4444-8A95-9D3422F2DF70}"/>
              </a:ext>
            </a:extLst>
          </p:cNvPr>
          <p:cNvSpPr>
            <a:spLocks noGrp="1"/>
          </p:cNvSpPr>
          <p:nvPr>
            <p:ph type="sldNum" sz="quarter" idx="4294967295"/>
          </p:nvPr>
        </p:nvSpPr>
        <p:spPr>
          <a:xfrm>
            <a:off x="0" y="0"/>
            <a:ext cx="0" cy="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1111"/>
                </a:solidFill>
                <a:effectLst/>
                <a:uLnTx/>
                <a:uFillTx/>
                <a:latin typeface="Calibri" panose="020F0502020204030204"/>
                <a:ea typeface="+mn-ea"/>
                <a:cs typeface="+mn-cs"/>
              </a:rPr>
              <a:t> </a:t>
            </a:r>
          </a:p>
        </p:txBody>
      </p:sp>
      <p:grpSp>
        <p:nvGrpSpPr>
          <p:cNvPr id="24" name="Group 23">
            <a:extLst>
              <a:ext uri="{FF2B5EF4-FFF2-40B4-BE49-F238E27FC236}">
                <a16:creationId xmlns:a16="http://schemas.microsoft.com/office/drawing/2014/main" id="{6CC1C278-2CF3-4571-8CA1-16BF18F4B33D}"/>
              </a:ext>
            </a:extLst>
          </p:cNvPr>
          <p:cNvGrpSpPr/>
          <p:nvPr/>
        </p:nvGrpSpPr>
        <p:grpSpPr>
          <a:xfrm>
            <a:off x="760201" y="1684971"/>
            <a:ext cx="1552919" cy="1552919"/>
            <a:chOff x="557561" y="1590036"/>
            <a:chExt cx="1929161" cy="1929161"/>
          </a:xfrm>
        </p:grpSpPr>
        <p:sp>
          <p:nvSpPr>
            <p:cNvPr id="23" name="Oval 22">
              <a:extLst>
                <a:ext uri="{FF2B5EF4-FFF2-40B4-BE49-F238E27FC236}">
                  <a16:creationId xmlns:a16="http://schemas.microsoft.com/office/drawing/2014/main" id="{DAFA35D0-7EED-449A-AAF9-A50414FAA2E9}"/>
                </a:ext>
              </a:extLst>
            </p:cNvPr>
            <p:cNvSpPr/>
            <p:nvPr/>
          </p:nvSpPr>
          <p:spPr>
            <a:xfrm>
              <a:off x="557561" y="1590036"/>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66146A82-3C94-4CE2-ADA8-BB5CB92E7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39" y="1705914"/>
              <a:ext cx="1700784" cy="1700784"/>
            </a:xfrm>
            <a:prstGeom prst="rect">
              <a:avLst/>
            </a:prstGeom>
          </p:spPr>
        </p:pic>
      </p:grpSp>
      <p:grpSp>
        <p:nvGrpSpPr>
          <p:cNvPr id="29" name="Group 28">
            <a:extLst>
              <a:ext uri="{FF2B5EF4-FFF2-40B4-BE49-F238E27FC236}">
                <a16:creationId xmlns:a16="http://schemas.microsoft.com/office/drawing/2014/main" id="{2D8F78E9-3896-40B5-A1DF-A43FA65023E4}"/>
              </a:ext>
            </a:extLst>
          </p:cNvPr>
          <p:cNvGrpSpPr/>
          <p:nvPr/>
        </p:nvGrpSpPr>
        <p:grpSpPr>
          <a:xfrm>
            <a:off x="5330690" y="1671568"/>
            <a:ext cx="1552919" cy="1590639"/>
            <a:chOff x="5131361" y="1676992"/>
            <a:chExt cx="1929161" cy="1976020"/>
          </a:xfrm>
        </p:grpSpPr>
        <p:pic>
          <p:nvPicPr>
            <p:cNvPr id="9" name="Picture 8" descr="A close up of a logo&#10;&#10;Description automatically generated">
              <a:extLst>
                <a:ext uri="{FF2B5EF4-FFF2-40B4-BE49-F238E27FC236}">
                  <a16:creationId xmlns:a16="http://schemas.microsoft.com/office/drawing/2014/main" id="{E161514D-4BF5-43B1-AF3D-3080B735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492" y="1676992"/>
              <a:ext cx="1700900" cy="1700900"/>
            </a:xfrm>
            <a:prstGeom prst="rect">
              <a:avLst/>
            </a:prstGeom>
          </p:spPr>
        </p:pic>
        <p:sp>
          <p:nvSpPr>
            <p:cNvPr id="25" name="Oval 24">
              <a:extLst>
                <a:ext uri="{FF2B5EF4-FFF2-40B4-BE49-F238E27FC236}">
                  <a16:creationId xmlns:a16="http://schemas.microsoft.com/office/drawing/2014/main" id="{BD8D9FDB-C502-4E00-8F70-DE882478F683}"/>
                </a:ext>
              </a:extLst>
            </p:cNvPr>
            <p:cNvSpPr/>
            <p:nvPr/>
          </p:nvSpPr>
          <p:spPr>
            <a:xfrm>
              <a:off x="5131361" y="172385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99115796-DE53-4E18-8F91-EB01EFFC7B31}"/>
              </a:ext>
            </a:extLst>
          </p:cNvPr>
          <p:cNvGrpSpPr/>
          <p:nvPr/>
        </p:nvGrpSpPr>
        <p:grpSpPr>
          <a:xfrm>
            <a:off x="7610359" y="1691249"/>
            <a:ext cx="1552919" cy="1552919"/>
            <a:chOff x="7422121" y="1562861"/>
            <a:chExt cx="1929161" cy="1929161"/>
          </a:xfrm>
        </p:grpSpPr>
        <p:pic>
          <p:nvPicPr>
            <p:cNvPr id="5" name="Picture 4" descr="A close up of a logo&#10;&#10;Description automatically generated">
              <a:extLst>
                <a:ext uri="{FF2B5EF4-FFF2-40B4-BE49-F238E27FC236}">
                  <a16:creationId xmlns:a16="http://schemas.microsoft.com/office/drawing/2014/main" id="{14BD1E12-CA83-4074-95BC-4D882CACF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6252" y="1676992"/>
              <a:ext cx="1700900" cy="1700900"/>
            </a:xfrm>
            <a:prstGeom prst="rect">
              <a:avLst/>
            </a:prstGeom>
          </p:spPr>
        </p:pic>
        <p:sp>
          <p:nvSpPr>
            <p:cNvPr id="26" name="Oval 25">
              <a:extLst>
                <a:ext uri="{FF2B5EF4-FFF2-40B4-BE49-F238E27FC236}">
                  <a16:creationId xmlns:a16="http://schemas.microsoft.com/office/drawing/2014/main" id="{CF5D7392-30B8-4B77-B48A-6830C0111A2F}"/>
                </a:ext>
              </a:extLst>
            </p:cNvPr>
            <p:cNvSpPr/>
            <p:nvPr/>
          </p:nvSpPr>
          <p:spPr>
            <a:xfrm>
              <a:off x="7422121"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58678690-4F54-4B04-8C4D-0B9DD3F572FD}"/>
              </a:ext>
            </a:extLst>
          </p:cNvPr>
          <p:cNvGrpSpPr/>
          <p:nvPr/>
        </p:nvGrpSpPr>
        <p:grpSpPr>
          <a:xfrm>
            <a:off x="9901179" y="1686659"/>
            <a:ext cx="1552919" cy="1552919"/>
            <a:chOff x="9705278" y="1558271"/>
            <a:chExt cx="1929161" cy="1929161"/>
          </a:xfrm>
        </p:grpSpPr>
        <p:pic>
          <p:nvPicPr>
            <p:cNvPr id="15" name="Picture 14" descr="A close up of a logo&#10;&#10;Description automatically generated">
              <a:extLst>
                <a:ext uri="{FF2B5EF4-FFF2-40B4-BE49-F238E27FC236}">
                  <a16:creationId xmlns:a16="http://schemas.microsoft.com/office/drawing/2014/main" id="{501EF237-2640-4D66-901F-FFB35B2A3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7012" y="1676992"/>
              <a:ext cx="1700900" cy="1700900"/>
            </a:xfrm>
            <a:prstGeom prst="rect">
              <a:avLst/>
            </a:prstGeom>
          </p:spPr>
        </p:pic>
        <p:sp>
          <p:nvSpPr>
            <p:cNvPr id="27" name="Oval 26">
              <a:extLst>
                <a:ext uri="{FF2B5EF4-FFF2-40B4-BE49-F238E27FC236}">
                  <a16:creationId xmlns:a16="http://schemas.microsoft.com/office/drawing/2014/main" id="{0D1AF395-014F-4194-82B6-1463822CF25A}"/>
                </a:ext>
              </a:extLst>
            </p:cNvPr>
            <p:cNvSpPr/>
            <p:nvPr/>
          </p:nvSpPr>
          <p:spPr>
            <a:xfrm>
              <a:off x="9705278" y="155827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E734005E-DE6F-47BC-8FD1-9A43908E292C}"/>
              </a:ext>
            </a:extLst>
          </p:cNvPr>
          <p:cNvGrpSpPr/>
          <p:nvPr/>
        </p:nvGrpSpPr>
        <p:grpSpPr>
          <a:xfrm>
            <a:off x="3039870" y="1691249"/>
            <a:ext cx="1552919" cy="1552919"/>
            <a:chOff x="2805838" y="1562861"/>
            <a:chExt cx="1929161" cy="1929161"/>
          </a:xfrm>
        </p:grpSpPr>
        <p:pic>
          <p:nvPicPr>
            <p:cNvPr id="17" name="Picture 16" descr="A close up of a logo&#10;&#10;Description automatically generated">
              <a:extLst>
                <a:ext uri="{FF2B5EF4-FFF2-40B4-BE49-F238E27FC236}">
                  <a16:creationId xmlns:a16="http://schemas.microsoft.com/office/drawing/2014/main" id="{08FE3A75-9EB7-473C-801B-ED7BD2F36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4732" y="1676992"/>
              <a:ext cx="1700900" cy="1700900"/>
            </a:xfrm>
            <a:prstGeom prst="rect">
              <a:avLst/>
            </a:prstGeom>
          </p:spPr>
        </p:pic>
        <p:sp>
          <p:nvSpPr>
            <p:cNvPr id="28" name="Oval 27">
              <a:extLst>
                <a:ext uri="{FF2B5EF4-FFF2-40B4-BE49-F238E27FC236}">
                  <a16:creationId xmlns:a16="http://schemas.microsoft.com/office/drawing/2014/main" id="{F49C5711-F2BD-4BA6-B795-6B82852BA77A}"/>
                </a:ext>
              </a:extLst>
            </p:cNvPr>
            <p:cNvSpPr/>
            <p:nvPr/>
          </p:nvSpPr>
          <p:spPr>
            <a:xfrm>
              <a:off x="2805838" y="1562861"/>
              <a:ext cx="1929161" cy="1929161"/>
            </a:xfrm>
            <a:prstGeom prst="ellipse">
              <a:avLst/>
            </a:prstGeom>
            <a:noFill/>
            <a:ln w="19050">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F31533A8-F53F-4C9C-BA17-B65A55AB0093}"/>
              </a:ext>
            </a:extLst>
          </p:cNvPr>
          <p:cNvGrpSpPr/>
          <p:nvPr/>
        </p:nvGrpSpPr>
        <p:grpSpPr>
          <a:xfrm>
            <a:off x="501804" y="3428998"/>
            <a:ext cx="11207323" cy="2019595"/>
            <a:chOff x="501804" y="3428998"/>
            <a:chExt cx="11207323" cy="2019595"/>
          </a:xfrm>
        </p:grpSpPr>
        <p:sp>
          <p:nvSpPr>
            <p:cNvPr id="34" name="Rectangle 33">
              <a:extLst>
                <a:ext uri="{FF2B5EF4-FFF2-40B4-BE49-F238E27FC236}">
                  <a16:creationId xmlns:a16="http://schemas.microsoft.com/office/drawing/2014/main" id="{308FA747-704F-4BEE-9B4F-EB6570BC9961}"/>
                </a:ext>
              </a:extLst>
            </p:cNvPr>
            <p:cNvSpPr/>
            <p:nvPr/>
          </p:nvSpPr>
          <p:spPr>
            <a:xfrm>
              <a:off x="501804" y="3429000"/>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Risk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Factors</a:t>
              </a:r>
            </a:p>
          </p:txBody>
        </p:sp>
        <p:sp>
          <p:nvSpPr>
            <p:cNvPr id="35" name="Rectangle 34">
              <a:extLst>
                <a:ext uri="{FF2B5EF4-FFF2-40B4-BE49-F238E27FC236}">
                  <a16:creationId xmlns:a16="http://schemas.microsoft.com/office/drawing/2014/main" id="{4C99B365-EF3F-4321-B9B8-77ECC1050818}"/>
                </a:ext>
              </a:extLst>
            </p:cNvPr>
            <p:cNvSpPr/>
            <p:nvPr/>
          </p:nvSpPr>
          <p:spPr>
            <a:xfrm>
              <a:off x="2784843" y="3428999"/>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Triggers and Stressors</a:t>
              </a:r>
            </a:p>
          </p:txBody>
        </p:sp>
        <p:sp>
          <p:nvSpPr>
            <p:cNvPr id="36" name="Rectangle 35">
              <a:extLst>
                <a:ext uri="{FF2B5EF4-FFF2-40B4-BE49-F238E27FC236}">
                  <a16:creationId xmlns:a16="http://schemas.microsoft.com/office/drawing/2014/main" id="{A9DFD259-6743-4398-AF2C-D4030226C79B}"/>
                </a:ext>
              </a:extLst>
            </p:cNvPr>
            <p:cNvSpPr/>
            <p:nvPr/>
          </p:nvSpPr>
          <p:spPr>
            <a:xfrm>
              <a:off x="5075663"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Warning Behaviors</a:t>
              </a:r>
            </a:p>
          </p:txBody>
        </p:sp>
        <p:sp>
          <p:nvSpPr>
            <p:cNvPr id="37" name="Rectangle 36">
              <a:extLst>
                <a:ext uri="{FF2B5EF4-FFF2-40B4-BE49-F238E27FC236}">
                  <a16:creationId xmlns:a16="http://schemas.microsoft.com/office/drawing/2014/main" id="{11C3C840-1A87-4A8A-BD67-01260CC0D1C1}"/>
                </a:ext>
              </a:extLst>
            </p:cNvPr>
            <p:cNvSpPr/>
            <p:nvPr/>
          </p:nvSpPr>
          <p:spPr>
            <a:xfrm>
              <a:off x="7361663" y="34289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Potential Imminence</a:t>
              </a:r>
            </a:p>
          </p:txBody>
        </p:sp>
        <p:sp>
          <p:nvSpPr>
            <p:cNvPr id="38" name="Rectangle 37">
              <a:extLst>
                <a:ext uri="{FF2B5EF4-FFF2-40B4-BE49-F238E27FC236}">
                  <a16:creationId xmlns:a16="http://schemas.microsoft.com/office/drawing/2014/main" id="{E3B5755C-6284-4912-ABBC-0D210F7FCF88}"/>
                </a:ext>
              </a:extLst>
            </p:cNvPr>
            <p:cNvSpPr/>
            <p:nvPr/>
          </p:nvSpPr>
          <p:spPr>
            <a:xfrm>
              <a:off x="9646152" y="3435798"/>
              <a:ext cx="2062975" cy="201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A5B5D"/>
                  </a:solidFill>
                  <a:effectLst/>
                  <a:uLnTx/>
                  <a:uFillTx/>
                  <a:latin typeface="Calibri" panose="020F0502020204030204" pitchFamily="34" charset="0"/>
                  <a:ea typeface="+mn-ea"/>
                  <a:cs typeface="Calibri" panose="020F0502020204030204" pitchFamily="34" charset="0"/>
                </a:rPr>
                <a:t>Mitigators</a:t>
              </a:r>
            </a:p>
          </p:txBody>
        </p:sp>
        <p:cxnSp>
          <p:nvCxnSpPr>
            <p:cNvPr id="42" name="Straight Connector 41">
              <a:extLst>
                <a:ext uri="{FF2B5EF4-FFF2-40B4-BE49-F238E27FC236}">
                  <a16:creationId xmlns:a16="http://schemas.microsoft.com/office/drawing/2014/main" id="{A0DE98FB-2C7A-445A-93D0-2B05C99FDE6E}"/>
                </a:ext>
              </a:extLst>
            </p:cNvPr>
            <p:cNvCxnSpPr/>
            <p:nvPr/>
          </p:nvCxnSpPr>
          <p:spPr>
            <a:xfrm>
              <a:off x="2594282" y="3702205"/>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036709-73AE-4B17-8CA7-B57C99AF9607}"/>
                </a:ext>
              </a:extLst>
            </p:cNvPr>
            <p:cNvCxnSpPr/>
            <p:nvPr/>
          </p:nvCxnSpPr>
          <p:spPr>
            <a:xfrm>
              <a:off x="5005684"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779A46-6392-4C50-B826-D85ED45D06CA}"/>
                </a:ext>
              </a:extLst>
            </p:cNvPr>
            <p:cNvCxnSpPr/>
            <p:nvPr/>
          </p:nvCxnSpPr>
          <p:spPr>
            <a:xfrm>
              <a:off x="7269382" y="3700639"/>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BC7986-B840-4792-9090-547BCE21F74C}"/>
                </a:ext>
              </a:extLst>
            </p:cNvPr>
            <p:cNvCxnSpPr/>
            <p:nvPr/>
          </p:nvCxnSpPr>
          <p:spPr>
            <a:xfrm>
              <a:off x="9646152" y="3703320"/>
              <a:ext cx="0" cy="1483112"/>
            </a:xfrm>
            <a:prstGeom prst="line">
              <a:avLst/>
            </a:prstGeom>
            <a:ln w="19050">
              <a:solidFill>
                <a:srgbClr val="005288"/>
              </a:solidFill>
            </a:ln>
          </p:spPr>
          <p:style>
            <a:lnRef idx="1">
              <a:schemeClr val="accent1"/>
            </a:lnRef>
            <a:fillRef idx="0">
              <a:schemeClr val="accent1"/>
            </a:fillRef>
            <a:effectRef idx="0">
              <a:schemeClr val="accent1"/>
            </a:effectRef>
            <a:fontRef idx="minor">
              <a:schemeClr val="tx1"/>
            </a:fontRef>
          </p:style>
        </p:cxnSp>
      </p:grpSp>
      <p:sp>
        <p:nvSpPr>
          <p:cNvPr id="33" name="Footer Placeholder 5">
            <a:extLst>
              <a:ext uri="{FF2B5EF4-FFF2-40B4-BE49-F238E27FC236}">
                <a16:creationId xmlns:a16="http://schemas.microsoft.com/office/drawing/2014/main" id="{F96D355D-1708-4761-AD6E-3F87EE044EED}"/>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M2 – Threat Assessment Model</a:t>
            </a:r>
          </a:p>
        </p:txBody>
      </p:sp>
    </p:spTree>
    <p:custDataLst>
      <p:tags r:id="rId1"/>
    </p:custDataLst>
    <p:extLst>
      <p:ext uri="{BB962C8B-B14F-4D97-AF65-F5344CB8AC3E}">
        <p14:creationId xmlns:p14="http://schemas.microsoft.com/office/powerpoint/2010/main" val="6329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F8F680-565D-478A-8EFC-483E25074D33}"/>
              </a:ext>
            </a:extLst>
          </p:cNvPr>
          <p:cNvSpPr>
            <a:spLocks noGrp="1"/>
          </p:cNvSpPr>
          <p:nvPr>
            <p:ph type="title"/>
          </p:nvPr>
        </p:nvSpPr>
        <p:spPr/>
        <p:txBody>
          <a:bodyPr/>
          <a:lstStyle/>
          <a:p>
            <a:r>
              <a:rPr lang="en-US" dirty="0"/>
              <a:t>Takeaways</a:t>
            </a:r>
          </a:p>
        </p:txBody>
      </p:sp>
      <p:sp>
        <p:nvSpPr>
          <p:cNvPr id="10" name="Content Placeholder 9">
            <a:extLst>
              <a:ext uri="{FF2B5EF4-FFF2-40B4-BE49-F238E27FC236}">
                <a16:creationId xmlns:a16="http://schemas.microsoft.com/office/drawing/2014/main" id="{34526211-038B-4A29-A422-9F55C44FC93E}"/>
              </a:ext>
            </a:extLst>
          </p:cNvPr>
          <p:cNvSpPr>
            <a:spLocks noGrp="1"/>
          </p:cNvSpPr>
          <p:nvPr>
            <p:ph sz="half" idx="1"/>
          </p:nvPr>
        </p:nvSpPr>
        <p:spPr>
          <a:xfrm>
            <a:off x="1603169" y="1761898"/>
            <a:ext cx="10156440" cy="4602911"/>
          </a:xfrm>
        </p:spPr>
        <p:txBody>
          <a:bodyPr>
            <a:noAutofit/>
          </a:bodyPr>
          <a:lstStyle/>
          <a:p>
            <a:pPr marL="342900" indent="-342900">
              <a:buFont typeface="Arial" panose="020B0604020202020204" pitchFamily="34" charset="0"/>
              <a:buChar char="•"/>
            </a:pPr>
            <a:r>
              <a:rPr lang="en-US" dirty="0"/>
              <a:t>Threat assessment is a fact-based method of investigation</a:t>
            </a:r>
          </a:p>
          <a:p>
            <a:pPr marL="342900" indent="-342900">
              <a:buFont typeface="Arial" panose="020B0604020202020204" pitchFamily="34" charset="0"/>
              <a:buChar char="•"/>
            </a:pPr>
            <a:r>
              <a:rPr lang="en-US" kern="1200" dirty="0">
                <a:effectLst/>
              </a:rPr>
              <a:t>A key to resolving a threat is early detection of </a:t>
            </a:r>
            <a:r>
              <a:rPr lang="en-US" dirty="0"/>
              <a:t>concerning or threatening</a:t>
            </a:r>
            <a:r>
              <a:rPr lang="en-US" kern="1200" dirty="0">
                <a:effectLst/>
              </a:rPr>
              <a:t> behaviors</a:t>
            </a:r>
          </a:p>
          <a:p>
            <a:pPr marL="342900" indent="-342900">
              <a:buFont typeface="Arial" panose="020B0604020202020204" pitchFamily="34" charset="0"/>
              <a:buChar char="•"/>
            </a:pPr>
            <a:r>
              <a:rPr lang="en-US" dirty="0"/>
              <a:t>Behavioral threat assessment fills a gap as the threat environment changes</a:t>
            </a:r>
          </a:p>
          <a:p>
            <a:pPr marL="342900" indent="-342900">
              <a:buFont typeface="Arial" panose="020B0604020202020204" pitchFamily="34" charset="0"/>
              <a:buChar char="•"/>
            </a:pPr>
            <a:r>
              <a:rPr lang="en-US" dirty="0"/>
              <a:t>Concerning behaviors should be viewed within the totality of circumstances</a:t>
            </a:r>
          </a:p>
        </p:txBody>
      </p:sp>
      <p:sp>
        <p:nvSpPr>
          <p:cNvPr id="7" name="Footer Placeholder 5">
            <a:extLst>
              <a:ext uri="{FF2B5EF4-FFF2-40B4-BE49-F238E27FC236}">
                <a16:creationId xmlns:a16="http://schemas.microsoft.com/office/drawing/2014/main" id="{E2F52622-22E4-41E8-B99B-8CB4708AD222}"/>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M1 – Why Is Behavioral Threat Assessment Important?</a:t>
            </a:r>
          </a:p>
        </p:txBody>
      </p:sp>
    </p:spTree>
    <p:custDataLst>
      <p:tags r:id="rId1"/>
    </p:custDataLst>
    <p:extLst>
      <p:ext uri="{BB962C8B-B14F-4D97-AF65-F5344CB8AC3E}">
        <p14:creationId xmlns:p14="http://schemas.microsoft.com/office/powerpoint/2010/main" val="2221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3197-54E6-4208-A9C2-3AE69D8FA9F1}"/>
              </a:ext>
            </a:extLst>
          </p:cNvPr>
          <p:cNvSpPr>
            <a:spLocks noGrp="1"/>
          </p:cNvSpPr>
          <p:nvPr>
            <p:ph type="title"/>
          </p:nvPr>
        </p:nvSpPr>
        <p:spPr/>
        <p:txBody>
          <a:bodyPr/>
          <a:lstStyle/>
          <a:p>
            <a:r>
              <a:rPr lang="en-US" dirty="0"/>
              <a:t>End of Topic Questions</a:t>
            </a:r>
          </a:p>
        </p:txBody>
      </p:sp>
      <p:pic>
        <p:nvPicPr>
          <p:cNvPr id="17" name="Content Placeholder 16">
            <a:extLst>
              <a:ext uri="{FF2B5EF4-FFF2-40B4-BE49-F238E27FC236}">
                <a16:creationId xmlns:a16="http://schemas.microsoft.com/office/drawing/2014/main" id="{67835079-7115-4992-BA31-DE4F7527A4C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3387141" y="2011680"/>
            <a:ext cx="5435757" cy="3840480"/>
          </a:xfrm>
          <a:prstGeom prst="rect">
            <a:avLst/>
          </a:prstGeom>
          <a:ln>
            <a:noFill/>
          </a:ln>
          <a:effectLst>
            <a:outerShdw blurRad="292100" dist="139700" dir="2700000" algn="tl" rotWithShape="0">
              <a:srgbClr val="333333">
                <a:alpha val="65000"/>
              </a:srgbClr>
            </a:outerShdw>
          </a:effectLst>
        </p:spPr>
      </p:pic>
      <p:sp>
        <p:nvSpPr>
          <p:cNvPr id="7" name="Footer Placeholder 5">
            <a:extLst>
              <a:ext uri="{FF2B5EF4-FFF2-40B4-BE49-F238E27FC236}">
                <a16:creationId xmlns:a16="http://schemas.microsoft.com/office/drawing/2014/main" id="{449BF0C0-B1FB-42EB-8D73-1AF26F64A837}"/>
              </a:ext>
            </a:extLst>
          </p:cNvPr>
          <p:cNvSpPr txBox="1">
            <a:spLocks/>
          </p:cNvSpPr>
          <p:nvPr/>
        </p:nvSpPr>
        <p:spPr>
          <a:xfrm>
            <a:off x="182880" y="6459785"/>
            <a:ext cx="4822804" cy="365125"/>
          </a:xfrm>
          <a:prstGeom prst="rect">
            <a:avLst/>
          </a:prstGeom>
        </p:spPr>
        <p:txBody>
          <a:bodyPr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M1 – Why Is Behavioral Threat Assessment Important?</a:t>
            </a:r>
          </a:p>
        </p:txBody>
      </p:sp>
    </p:spTree>
    <p:custDataLst>
      <p:tags r:id="rId1"/>
    </p:custDataLst>
    <p:extLst>
      <p:ext uri="{BB962C8B-B14F-4D97-AF65-F5344CB8AC3E}">
        <p14:creationId xmlns:p14="http://schemas.microsoft.com/office/powerpoint/2010/main" val="34691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a:xfrm>
            <a:off x="1100051" y="1308315"/>
            <a:ext cx="10058400" cy="1922732"/>
          </a:xfrm>
        </p:spPr>
        <p:txBody>
          <a:bodyPr/>
          <a:lstStyle/>
          <a:p>
            <a:pPr algn="ctr"/>
            <a:r>
              <a:rPr lang="en-US" dirty="0">
                <a:solidFill>
                  <a:schemeClr val="bg1"/>
                </a:solidFill>
                <a:latin typeface="Arial" panose="020B0604020202020204" pitchFamily="34" charset="0"/>
                <a:cs typeface="Arial" panose="020B0604020202020204" pitchFamily="34" charset="0"/>
              </a:rPr>
              <a:t>Strategies for Preventing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Youth Suicide </a:t>
            </a: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229834" y="4121944"/>
            <a:ext cx="9583614" cy="1143000"/>
          </a:xfrm>
        </p:spPr>
        <p:txBody>
          <a:bodyPr/>
          <a:lstStyle/>
          <a:p>
            <a:r>
              <a:rPr lang="en-US" spc="600" dirty="0">
                <a:solidFill>
                  <a:schemeClr val="bg1">
                    <a:lumMod val="75000"/>
                  </a:schemeClr>
                </a:solidFill>
                <a:latin typeface="Arial" panose="020B0604020202020204" pitchFamily="34" charset="0"/>
                <a:cs typeface="Arial" panose="020B0604020202020204" pitchFamily="34" charset="0"/>
              </a:rPr>
              <a:t>Montana Safe Schools Center</a:t>
            </a:r>
          </a:p>
          <a:p>
            <a:r>
              <a:rPr lang="en-US" sz="2400" spc="600" dirty="0">
                <a:solidFill>
                  <a:schemeClr val="bg1">
                    <a:lumMod val="75000"/>
                  </a:schemeClr>
                </a:solidFill>
                <a:latin typeface="Arial" panose="020B0604020202020204" pitchFamily="34" charset="0"/>
                <a:cs typeface="Arial" panose="020B0604020202020204" pitchFamily="34" charset="0"/>
              </a:rPr>
              <a:t>Nancy Berg, MSW</a:t>
            </a:r>
          </a:p>
        </p:txBody>
      </p:sp>
    </p:spTree>
    <p:extLst>
      <p:ext uri="{BB962C8B-B14F-4D97-AF65-F5344CB8AC3E}">
        <p14:creationId xmlns:p14="http://schemas.microsoft.com/office/powerpoint/2010/main" val="22741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FBD7-320F-4489-80A9-873AB8F529F4}"/>
              </a:ext>
            </a:extLst>
          </p:cNvPr>
          <p:cNvSpPr>
            <a:spLocks noGrp="1"/>
          </p:cNvSpPr>
          <p:nvPr>
            <p:ph type="title"/>
          </p:nvPr>
        </p:nvSpPr>
        <p:spPr/>
        <p:txBody>
          <a:bodyPr>
            <a:normAutofit/>
          </a:bodyPr>
          <a:lstStyle/>
          <a:p>
            <a:r>
              <a:rPr lang="en-US" sz="2800" dirty="0"/>
              <a:t>Creating a safe and Connected School climate</a:t>
            </a:r>
          </a:p>
        </p:txBody>
      </p:sp>
      <p:sp>
        <p:nvSpPr>
          <p:cNvPr id="3" name="Text Placeholder 2">
            <a:extLst>
              <a:ext uri="{FF2B5EF4-FFF2-40B4-BE49-F238E27FC236}">
                <a16:creationId xmlns:a16="http://schemas.microsoft.com/office/drawing/2014/main" id="{F7F9BF72-9F49-462C-8FD8-C35FB98CBFDA}"/>
              </a:ext>
            </a:extLst>
          </p:cNvPr>
          <p:cNvSpPr>
            <a:spLocks noGrp="1"/>
          </p:cNvSpPr>
          <p:nvPr>
            <p:ph type="body" idx="1"/>
          </p:nvPr>
        </p:nvSpPr>
        <p:spPr>
          <a:xfrm>
            <a:off x="8643650" y="5438151"/>
            <a:ext cx="3200400" cy="507012"/>
          </a:xfrm>
        </p:spPr>
        <p:txBody>
          <a:bodyPr/>
          <a:lstStyle/>
          <a:p>
            <a:r>
              <a:rPr lang="en-US" dirty="0"/>
              <a:t>Michele Henson </a:t>
            </a:r>
          </a:p>
        </p:txBody>
      </p:sp>
      <p:pic>
        <p:nvPicPr>
          <p:cNvPr id="5" name="Picture 4">
            <a:extLst>
              <a:ext uri="{FF2B5EF4-FFF2-40B4-BE49-F238E27FC236}">
                <a16:creationId xmlns:a16="http://schemas.microsoft.com/office/drawing/2014/main" id="{40E8530D-B818-4660-A7A3-39113EEF5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8447"/>
            <a:ext cx="12192000" cy="6515100"/>
          </a:xfrm>
          <a:prstGeom prst="rect">
            <a:avLst/>
          </a:prstGeom>
        </p:spPr>
      </p:pic>
    </p:spTree>
    <p:extLst>
      <p:ext uri="{BB962C8B-B14F-4D97-AF65-F5344CB8AC3E}">
        <p14:creationId xmlns:p14="http://schemas.microsoft.com/office/powerpoint/2010/main" val="2677997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72E3E49-653F-2444-BF28-F06A591FC669}"/>
              </a:ext>
            </a:extLst>
          </p:cNvPr>
          <p:cNvPicPr>
            <a:picLocks noChangeAspect="1"/>
          </p:cNvPicPr>
          <p:nvPr/>
        </p:nvPicPr>
        <p:blipFill>
          <a:blip r:embed="rId3"/>
          <a:stretch>
            <a:fillRect/>
          </a:stretch>
        </p:blipFill>
        <p:spPr>
          <a:xfrm>
            <a:off x="0" y="2802835"/>
            <a:ext cx="3613441" cy="4055164"/>
          </a:xfrm>
          <a:prstGeom prst="rect">
            <a:avLst/>
          </a:prstGeom>
        </p:spPr>
      </p:pic>
      <p:pic>
        <p:nvPicPr>
          <p:cNvPr id="6" name="Picture 5">
            <a:extLst>
              <a:ext uri="{FF2B5EF4-FFF2-40B4-BE49-F238E27FC236}">
                <a16:creationId xmlns:a16="http://schemas.microsoft.com/office/drawing/2014/main" id="{7C777E60-CA1F-2E49-A090-0CAD7439F2CF}"/>
              </a:ext>
            </a:extLst>
          </p:cNvPr>
          <p:cNvPicPr>
            <a:picLocks noChangeAspect="1"/>
          </p:cNvPicPr>
          <p:nvPr/>
        </p:nvPicPr>
        <p:blipFill>
          <a:blip r:embed="rId4"/>
          <a:stretch>
            <a:fillRect/>
          </a:stretch>
        </p:blipFill>
        <p:spPr>
          <a:xfrm>
            <a:off x="2" y="2943660"/>
            <a:ext cx="3480214" cy="3907990"/>
          </a:xfrm>
          <a:prstGeom prst="rect">
            <a:avLst/>
          </a:prstGeom>
        </p:spPr>
      </p:pic>
      <p:pic>
        <p:nvPicPr>
          <p:cNvPr id="7" name="Picture 6">
            <a:extLst>
              <a:ext uri="{FF2B5EF4-FFF2-40B4-BE49-F238E27FC236}">
                <a16:creationId xmlns:a16="http://schemas.microsoft.com/office/drawing/2014/main" id="{6E53BDA5-679F-FF45-BFFC-79DFBCBB2FC0}"/>
              </a:ext>
            </a:extLst>
          </p:cNvPr>
          <p:cNvPicPr>
            <a:picLocks noChangeAspect="1"/>
          </p:cNvPicPr>
          <p:nvPr/>
        </p:nvPicPr>
        <p:blipFill>
          <a:blip r:embed="rId3"/>
          <a:stretch>
            <a:fillRect/>
          </a:stretch>
        </p:blipFill>
        <p:spPr>
          <a:xfrm rot="10800000">
            <a:off x="10146823" y="752"/>
            <a:ext cx="2045175" cy="2295187"/>
          </a:xfrm>
          <a:prstGeom prst="rect">
            <a:avLst/>
          </a:prstGeom>
        </p:spPr>
      </p:pic>
      <p:pic>
        <p:nvPicPr>
          <p:cNvPr id="8" name="Picture 7">
            <a:extLst>
              <a:ext uri="{FF2B5EF4-FFF2-40B4-BE49-F238E27FC236}">
                <a16:creationId xmlns:a16="http://schemas.microsoft.com/office/drawing/2014/main" id="{7F2BF07B-A781-304A-A74C-0655C35145D2}"/>
              </a:ext>
            </a:extLst>
          </p:cNvPr>
          <p:cNvPicPr>
            <a:picLocks noChangeAspect="1"/>
          </p:cNvPicPr>
          <p:nvPr/>
        </p:nvPicPr>
        <p:blipFill>
          <a:blip r:embed="rId4"/>
          <a:stretch>
            <a:fillRect/>
          </a:stretch>
        </p:blipFill>
        <p:spPr>
          <a:xfrm rot="10800000">
            <a:off x="10222229" y="-16842"/>
            <a:ext cx="1969770" cy="2211887"/>
          </a:xfrm>
          <a:prstGeom prst="rect">
            <a:avLst/>
          </a:prstGeom>
        </p:spPr>
      </p:pic>
      <p:pic>
        <p:nvPicPr>
          <p:cNvPr id="9" name="Picture 8">
            <a:extLst>
              <a:ext uri="{FF2B5EF4-FFF2-40B4-BE49-F238E27FC236}">
                <a16:creationId xmlns:a16="http://schemas.microsoft.com/office/drawing/2014/main" id="{B38A4C42-151B-354D-99A8-46BC188ED4D9}"/>
              </a:ext>
            </a:extLst>
          </p:cNvPr>
          <p:cNvPicPr>
            <a:picLocks noChangeAspect="1"/>
          </p:cNvPicPr>
          <p:nvPr/>
        </p:nvPicPr>
        <p:blipFill>
          <a:blip r:embed="rId5"/>
          <a:stretch>
            <a:fillRect/>
          </a:stretch>
        </p:blipFill>
        <p:spPr>
          <a:xfrm>
            <a:off x="293880" y="5893904"/>
            <a:ext cx="1396304" cy="652479"/>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Data</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Risk Factors</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Policy</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Suicide Prevention</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Training and (Crisis) Action Planning</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073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3"/>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Data</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a:bodyPr>
          <a:lstStyle/>
          <a:p>
            <a:r>
              <a:rPr lang="en-US" dirty="0">
                <a:solidFill>
                  <a:schemeClr val="bg1"/>
                </a:solidFill>
                <a:latin typeface="Arial" panose="020B0604020202020204" pitchFamily="34" charset="0"/>
                <a:cs typeface="Arial" panose="020B0604020202020204" pitchFamily="34" charset="0"/>
              </a:rPr>
              <a:t>2019 Youth Risk Behavior Survey (Grades 9-12)</a:t>
            </a:r>
          </a:p>
          <a:p>
            <a:pPr lvl="1"/>
            <a:r>
              <a:rPr lang="en-US" dirty="0">
                <a:solidFill>
                  <a:schemeClr val="bg1"/>
                </a:solidFill>
                <a:latin typeface="Arial" panose="020B0604020202020204" pitchFamily="34" charset="0"/>
                <a:cs typeface="Arial" panose="020B0604020202020204" pitchFamily="34" charset="0"/>
              </a:rPr>
              <a:t>23% of students reported considering suicide w/in the last year</a:t>
            </a:r>
          </a:p>
          <a:p>
            <a:pPr lvl="1"/>
            <a:r>
              <a:rPr lang="en-US" dirty="0">
                <a:solidFill>
                  <a:schemeClr val="bg1"/>
                </a:solidFill>
                <a:latin typeface="Arial" panose="020B0604020202020204" pitchFamily="34" charset="0"/>
                <a:cs typeface="Arial" panose="020B0604020202020204" pitchFamily="34" charset="0"/>
              </a:rPr>
              <a:t>10%of youth attempted suicide w/in the last year</a:t>
            </a:r>
          </a:p>
          <a:p>
            <a:r>
              <a:rPr lang="en-US" dirty="0">
                <a:solidFill>
                  <a:schemeClr val="bg1"/>
                </a:solidFill>
                <a:latin typeface="Arial" panose="020B0604020202020204" pitchFamily="34" charset="0"/>
                <a:cs typeface="Arial" panose="020B0604020202020204" pitchFamily="34" charset="0"/>
              </a:rPr>
              <a:t>Center for Disease Control (national average)</a:t>
            </a:r>
          </a:p>
          <a:p>
            <a:pPr lvl="1"/>
            <a:r>
              <a:rPr lang="en-US" dirty="0">
                <a:solidFill>
                  <a:schemeClr val="bg1"/>
                </a:solidFill>
                <a:latin typeface="Arial" panose="020B0604020202020204" pitchFamily="34" charset="0"/>
                <a:cs typeface="Arial" panose="020B0604020202020204" pitchFamily="34" charset="0"/>
              </a:rPr>
              <a:t>17% considered suicide</a:t>
            </a:r>
          </a:p>
          <a:p>
            <a:pPr lvl="1"/>
            <a:r>
              <a:rPr lang="en-US" dirty="0">
                <a:solidFill>
                  <a:schemeClr val="bg1"/>
                </a:solidFill>
                <a:latin typeface="Arial" panose="020B0604020202020204" pitchFamily="34" charset="0"/>
                <a:cs typeface="Arial" panose="020B0604020202020204" pitchFamily="34" charset="0"/>
              </a:rPr>
              <a:t>7% attempted suicide</a:t>
            </a:r>
          </a:p>
          <a:p>
            <a:pPr lvl="1"/>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4"/>
          <a:stretch>
            <a:fillRect/>
          </a:stretch>
        </p:blipFill>
        <p:spPr>
          <a:xfrm>
            <a:off x="3989717" y="6407462"/>
            <a:ext cx="4212566" cy="137491"/>
          </a:xfrm>
          <a:prstGeom prst="rect">
            <a:avLst/>
          </a:prstGeom>
        </p:spPr>
      </p:pic>
      <p:sp>
        <p:nvSpPr>
          <p:cNvPr id="5" name="TextBox 4">
            <a:extLst>
              <a:ext uri="{FF2B5EF4-FFF2-40B4-BE49-F238E27FC236}">
                <a16:creationId xmlns:a16="http://schemas.microsoft.com/office/drawing/2014/main" id="{596F2DD6-AA7A-4F59-897A-98E49A791643}"/>
              </a:ext>
            </a:extLst>
          </p:cNvPr>
          <p:cNvSpPr txBox="1"/>
          <p:nvPr/>
        </p:nvSpPr>
        <p:spPr>
          <a:xfrm>
            <a:off x="7255042" y="5451045"/>
            <a:ext cx="4824663" cy="646331"/>
          </a:xfrm>
          <a:prstGeom prst="rect">
            <a:avLst/>
          </a:prstGeom>
          <a:noFill/>
        </p:spPr>
        <p:txBody>
          <a:bodyPr wrap="square" rtlCol="0">
            <a:spAutoFit/>
          </a:bodyPr>
          <a:lstStyle/>
          <a:p>
            <a:r>
              <a:rPr lang="en-US" dirty="0">
                <a:solidFill>
                  <a:schemeClr val="bg1"/>
                </a:solidFill>
              </a:rPr>
              <a:t>Office of Public Instruction, 2019</a:t>
            </a:r>
          </a:p>
          <a:p>
            <a:r>
              <a:rPr lang="en-US" dirty="0">
                <a:solidFill>
                  <a:schemeClr val="bg1"/>
                </a:solidFill>
              </a:rPr>
              <a:t>Center for Disease Control and Prevention, 2021</a:t>
            </a:r>
          </a:p>
        </p:txBody>
      </p:sp>
    </p:spTree>
    <p:extLst>
      <p:ext uri="{BB962C8B-B14F-4D97-AF65-F5344CB8AC3E}">
        <p14:creationId xmlns:p14="http://schemas.microsoft.com/office/powerpoint/2010/main" val="83411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2"/>
          <a:stretch>
            <a:fillRect/>
          </a:stretch>
        </p:blipFill>
        <p:spPr>
          <a:xfrm>
            <a:off x="30480" y="0"/>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Risk Factors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lnSpcReduction="10000"/>
          </a:bodyPr>
          <a:lstStyle/>
          <a:p>
            <a:r>
              <a:rPr lang="en-US" dirty="0">
                <a:solidFill>
                  <a:schemeClr val="bg1"/>
                </a:solidFill>
                <a:latin typeface="Arial" panose="020B0604020202020204" pitchFamily="34" charset="0"/>
                <a:cs typeface="Arial" panose="020B0604020202020204" pitchFamily="34" charset="0"/>
              </a:rPr>
              <a:t>Previous suicide attempts</a:t>
            </a:r>
          </a:p>
          <a:p>
            <a:r>
              <a:rPr lang="en-US" dirty="0">
                <a:solidFill>
                  <a:schemeClr val="bg1"/>
                </a:solidFill>
                <a:latin typeface="Arial" panose="020B0604020202020204" pitchFamily="34" charset="0"/>
                <a:cs typeface="Arial" panose="020B0604020202020204" pitchFamily="34" charset="0"/>
              </a:rPr>
              <a:t>History of Mental Illness</a:t>
            </a:r>
          </a:p>
          <a:p>
            <a:r>
              <a:rPr lang="en-US" dirty="0">
                <a:solidFill>
                  <a:schemeClr val="bg1"/>
                </a:solidFill>
                <a:latin typeface="Arial" panose="020B0604020202020204" pitchFamily="34" charset="0"/>
                <a:cs typeface="Arial" panose="020B0604020202020204" pitchFamily="34" charset="0"/>
              </a:rPr>
              <a:t>Lack of Social Support</a:t>
            </a:r>
          </a:p>
          <a:p>
            <a:r>
              <a:rPr lang="en-US" dirty="0">
                <a:solidFill>
                  <a:schemeClr val="bg1"/>
                </a:solidFill>
                <a:latin typeface="Arial" panose="020B0604020202020204" pitchFamily="34" charset="0"/>
                <a:cs typeface="Arial" panose="020B0604020202020204" pitchFamily="34" charset="0"/>
              </a:rPr>
              <a:t>Hopelessness</a:t>
            </a:r>
          </a:p>
          <a:p>
            <a:r>
              <a:rPr lang="en-US" dirty="0">
                <a:solidFill>
                  <a:schemeClr val="bg1"/>
                </a:solidFill>
                <a:latin typeface="Arial" panose="020B0604020202020204" pitchFamily="34" charset="0"/>
                <a:cs typeface="Arial" panose="020B0604020202020204" pitchFamily="34" charset="0"/>
              </a:rPr>
              <a:t>Intense Stressful Events</a:t>
            </a:r>
          </a:p>
          <a:p>
            <a:r>
              <a:rPr lang="en-US" dirty="0">
                <a:solidFill>
                  <a:schemeClr val="bg1"/>
                </a:solidFill>
                <a:latin typeface="Arial" panose="020B0604020202020204" pitchFamily="34" charset="0"/>
                <a:cs typeface="Arial" panose="020B0604020202020204" pitchFamily="34" charset="0"/>
              </a:rPr>
              <a:t>Witnessing Another’s Suicide</a:t>
            </a:r>
          </a:p>
          <a:p>
            <a:r>
              <a:rPr lang="en-US" dirty="0">
                <a:solidFill>
                  <a:schemeClr val="bg1"/>
                </a:solidFill>
                <a:latin typeface="Arial" panose="020B0604020202020204" pitchFamily="34" charset="0"/>
                <a:cs typeface="Arial" panose="020B0604020202020204" pitchFamily="34" charset="0"/>
              </a:rPr>
              <a:t>Accessibility, Availability  &amp; Acceptability of Mental Health</a:t>
            </a:r>
          </a:p>
          <a:p>
            <a:pPr>
              <a:buNone/>
            </a:pP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3"/>
          <a:stretch>
            <a:fillRect/>
          </a:stretch>
        </p:blipFill>
        <p:spPr>
          <a:xfrm>
            <a:off x="3989717" y="6407462"/>
            <a:ext cx="4212566" cy="137491"/>
          </a:xfrm>
          <a:prstGeom prst="rect">
            <a:avLst/>
          </a:prstGeom>
        </p:spPr>
      </p:pic>
      <p:sp>
        <p:nvSpPr>
          <p:cNvPr id="8" name="TextBox 7">
            <a:extLst>
              <a:ext uri="{FF2B5EF4-FFF2-40B4-BE49-F238E27FC236}">
                <a16:creationId xmlns:a16="http://schemas.microsoft.com/office/drawing/2014/main" id="{D8113FCB-95B0-4F27-9218-559FDC271DA6}"/>
              </a:ext>
            </a:extLst>
          </p:cNvPr>
          <p:cNvSpPr txBox="1"/>
          <p:nvPr/>
        </p:nvSpPr>
        <p:spPr>
          <a:xfrm>
            <a:off x="7636043" y="5545928"/>
            <a:ext cx="4525478" cy="646331"/>
          </a:xfrm>
          <a:prstGeom prst="rect">
            <a:avLst/>
          </a:prstGeom>
          <a:noFill/>
        </p:spPr>
        <p:txBody>
          <a:bodyPr wrap="square" rtlCol="0">
            <a:spAutoFit/>
          </a:bodyPr>
          <a:lstStyle/>
          <a:p>
            <a:r>
              <a:rPr lang="en-US" dirty="0">
                <a:solidFill>
                  <a:schemeClr val="bg1"/>
                </a:solidFill>
              </a:rPr>
              <a:t>MT Dept. of Public Health &amp; Human Services, 2017</a:t>
            </a:r>
          </a:p>
        </p:txBody>
      </p:sp>
    </p:spTree>
    <p:extLst>
      <p:ext uri="{BB962C8B-B14F-4D97-AF65-F5344CB8AC3E}">
        <p14:creationId xmlns:p14="http://schemas.microsoft.com/office/powerpoint/2010/main" val="2216849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2"/>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State Legislative Policy</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a:xfrm>
            <a:off x="1097280" y="1666365"/>
            <a:ext cx="4212566" cy="4023360"/>
          </a:xfrm>
        </p:spPr>
        <p:txBody>
          <a:bodyPr/>
          <a:lstStyle/>
          <a:p>
            <a:r>
              <a:rPr lang="en-US" dirty="0">
                <a:solidFill>
                  <a:schemeClr val="bg1"/>
                </a:solidFill>
                <a:latin typeface="Arial" panose="020B0604020202020204" pitchFamily="34" charset="0"/>
                <a:cs typeface="Arial" panose="020B0604020202020204" pitchFamily="34" charset="0"/>
              </a:rPr>
              <a:t>Montana HB 374</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2015</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 </a:t>
            </a:r>
            <a:r>
              <a:rPr lang="en-US" dirty="0" err="1">
                <a:solidFill>
                  <a:schemeClr val="bg1"/>
                </a:solidFill>
                <a:latin typeface="Arial" panose="020B0604020202020204" pitchFamily="34" charset="0"/>
                <a:cs typeface="Arial" panose="020B0604020202020204" pitchFamily="34" charset="0"/>
              </a:rPr>
              <a:t>Hrs</a:t>
            </a:r>
            <a:r>
              <a:rPr lang="en-US" dirty="0">
                <a:solidFill>
                  <a:schemeClr val="bg1"/>
                </a:solidFill>
                <a:latin typeface="Arial" panose="020B0604020202020204" pitchFamily="34" charset="0"/>
                <a:cs typeface="Arial" panose="020B0604020202020204" pitchFamily="34" charset="0"/>
              </a:rPr>
              <a:t> training every 5 </a:t>
            </a:r>
            <a:r>
              <a:rPr lang="en-US" dirty="0" err="1">
                <a:solidFill>
                  <a:schemeClr val="bg1"/>
                </a:solidFill>
                <a:latin typeface="Arial" panose="020B0604020202020204" pitchFamily="34" charset="0"/>
                <a:cs typeface="Arial" panose="020B0604020202020204" pitchFamily="34" charset="0"/>
              </a:rPr>
              <a:t>yrs</a:t>
            </a:r>
            <a:endParaRPr lang="en-US"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Made available to all schools</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No cost to employee</a:t>
            </a: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3"/>
          <a:stretch>
            <a:fillRect/>
          </a:stretch>
        </p:blipFill>
        <p:spPr>
          <a:xfrm>
            <a:off x="3989717" y="6407462"/>
            <a:ext cx="4212566" cy="137491"/>
          </a:xfrm>
          <a:prstGeom prst="rect">
            <a:avLst/>
          </a:prstGeom>
        </p:spPr>
      </p:pic>
      <p:sp>
        <p:nvSpPr>
          <p:cNvPr id="6" name="Content Placeholder 2">
            <a:extLst>
              <a:ext uri="{FF2B5EF4-FFF2-40B4-BE49-F238E27FC236}">
                <a16:creationId xmlns:a16="http://schemas.microsoft.com/office/drawing/2014/main" id="{0E079022-D462-4E7A-847E-555EDBBE0CE3}"/>
              </a:ext>
            </a:extLst>
          </p:cNvPr>
          <p:cNvSpPr txBox="1">
            <a:spLocks/>
          </p:cNvSpPr>
          <p:nvPr/>
        </p:nvSpPr>
        <p:spPr>
          <a:xfrm>
            <a:off x="6341134" y="1666365"/>
            <a:ext cx="4212566" cy="4023360"/>
          </a:xfrm>
          <a:prstGeom prst="rect">
            <a:avLst/>
          </a:prstGeom>
        </p:spPr>
        <p:txBody>
          <a:bodyPr vert="horz" lIns="0" tIns="45720" rIns="0" bIns="45720" rtlCol="0">
            <a:normAutofit lnSpcReduction="10000"/>
          </a:bodyPr>
          <a:lstStyle>
            <a:lvl1pPr marL="0" indent="0" algn="l" defTabSz="914400" rtl="0" eaLnBrk="1" latinLnBrk="0" hangingPunct="1">
              <a:lnSpc>
                <a:spcPct val="100000"/>
              </a:lnSpc>
              <a:spcBef>
                <a:spcPts val="600"/>
              </a:spcBef>
              <a:spcAft>
                <a:spcPts val="600"/>
              </a:spcAft>
              <a:buClr>
                <a:schemeClr val="accent1"/>
              </a:buClr>
              <a:buSzPct val="100000"/>
              <a:buFont typeface="Calibri" panose="020F0502020204030204" pitchFamily="34" charset="0"/>
              <a:buChar char=" "/>
              <a:defRPr sz="2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ts val="600"/>
              </a:spcBef>
              <a:spcAft>
                <a:spcPts val="600"/>
              </a:spcAft>
              <a:buClr>
                <a:schemeClr val="accent1"/>
              </a:buClr>
              <a:buSzPct val="110000"/>
              <a:buFont typeface="Arial" panose="020B0604020202020204" pitchFamily="34" charset="0"/>
              <a:buChar char="•"/>
              <a:defRPr sz="28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600"/>
              </a:spcBef>
              <a:spcAft>
                <a:spcPts val="600"/>
              </a:spcAft>
              <a:buClr>
                <a:schemeClr val="accent1"/>
              </a:buClr>
              <a:buSzPct val="110000"/>
              <a:buFont typeface="Wingdings" panose="05000000000000000000" pitchFamily="2" charset="2"/>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600"/>
              </a:spcBef>
              <a:spcAft>
                <a:spcPts val="600"/>
              </a:spcAft>
              <a:buClr>
                <a:schemeClr val="accent1"/>
              </a:buClr>
              <a:buSzPct val="110000"/>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600"/>
              </a:spcBef>
              <a:spcAft>
                <a:spcPts val="6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Montana HB 381</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2017</a:t>
            </a: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 </a:t>
            </a:r>
            <a:r>
              <a:rPr lang="en-US" dirty="0" err="1">
                <a:solidFill>
                  <a:schemeClr val="bg1"/>
                </a:solidFill>
                <a:latin typeface="Arial" panose="020B0604020202020204" pitchFamily="34" charset="0"/>
                <a:cs typeface="Arial" panose="020B0604020202020204" pitchFamily="34" charset="0"/>
              </a:rPr>
              <a:t>Hrs</a:t>
            </a:r>
            <a:r>
              <a:rPr lang="en-US" dirty="0">
                <a:solidFill>
                  <a:schemeClr val="bg1"/>
                </a:solidFill>
                <a:latin typeface="Arial" panose="020B0604020202020204" pitchFamily="34" charset="0"/>
                <a:cs typeface="Arial" panose="020B0604020202020204" pitchFamily="34" charset="0"/>
              </a:rPr>
              <a:t> training every 5 </a:t>
            </a:r>
            <a:r>
              <a:rPr lang="en-US" dirty="0" err="1">
                <a:solidFill>
                  <a:schemeClr val="bg1"/>
                </a:solidFill>
                <a:latin typeface="Arial" panose="020B0604020202020204" pitchFamily="34" charset="0"/>
                <a:cs typeface="Arial" panose="020B0604020202020204" pitchFamily="34" charset="0"/>
              </a:rPr>
              <a:t>yrs</a:t>
            </a:r>
            <a:endParaRPr lang="en-US"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School District establish policies, procedures/plan related to suicide </a:t>
            </a:r>
            <a:r>
              <a:rPr lang="en-US" dirty="0" err="1">
                <a:solidFill>
                  <a:schemeClr val="bg1"/>
                </a:solidFill>
                <a:latin typeface="Arial" panose="020B0604020202020204" pitchFamily="34" charset="0"/>
                <a:cs typeface="Arial" panose="020B0604020202020204" pitchFamily="34" charset="0"/>
              </a:rPr>
              <a:t>prev</a:t>
            </a:r>
            <a:r>
              <a:rPr lang="en-US" dirty="0">
                <a:solidFill>
                  <a:schemeClr val="bg1"/>
                </a:solidFill>
                <a:latin typeface="Arial" panose="020B0604020202020204" pitchFamily="34" charset="0"/>
                <a:cs typeface="Arial" panose="020B0604020202020204" pitchFamily="34" charset="0"/>
              </a:rPr>
              <a:t> &amp; response</a:t>
            </a:r>
          </a:p>
        </p:txBody>
      </p:sp>
    </p:spTree>
    <p:extLst>
      <p:ext uri="{BB962C8B-B14F-4D97-AF65-F5344CB8AC3E}">
        <p14:creationId xmlns:p14="http://schemas.microsoft.com/office/powerpoint/2010/main" val="4280371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2"/>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Suicide Prevention</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lstStyle/>
          <a:p>
            <a:r>
              <a:rPr lang="en-US" dirty="0">
                <a:solidFill>
                  <a:schemeClr val="bg1"/>
                </a:solidFill>
                <a:latin typeface="Arial" panose="020B0604020202020204" pitchFamily="34" charset="0"/>
                <a:cs typeface="Arial" panose="020B0604020202020204" pitchFamily="34" charset="0"/>
              </a:rPr>
              <a:t>School Climate</a:t>
            </a:r>
          </a:p>
          <a:p>
            <a:r>
              <a:rPr lang="en-US" dirty="0">
                <a:solidFill>
                  <a:schemeClr val="bg1"/>
                </a:solidFill>
                <a:latin typeface="Arial" panose="020B0604020202020204" pitchFamily="34" charset="0"/>
                <a:cs typeface="Arial" panose="020B0604020202020204" pitchFamily="34" charset="0"/>
              </a:rPr>
              <a:t>Listening</a:t>
            </a:r>
          </a:p>
          <a:p>
            <a:r>
              <a:rPr lang="en-US" dirty="0">
                <a:solidFill>
                  <a:schemeClr val="bg1"/>
                </a:solidFill>
                <a:latin typeface="Arial" panose="020B0604020202020204" pitchFamily="34" charset="0"/>
                <a:cs typeface="Arial" panose="020B0604020202020204" pitchFamily="34" charset="0"/>
              </a:rPr>
              <a:t>Reduce stigma</a:t>
            </a:r>
          </a:p>
          <a:p>
            <a:r>
              <a:rPr lang="en-US" dirty="0">
                <a:solidFill>
                  <a:schemeClr val="bg1"/>
                </a:solidFill>
                <a:latin typeface="Arial" panose="020B0604020202020204" pitchFamily="34" charset="0"/>
                <a:cs typeface="Arial" panose="020B0604020202020204" pitchFamily="34" charset="0"/>
              </a:rPr>
              <a:t>Stop Bullying</a:t>
            </a:r>
          </a:p>
          <a:p>
            <a:r>
              <a:rPr lang="en-US" dirty="0">
                <a:solidFill>
                  <a:schemeClr val="bg1"/>
                </a:solidFill>
                <a:latin typeface="Arial" panose="020B0604020202020204" pitchFamily="34" charset="0"/>
                <a:cs typeface="Arial" panose="020B0604020202020204" pitchFamily="34" charset="0"/>
              </a:rPr>
              <a:t>Inclusion of Student Voice</a:t>
            </a:r>
          </a:p>
          <a:p>
            <a:r>
              <a:rPr lang="en-US" dirty="0">
                <a:solidFill>
                  <a:schemeClr val="bg1"/>
                </a:solidFill>
                <a:latin typeface="Arial" panose="020B0604020202020204" pitchFamily="34" charset="0"/>
                <a:cs typeface="Arial" panose="020B0604020202020204" pitchFamily="34" charset="0"/>
              </a:rPr>
              <a:t>Evaluation</a:t>
            </a:r>
          </a:p>
          <a:p>
            <a:r>
              <a:rPr lang="en-US" dirty="0">
                <a:solidFill>
                  <a:schemeClr val="bg1"/>
                </a:solidFill>
                <a:latin typeface="Arial" panose="020B0604020202020204" pitchFamily="34" charset="0"/>
                <a:cs typeface="Arial" panose="020B0604020202020204" pitchFamily="34" charset="0"/>
              </a:rPr>
              <a:t>Physical Safety</a:t>
            </a: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3"/>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1363583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2"/>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Training and (Crisis) Action Protocols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lstStyle/>
          <a:p>
            <a:r>
              <a:rPr lang="en-US" dirty="0">
                <a:solidFill>
                  <a:schemeClr val="bg1"/>
                </a:solidFill>
                <a:latin typeface="Arial" panose="020B0604020202020204" pitchFamily="34" charset="0"/>
                <a:cs typeface="Arial" panose="020B0604020202020204" pitchFamily="34" charset="0"/>
              </a:rPr>
              <a:t>Policy</a:t>
            </a:r>
          </a:p>
          <a:p>
            <a:r>
              <a:rPr lang="en-US" dirty="0">
                <a:solidFill>
                  <a:schemeClr val="bg1"/>
                </a:solidFill>
                <a:latin typeface="Arial" panose="020B0604020202020204" pitchFamily="34" charset="0"/>
                <a:cs typeface="Arial" panose="020B0604020202020204" pitchFamily="34" charset="0"/>
              </a:rPr>
              <a:t>Prevention</a:t>
            </a:r>
          </a:p>
          <a:p>
            <a:r>
              <a:rPr lang="en-US" dirty="0">
                <a:solidFill>
                  <a:schemeClr val="bg1"/>
                </a:solidFill>
                <a:latin typeface="Arial" panose="020B0604020202020204" pitchFamily="34" charset="0"/>
                <a:cs typeface="Arial" panose="020B0604020202020204" pitchFamily="34" charset="0"/>
              </a:rPr>
              <a:t>Intervention</a:t>
            </a:r>
          </a:p>
          <a:p>
            <a:r>
              <a:rPr lang="en-US" dirty="0">
                <a:solidFill>
                  <a:schemeClr val="bg1"/>
                </a:solidFill>
                <a:latin typeface="Arial" panose="020B0604020202020204" pitchFamily="34" charset="0"/>
                <a:cs typeface="Arial" panose="020B0604020202020204" pitchFamily="34" charset="0"/>
              </a:rPr>
              <a:t>Postvention</a:t>
            </a: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3"/>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3298041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2"/>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Training and (Crisis) Action Protocols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a:xfrm>
            <a:off x="1097280" y="1666365"/>
            <a:ext cx="10058400" cy="4202729"/>
          </a:xfrm>
        </p:spPr>
        <p:txBody>
          <a:bodyPr>
            <a:normAutofit fontScale="92500" lnSpcReduction="20000"/>
          </a:bodyPr>
          <a:lstStyle/>
          <a:p>
            <a:r>
              <a:rPr lang="en-US" dirty="0">
                <a:solidFill>
                  <a:schemeClr val="bg1"/>
                </a:solidFill>
                <a:latin typeface="Arial" panose="020B0604020202020204" pitchFamily="34" charset="0"/>
                <a:cs typeface="Arial" panose="020B0604020202020204" pitchFamily="34" charset="0"/>
              </a:rPr>
              <a:t>1.Provide training and suicide awareness education for key staff, administrators, and site---based partners</a:t>
            </a:r>
          </a:p>
          <a:p>
            <a:r>
              <a:rPr lang="en-US" dirty="0">
                <a:solidFill>
                  <a:schemeClr val="bg1"/>
                </a:solidFill>
                <a:latin typeface="Arial" panose="020B0604020202020204" pitchFamily="34" charset="0"/>
                <a:cs typeface="Arial" panose="020B0604020202020204" pitchFamily="34" charset="0"/>
              </a:rPr>
              <a:t>2.Educate parents regarding suicide risk and mental health promotion</a:t>
            </a:r>
          </a:p>
          <a:p>
            <a:r>
              <a:rPr lang="en-US" dirty="0">
                <a:solidFill>
                  <a:schemeClr val="bg1"/>
                </a:solidFill>
                <a:latin typeface="Arial" panose="020B0604020202020204" pitchFamily="34" charset="0"/>
                <a:cs typeface="Arial" panose="020B0604020202020204" pitchFamily="34" charset="0"/>
              </a:rPr>
              <a:t>3.Educate and involve students in mental health promotion and suicide prevention efforts</a:t>
            </a:r>
          </a:p>
          <a:p>
            <a:r>
              <a:rPr lang="en-US" dirty="0">
                <a:solidFill>
                  <a:schemeClr val="bg1"/>
                </a:solidFill>
                <a:latin typeface="Arial" panose="020B0604020202020204" pitchFamily="34" charset="0"/>
                <a:cs typeface="Arial" panose="020B0604020202020204" pitchFamily="34" charset="0"/>
              </a:rPr>
              <a:t>4.Screen students for suicide risk, as appropriate</a:t>
            </a:r>
          </a:p>
          <a:p>
            <a:r>
              <a:rPr lang="en-US" dirty="0">
                <a:solidFill>
                  <a:schemeClr val="bg1"/>
                </a:solidFill>
                <a:latin typeface="Arial" panose="020B0604020202020204" pitchFamily="34" charset="0"/>
                <a:cs typeface="Arial" panose="020B0604020202020204" pitchFamily="34" charset="0"/>
              </a:rPr>
              <a:t>5.Identify students at possible risk of suicide and refer them to appropriate services</a:t>
            </a:r>
          </a:p>
          <a:p>
            <a:r>
              <a:rPr lang="en-US" dirty="0">
                <a:solidFill>
                  <a:schemeClr val="bg1"/>
                </a:solidFill>
                <a:latin typeface="Arial" panose="020B0604020202020204" pitchFamily="34" charset="0"/>
                <a:cs typeface="Arial" panose="020B0604020202020204" pitchFamily="34" charset="0"/>
              </a:rPr>
              <a:t>6.Respond appropriately to a suicide death</a:t>
            </a: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3"/>
          <a:stretch>
            <a:fillRect/>
          </a:stretch>
        </p:blipFill>
        <p:spPr>
          <a:xfrm>
            <a:off x="3989717" y="6407462"/>
            <a:ext cx="4212566" cy="137491"/>
          </a:xfrm>
          <a:prstGeom prst="rect">
            <a:avLst/>
          </a:prstGeom>
        </p:spPr>
      </p:pic>
      <p:sp>
        <p:nvSpPr>
          <p:cNvPr id="6" name="TextBox 5">
            <a:extLst>
              <a:ext uri="{FF2B5EF4-FFF2-40B4-BE49-F238E27FC236}">
                <a16:creationId xmlns:a16="http://schemas.microsoft.com/office/drawing/2014/main" id="{073D30C4-4E89-44D7-9BF3-D92C9D3C70D2}"/>
              </a:ext>
            </a:extLst>
          </p:cNvPr>
          <p:cNvSpPr txBox="1"/>
          <p:nvPr/>
        </p:nvSpPr>
        <p:spPr>
          <a:xfrm>
            <a:off x="7666522" y="5687985"/>
            <a:ext cx="4525478" cy="646331"/>
          </a:xfrm>
          <a:prstGeom prst="rect">
            <a:avLst/>
          </a:prstGeom>
          <a:noFill/>
        </p:spPr>
        <p:txBody>
          <a:bodyPr wrap="square" rtlCol="0">
            <a:spAutoFit/>
          </a:bodyPr>
          <a:lstStyle/>
          <a:p>
            <a:r>
              <a:rPr lang="en-US" dirty="0">
                <a:solidFill>
                  <a:schemeClr val="bg1"/>
                </a:solidFill>
              </a:rPr>
              <a:t>Suicide Prevention: A Toolkit for High Schools, SAMHSA</a:t>
            </a:r>
          </a:p>
        </p:txBody>
      </p:sp>
    </p:spTree>
    <p:extLst>
      <p:ext uri="{BB962C8B-B14F-4D97-AF65-F5344CB8AC3E}">
        <p14:creationId xmlns:p14="http://schemas.microsoft.com/office/powerpoint/2010/main" val="187321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2"/>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Training and (Crisis) Action Protocols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fontScale="92500" lnSpcReduction="10000"/>
          </a:bodyPr>
          <a:lstStyle/>
          <a:p>
            <a:r>
              <a:rPr lang="en-US" dirty="0">
                <a:solidFill>
                  <a:schemeClr val="bg1"/>
                </a:solidFill>
                <a:latin typeface="Arial" panose="020B0604020202020204" pitchFamily="34" charset="0"/>
                <a:cs typeface="Arial" panose="020B0604020202020204" pitchFamily="34" charset="0"/>
              </a:rPr>
              <a:t>Policy: </a:t>
            </a:r>
          </a:p>
          <a:p>
            <a:pPr lvl="1"/>
            <a:r>
              <a:rPr lang="en-US" dirty="0">
                <a:solidFill>
                  <a:schemeClr val="bg1"/>
                </a:solidFill>
                <a:latin typeface="Arial" panose="020B0604020202020204" pitchFamily="34" charset="0"/>
                <a:cs typeface="Arial" panose="020B0604020202020204" pitchFamily="34" charset="0"/>
              </a:rPr>
              <a:t>Promotion/Prevention</a:t>
            </a:r>
          </a:p>
          <a:p>
            <a:pPr lvl="2"/>
            <a:r>
              <a:rPr lang="en-US" dirty="0">
                <a:solidFill>
                  <a:schemeClr val="bg1"/>
                </a:solidFill>
                <a:latin typeface="Arial" panose="020B0604020202020204" pitchFamily="34" charset="0"/>
                <a:cs typeface="Arial" panose="020B0604020202020204" pitchFamily="34" charset="0"/>
              </a:rPr>
              <a:t>Trainings for staff, students, parents</a:t>
            </a:r>
          </a:p>
          <a:p>
            <a:pPr lvl="4"/>
            <a:r>
              <a:rPr lang="en-US" dirty="0">
                <a:solidFill>
                  <a:schemeClr val="bg1"/>
                </a:solidFill>
                <a:latin typeface="Arial" panose="020B0604020202020204" pitchFamily="34" charset="0"/>
                <a:cs typeface="Arial" panose="020B0604020202020204" pitchFamily="34" charset="0"/>
              </a:rPr>
              <a:t>Awareness, SEL curriculum</a:t>
            </a:r>
          </a:p>
          <a:p>
            <a:pPr lvl="1"/>
            <a:r>
              <a:rPr lang="en-US" dirty="0">
                <a:solidFill>
                  <a:schemeClr val="bg1"/>
                </a:solidFill>
                <a:latin typeface="Arial" panose="020B0604020202020204" pitchFamily="34" charset="0"/>
                <a:cs typeface="Arial" panose="020B0604020202020204" pitchFamily="34" charset="0"/>
              </a:rPr>
              <a:t>Intervention</a:t>
            </a:r>
          </a:p>
          <a:p>
            <a:pPr marL="685800" lvl="3" indent="0">
              <a:buNone/>
            </a:pPr>
            <a:r>
              <a:rPr lang="en-US" dirty="0">
                <a:solidFill>
                  <a:schemeClr val="bg1"/>
                </a:solidFill>
                <a:latin typeface="Arial" panose="020B0604020202020204" pitchFamily="34" charset="0"/>
                <a:cs typeface="Arial" panose="020B0604020202020204" pitchFamily="34" charset="0"/>
              </a:rPr>
              <a:t>Response protocol, parent notification, referral, resources</a:t>
            </a:r>
          </a:p>
          <a:p>
            <a:pPr lvl="1"/>
            <a:r>
              <a:rPr lang="en-US" dirty="0">
                <a:solidFill>
                  <a:schemeClr val="bg1"/>
                </a:solidFill>
                <a:latin typeface="Arial" panose="020B0604020202020204" pitchFamily="34" charset="0"/>
                <a:cs typeface="Arial" panose="020B0604020202020204" pitchFamily="34" charset="0"/>
              </a:rPr>
              <a:t>Postvention</a:t>
            </a:r>
          </a:p>
          <a:p>
            <a:pPr lvl="2"/>
            <a:r>
              <a:rPr lang="en-US" dirty="0">
                <a:solidFill>
                  <a:schemeClr val="bg1"/>
                </a:solidFill>
                <a:latin typeface="Arial" panose="020B0604020202020204" pitchFamily="34" charset="0"/>
                <a:cs typeface="Arial" panose="020B0604020202020204" pitchFamily="34" charset="0"/>
              </a:rPr>
              <a:t>Communication, supports, re-entry</a:t>
            </a:r>
          </a:p>
          <a:p>
            <a:pPr lvl="1"/>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3"/>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2311216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3"/>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Training and (Crisis) Action Protocols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a:bodyPr>
          <a:lstStyle/>
          <a:p>
            <a:pPr lvl="1"/>
            <a:r>
              <a:rPr lang="en-US" dirty="0">
                <a:solidFill>
                  <a:schemeClr val="bg1"/>
                </a:solidFill>
                <a:latin typeface="Arial" panose="020B0604020202020204" pitchFamily="34" charset="0"/>
                <a:cs typeface="Arial" panose="020B0604020202020204" pitchFamily="34" charset="0"/>
              </a:rPr>
              <a:t>Prevention-Promotion of Mental Health and Wellness</a:t>
            </a:r>
          </a:p>
          <a:p>
            <a:pPr lvl="2"/>
            <a:r>
              <a:rPr lang="en-US" dirty="0">
                <a:solidFill>
                  <a:schemeClr val="bg1"/>
                </a:solidFill>
                <a:latin typeface="Arial" panose="020B0604020202020204" pitchFamily="34" charset="0"/>
                <a:cs typeface="Arial" panose="020B0604020202020204" pitchFamily="34" charset="0"/>
              </a:rPr>
              <a:t>Trainings for staff, students, parents</a:t>
            </a:r>
          </a:p>
          <a:p>
            <a:pPr lvl="1"/>
            <a:r>
              <a:rPr lang="en-US" dirty="0">
                <a:solidFill>
                  <a:schemeClr val="bg1"/>
                </a:solidFill>
                <a:latin typeface="Arial" panose="020B0604020202020204" pitchFamily="34" charset="0"/>
                <a:cs typeface="Arial" panose="020B0604020202020204" pitchFamily="34" charset="0"/>
              </a:rPr>
              <a:t>Safe and Caring School Climate</a:t>
            </a:r>
          </a:p>
          <a:p>
            <a:pPr lvl="2"/>
            <a:r>
              <a:rPr lang="en-US" dirty="0">
                <a:solidFill>
                  <a:schemeClr val="bg1"/>
                </a:solidFill>
                <a:latin typeface="Arial" panose="020B0604020202020204" pitchFamily="34" charset="0"/>
                <a:cs typeface="Arial" panose="020B0604020202020204" pitchFamily="34" charset="0"/>
              </a:rPr>
              <a:t>Connect students with caring adults, SEL, Mindfulness</a:t>
            </a:r>
          </a:p>
          <a:p>
            <a:pPr lvl="2"/>
            <a:r>
              <a:rPr lang="en-US" dirty="0">
                <a:solidFill>
                  <a:schemeClr val="bg1"/>
                </a:solidFill>
                <a:latin typeface="Arial" panose="020B0604020202020204" pitchFamily="34" charset="0"/>
                <a:cs typeface="Arial" panose="020B0604020202020204" pitchFamily="34" charset="0"/>
              </a:rPr>
              <a:t>Skill building</a:t>
            </a:r>
          </a:p>
          <a:p>
            <a:pPr lvl="1"/>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4"/>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4117810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3"/>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Training and (Crisis) Action Protocols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lnSpcReduction="10000"/>
          </a:bodyPr>
          <a:lstStyle/>
          <a:p>
            <a:pPr lvl="1"/>
            <a:r>
              <a:rPr lang="en-US" dirty="0">
                <a:solidFill>
                  <a:schemeClr val="bg1"/>
                </a:solidFill>
                <a:latin typeface="Arial" panose="020B0604020202020204" pitchFamily="34" charset="0"/>
                <a:cs typeface="Arial" panose="020B0604020202020204" pitchFamily="34" charset="0"/>
              </a:rPr>
              <a:t>Intervention </a:t>
            </a:r>
          </a:p>
          <a:p>
            <a:pPr lvl="2"/>
            <a:r>
              <a:rPr lang="en-US" dirty="0">
                <a:solidFill>
                  <a:schemeClr val="bg1"/>
                </a:solidFill>
                <a:latin typeface="Arial" panose="020B0604020202020204" pitchFamily="34" charset="0"/>
                <a:cs typeface="Arial" panose="020B0604020202020204" pitchFamily="34" charset="0"/>
              </a:rPr>
              <a:t>Trainings: YMHFS, MHFA, </a:t>
            </a:r>
            <a:r>
              <a:rPr lang="en-US" dirty="0" err="1">
                <a:solidFill>
                  <a:schemeClr val="bg1"/>
                </a:solidFill>
                <a:latin typeface="Arial" panose="020B0604020202020204" pitchFamily="34" charset="0"/>
                <a:cs typeface="Arial" panose="020B0604020202020204" pitchFamily="34" charset="0"/>
              </a:rPr>
              <a:t>safeTALK</a:t>
            </a:r>
            <a:r>
              <a:rPr lang="en-US" dirty="0">
                <a:solidFill>
                  <a:schemeClr val="bg1"/>
                </a:solidFill>
                <a:latin typeface="Arial" panose="020B0604020202020204" pitchFamily="34" charset="0"/>
                <a:cs typeface="Arial" panose="020B0604020202020204" pitchFamily="34" charset="0"/>
              </a:rPr>
              <a:t>, ASIST</a:t>
            </a:r>
          </a:p>
          <a:p>
            <a:pPr lvl="2"/>
            <a:r>
              <a:rPr lang="en-US" dirty="0">
                <a:solidFill>
                  <a:schemeClr val="bg1"/>
                </a:solidFill>
                <a:latin typeface="Arial" panose="020B0604020202020204" pitchFamily="34" charset="0"/>
                <a:cs typeface="Arial" panose="020B0604020202020204" pitchFamily="34" charset="0"/>
              </a:rPr>
              <a:t>Depression Screening</a:t>
            </a:r>
          </a:p>
          <a:p>
            <a:pPr lvl="2"/>
            <a:r>
              <a:rPr lang="en-US" dirty="0">
                <a:solidFill>
                  <a:schemeClr val="bg1"/>
                </a:solidFill>
                <a:latin typeface="Arial" panose="020B0604020202020204" pitchFamily="34" charset="0"/>
                <a:cs typeface="Arial" panose="020B0604020202020204" pitchFamily="34" charset="0"/>
              </a:rPr>
              <a:t>Response protocol</a:t>
            </a:r>
          </a:p>
          <a:p>
            <a:pPr lvl="2"/>
            <a:r>
              <a:rPr lang="en-US" dirty="0">
                <a:solidFill>
                  <a:schemeClr val="bg1"/>
                </a:solidFill>
                <a:latin typeface="Arial" panose="020B0604020202020204" pitchFamily="34" charset="0"/>
                <a:cs typeface="Arial" panose="020B0604020202020204" pitchFamily="34" charset="0"/>
              </a:rPr>
              <a:t>Suicide assessment </a:t>
            </a:r>
          </a:p>
          <a:p>
            <a:pPr lvl="2"/>
            <a:r>
              <a:rPr lang="en-US" dirty="0">
                <a:solidFill>
                  <a:schemeClr val="bg1"/>
                </a:solidFill>
                <a:latin typeface="Arial" panose="020B0604020202020204" pitchFamily="34" charset="0"/>
                <a:cs typeface="Arial" panose="020B0604020202020204" pitchFamily="34" charset="0"/>
              </a:rPr>
              <a:t>Parental Notification</a:t>
            </a:r>
          </a:p>
          <a:p>
            <a:pPr lvl="2"/>
            <a:r>
              <a:rPr lang="en-US" dirty="0">
                <a:solidFill>
                  <a:schemeClr val="bg1"/>
                </a:solidFill>
                <a:latin typeface="Arial" panose="020B0604020202020204" pitchFamily="34" charset="0"/>
                <a:cs typeface="Arial" panose="020B0604020202020204" pitchFamily="34" charset="0"/>
              </a:rPr>
              <a:t>Resources-School and Community</a:t>
            </a:r>
          </a:p>
          <a:p>
            <a:pPr lvl="2"/>
            <a:r>
              <a:rPr lang="en-US" dirty="0">
                <a:solidFill>
                  <a:schemeClr val="bg1"/>
                </a:solidFill>
                <a:latin typeface="Arial" panose="020B0604020202020204" pitchFamily="34" charset="0"/>
                <a:cs typeface="Arial" panose="020B0604020202020204" pitchFamily="34" charset="0"/>
              </a:rPr>
              <a:t>Referral</a:t>
            </a:r>
          </a:p>
          <a:p>
            <a:pPr lvl="2"/>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4"/>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386331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latin typeface="Arial" panose="020B0604020202020204" pitchFamily="34" charset="0"/>
                <a:cs typeface="Arial" panose="020B0604020202020204" pitchFamily="34" charset="0"/>
              </a:rPr>
              <a:t>1. Assess the school’s climate</a:t>
            </a:r>
          </a:p>
        </p:txBody>
      </p:sp>
      <p:sp>
        <p:nvSpPr>
          <p:cNvPr id="3" name="Content Placeholder 2"/>
          <p:cNvSpPr>
            <a:spLocks noGrp="1"/>
          </p:cNvSpPr>
          <p:nvPr>
            <p:ph idx="1"/>
          </p:nvPr>
        </p:nvSpPr>
        <p:spPr>
          <a:xfrm>
            <a:off x="1976628" y="2084832"/>
            <a:ext cx="9720071" cy="4023360"/>
          </a:xfrm>
        </p:spPr>
        <p:txBody>
          <a:bodyPr>
            <a:noAutofit/>
          </a:bodyPr>
          <a:lstStyle/>
          <a:p>
            <a:pPr>
              <a:buClr>
                <a:schemeClr val="bg1">
                  <a:lumMod val="50000"/>
                </a:schemeClr>
              </a:buClr>
              <a:buFont typeface="Wingdings" charset="2"/>
              <a:buChar char="§"/>
            </a:pPr>
            <a:r>
              <a:rPr lang="en-US" sz="32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Systematically gather data from students, faculty and stakeholders to measure climate  </a:t>
            </a:r>
          </a:p>
          <a:p>
            <a:pPr>
              <a:buClr>
                <a:schemeClr val="bg1">
                  <a:lumMod val="50000"/>
                </a:schemeClr>
              </a:buClr>
              <a:buFont typeface="Wingdings" charset="2"/>
              <a:buChar char="§"/>
            </a:pPr>
            <a:r>
              <a:rPr lang="en-US" sz="2800" dirty="0">
                <a:latin typeface="Arial" panose="020B0604020202020204" pitchFamily="34" charset="0"/>
                <a:cs typeface="Arial" panose="020B0604020202020204" pitchFamily="34" charset="0"/>
              </a:rPr>
              <a:t>Surveys, focus groups, and screening data can be used to create an overall picture </a:t>
            </a:r>
          </a:p>
          <a:p>
            <a:pPr>
              <a:buClr>
                <a:schemeClr val="bg1">
                  <a:lumMod val="50000"/>
                </a:schemeClr>
              </a:buClr>
              <a:buFont typeface="Wingdings" charset="2"/>
              <a:buChar char="§"/>
            </a:pPr>
            <a:r>
              <a:rPr lang="en-US" sz="2800" dirty="0">
                <a:latin typeface="Arial" panose="020B0604020202020204" pitchFamily="34" charset="0"/>
                <a:cs typeface="Arial" panose="020B0604020202020204" pitchFamily="34" charset="0"/>
              </a:rPr>
              <a:t>Do not make assumptions about the experience of students in the school-setting </a:t>
            </a:r>
          </a:p>
          <a:p>
            <a:pPr>
              <a:buClr>
                <a:schemeClr val="bg1">
                  <a:lumMod val="50000"/>
                </a:schemeClr>
              </a:buClr>
              <a:buFont typeface="Wingdings" charset="2"/>
              <a:buChar char="§"/>
            </a:pPr>
            <a:r>
              <a:rPr lang="en-US" sz="2800" dirty="0">
                <a:latin typeface="Arial" panose="020B0604020202020204" pitchFamily="34" charset="0"/>
                <a:cs typeface="Arial" panose="020B0604020202020204" pitchFamily="34" charset="0"/>
              </a:rPr>
              <a:t>Seize the opportunity to discover and grow as a school </a:t>
            </a:r>
          </a:p>
          <a:p>
            <a:pPr>
              <a:buClr>
                <a:schemeClr val="bg1">
                  <a:lumMod val="50000"/>
                </a:schemeClr>
              </a:buClr>
              <a:buFont typeface="Wingdings" charset="2"/>
              <a:buChar char="§"/>
            </a:pP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E7A8E9-A0CA-46A4-8A49-83D7CFCDB79C}"/>
              </a:ext>
            </a:extLst>
          </p:cNvPr>
          <p:cNvSpPr txBox="1"/>
          <p:nvPr/>
        </p:nvSpPr>
        <p:spPr>
          <a:xfrm>
            <a:off x="2242025" y="6088118"/>
            <a:ext cx="7792278" cy="369332"/>
          </a:xfrm>
          <a:prstGeom prst="rect">
            <a:avLst/>
          </a:prstGeom>
          <a:noFill/>
        </p:spPr>
        <p:txBody>
          <a:bodyPr wrap="square" rtlCol="0">
            <a:spAutoFit/>
          </a:bodyPr>
          <a:lstStyle/>
          <a:p>
            <a:r>
              <a:rPr lang="en-US" dirty="0"/>
              <a:t>Source: U.S. Secret Service and U.S. Department of Education (2002)</a:t>
            </a:r>
          </a:p>
        </p:txBody>
      </p:sp>
    </p:spTree>
    <p:extLst>
      <p:ext uri="{BB962C8B-B14F-4D97-AF65-F5344CB8AC3E}">
        <p14:creationId xmlns:p14="http://schemas.microsoft.com/office/powerpoint/2010/main" val="318346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Training and (Crisis) Action Protocols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a:bodyPr>
          <a:lstStyle/>
          <a:p>
            <a:pPr lvl="1"/>
            <a:r>
              <a:rPr lang="en-US" dirty="0">
                <a:solidFill>
                  <a:schemeClr val="bg1"/>
                </a:solidFill>
                <a:latin typeface="Arial" panose="020B0604020202020204" pitchFamily="34" charset="0"/>
                <a:cs typeface="Arial" panose="020B0604020202020204" pitchFamily="34" charset="0"/>
              </a:rPr>
              <a:t>Postvention</a:t>
            </a:r>
          </a:p>
          <a:p>
            <a:pPr lvl="2"/>
            <a:r>
              <a:rPr lang="en-US" dirty="0">
                <a:solidFill>
                  <a:schemeClr val="bg1"/>
                </a:solidFill>
                <a:latin typeface="Arial" panose="020B0604020202020204" pitchFamily="34" charset="0"/>
                <a:cs typeface="Arial" panose="020B0604020202020204" pitchFamily="34" charset="0"/>
              </a:rPr>
              <a:t>Leadership Involvement</a:t>
            </a:r>
          </a:p>
          <a:p>
            <a:pPr lvl="2"/>
            <a:r>
              <a:rPr lang="en-US" dirty="0">
                <a:solidFill>
                  <a:schemeClr val="bg1"/>
                </a:solidFill>
                <a:latin typeface="Arial" panose="020B0604020202020204" pitchFamily="34" charset="0"/>
                <a:cs typeface="Arial" panose="020B0604020202020204" pitchFamily="34" charset="0"/>
              </a:rPr>
              <a:t>Supports &amp; Resources for the family</a:t>
            </a:r>
          </a:p>
          <a:p>
            <a:pPr lvl="2"/>
            <a:r>
              <a:rPr lang="en-US" dirty="0">
                <a:solidFill>
                  <a:schemeClr val="bg1"/>
                </a:solidFill>
                <a:latin typeface="Arial" panose="020B0604020202020204" pitchFamily="34" charset="0"/>
                <a:cs typeface="Arial" panose="020B0604020202020204" pitchFamily="34" charset="0"/>
              </a:rPr>
              <a:t>Supports &amp; Resources for students and staff</a:t>
            </a:r>
          </a:p>
          <a:p>
            <a:pPr lvl="2"/>
            <a:r>
              <a:rPr lang="en-US" dirty="0">
                <a:solidFill>
                  <a:schemeClr val="bg1"/>
                </a:solidFill>
                <a:latin typeface="Arial" panose="020B0604020202020204" pitchFamily="34" charset="0"/>
                <a:cs typeface="Arial" panose="020B0604020202020204" pitchFamily="34" charset="0"/>
              </a:rPr>
              <a:t>Controlling Rumors</a:t>
            </a:r>
          </a:p>
          <a:p>
            <a:pPr lvl="2"/>
            <a:r>
              <a:rPr lang="en-US" dirty="0">
                <a:solidFill>
                  <a:schemeClr val="bg1"/>
                </a:solidFill>
                <a:latin typeface="Arial" panose="020B0604020202020204" pitchFamily="34" charset="0"/>
                <a:cs typeface="Arial" panose="020B0604020202020204" pitchFamily="34" charset="0"/>
              </a:rPr>
              <a:t>Minimize risk of contagion</a:t>
            </a:r>
          </a:p>
          <a:p>
            <a:pPr lvl="2"/>
            <a:r>
              <a:rPr lang="en-US" dirty="0">
                <a:solidFill>
                  <a:schemeClr val="bg1"/>
                </a:solidFill>
                <a:latin typeface="Arial" panose="020B0604020202020204" pitchFamily="34" charset="0"/>
                <a:cs typeface="Arial" panose="020B0604020202020204" pitchFamily="34" charset="0"/>
              </a:rPr>
              <a:t>Long-term aftermath</a:t>
            </a:r>
          </a:p>
          <a:p>
            <a:pPr marL="457200" lvl="2" indent="0">
              <a:buNone/>
            </a:pPr>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4"/>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641166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3"/>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a:bodyPr>
          <a:lstStyle/>
          <a:p>
            <a:pPr lvl="1"/>
            <a:r>
              <a:rPr lang="en-US" dirty="0">
                <a:solidFill>
                  <a:schemeClr val="bg1"/>
                </a:solidFill>
                <a:latin typeface="Arial" panose="020B0604020202020204" pitchFamily="34" charset="0"/>
                <a:cs typeface="Arial" panose="020B0604020202020204" pitchFamily="34" charset="0"/>
                <a:hlinkClick r:id="rId4"/>
              </a:rPr>
              <a:t>https://dphhs.mt.gov/Portals/85/suicideprevention/CAST-S2017.pdf</a:t>
            </a:r>
            <a:endParaRPr lang="en-US"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hlinkClick r:id="rId5"/>
              </a:rPr>
              <a:t>https://suicidepreventionlifeline.org/</a:t>
            </a:r>
            <a:endParaRPr lang="en-US"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hlinkClick r:id="rId6"/>
              </a:rPr>
              <a:t>https://www.thetrevorproject.org/</a:t>
            </a:r>
            <a:endParaRPr lang="en-US"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hlinkClick r:id="rId7"/>
              </a:rPr>
              <a:t>https://namimt.org/</a:t>
            </a:r>
            <a:endParaRPr lang="en-US"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hlinkClick r:id="rId8"/>
              </a:rPr>
              <a:t>https://bhsd.sccgov.org/sites/g/files/exjcpb711/files/heard-toolkit-07-01-17.pdf</a:t>
            </a:r>
            <a:endParaRPr lang="en-US" dirty="0">
              <a:solidFill>
                <a:schemeClr val="bg1"/>
              </a:solidFill>
              <a:latin typeface="Arial" panose="020B0604020202020204" pitchFamily="34" charset="0"/>
              <a:cs typeface="Arial" panose="020B0604020202020204" pitchFamily="34" charset="0"/>
            </a:endParaRPr>
          </a:p>
          <a:p>
            <a:pPr marL="228600" lvl="1" indent="0">
              <a:buNone/>
            </a:pPr>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9"/>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4162383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AE378-545C-A74D-ABA8-13A08E23FC46}"/>
              </a:ext>
            </a:extLst>
          </p:cNvPr>
          <p:cNvPicPr>
            <a:picLocks noChangeAspect="1"/>
          </p:cNvPicPr>
          <p:nvPr/>
        </p:nvPicPr>
        <p:blipFill>
          <a:blip r:embed="rId3"/>
          <a:stretch>
            <a:fillRect/>
          </a:stretch>
        </p:blipFill>
        <p:spPr>
          <a:xfrm>
            <a:off x="0" y="751"/>
            <a:ext cx="12192000" cy="6858000"/>
          </a:xfrm>
          <a:prstGeom prst="rect">
            <a:avLst/>
          </a:prstGeom>
        </p:spPr>
      </p:pic>
      <p:sp>
        <p:nvSpPr>
          <p:cNvPr id="2" name="Title 1">
            <a:extLst>
              <a:ext uri="{FF2B5EF4-FFF2-40B4-BE49-F238E27FC236}">
                <a16:creationId xmlns:a16="http://schemas.microsoft.com/office/drawing/2014/main" id="{C9EC79C9-5F1A-5547-A353-EE407BF5FA3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For More Information and Training</a:t>
            </a:r>
          </a:p>
        </p:txBody>
      </p:sp>
      <p:sp>
        <p:nvSpPr>
          <p:cNvPr id="3" name="Content Placeholder 2">
            <a:extLst>
              <a:ext uri="{FF2B5EF4-FFF2-40B4-BE49-F238E27FC236}">
                <a16:creationId xmlns:a16="http://schemas.microsoft.com/office/drawing/2014/main" id="{82FEF309-6E0D-0B42-8A40-BA775BAB8ADA}"/>
              </a:ext>
            </a:extLst>
          </p:cNvPr>
          <p:cNvSpPr>
            <a:spLocks noGrp="1"/>
          </p:cNvSpPr>
          <p:nvPr>
            <p:ph idx="1"/>
          </p:nvPr>
        </p:nvSpPr>
        <p:spPr/>
        <p:txBody>
          <a:bodyPr>
            <a:normAutofit lnSpcReduction="10000"/>
          </a:bodyPr>
          <a:lstStyle/>
          <a:p>
            <a:pPr marL="228600" lvl="1" indent="0">
              <a:buNone/>
            </a:pPr>
            <a:r>
              <a:rPr lang="en-US" dirty="0">
                <a:solidFill>
                  <a:schemeClr val="bg1"/>
                </a:solidFill>
                <a:latin typeface="Arial" panose="020B0604020202020204" pitchFamily="34" charset="0"/>
                <a:cs typeface="Arial" panose="020B0604020202020204" pitchFamily="34" charset="0"/>
              </a:rPr>
              <a:t>MONTANA SAFE SCHOOLS CENTER</a:t>
            </a:r>
          </a:p>
          <a:p>
            <a:pPr marL="228600" lvl="1" indent="0">
              <a:buNone/>
            </a:pPr>
            <a:r>
              <a:rPr lang="en-US" dirty="0">
                <a:solidFill>
                  <a:schemeClr val="bg1"/>
                </a:solidFill>
                <a:latin typeface="Arial" panose="020B0604020202020204" pitchFamily="34" charset="0"/>
                <a:cs typeface="Arial" panose="020B0604020202020204" pitchFamily="34" charset="0"/>
              </a:rPr>
              <a:t>Nancy Berg, MSW</a:t>
            </a:r>
          </a:p>
          <a:p>
            <a:pPr marL="228600" lvl="1" indent="0">
              <a:buNone/>
            </a:pPr>
            <a:r>
              <a:rPr lang="en-US" dirty="0">
                <a:solidFill>
                  <a:schemeClr val="bg1"/>
                </a:solidFill>
                <a:latin typeface="Arial" panose="020B0604020202020204" pitchFamily="34" charset="0"/>
                <a:cs typeface="Arial" panose="020B0604020202020204" pitchFamily="34" charset="0"/>
              </a:rPr>
              <a:t>ASSISTANT DIRECTOR</a:t>
            </a:r>
          </a:p>
          <a:p>
            <a:pPr marL="228600" lvl="1" indent="0">
              <a:buNone/>
            </a:pPr>
            <a:r>
              <a:rPr lang="en-US" dirty="0">
                <a:solidFill>
                  <a:schemeClr val="bg1"/>
                </a:solidFill>
                <a:latin typeface="Arial" panose="020B0604020202020204" pitchFamily="34" charset="0"/>
                <a:cs typeface="Arial" panose="020B0604020202020204" pitchFamily="34" charset="0"/>
              </a:rPr>
              <a:t>University of Montana   |   Phyllis J. Washington College of Education, Room 109 C  | Missoula, Montana 59812</a:t>
            </a:r>
          </a:p>
          <a:p>
            <a:pPr marL="228600" lvl="1" indent="0">
              <a:buNone/>
            </a:pPr>
            <a:r>
              <a:rPr lang="en-US" dirty="0">
                <a:solidFill>
                  <a:schemeClr val="bg1"/>
                </a:solidFill>
                <a:latin typeface="Arial" panose="020B0604020202020204" pitchFamily="34" charset="0"/>
                <a:cs typeface="Arial" panose="020B0604020202020204" pitchFamily="34" charset="0"/>
              </a:rPr>
              <a:t>t: (406) 243-4973  e: </a:t>
            </a:r>
            <a:r>
              <a:rPr lang="en-US" dirty="0">
                <a:solidFill>
                  <a:schemeClr val="bg1"/>
                </a:solidFill>
                <a:latin typeface="Arial" panose="020B0604020202020204" pitchFamily="34" charset="0"/>
                <a:cs typeface="Arial" panose="020B0604020202020204" pitchFamily="34" charset="0"/>
                <a:hlinkClick r:id="rId4"/>
              </a:rPr>
              <a:t>Nancy.Berg@mso.umt.edu</a:t>
            </a:r>
            <a:endParaRPr lang="en-US" dirty="0">
              <a:solidFill>
                <a:schemeClr val="bg1"/>
              </a:solidFill>
              <a:latin typeface="Arial" panose="020B0604020202020204" pitchFamily="34" charset="0"/>
              <a:cs typeface="Arial" panose="020B0604020202020204" pitchFamily="34" charset="0"/>
            </a:endParaRPr>
          </a:p>
          <a:p>
            <a:pPr marL="228600" lvl="1" indent="0">
              <a:buNone/>
            </a:pPr>
            <a:r>
              <a:rPr lang="en-US" dirty="0">
                <a:solidFill>
                  <a:schemeClr val="bg1"/>
                </a:solidFill>
                <a:latin typeface="Arial" panose="020B0604020202020204" pitchFamily="34" charset="0"/>
                <a:cs typeface="Arial" panose="020B0604020202020204" pitchFamily="34" charset="0"/>
                <a:hlinkClick r:id="rId5"/>
              </a:rPr>
              <a:t>http://coehs.umt.edu/specunits/montana_safe_schools_center/</a:t>
            </a:r>
            <a:endParaRPr lang="en-US" dirty="0">
              <a:solidFill>
                <a:schemeClr val="bg1"/>
              </a:solidFill>
              <a:latin typeface="Arial" panose="020B0604020202020204" pitchFamily="34" charset="0"/>
              <a:cs typeface="Arial" panose="020B0604020202020204" pitchFamily="34" charset="0"/>
            </a:endParaRPr>
          </a:p>
          <a:p>
            <a:pPr marL="228600" lvl="1" indent="0">
              <a:buNone/>
            </a:pPr>
            <a:endParaRPr lang="en-US" dirty="0">
              <a:solidFill>
                <a:schemeClr val="bg1"/>
              </a:solidFill>
              <a:latin typeface="Arial" panose="020B0604020202020204" pitchFamily="34" charset="0"/>
              <a:cs typeface="Arial" panose="020B0604020202020204" pitchFamily="34" charset="0"/>
            </a:endParaRPr>
          </a:p>
          <a:p>
            <a:pPr marL="228600" lvl="1" indent="0">
              <a:buNone/>
            </a:pPr>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1"/>
            <a:endParaRPr lang="en-US" dirty="0">
              <a:solidFill>
                <a:schemeClr val="bg1"/>
              </a:solidFill>
              <a:latin typeface="Arial" panose="020B0604020202020204" pitchFamily="34" charset="0"/>
              <a:cs typeface="Arial" panose="020B0604020202020204" pitchFamily="34" charset="0"/>
            </a:endParaRPr>
          </a:p>
          <a:p>
            <a:pPr lvl="2"/>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BBF5984-920C-2D46-831A-32E7FFD2B4B4}"/>
              </a:ext>
            </a:extLst>
          </p:cNvPr>
          <p:cNvPicPr>
            <a:picLocks noChangeAspect="1"/>
          </p:cNvPicPr>
          <p:nvPr/>
        </p:nvPicPr>
        <p:blipFill>
          <a:blip r:embed="rId6"/>
          <a:stretch>
            <a:fillRect/>
          </a:stretch>
        </p:blipFill>
        <p:spPr>
          <a:xfrm>
            <a:off x="3989717" y="6407462"/>
            <a:ext cx="4212566" cy="137491"/>
          </a:xfrm>
          <a:prstGeom prst="rect">
            <a:avLst/>
          </a:prstGeom>
        </p:spPr>
      </p:pic>
    </p:spTree>
    <p:extLst>
      <p:ext uri="{BB962C8B-B14F-4D97-AF65-F5344CB8AC3E}">
        <p14:creationId xmlns:p14="http://schemas.microsoft.com/office/powerpoint/2010/main" val="308658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latin typeface="Arial" panose="020B0604020202020204" pitchFamily="34" charset="0"/>
                <a:cs typeface="Arial" panose="020B0604020202020204" pitchFamily="34" charset="0"/>
              </a:rPr>
              <a:t>2. Emphasize the importance of listening</a:t>
            </a: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Two-way listening encourages and empowers students to voice concerns </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Listen to </a:t>
            </a:r>
            <a:r>
              <a:rPr lang="en-US" sz="3200" i="1" dirty="0">
                <a:latin typeface="Arial" panose="020B0604020202020204" pitchFamily="34" charset="0"/>
                <a:cs typeface="Arial" panose="020B0604020202020204" pitchFamily="34" charset="0"/>
              </a:rPr>
              <a:t>all </a:t>
            </a:r>
            <a:r>
              <a:rPr lang="en-US" sz="3200" dirty="0">
                <a:latin typeface="Arial" panose="020B0604020202020204" pitchFamily="34" charset="0"/>
                <a:cs typeface="Arial" panose="020B0604020202020204" pitchFamily="34" charset="0"/>
              </a:rPr>
              <a:t>student concerns including non-academic concerns </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Pay attention to non-verbal cues and communication </a:t>
            </a:r>
          </a:p>
          <a:p>
            <a:pPr>
              <a:buClrTx/>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288669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latin typeface="Arial" panose="020B0604020202020204" pitchFamily="34" charset="0"/>
                <a:cs typeface="Arial" panose="020B0604020202020204" pitchFamily="34" charset="0"/>
              </a:rPr>
              <a:t>3. Take a stance against the code of silence </a:t>
            </a: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Take a strong, but caring stance against the “code of silence” </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Silence is harmful to students who may be hurting and others </a:t>
            </a: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151421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latin typeface="Arial" panose="020B0604020202020204" pitchFamily="34" charset="0"/>
                <a:cs typeface="Arial" panose="020B0604020202020204" pitchFamily="34" charset="0"/>
              </a:rPr>
              <a:t>4. Find ways to stop bullying</a:t>
            </a: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Always respond to acts of bullying </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Promote conflict resolution, peer mediation, and active listening</a:t>
            </a:r>
          </a:p>
          <a:p>
            <a:pPr>
              <a:buClrTx/>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340440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latin typeface="Arial" panose="020B0604020202020204" pitchFamily="34" charset="0"/>
                <a:cs typeface="Arial" panose="020B0604020202020204" pitchFamily="34" charset="0"/>
              </a:rPr>
              <a:t>5. Involve students in creating a safe school climate</a:t>
            </a:r>
          </a:p>
        </p:txBody>
      </p:sp>
      <p:sp>
        <p:nvSpPr>
          <p:cNvPr id="3" name="Content Placeholder 2"/>
          <p:cNvSpPr>
            <a:spLocks noGrp="1"/>
          </p:cNvSpPr>
          <p:nvPr>
            <p:ph idx="1"/>
          </p:nvPr>
        </p:nvSpPr>
        <p:spPr>
          <a:xfrm>
            <a:off x="1875028" y="2084832"/>
            <a:ext cx="9720071" cy="4023360"/>
          </a:xfrm>
        </p:spPr>
        <p:txBody>
          <a:bodyPr>
            <a:normAutofit/>
          </a:bodyPr>
          <a:lstStyle/>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Involve students and others in creating a positive school climate </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Involvement will enhance connection and enhance safety </a:t>
            </a:r>
          </a:p>
          <a:p>
            <a:pPr>
              <a:buClrTx/>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2434D-AD47-4F0C-BCBA-A58B4CB591FB}"/>
              </a:ext>
            </a:extLst>
          </p:cNvPr>
          <p:cNvSpPr txBox="1"/>
          <p:nvPr/>
        </p:nvSpPr>
        <p:spPr>
          <a:xfrm>
            <a:off x="2242025" y="6088118"/>
            <a:ext cx="7792278" cy="369332"/>
          </a:xfrm>
          <a:prstGeom prst="rect">
            <a:avLst/>
          </a:prstGeom>
          <a:noFill/>
        </p:spPr>
        <p:txBody>
          <a:bodyPr wrap="square" rtlCol="0">
            <a:spAutoFit/>
          </a:bodyPr>
          <a:lstStyle/>
          <a:p>
            <a:pPr algn="ctr"/>
            <a:r>
              <a:rPr lang="en-US" dirty="0"/>
              <a:t>Source: U.S. Secret Service and U.S. Department of Education (2002)</a:t>
            </a:r>
          </a:p>
        </p:txBody>
      </p:sp>
    </p:spTree>
    <p:extLst>
      <p:ext uri="{BB962C8B-B14F-4D97-AF65-F5344CB8AC3E}">
        <p14:creationId xmlns:p14="http://schemas.microsoft.com/office/powerpoint/2010/main" val="1615725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ppt/theme/theme2.xml><?xml version="1.0" encoding="utf-8"?>
<a:theme xmlns:a="http://schemas.openxmlformats.org/drawingml/2006/main" name="Retrospect">
  <a:themeElements>
    <a:clrScheme name="NTER_Custom">
      <a:dk1>
        <a:srgbClr val="111111"/>
      </a:dk1>
      <a:lt1>
        <a:sysClr val="window" lastClr="FFFFFF"/>
      </a:lt1>
      <a:dk2>
        <a:srgbClr val="5A5B5D"/>
      </a:dk2>
      <a:lt2>
        <a:srgbClr val="C0C2C4"/>
      </a:lt2>
      <a:accent1>
        <a:srgbClr val="0078AE"/>
      </a:accent1>
      <a:accent2>
        <a:srgbClr val="005288"/>
      </a:accent2>
      <a:accent3>
        <a:srgbClr val="C41230"/>
      </a:accent3>
      <a:accent4>
        <a:srgbClr val="5E9732"/>
      </a:accent4>
      <a:accent5>
        <a:srgbClr val="FF9900"/>
      </a:accent5>
      <a:accent6>
        <a:srgbClr val="5A5B5D"/>
      </a:accent6>
      <a:hlink>
        <a:srgbClr val="0078AE"/>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FCFF157354E34AAF5B8A3E0F325B24" ma:contentTypeVersion="11" ma:contentTypeDescription="Create a new document." ma:contentTypeScope="" ma:versionID="70268499d0da5303606b6616ce86fa30">
  <xsd:schema xmlns:xsd="http://www.w3.org/2001/XMLSchema" xmlns:xs="http://www.w3.org/2001/XMLSchema" xmlns:p="http://schemas.microsoft.com/office/2006/metadata/properties" xmlns:ns3="eb116bfb-9479-48b9-8545-93cf860ec053" xmlns:ns4="c36d9636-76b9-4e30-a426-f85e5076379b" targetNamespace="http://schemas.microsoft.com/office/2006/metadata/properties" ma:root="true" ma:fieldsID="926d2b0d3ff074daf39bcf63573cce0b" ns3:_="" ns4:_="">
    <xsd:import namespace="eb116bfb-9479-48b9-8545-93cf860ec053"/>
    <xsd:import namespace="c36d9636-76b9-4e30-a426-f85e5076379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16bfb-9479-48b9-8545-93cf860ec0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6d9636-76b9-4e30-a426-f85e507637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2.xml><?xml version="1.0" encoding="utf-8"?>
<ds:datastoreItem xmlns:ds="http://schemas.openxmlformats.org/officeDocument/2006/customXml" ds:itemID="{BAF29E68-59EA-4748-B564-D718F3AFEF7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ADC1E75-F510-4EB8-9614-8A9792DC6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16bfb-9479-48b9-8545-93cf860ec053"/>
    <ds:schemaRef ds:uri="c36d9636-76b9-4e30-a426-f85e50763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10954</TotalTime>
  <Words>6395</Words>
  <Application>Microsoft Office PowerPoint</Application>
  <PresentationFormat>Widescreen</PresentationFormat>
  <Paragraphs>608</Paragraphs>
  <Slides>52</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Calibri</vt:lpstr>
      <vt:lpstr>Courier New</vt:lpstr>
      <vt:lpstr>Garamond</vt:lpstr>
      <vt:lpstr>Lato Light</vt:lpstr>
      <vt:lpstr>Symbol</vt:lpstr>
      <vt:lpstr>Tw Cen MT</vt:lpstr>
      <vt:lpstr>Wingdings</vt:lpstr>
      <vt:lpstr>Wingdings 3</vt:lpstr>
      <vt:lpstr>Integral</vt:lpstr>
      <vt:lpstr>Retrospect</vt:lpstr>
      <vt:lpstr>Office of public instruction  University of Montana  Safe schools center</vt:lpstr>
      <vt:lpstr>Presentation agenda </vt:lpstr>
      <vt:lpstr>Presentation Invitations:</vt:lpstr>
      <vt:lpstr>Creating a safe and Connected School climate</vt:lpstr>
      <vt:lpstr>1. Assess the school’s climate</vt:lpstr>
      <vt:lpstr>2. Emphasize the importance of listening</vt:lpstr>
      <vt:lpstr>3. Take a stance against the code of silence </vt:lpstr>
      <vt:lpstr>4. Find ways to stop bullying</vt:lpstr>
      <vt:lpstr>5. Involve students in creating a safe school climate</vt:lpstr>
      <vt:lpstr>PowerPoint Presentation</vt:lpstr>
      <vt:lpstr>6. Ensure students have trusting relationships with adults </vt:lpstr>
      <vt:lpstr>7. Sustain a safe school climate</vt:lpstr>
      <vt:lpstr>8. Be aware of the physical environment </vt:lpstr>
      <vt:lpstr>9. Emphasize an integrated systems model</vt:lpstr>
      <vt:lpstr>Multi-Tiered System of Support </vt:lpstr>
      <vt:lpstr>PowerPoint Presentation</vt:lpstr>
      <vt:lpstr>All climates of safety are ultimately “local”</vt:lpstr>
      <vt:lpstr>Interested in school safety? </vt:lpstr>
      <vt:lpstr>Topic 2</vt:lpstr>
      <vt:lpstr>Threat Assessment Defined</vt:lpstr>
      <vt:lpstr>Threat Assessment Model</vt:lpstr>
      <vt:lpstr>Threat Assessment Model: Identify</vt:lpstr>
      <vt:lpstr>Threat Assessment Model: Investigate</vt:lpstr>
      <vt:lpstr>Threat Assessment Model: Assess</vt:lpstr>
      <vt:lpstr>Threat Assessment Model: Manage</vt:lpstr>
      <vt:lpstr>Behavioral Threat Assessment: Filling the Gap</vt:lpstr>
      <vt:lpstr>Why Do We Need Behavioral Threat Assessment? </vt:lpstr>
      <vt:lpstr>PowerPoint Presentation</vt:lpstr>
      <vt:lpstr>PowerPoint Presentation</vt:lpstr>
      <vt:lpstr>PowerPoint Presentation</vt:lpstr>
      <vt:lpstr>Life Stressors</vt:lpstr>
      <vt:lpstr>PowerPoint Presentation</vt:lpstr>
      <vt:lpstr>PowerPoint Presentation</vt:lpstr>
      <vt:lpstr>PowerPoint Presentation</vt:lpstr>
      <vt:lpstr>PowerPoint Presentation</vt:lpstr>
      <vt:lpstr>PowerPoint Presentation</vt:lpstr>
      <vt:lpstr>Takeaways</vt:lpstr>
      <vt:lpstr>End of Topic Questions</vt:lpstr>
      <vt:lpstr>Strategies for Preventing  Youth Suicide </vt:lpstr>
      <vt:lpstr>Overview</vt:lpstr>
      <vt:lpstr>Data</vt:lpstr>
      <vt:lpstr>Risk Factors</vt:lpstr>
      <vt:lpstr>State Legislative Policy</vt:lpstr>
      <vt:lpstr>Suicide Prevention</vt:lpstr>
      <vt:lpstr>Training and (Crisis) Action Protocols</vt:lpstr>
      <vt:lpstr>Training and (Crisis) Action Protocols</vt:lpstr>
      <vt:lpstr>Training and (Crisis) Action Protocols</vt:lpstr>
      <vt:lpstr>Training and (Crisis) Action Protocols</vt:lpstr>
      <vt:lpstr>Training and (Crisis) Action Protocols</vt:lpstr>
      <vt:lpstr>Training and (Crisis) Action Protocols</vt:lpstr>
      <vt:lpstr>Resources</vt:lpstr>
      <vt:lpstr>For More Information and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public instruction  University of Montana  Safe schools center</dc:title>
  <dc:creator>Henson, Michele</dc:creator>
  <cp:lastModifiedBy>Henson, Michele</cp:lastModifiedBy>
  <cp:revision>30</cp:revision>
  <dcterms:created xsi:type="dcterms:W3CDTF">2021-05-19T14:02:05Z</dcterms:created>
  <dcterms:modified xsi:type="dcterms:W3CDTF">2021-08-16T20:06:58Z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0x01010066FCFF157354E34AAF5B8A3E0F325B24</vt:lpwstr>
  </property>
</Properties>
</file>