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8288000" cy="10287000"/>
  <p:notesSz cx="6858000" cy="9144000"/>
  <p:embeddedFontLst>
    <p:embeddedFont>
      <p:font typeface="Archivo Black" panose="020B0604020202020204" charset="0"/>
      <p:regular r:id="rId58"/>
    </p:embeddedFont>
    <p:embeddedFont>
      <p:font typeface="Montserrat" panose="020F0502020204030204" pitchFamily="2"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Roboto" panose="020000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51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9d1824f9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369d1824f99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d50828721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36d50828721_0_3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69d1824f9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369d1824f99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69e9b8a66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369e9b8a667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6d50828721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36d50828721_0_3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6d50828721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36d50828721_0_4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6d50828721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36d50828721_0_9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6d50828721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g36d5082872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6d50828721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g36d50828721_0_9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6d50828721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36d50828721_0_9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6d50828721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g36d50828721_0_8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6d50828721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36d50828721_0_8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d50828721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g36d50828721_0_8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6d50828721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36d50828721_0_8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6d50828721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36d50828721_0_7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6d50828721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36d50828721_0_7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50828721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36d50828721_0_7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6d50828721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g36d50828721_0_7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d50828721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g36d50828721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6d50828721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g36d50828721_0_7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6d50828721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g36d50828721_0_6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6d50828721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g36d50828721_0_6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6d50828721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36d50828721_0_6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6d50828721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g36d50828721_0_6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6d50828721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36d50828721_0_6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6d50828721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5" name="Google Shape;845;g36d50828721_0_5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6d50828721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8" name="Google Shape;868;g36d50828721_0_5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6d50828721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g36d50828721_0_5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36d50828721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4" name="Google Shape;914;g36d50828721_0_5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69e9b8a667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369e9b8a667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6d50828721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7" name="Google Shape;937;g36d50828721_0_5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6d50828721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0" name="Google Shape;960;g36d50828721_0_4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6d5082872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g36d50828721_0_4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6d50828721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7" name="Google Shape;1007;g36d50828721_0_4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36bed73ca8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g36bed73ca8e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6bed73ca8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4" name="Google Shape;1054;g36bed73ca8e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36bed73ca8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7" name="Google Shape;1077;g36bed73ca8e_0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6d94d4a11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0" name="Google Shape;1100;g36d94d4a114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6d94d4a11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3" name="Google Shape;1123;g36d94d4a114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36bed73ca8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6" name="Google Shape;1146;g36bed73ca8e_0_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6d50828721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36d50828721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6d94d4a11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36d94d4a114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36d94d4a11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2" name="Google Shape;1192;g36d94d4a114_0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6d9699701e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5" name="Google Shape;1215;g36d9699701e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6d94d4a114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0" name="Google Shape;1240;g36d94d4a114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36d9699701e_0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5" name="Google Shape;1255;g36d9699701e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36f8186ae8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36f8186ae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d50828721_0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36d50828721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6d50828721_0_1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6d50828721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980500" y="1052700"/>
            <a:ext cx="12454200" cy="8181600"/>
          </a:xfrm>
          <a:prstGeom prst="rect">
            <a:avLst/>
          </a:prstGeom>
        </p:spPr>
        <p:txBody>
          <a:bodyPr spcFirstLastPara="1" wrap="square" lIns="91425" tIns="45700" rIns="91425" bIns="45700" anchor="ctr" anchorCtr="0">
            <a:normAutofit/>
          </a:bodyPr>
          <a:lstStyle>
            <a:lvl1pPr lvl="0" rtl="0">
              <a:spcBef>
                <a:spcPts val="0"/>
              </a:spcBef>
              <a:spcAft>
                <a:spcPts val="0"/>
              </a:spcAft>
              <a:buClr>
                <a:schemeClr val="lt1"/>
              </a:buClr>
              <a:buSzPts val="9600"/>
              <a:buNone/>
              <a:defRPr sz="96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
        <p:nvSpPr>
          <p:cNvPr id="82" name="Google Shape;82;p13"/>
          <p:cNvSpPr txBox="1">
            <a:spLocks noGrp="1"/>
          </p:cNvSpPr>
          <p:nvPr>
            <p:ph type="sldNum" idx="12"/>
          </p:nvPr>
        </p:nvSpPr>
        <p:spPr>
          <a:xfrm>
            <a:off x="16980500" y="9362019"/>
            <a:ext cx="1097400" cy="7872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1247775" y="2564607"/>
            <a:ext cx="15773400" cy="4279200"/>
          </a:xfrm>
          <a:prstGeom prst="rect">
            <a:avLst/>
          </a:prstGeom>
          <a:noFill/>
          <a:ln>
            <a:noFill/>
          </a:ln>
        </p:spPr>
        <p:txBody>
          <a:bodyPr spcFirstLastPara="1" wrap="square" lIns="137150" tIns="68550" rIns="137150" bIns="68550" anchor="b" anchorCtr="0">
            <a:normAutofit/>
          </a:bodyPr>
          <a:lstStyle>
            <a:lvl1pPr lvl="0" algn="l" rtl="0">
              <a:lnSpc>
                <a:spcPct val="90000"/>
              </a:lnSpc>
              <a:spcBef>
                <a:spcPts val="0"/>
              </a:spcBef>
              <a:spcAft>
                <a:spcPts val="0"/>
              </a:spcAft>
              <a:buClr>
                <a:schemeClr val="dk1"/>
              </a:buClr>
              <a:buSzPts val="9000"/>
              <a:buFont typeface="Play"/>
              <a:buNone/>
              <a:defRPr sz="9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4"/>
          <p:cNvSpPr txBox="1">
            <a:spLocks noGrp="1"/>
          </p:cNvSpPr>
          <p:nvPr>
            <p:ph type="body" idx="1"/>
          </p:nvPr>
        </p:nvSpPr>
        <p:spPr>
          <a:xfrm>
            <a:off x="1247775" y="6884195"/>
            <a:ext cx="15773400" cy="2250300"/>
          </a:xfrm>
          <a:prstGeom prst="rect">
            <a:avLst/>
          </a:prstGeom>
          <a:noFill/>
          <a:ln>
            <a:noFill/>
          </a:ln>
        </p:spPr>
        <p:txBody>
          <a:bodyPr spcFirstLastPara="1" wrap="square" lIns="137150" tIns="68550" rIns="137150" bIns="68550" anchor="t" anchorCtr="0">
            <a:normAutofit/>
          </a:bodyPr>
          <a:lstStyle>
            <a:lvl1pPr marL="457200" lvl="0" indent="-228600" algn="l" rtl="0">
              <a:lnSpc>
                <a:spcPct val="90000"/>
              </a:lnSpc>
              <a:spcBef>
                <a:spcPts val="1500"/>
              </a:spcBef>
              <a:spcAft>
                <a:spcPts val="0"/>
              </a:spcAft>
              <a:buClr>
                <a:srgbClr val="757575"/>
              </a:buClr>
              <a:buSzPts val="3600"/>
              <a:buNone/>
              <a:defRPr sz="3600">
                <a:solidFill>
                  <a:srgbClr val="757575"/>
                </a:solidFill>
              </a:defRPr>
            </a:lvl1pPr>
            <a:lvl2pPr marL="914400" lvl="1" indent="-228600" algn="l" rtl="0">
              <a:lnSpc>
                <a:spcPct val="90000"/>
              </a:lnSpc>
              <a:spcBef>
                <a:spcPts val="800"/>
              </a:spcBef>
              <a:spcAft>
                <a:spcPts val="0"/>
              </a:spcAft>
              <a:buClr>
                <a:srgbClr val="757575"/>
              </a:buClr>
              <a:buSzPts val="3000"/>
              <a:buNone/>
              <a:defRPr sz="3000">
                <a:solidFill>
                  <a:srgbClr val="757575"/>
                </a:solidFill>
              </a:defRPr>
            </a:lvl2pPr>
            <a:lvl3pPr marL="1371600" lvl="2" indent="-228600" algn="l" rtl="0">
              <a:lnSpc>
                <a:spcPct val="90000"/>
              </a:lnSpc>
              <a:spcBef>
                <a:spcPts val="800"/>
              </a:spcBef>
              <a:spcAft>
                <a:spcPts val="0"/>
              </a:spcAft>
              <a:buClr>
                <a:srgbClr val="757575"/>
              </a:buClr>
              <a:buSzPts val="2700"/>
              <a:buNone/>
              <a:defRPr sz="2700">
                <a:solidFill>
                  <a:srgbClr val="757575"/>
                </a:solidFill>
              </a:defRPr>
            </a:lvl3pPr>
            <a:lvl4pPr marL="1828800" lvl="3" indent="-228600" algn="l" rtl="0">
              <a:lnSpc>
                <a:spcPct val="90000"/>
              </a:lnSpc>
              <a:spcBef>
                <a:spcPts val="800"/>
              </a:spcBef>
              <a:spcAft>
                <a:spcPts val="0"/>
              </a:spcAft>
              <a:buClr>
                <a:srgbClr val="757575"/>
              </a:buClr>
              <a:buSzPts val="2400"/>
              <a:buNone/>
              <a:defRPr sz="2400">
                <a:solidFill>
                  <a:srgbClr val="757575"/>
                </a:solidFill>
              </a:defRPr>
            </a:lvl4pPr>
            <a:lvl5pPr marL="2286000" lvl="4" indent="-228600" algn="l" rtl="0">
              <a:lnSpc>
                <a:spcPct val="90000"/>
              </a:lnSpc>
              <a:spcBef>
                <a:spcPts val="800"/>
              </a:spcBef>
              <a:spcAft>
                <a:spcPts val="0"/>
              </a:spcAft>
              <a:buClr>
                <a:srgbClr val="757575"/>
              </a:buClr>
              <a:buSzPts val="2400"/>
              <a:buNone/>
              <a:defRPr sz="2400">
                <a:solidFill>
                  <a:srgbClr val="757575"/>
                </a:solidFill>
              </a:defRPr>
            </a:lvl5pPr>
            <a:lvl6pPr marL="2743200" lvl="5" indent="-228600" algn="l" rtl="0">
              <a:lnSpc>
                <a:spcPct val="90000"/>
              </a:lnSpc>
              <a:spcBef>
                <a:spcPts val="800"/>
              </a:spcBef>
              <a:spcAft>
                <a:spcPts val="0"/>
              </a:spcAft>
              <a:buClr>
                <a:srgbClr val="757575"/>
              </a:buClr>
              <a:buSzPts val="2400"/>
              <a:buNone/>
              <a:defRPr sz="2400">
                <a:solidFill>
                  <a:srgbClr val="757575"/>
                </a:solidFill>
              </a:defRPr>
            </a:lvl6pPr>
            <a:lvl7pPr marL="3200400" lvl="6" indent="-228600" algn="l" rtl="0">
              <a:lnSpc>
                <a:spcPct val="90000"/>
              </a:lnSpc>
              <a:spcBef>
                <a:spcPts val="800"/>
              </a:spcBef>
              <a:spcAft>
                <a:spcPts val="0"/>
              </a:spcAft>
              <a:buClr>
                <a:srgbClr val="757575"/>
              </a:buClr>
              <a:buSzPts val="2400"/>
              <a:buNone/>
              <a:defRPr sz="2400">
                <a:solidFill>
                  <a:srgbClr val="757575"/>
                </a:solidFill>
              </a:defRPr>
            </a:lvl7pPr>
            <a:lvl8pPr marL="3657600" lvl="7" indent="-228600" algn="l" rtl="0">
              <a:lnSpc>
                <a:spcPct val="90000"/>
              </a:lnSpc>
              <a:spcBef>
                <a:spcPts val="800"/>
              </a:spcBef>
              <a:spcAft>
                <a:spcPts val="0"/>
              </a:spcAft>
              <a:buClr>
                <a:srgbClr val="757575"/>
              </a:buClr>
              <a:buSzPts val="2400"/>
              <a:buNone/>
              <a:defRPr sz="2400">
                <a:solidFill>
                  <a:srgbClr val="757575"/>
                </a:solidFill>
              </a:defRPr>
            </a:lvl8pPr>
            <a:lvl9pPr marL="4114800" lvl="8" indent="-228600" algn="l" rtl="0">
              <a:lnSpc>
                <a:spcPct val="90000"/>
              </a:lnSpc>
              <a:spcBef>
                <a:spcPts val="800"/>
              </a:spcBef>
              <a:spcAft>
                <a:spcPts val="0"/>
              </a:spcAft>
              <a:buClr>
                <a:srgbClr val="757575"/>
              </a:buClr>
              <a:buSzPts val="2400"/>
              <a:buNone/>
              <a:defRPr sz="2400">
                <a:solidFill>
                  <a:srgbClr val="757575"/>
                </a:solidFill>
              </a:defRPr>
            </a:lvl9pPr>
          </a:lstStyle>
          <a:p>
            <a:endParaRPr/>
          </a:p>
        </p:txBody>
      </p:sp>
      <p:sp>
        <p:nvSpPr>
          <p:cNvPr id="86" name="Google Shape;86;p14"/>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4"/>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4"/>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623400" y="890050"/>
            <a:ext cx="17041200" cy="11454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p15"/>
          <p:cNvSpPr txBox="1">
            <a:spLocks noGrp="1"/>
          </p:cNvSpPr>
          <p:nvPr>
            <p:ph type="body" idx="1"/>
          </p:nvPr>
        </p:nvSpPr>
        <p:spPr>
          <a:xfrm>
            <a:off x="623400" y="2304950"/>
            <a:ext cx="17041200" cy="68328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92" name="Google Shape;92;p15"/>
          <p:cNvSpPr txBox="1">
            <a:spLocks noGrp="1"/>
          </p:cNvSpPr>
          <p:nvPr>
            <p:ph type="sldNum" idx="12"/>
          </p:nvPr>
        </p:nvSpPr>
        <p:spPr>
          <a:xfrm>
            <a:off x="16980500" y="9362019"/>
            <a:ext cx="1097400" cy="7872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k12ssdb.org/"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p:nvPr/>
        </p:nvSpPr>
        <p:spPr>
          <a:xfrm>
            <a:off x="3" y="574010"/>
            <a:ext cx="5715000" cy="57149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16"/>
          <p:cNvGrpSpPr/>
          <p:nvPr/>
        </p:nvGrpSpPr>
        <p:grpSpPr>
          <a:xfrm>
            <a:off x="10066152" y="-10199425"/>
            <a:ext cx="7862591" cy="11579729"/>
            <a:chOff x="0" y="-47625"/>
            <a:chExt cx="1702228" cy="3049785"/>
          </a:xfrm>
        </p:grpSpPr>
        <p:sp>
          <p:nvSpPr>
            <p:cNvPr id="99" name="Google Shape;99;p16"/>
            <p:cNvSpPr/>
            <p:nvPr/>
          </p:nvSpPr>
          <p:spPr>
            <a:xfrm>
              <a:off x="0" y="0"/>
              <a:ext cx="1702228" cy="3002160"/>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0C2A4E"/>
            </a:solidFill>
            <a:ln>
              <a:noFill/>
            </a:ln>
          </p:spPr>
          <p:txBody>
            <a:bodyPr/>
            <a:lstStyle/>
            <a:p>
              <a:endParaRPr lang="en-US"/>
            </a:p>
          </p:txBody>
        </p:sp>
        <p:sp>
          <p:nvSpPr>
            <p:cNvPr id="100" name="Google Shape;100;p16"/>
            <p:cNvSpPr txBox="1"/>
            <p:nvPr/>
          </p:nvSpPr>
          <p:spPr>
            <a:xfrm>
              <a:off x="0" y="-47625"/>
              <a:ext cx="1702228" cy="30497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 name="Google Shape;101;p16"/>
          <p:cNvSpPr txBox="1"/>
          <p:nvPr/>
        </p:nvSpPr>
        <p:spPr>
          <a:xfrm>
            <a:off x="10865486" y="1786422"/>
            <a:ext cx="6303600" cy="651600"/>
          </a:xfrm>
          <a:prstGeom prst="rect">
            <a:avLst/>
          </a:prstGeom>
          <a:noFill/>
          <a:ln>
            <a:noFill/>
          </a:ln>
        </p:spPr>
        <p:txBody>
          <a:bodyPr spcFirstLastPara="1" wrap="square" lIns="0" tIns="0" rIns="0" bIns="0" anchor="t" anchorCtr="0">
            <a:spAutoFit/>
          </a:bodyPr>
          <a:lstStyle/>
          <a:p>
            <a:pPr marL="0" marR="0" lvl="0" indent="0" algn="l" rtl="0">
              <a:lnSpc>
                <a:spcPct val="139985"/>
              </a:lnSpc>
              <a:spcBef>
                <a:spcPts val="0"/>
              </a:spcBef>
              <a:spcAft>
                <a:spcPts val="0"/>
              </a:spcAft>
              <a:buNone/>
            </a:pPr>
            <a:endParaRPr sz="4234">
              <a:solidFill>
                <a:srgbClr val="0C2A4E"/>
              </a:solidFill>
              <a:latin typeface="Montserrat"/>
              <a:ea typeface="Montserrat"/>
              <a:cs typeface="Montserrat"/>
              <a:sym typeface="Montserrat"/>
            </a:endParaRPr>
          </a:p>
        </p:txBody>
      </p:sp>
      <p:sp>
        <p:nvSpPr>
          <p:cNvPr id="102" name="Google Shape;102;p16"/>
          <p:cNvSpPr txBox="1"/>
          <p:nvPr/>
        </p:nvSpPr>
        <p:spPr>
          <a:xfrm>
            <a:off x="10066139" y="2438029"/>
            <a:ext cx="8171700" cy="30015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en-US" sz="6500" b="1">
                <a:solidFill>
                  <a:schemeClr val="dk1"/>
                </a:solidFill>
              </a:rPr>
              <a:t>Safety and Security at K-12 Special Events</a:t>
            </a:r>
            <a:endParaRPr sz="6500" b="1">
              <a:solidFill>
                <a:schemeClr val="dk1"/>
              </a:solidFill>
            </a:endParaRPr>
          </a:p>
        </p:txBody>
      </p:sp>
      <p:sp>
        <p:nvSpPr>
          <p:cNvPr id="103" name="Google Shape;103;p16"/>
          <p:cNvSpPr txBox="1"/>
          <p:nvPr/>
        </p:nvSpPr>
        <p:spPr>
          <a:xfrm>
            <a:off x="11637313" y="7716350"/>
            <a:ext cx="4760100" cy="6216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Font typeface="Arial"/>
              <a:buNone/>
            </a:pPr>
            <a:r>
              <a:rPr lang="en-US" sz="4039" b="1">
                <a:solidFill>
                  <a:srgbClr val="0C2A4E"/>
                </a:solidFill>
              </a:rPr>
              <a:t>Lt. Jeremy Barnes</a:t>
            </a:r>
            <a:endParaRPr sz="4039" b="1">
              <a:solidFill>
                <a:srgbClr val="0C2A4E"/>
              </a:solidFill>
            </a:endParaRPr>
          </a:p>
        </p:txBody>
      </p:sp>
      <p:pic>
        <p:nvPicPr>
          <p:cNvPr id="104" name="Google Shape;104;p16" descr="A logo of a state security&#10;&#10;Description automatically generated"/>
          <p:cNvPicPr preferRelativeResize="0"/>
          <p:nvPr/>
        </p:nvPicPr>
        <p:blipFill rotWithShape="1">
          <a:blip r:embed="rId4">
            <a:alphaModFix/>
          </a:blip>
          <a:srcRect/>
          <a:stretch/>
        </p:blipFill>
        <p:spPr>
          <a:xfrm>
            <a:off x="3564050" y="3897238"/>
            <a:ext cx="4608451" cy="5337525"/>
          </a:xfrm>
          <a:prstGeom prst="rect">
            <a:avLst/>
          </a:prstGeom>
          <a:noFill/>
          <a:ln>
            <a:noFill/>
          </a:ln>
        </p:spPr>
      </p:pic>
      <p:sp>
        <p:nvSpPr>
          <p:cNvPr id="105" name="Google Shape;105;p16"/>
          <p:cNvSpPr/>
          <p:nvPr/>
        </p:nvSpPr>
        <p:spPr>
          <a:xfrm>
            <a:off x="8423500" y="-556852"/>
            <a:ext cx="1642650" cy="11400703"/>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3" name="Google Shape;223;p25"/>
          <p:cNvGrpSpPr/>
          <p:nvPr/>
        </p:nvGrpSpPr>
        <p:grpSpPr>
          <a:xfrm>
            <a:off x="-218225" y="2194627"/>
            <a:ext cx="9580482" cy="7995316"/>
            <a:chOff x="0" y="-47625"/>
            <a:chExt cx="2523238" cy="3049785"/>
          </a:xfrm>
        </p:grpSpPr>
        <p:sp>
          <p:nvSpPr>
            <p:cNvPr id="224" name="Google Shape;224;p25"/>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225" name="Google Shape;225;p25"/>
            <p:cNvSpPr txBox="1"/>
            <p:nvPr/>
          </p:nvSpPr>
          <p:spPr>
            <a:xfrm>
              <a:off x="0" y="-47625"/>
              <a:ext cx="2523238" cy="30497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6" name="Google Shape;226;p25"/>
          <p:cNvSpPr txBox="1"/>
          <p:nvPr/>
        </p:nvSpPr>
        <p:spPr>
          <a:xfrm>
            <a:off x="3039750"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990"/>
              <a:buFont typeface="Arial"/>
              <a:buNone/>
            </a:pPr>
            <a:r>
              <a:rPr lang="en-US" sz="5320" b="1">
                <a:solidFill>
                  <a:srgbClr val="EFA731"/>
                </a:solidFill>
                <a:latin typeface="Open Sans"/>
                <a:ea typeface="Open Sans"/>
                <a:cs typeface="Open Sans"/>
                <a:sym typeface="Open Sans"/>
              </a:rPr>
              <a:t>Shootings at High School Football Games</a:t>
            </a:r>
            <a:endParaRPr sz="4600">
              <a:solidFill>
                <a:srgbClr val="EFA731"/>
              </a:solidFill>
            </a:endParaRPr>
          </a:p>
        </p:txBody>
      </p:sp>
      <p:sp>
        <p:nvSpPr>
          <p:cNvPr id="227" name="Google Shape;227;p25"/>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28" name="Google Shape;228;p25"/>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29" name="Google Shape;229;p25"/>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30" name="Google Shape;230;p25"/>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31" name="Google Shape;231;p25"/>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32" name="Google Shape;232;p25"/>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33" name="Google Shape;233;p25"/>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34" name="Google Shape;234;p25"/>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35" name="Google Shape;235;p25"/>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36" name="Google Shape;236;p25"/>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37" name="Google Shape;237;p25"/>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38" name="Google Shape;238;p25"/>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pic>
        <p:nvPicPr>
          <p:cNvPr id="239" name="Google Shape;239;p25"/>
          <p:cNvPicPr preferRelativeResize="0"/>
          <p:nvPr/>
        </p:nvPicPr>
        <p:blipFill>
          <a:blip r:embed="rId3">
            <a:alphaModFix/>
          </a:blip>
          <a:stretch>
            <a:fillRect/>
          </a:stretch>
        </p:blipFill>
        <p:spPr>
          <a:xfrm>
            <a:off x="1713775" y="2814913"/>
            <a:ext cx="5716450" cy="6971350"/>
          </a:xfrm>
          <a:prstGeom prst="rect">
            <a:avLst/>
          </a:prstGeom>
          <a:noFill/>
          <a:ln>
            <a:noFill/>
          </a:ln>
        </p:spPr>
      </p:pic>
      <p:sp>
        <p:nvSpPr>
          <p:cNvPr id="240" name="Google Shape;240;p25"/>
          <p:cNvSpPr txBox="1"/>
          <p:nvPr/>
        </p:nvSpPr>
        <p:spPr>
          <a:xfrm>
            <a:off x="10137875" y="2410097"/>
            <a:ext cx="6527100" cy="6514800"/>
          </a:xfrm>
          <a:prstGeom prst="rect">
            <a:avLst/>
          </a:prstGeom>
          <a:noFill/>
          <a:ln>
            <a:noFill/>
          </a:ln>
        </p:spPr>
        <p:txBody>
          <a:bodyPr spcFirstLastPara="1" wrap="square" lIns="91425" tIns="91425" rIns="91425" bIns="91425" anchor="t" anchorCtr="0">
            <a:spAutoFit/>
          </a:bodyPr>
          <a:lstStyle/>
          <a:p>
            <a:pPr marL="457200" lvl="0" indent="-444500" algn="l" rtl="0">
              <a:lnSpc>
                <a:spcPct val="115000"/>
              </a:lnSpc>
              <a:spcBef>
                <a:spcPts val="0"/>
              </a:spcBef>
              <a:spcAft>
                <a:spcPts val="0"/>
              </a:spcAft>
              <a:buClr>
                <a:schemeClr val="dk1"/>
              </a:buClr>
              <a:buSzPts val="3400"/>
              <a:buChar char="●"/>
            </a:pPr>
            <a:r>
              <a:rPr lang="en-US" sz="3400">
                <a:solidFill>
                  <a:schemeClr val="dk1"/>
                </a:solidFill>
              </a:rPr>
              <a:t>Analyzed Data from 2021-2024</a:t>
            </a:r>
            <a:endParaRPr sz="3400">
              <a:solidFill>
                <a:schemeClr val="dk1"/>
              </a:solidFill>
            </a:endParaRPr>
          </a:p>
          <a:p>
            <a:pPr marL="457200" lvl="0" indent="-444500" algn="l" rtl="0">
              <a:lnSpc>
                <a:spcPct val="115000"/>
              </a:lnSpc>
              <a:spcBef>
                <a:spcPts val="0"/>
              </a:spcBef>
              <a:spcAft>
                <a:spcPts val="0"/>
              </a:spcAft>
              <a:buClr>
                <a:schemeClr val="dk1"/>
              </a:buClr>
              <a:buSzPts val="3400"/>
              <a:buChar char="●"/>
            </a:pPr>
            <a:r>
              <a:rPr lang="en-US" sz="3400">
                <a:solidFill>
                  <a:schemeClr val="dk1"/>
                </a:solidFill>
              </a:rPr>
              <a:t>Specifically</a:t>
            </a:r>
            <a:endParaRPr sz="340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a:solidFill>
                  <a:schemeClr val="dk1"/>
                </a:solidFill>
              </a:rPr>
              <a:t>Number of Victims</a:t>
            </a:r>
            <a:endParaRPr sz="300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a:solidFill>
                  <a:schemeClr val="dk1"/>
                </a:solidFill>
              </a:rPr>
              <a:t>High School Football Games</a:t>
            </a:r>
            <a:endParaRPr sz="300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a:solidFill>
                  <a:schemeClr val="dk1"/>
                </a:solidFill>
              </a:rPr>
              <a:t>Parking Lot vs Stadium</a:t>
            </a:r>
            <a:endParaRPr sz="300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a:solidFill>
                  <a:schemeClr val="dk1"/>
                </a:solidFill>
              </a:rPr>
              <a:t>Gang Related</a:t>
            </a:r>
            <a:endParaRPr sz="300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a:solidFill>
                  <a:schemeClr val="dk1"/>
                </a:solidFill>
              </a:rPr>
              <a:t>Escalation of Violence</a:t>
            </a:r>
            <a:endParaRPr sz="3000">
              <a:solidFill>
                <a:schemeClr val="dk1"/>
              </a:solidFill>
            </a:endParaRPr>
          </a:p>
          <a:p>
            <a:pPr marL="457200" lvl="0" indent="0" algn="l" rtl="0">
              <a:lnSpc>
                <a:spcPct val="115000"/>
              </a:lnSpc>
              <a:spcBef>
                <a:spcPts val="1200"/>
              </a:spcBef>
              <a:spcAft>
                <a:spcPts val="0"/>
              </a:spcAft>
              <a:buNone/>
            </a:pPr>
            <a:endParaRPr sz="3400" i="1">
              <a:solidFill>
                <a:schemeClr val="dk1"/>
              </a:solidFill>
            </a:endParaRPr>
          </a:p>
          <a:p>
            <a:pPr marL="457200" lvl="0" indent="0" algn="l" rtl="0">
              <a:lnSpc>
                <a:spcPct val="115000"/>
              </a:lnSpc>
              <a:spcBef>
                <a:spcPts val="1200"/>
              </a:spcBef>
              <a:spcAft>
                <a:spcPts val="1200"/>
              </a:spcAft>
              <a:buNone/>
            </a:pPr>
            <a:r>
              <a:rPr lang="en-US" sz="2900" i="1">
                <a:solidFill>
                  <a:schemeClr val="dk1"/>
                </a:solidFill>
              </a:rPr>
              <a:t>*Data obtained from K-12 School Shooting Database</a:t>
            </a:r>
            <a:endParaRPr sz="3000">
              <a:solidFill>
                <a:schemeClr val="dk1"/>
              </a:solidFill>
            </a:endParaRPr>
          </a:p>
        </p:txBody>
      </p:sp>
      <p:pic>
        <p:nvPicPr>
          <p:cNvPr id="241" name="Google Shape;241;p25"/>
          <p:cNvPicPr preferRelativeResize="0"/>
          <p:nvPr/>
        </p:nvPicPr>
        <p:blipFill rotWithShape="1">
          <a:blip r:embed="rId4">
            <a:alphaModFix/>
          </a:blip>
          <a:srcRect/>
          <a:stretch/>
        </p:blipFill>
        <p:spPr>
          <a:xfrm>
            <a:off x="15827825" y="8612729"/>
            <a:ext cx="2226856" cy="15773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pSp>
        <p:nvGrpSpPr>
          <p:cNvPr id="246" name="Google Shape;246;p26"/>
          <p:cNvGrpSpPr/>
          <p:nvPr/>
        </p:nvGrpSpPr>
        <p:grpSpPr>
          <a:xfrm>
            <a:off x="-259775" y="1924375"/>
            <a:ext cx="18547769" cy="9474509"/>
            <a:chOff x="0" y="-47625"/>
            <a:chExt cx="2523300" cy="3049800"/>
          </a:xfrm>
        </p:grpSpPr>
        <p:sp>
          <p:nvSpPr>
            <p:cNvPr id="247" name="Google Shape;247;p26"/>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248" name="Google Shape;248;p26"/>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9" name="Google Shape;249;p26"/>
          <p:cNvSpPr txBox="1"/>
          <p:nvPr/>
        </p:nvSpPr>
        <p:spPr>
          <a:xfrm>
            <a:off x="3377625" y="286675"/>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0C2A4E"/>
                </a:solidFill>
                <a:latin typeface="Open Sans"/>
                <a:ea typeface="Open Sans"/>
                <a:cs typeface="Open Sans"/>
                <a:sym typeface="Open Sans"/>
              </a:rPr>
              <a:t>Shootings at High School Football Games</a:t>
            </a:r>
            <a:endParaRPr sz="4600">
              <a:solidFill>
                <a:srgbClr val="0C2A4E"/>
              </a:solidFill>
            </a:endParaRPr>
          </a:p>
        </p:txBody>
      </p:sp>
      <p:sp>
        <p:nvSpPr>
          <p:cNvPr id="250" name="Google Shape;250;p26"/>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51" name="Google Shape;251;p26"/>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52" name="Google Shape;252;p26"/>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53" name="Google Shape;253;p26"/>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54" name="Google Shape;254;p26"/>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55" name="Google Shape;255;p26"/>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56" name="Google Shape;256;p26"/>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57" name="Google Shape;257;p26"/>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58" name="Google Shape;258;p26"/>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59" name="Google Shape;259;p26"/>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60" name="Google Shape;260;p26"/>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61" name="Google Shape;261;p26"/>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62" name="Google Shape;262;p26"/>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263" name="Google Shape;263;p26"/>
          <p:cNvPicPr preferRelativeResize="0"/>
          <p:nvPr/>
        </p:nvPicPr>
        <p:blipFill>
          <a:blip r:embed="rId3">
            <a:alphaModFix/>
          </a:blip>
          <a:stretch>
            <a:fillRect/>
          </a:stretch>
        </p:blipFill>
        <p:spPr>
          <a:xfrm>
            <a:off x="1138150" y="2410099"/>
            <a:ext cx="6784899" cy="7666650"/>
          </a:xfrm>
          <a:prstGeom prst="rect">
            <a:avLst/>
          </a:prstGeom>
          <a:noFill/>
          <a:ln>
            <a:noFill/>
          </a:ln>
        </p:spPr>
      </p:pic>
      <p:pic>
        <p:nvPicPr>
          <p:cNvPr id="264" name="Google Shape;264;p26"/>
          <p:cNvPicPr preferRelativeResize="0"/>
          <p:nvPr/>
        </p:nvPicPr>
        <p:blipFill>
          <a:blip r:embed="rId4">
            <a:alphaModFix/>
          </a:blip>
          <a:stretch>
            <a:fillRect/>
          </a:stretch>
        </p:blipFill>
        <p:spPr>
          <a:xfrm>
            <a:off x="10137875" y="2410100"/>
            <a:ext cx="6527100" cy="7666650"/>
          </a:xfrm>
          <a:prstGeom prst="rect">
            <a:avLst/>
          </a:prstGeom>
          <a:noFill/>
          <a:ln>
            <a:noFill/>
          </a:ln>
        </p:spPr>
      </p:pic>
      <p:pic>
        <p:nvPicPr>
          <p:cNvPr id="265" name="Google Shape;265;p26"/>
          <p:cNvPicPr preferRelativeResize="0"/>
          <p:nvPr/>
        </p:nvPicPr>
        <p:blipFill rotWithShape="1">
          <a:blip r:embed="rId5">
            <a:alphaModFix/>
          </a:blip>
          <a:srcRect/>
          <a:stretch/>
        </p:blipFill>
        <p:spPr>
          <a:xfrm>
            <a:off x="15955400" y="183729"/>
            <a:ext cx="2226856" cy="1577355"/>
          </a:xfrm>
          <a:prstGeom prst="rect">
            <a:avLst/>
          </a:prstGeom>
          <a:noFill/>
          <a:ln>
            <a:noFill/>
          </a:ln>
        </p:spPr>
      </p:pic>
      <p:cxnSp>
        <p:nvCxnSpPr>
          <p:cNvPr id="266" name="Google Shape;266;p26"/>
          <p:cNvCxnSpPr/>
          <p:nvPr/>
        </p:nvCxnSpPr>
        <p:spPr>
          <a:xfrm>
            <a:off x="9093925" y="2738500"/>
            <a:ext cx="0" cy="6585900"/>
          </a:xfrm>
          <a:prstGeom prst="straightConnector1">
            <a:avLst/>
          </a:prstGeom>
          <a:noFill/>
          <a:ln w="9525" cap="flat" cmpd="sng">
            <a:solidFill>
              <a:srgbClr val="EFA731"/>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271" name="Google Shape;271;p27"/>
          <p:cNvGrpSpPr/>
          <p:nvPr/>
        </p:nvGrpSpPr>
        <p:grpSpPr>
          <a:xfrm>
            <a:off x="-259775" y="2568700"/>
            <a:ext cx="9580718" cy="8830391"/>
            <a:chOff x="0" y="-47625"/>
            <a:chExt cx="2523300" cy="3049800"/>
          </a:xfrm>
        </p:grpSpPr>
        <p:sp>
          <p:nvSpPr>
            <p:cNvPr id="272" name="Google Shape;272;p27"/>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273" name="Google Shape;273;p27"/>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4" name="Google Shape;274;p27"/>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Shootings at High School Football Games</a:t>
            </a:r>
            <a:endParaRPr sz="4600">
              <a:solidFill>
                <a:srgbClr val="EFA731"/>
              </a:solidFill>
            </a:endParaRPr>
          </a:p>
        </p:txBody>
      </p:sp>
      <p:sp>
        <p:nvSpPr>
          <p:cNvPr id="275" name="Google Shape;275;p27"/>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76" name="Google Shape;276;p27"/>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77" name="Google Shape;277;p27"/>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78" name="Google Shape;278;p27"/>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79" name="Google Shape;279;p27"/>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80" name="Google Shape;280;p27"/>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81" name="Google Shape;281;p27"/>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82" name="Google Shape;282;p27"/>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83" name="Google Shape;283;p27"/>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84" name="Google Shape;284;p27"/>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85" name="Google Shape;285;p27"/>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86" name="Google Shape;286;p27"/>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287" name="Google Shape;287;p27"/>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288" name="Google Shape;288;p27"/>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289" name="Google Shape;289;p27" title="Chart"/>
          <p:cNvPicPr preferRelativeResize="0"/>
          <p:nvPr/>
        </p:nvPicPr>
        <p:blipFill>
          <a:blip r:embed="rId4">
            <a:alphaModFix/>
          </a:blip>
          <a:stretch>
            <a:fillRect/>
          </a:stretch>
        </p:blipFill>
        <p:spPr>
          <a:xfrm>
            <a:off x="4674083" y="3428996"/>
            <a:ext cx="9121088" cy="6080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28"/>
          <p:cNvGrpSpPr/>
          <p:nvPr/>
        </p:nvGrpSpPr>
        <p:grpSpPr>
          <a:xfrm>
            <a:off x="-259773" y="-180827"/>
            <a:ext cx="9580718" cy="11579786"/>
            <a:chOff x="0" y="-47625"/>
            <a:chExt cx="2523300" cy="3049800"/>
          </a:xfrm>
        </p:grpSpPr>
        <p:sp>
          <p:nvSpPr>
            <p:cNvPr id="295" name="Google Shape;295;p28"/>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296" name="Google Shape;296;p28"/>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7" name="Google Shape;297;p28"/>
          <p:cNvSpPr txBox="1"/>
          <p:nvPr/>
        </p:nvSpPr>
        <p:spPr>
          <a:xfrm>
            <a:off x="11302300" y="1914750"/>
            <a:ext cx="5423100" cy="59415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7719" b="1">
                <a:solidFill>
                  <a:srgbClr val="EFA731"/>
                </a:solidFill>
                <a:latin typeface="Open Sans"/>
                <a:ea typeface="Open Sans"/>
                <a:cs typeface="Open Sans"/>
                <a:sym typeface="Open Sans"/>
              </a:rPr>
              <a:t>Shootings at High School Football Games</a:t>
            </a:r>
            <a:endParaRPr sz="7000">
              <a:solidFill>
                <a:srgbClr val="EFA731"/>
              </a:solidFill>
            </a:endParaRPr>
          </a:p>
        </p:txBody>
      </p:sp>
      <p:sp>
        <p:nvSpPr>
          <p:cNvPr id="298" name="Google Shape;298;p28"/>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299" name="Google Shape;299;p28"/>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00" name="Google Shape;300;p28"/>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01" name="Google Shape;301;p28"/>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02" name="Google Shape;302;p28"/>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03" name="Google Shape;303;p28"/>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04" name="Google Shape;304;p28"/>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05" name="Google Shape;305;p28"/>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06" name="Google Shape;306;p28"/>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07" name="Google Shape;307;p28"/>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08" name="Google Shape;308;p28"/>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09" name="Google Shape;309;p28"/>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10" name="Google Shape;310;p28"/>
          <p:cNvSpPr txBox="1"/>
          <p:nvPr/>
        </p:nvSpPr>
        <p:spPr>
          <a:xfrm>
            <a:off x="10137875" y="2168422"/>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311" name="Google Shape;311;p28"/>
          <p:cNvPicPr preferRelativeResize="0"/>
          <p:nvPr/>
        </p:nvPicPr>
        <p:blipFill>
          <a:blip r:embed="rId3">
            <a:alphaModFix/>
          </a:blip>
          <a:stretch>
            <a:fillRect/>
          </a:stretch>
        </p:blipFill>
        <p:spPr>
          <a:xfrm>
            <a:off x="1177500" y="1049650"/>
            <a:ext cx="6084025" cy="8187699"/>
          </a:xfrm>
          <a:prstGeom prst="rect">
            <a:avLst/>
          </a:prstGeom>
          <a:noFill/>
          <a:ln>
            <a:noFill/>
          </a:ln>
        </p:spPr>
      </p:pic>
      <p:pic>
        <p:nvPicPr>
          <p:cNvPr id="312" name="Google Shape;312;p28"/>
          <p:cNvPicPr preferRelativeResize="0"/>
          <p:nvPr/>
        </p:nvPicPr>
        <p:blipFill rotWithShape="1">
          <a:blip r:embed="rId4">
            <a:alphaModFix/>
          </a:blip>
          <a:srcRect/>
          <a:stretch/>
        </p:blipFill>
        <p:spPr>
          <a:xfrm>
            <a:off x="16061150" y="8612729"/>
            <a:ext cx="2226856" cy="15773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29"/>
          <p:cNvGrpSpPr/>
          <p:nvPr/>
        </p:nvGrpSpPr>
        <p:grpSpPr>
          <a:xfrm>
            <a:off x="11300114" y="-180826"/>
            <a:ext cx="7580168" cy="11579653"/>
            <a:chOff x="0" y="-47625"/>
            <a:chExt cx="1996423" cy="3049785"/>
          </a:xfrm>
        </p:grpSpPr>
        <p:sp>
          <p:nvSpPr>
            <p:cNvPr id="318" name="Google Shape;318;p29"/>
            <p:cNvSpPr/>
            <p:nvPr/>
          </p:nvSpPr>
          <p:spPr>
            <a:xfrm>
              <a:off x="0" y="0"/>
              <a:ext cx="1996423" cy="3002160"/>
            </a:xfrm>
            <a:custGeom>
              <a:avLst/>
              <a:gdLst/>
              <a:ahLst/>
              <a:cxnLst/>
              <a:rect l="l" t="t" r="r" b="b"/>
              <a:pathLst>
                <a:path w="1996423" h="3002160" extrusionOk="0">
                  <a:moveTo>
                    <a:pt x="0" y="0"/>
                  </a:moveTo>
                  <a:lnTo>
                    <a:pt x="1996423" y="0"/>
                  </a:lnTo>
                  <a:lnTo>
                    <a:pt x="1996423" y="3002160"/>
                  </a:lnTo>
                  <a:lnTo>
                    <a:pt x="0" y="3002160"/>
                  </a:lnTo>
                  <a:close/>
                </a:path>
              </a:pathLst>
            </a:custGeom>
            <a:solidFill>
              <a:srgbClr val="0C2A4E"/>
            </a:solidFill>
            <a:ln>
              <a:noFill/>
            </a:ln>
          </p:spPr>
          <p:txBody>
            <a:bodyPr/>
            <a:lstStyle/>
            <a:p>
              <a:endParaRPr lang="en-US"/>
            </a:p>
          </p:txBody>
        </p:sp>
        <p:sp>
          <p:nvSpPr>
            <p:cNvPr id="319" name="Google Shape;319;p29"/>
            <p:cNvSpPr txBox="1"/>
            <p:nvPr/>
          </p:nvSpPr>
          <p:spPr>
            <a:xfrm>
              <a:off x="0" y="-47625"/>
              <a:ext cx="1996423" cy="30497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0" name="Google Shape;320;p29"/>
          <p:cNvSpPr txBox="1"/>
          <p:nvPr/>
        </p:nvSpPr>
        <p:spPr>
          <a:xfrm>
            <a:off x="1028700" y="996098"/>
            <a:ext cx="5461874" cy="8998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603" b="1" i="0" u="none" strike="noStrike" cap="none">
                <a:solidFill>
                  <a:srgbClr val="FFFFFF"/>
                </a:solidFill>
                <a:latin typeface="Archivo Black"/>
                <a:ea typeface="Archivo Black"/>
                <a:cs typeface="Archivo Black"/>
                <a:sym typeface="Archivo Black"/>
              </a:rPr>
              <a:t>OUR TEAM </a:t>
            </a:r>
            <a:endParaRPr/>
          </a:p>
        </p:txBody>
      </p:sp>
      <p:grpSp>
        <p:nvGrpSpPr>
          <p:cNvPr id="321" name="Google Shape;321;p29"/>
          <p:cNvGrpSpPr/>
          <p:nvPr/>
        </p:nvGrpSpPr>
        <p:grpSpPr>
          <a:xfrm>
            <a:off x="-1625390" y="-180819"/>
            <a:ext cx="11710631" cy="2513601"/>
            <a:chOff x="0" y="-47625"/>
            <a:chExt cx="3084261" cy="662014"/>
          </a:xfrm>
        </p:grpSpPr>
        <p:sp>
          <p:nvSpPr>
            <p:cNvPr id="322" name="Google Shape;322;p29"/>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23" name="Google Shape;323;p29"/>
            <p:cNvSpPr txBox="1"/>
            <p:nvPr/>
          </p:nvSpPr>
          <p:spPr>
            <a:xfrm>
              <a:off x="0" y="-47625"/>
              <a:ext cx="3084261" cy="6620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4" name="Google Shape;324;p29"/>
          <p:cNvSpPr txBox="1"/>
          <p:nvPr/>
        </p:nvSpPr>
        <p:spPr>
          <a:xfrm>
            <a:off x="595211" y="632739"/>
            <a:ext cx="9215400" cy="16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568" b="1">
                <a:solidFill>
                  <a:srgbClr val="FFFFFF"/>
                </a:solidFill>
                <a:latin typeface="Archivo Black"/>
                <a:ea typeface="Archivo Black"/>
                <a:cs typeface="Archivo Black"/>
                <a:sym typeface="Archivo Black"/>
              </a:rPr>
              <a:t>Takeaways</a:t>
            </a:r>
            <a:endParaRPr/>
          </a:p>
        </p:txBody>
      </p:sp>
      <p:sp>
        <p:nvSpPr>
          <p:cNvPr id="325" name="Google Shape;325;p29"/>
          <p:cNvSpPr txBox="1"/>
          <p:nvPr/>
        </p:nvSpPr>
        <p:spPr>
          <a:xfrm>
            <a:off x="779111" y="4666998"/>
            <a:ext cx="9031500" cy="215400"/>
          </a:xfrm>
          <a:prstGeom prst="rect">
            <a:avLst/>
          </a:prstGeom>
          <a:noFill/>
          <a:ln>
            <a:noFill/>
          </a:ln>
        </p:spPr>
        <p:txBody>
          <a:bodyPr spcFirstLastPara="1" wrap="square" lIns="0" tIns="0" rIns="0" bIns="0" anchor="t" anchorCtr="0">
            <a:spAutoFit/>
          </a:bodyPr>
          <a:lstStyle/>
          <a:p>
            <a:pPr marL="0" marR="0" lvl="0" indent="0" algn="l" rtl="0">
              <a:lnSpc>
                <a:spcPct val="139986"/>
              </a:lnSpc>
              <a:spcBef>
                <a:spcPts val="0"/>
              </a:spcBef>
              <a:spcAft>
                <a:spcPts val="0"/>
              </a:spcAft>
              <a:buNone/>
            </a:pPr>
            <a:endParaRPr/>
          </a:p>
        </p:txBody>
      </p:sp>
      <p:sp>
        <p:nvSpPr>
          <p:cNvPr id="326" name="Google Shape;326;p29"/>
          <p:cNvSpPr txBox="1"/>
          <p:nvPr/>
        </p:nvSpPr>
        <p:spPr>
          <a:xfrm>
            <a:off x="12615629" y="1672158"/>
            <a:ext cx="42300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27" name="Google Shape;327;p29"/>
          <p:cNvSpPr txBox="1"/>
          <p:nvPr/>
        </p:nvSpPr>
        <p:spPr>
          <a:xfrm>
            <a:off x="12615629" y="2239442"/>
            <a:ext cx="46224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28" name="Google Shape;328;p29"/>
          <p:cNvSpPr txBox="1"/>
          <p:nvPr/>
        </p:nvSpPr>
        <p:spPr>
          <a:xfrm>
            <a:off x="12636804" y="4246844"/>
            <a:ext cx="42300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29" name="Google Shape;329;p29"/>
          <p:cNvSpPr txBox="1"/>
          <p:nvPr/>
        </p:nvSpPr>
        <p:spPr>
          <a:xfrm>
            <a:off x="12636804" y="4814128"/>
            <a:ext cx="46224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330" name="Google Shape;330;p29"/>
          <p:cNvSpPr txBox="1"/>
          <p:nvPr/>
        </p:nvSpPr>
        <p:spPr>
          <a:xfrm>
            <a:off x="12778950" y="7054611"/>
            <a:ext cx="42300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331" name="Google Shape;331;p29"/>
          <p:cNvSpPr txBox="1"/>
          <p:nvPr/>
        </p:nvSpPr>
        <p:spPr>
          <a:xfrm>
            <a:off x="12778950" y="7621895"/>
            <a:ext cx="46224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grpSp>
        <p:nvGrpSpPr>
          <p:cNvPr id="332" name="Google Shape;332;p29"/>
          <p:cNvGrpSpPr/>
          <p:nvPr/>
        </p:nvGrpSpPr>
        <p:grpSpPr>
          <a:xfrm>
            <a:off x="17592675" y="3065274"/>
            <a:ext cx="6463145" cy="3464353"/>
            <a:chOff x="0" y="-47625"/>
            <a:chExt cx="1702228" cy="912422"/>
          </a:xfrm>
        </p:grpSpPr>
        <p:sp>
          <p:nvSpPr>
            <p:cNvPr id="333" name="Google Shape;333;p29"/>
            <p:cNvSpPr/>
            <p:nvPr/>
          </p:nvSpPr>
          <p:spPr>
            <a:xfrm>
              <a:off x="0" y="0"/>
              <a:ext cx="1702228" cy="864797"/>
            </a:xfrm>
            <a:custGeom>
              <a:avLst/>
              <a:gdLst/>
              <a:ahLst/>
              <a:cxnLst/>
              <a:rect l="l" t="t" r="r" b="b"/>
              <a:pathLst>
                <a:path w="1702228" h="864797" extrusionOk="0">
                  <a:moveTo>
                    <a:pt x="0" y="0"/>
                  </a:moveTo>
                  <a:lnTo>
                    <a:pt x="1702228" y="0"/>
                  </a:lnTo>
                  <a:lnTo>
                    <a:pt x="1702228" y="864797"/>
                  </a:lnTo>
                  <a:lnTo>
                    <a:pt x="0" y="864797"/>
                  </a:lnTo>
                  <a:close/>
                </a:path>
              </a:pathLst>
            </a:custGeom>
            <a:solidFill>
              <a:srgbClr val="EFA731"/>
            </a:solidFill>
            <a:ln>
              <a:noFill/>
            </a:ln>
          </p:spPr>
          <p:txBody>
            <a:bodyPr/>
            <a:lstStyle/>
            <a:p>
              <a:endParaRPr lang="en-US"/>
            </a:p>
          </p:txBody>
        </p:sp>
        <p:sp>
          <p:nvSpPr>
            <p:cNvPr id="334" name="Google Shape;334;p29"/>
            <p:cNvSpPr txBox="1"/>
            <p:nvPr/>
          </p:nvSpPr>
          <p:spPr>
            <a:xfrm>
              <a:off x="0" y="-47625"/>
              <a:ext cx="1702228" cy="9124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5" name="Google Shape;335;p29"/>
          <p:cNvSpPr txBox="1"/>
          <p:nvPr/>
        </p:nvSpPr>
        <p:spPr>
          <a:xfrm>
            <a:off x="220700" y="2539675"/>
            <a:ext cx="9031500" cy="7844400"/>
          </a:xfrm>
          <a:prstGeom prst="rect">
            <a:avLst/>
          </a:prstGeom>
          <a:noFill/>
          <a:ln>
            <a:noFill/>
          </a:ln>
        </p:spPr>
        <p:txBody>
          <a:bodyPr spcFirstLastPara="1" wrap="square" lIns="91425" tIns="91425" rIns="91425" bIns="91425" anchor="t" anchorCtr="0">
            <a:spAutoFit/>
          </a:bodyPr>
          <a:lstStyle/>
          <a:p>
            <a:pPr marL="457200" lvl="0" indent="-412750" algn="l" rtl="0">
              <a:lnSpc>
                <a:spcPct val="115000"/>
              </a:lnSpc>
              <a:spcBef>
                <a:spcPts val="0"/>
              </a:spcBef>
              <a:spcAft>
                <a:spcPts val="0"/>
              </a:spcAft>
              <a:buClr>
                <a:schemeClr val="dk1"/>
              </a:buClr>
              <a:buSzPts val="2900"/>
              <a:buFont typeface="Open Sans"/>
              <a:buChar char="●"/>
            </a:pPr>
            <a:r>
              <a:rPr lang="en-US" sz="2900">
                <a:solidFill>
                  <a:schemeClr val="dk1"/>
                </a:solidFill>
                <a:latin typeface="Open Sans"/>
                <a:ea typeface="Open Sans"/>
                <a:cs typeface="Open Sans"/>
                <a:sym typeface="Open Sans"/>
              </a:rPr>
              <a:t>More incidents have taken place in parking lots (59, 39)</a:t>
            </a:r>
            <a:endParaRPr sz="2900">
              <a:solidFill>
                <a:schemeClr val="dk1"/>
              </a:solidFill>
              <a:latin typeface="Open Sans"/>
              <a:ea typeface="Open Sans"/>
              <a:cs typeface="Open Sans"/>
              <a:sym typeface="Open Sans"/>
            </a:endParaRPr>
          </a:p>
          <a:p>
            <a:pPr marL="457200" lvl="0" indent="-412750" algn="l" rtl="0">
              <a:lnSpc>
                <a:spcPct val="115000"/>
              </a:lnSpc>
              <a:spcBef>
                <a:spcPts val="0"/>
              </a:spcBef>
              <a:spcAft>
                <a:spcPts val="0"/>
              </a:spcAft>
              <a:buClr>
                <a:schemeClr val="dk1"/>
              </a:buClr>
              <a:buSzPts val="2900"/>
              <a:buFont typeface="Open Sans"/>
              <a:buChar char="●"/>
            </a:pPr>
            <a:r>
              <a:rPr lang="en-US" sz="2900">
                <a:solidFill>
                  <a:schemeClr val="dk1"/>
                </a:solidFill>
                <a:latin typeface="Open Sans"/>
                <a:ea typeface="Open Sans"/>
                <a:cs typeface="Open Sans"/>
                <a:sym typeface="Open Sans"/>
              </a:rPr>
              <a:t>In 109 incidents, 15 victims were killed, 85 were wounded</a:t>
            </a:r>
            <a:endParaRPr sz="2900">
              <a:solidFill>
                <a:schemeClr val="dk1"/>
              </a:solidFill>
              <a:latin typeface="Open Sans"/>
              <a:ea typeface="Open Sans"/>
              <a:cs typeface="Open Sans"/>
              <a:sym typeface="Open Sans"/>
            </a:endParaRPr>
          </a:p>
          <a:p>
            <a:pPr marL="457200" lvl="0" indent="-415925" algn="l" rtl="0">
              <a:lnSpc>
                <a:spcPct val="115000"/>
              </a:lnSpc>
              <a:spcBef>
                <a:spcPts val="0"/>
              </a:spcBef>
              <a:spcAft>
                <a:spcPts val="0"/>
              </a:spcAft>
              <a:buClr>
                <a:schemeClr val="dk1"/>
              </a:buClr>
              <a:buSzPts val="2950"/>
              <a:buFont typeface="Open Sans"/>
              <a:buChar char="●"/>
            </a:pPr>
            <a:r>
              <a:rPr lang="en-US" sz="2950">
                <a:solidFill>
                  <a:schemeClr val="dk1"/>
                </a:solidFill>
                <a:highlight>
                  <a:schemeClr val="lt1"/>
                </a:highlight>
                <a:latin typeface="Open Sans"/>
                <a:ea typeface="Open Sans"/>
                <a:cs typeface="Open Sans"/>
                <a:sym typeface="Open Sans"/>
              </a:rPr>
              <a:t>The number of shootings rose from 27 in 2021 to 32 in 2022, and further to 35 in 2023, followed by decline to 15 in 2024</a:t>
            </a:r>
            <a:endParaRPr sz="2950">
              <a:solidFill>
                <a:schemeClr val="dk1"/>
              </a:solidFill>
              <a:highlight>
                <a:schemeClr val="lt1"/>
              </a:highlight>
              <a:latin typeface="Open Sans"/>
              <a:ea typeface="Open Sans"/>
              <a:cs typeface="Open Sans"/>
              <a:sym typeface="Open Sans"/>
            </a:endParaRPr>
          </a:p>
          <a:p>
            <a:pPr marL="457200" lvl="0" indent="-412750" algn="l" rtl="0">
              <a:lnSpc>
                <a:spcPct val="115000"/>
              </a:lnSpc>
              <a:spcBef>
                <a:spcPts val="0"/>
              </a:spcBef>
              <a:spcAft>
                <a:spcPts val="0"/>
              </a:spcAft>
              <a:buClr>
                <a:schemeClr val="dk1"/>
              </a:buClr>
              <a:buSzPts val="2900"/>
              <a:buFont typeface="Open Sans"/>
              <a:buChar char="●"/>
            </a:pPr>
            <a:r>
              <a:rPr lang="en-US" sz="2900">
                <a:solidFill>
                  <a:schemeClr val="dk1"/>
                </a:solidFill>
                <a:latin typeface="Open Sans"/>
                <a:ea typeface="Open Sans"/>
                <a:cs typeface="Open Sans"/>
                <a:sym typeface="Open Sans"/>
              </a:rPr>
              <a:t>Georgia and North Carolina had most incidents in the analyzed period</a:t>
            </a:r>
            <a:endParaRPr sz="2900">
              <a:solidFill>
                <a:schemeClr val="dk1"/>
              </a:solidFill>
              <a:latin typeface="Open Sans"/>
              <a:ea typeface="Open Sans"/>
              <a:cs typeface="Open Sans"/>
              <a:sym typeface="Open Sans"/>
            </a:endParaRPr>
          </a:p>
          <a:p>
            <a:pPr marL="457200" lvl="0" indent="-412750" algn="l" rtl="0">
              <a:lnSpc>
                <a:spcPct val="115000"/>
              </a:lnSpc>
              <a:spcBef>
                <a:spcPts val="0"/>
              </a:spcBef>
              <a:spcAft>
                <a:spcPts val="0"/>
              </a:spcAft>
              <a:buClr>
                <a:schemeClr val="dk1"/>
              </a:buClr>
              <a:buSzPts val="2900"/>
              <a:buFont typeface="Open Sans"/>
              <a:buChar char="●"/>
            </a:pPr>
            <a:r>
              <a:rPr lang="en-US" sz="2900">
                <a:solidFill>
                  <a:srgbClr val="1F1F1F"/>
                </a:solidFill>
                <a:highlight>
                  <a:srgbClr val="FFFFFF"/>
                </a:highlight>
                <a:latin typeface="Open Sans"/>
                <a:ea typeface="Open Sans"/>
                <a:cs typeface="Open Sans"/>
                <a:sym typeface="Open Sans"/>
              </a:rPr>
              <a:t>There's a near-even split between incidents with and without escalation of violence (50 with escalation, 47 without), with 12 incidents having an unknown escalation status. This indicates that escalation of violence is a significant factor in a large portion of these incidents.</a:t>
            </a:r>
            <a:endParaRPr sz="2900">
              <a:solidFill>
                <a:schemeClr val="dk1"/>
              </a:solidFill>
              <a:latin typeface="Open Sans"/>
              <a:ea typeface="Open Sans"/>
              <a:cs typeface="Open Sans"/>
              <a:sym typeface="Open Sans"/>
            </a:endParaRPr>
          </a:p>
        </p:txBody>
      </p:sp>
      <p:pic>
        <p:nvPicPr>
          <p:cNvPr id="336" name="Google Shape;336;p29"/>
          <p:cNvPicPr preferRelativeResize="0"/>
          <p:nvPr/>
        </p:nvPicPr>
        <p:blipFill rotWithShape="1">
          <a:blip r:embed="rId3">
            <a:alphaModFix/>
          </a:blip>
          <a:srcRect/>
          <a:stretch/>
        </p:blipFill>
        <p:spPr>
          <a:xfrm>
            <a:off x="15930150" y="8709654"/>
            <a:ext cx="2226856" cy="1577355"/>
          </a:xfrm>
          <a:prstGeom prst="rect">
            <a:avLst/>
          </a:prstGeom>
          <a:noFill/>
          <a:ln>
            <a:noFill/>
          </a:ln>
        </p:spPr>
      </p:pic>
      <p:pic>
        <p:nvPicPr>
          <p:cNvPr id="337" name="Google Shape;337;p29"/>
          <p:cNvPicPr preferRelativeResize="0"/>
          <p:nvPr/>
        </p:nvPicPr>
        <p:blipFill>
          <a:blip r:embed="rId4">
            <a:alphaModFix/>
          </a:blip>
          <a:stretch>
            <a:fillRect/>
          </a:stretch>
        </p:blipFill>
        <p:spPr>
          <a:xfrm>
            <a:off x="12975225" y="1431262"/>
            <a:ext cx="4230000" cy="6686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pSp>
        <p:nvGrpSpPr>
          <p:cNvPr id="342" name="Google Shape;342;p30"/>
          <p:cNvGrpSpPr/>
          <p:nvPr/>
        </p:nvGrpSpPr>
        <p:grpSpPr>
          <a:xfrm>
            <a:off x="0" y="-1292653"/>
            <a:ext cx="7450282" cy="11579653"/>
            <a:chOff x="0" y="-47625"/>
            <a:chExt cx="1962214" cy="3049785"/>
          </a:xfrm>
        </p:grpSpPr>
        <p:sp>
          <p:nvSpPr>
            <p:cNvPr id="343" name="Google Shape;343;p30"/>
            <p:cNvSpPr/>
            <p:nvPr/>
          </p:nvSpPr>
          <p:spPr>
            <a:xfrm>
              <a:off x="0" y="0"/>
              <a:ext cx="1962214" cy="3002160"/>
            </a:xfrm>
            <a:custGeom>
              <a:avLst/>
              <a:gdLst/>
              <a:ahLst/>
              <a:cxnLst/>
              <a:rect l="l" t="t" r="r" b="b"/>
              <a:pathLst>
                <a:path w="1962214" h="3002160" extrusionOk="0">
                  <a:moveTo>
                    <a:pt x="0" y="0"/>
                  </a:moveTo>
                  <a:lnTo>
                    <a:pt x="1962214" y="0"/>
                  </a:lnTo>
                  <a:lnTo>
                    <a:pt x="1962214" y="3002160"/>
                  </a:lnTo>
                  <a:lnTo>
                    <a:pt x="0" y="3002160"/>
                  </a:lnTo>
                  <a:close/>
                </a:path>
              </a:pathLst>
            </a:custGeom>
            <a:solidFill>
              <a:srgbClr val="0C2A4E"/>
            </a:solidFill>
            <a:ln>
              <a:noFill/>
            </a:ln>
          </p:spPr>
          <p:txBody>
            <a:bodyPr/>
            <a:lstStyle/>
            <a:p>
              <a:endParaRPr lang="en-US"/>
            </a:p>
          </p:txBody>
        </p:sp>
        <p:sp>
          <p:nvSpPr>
            <p:cNvPr id="344" name="Google Shape;344;p30"/>
            <p:cNvSpPr txBox="1"/>
            <p:nvPr/>
          </p:nvSpPr>
          <p:spPr>
            <a:xfrm>
              <a:off x="0" y="-47625"/>
              <a:ext cx="1962214" cy="30497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5" name="Google Shape;345;p30"/>
          <p:cNvSpPr txBox="1"/>
          <p:nvPr/>
        </p:nvSpPr>
        <p:spPr>
          <a:xfrm>
            <a:off x="375662" y="6504375"/>
            <a:ext cx="6699000" cy="2963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625" b="1">
                <a:solidFill>
                  <a:srgbClr val="FFFFFF"/>
                </a:solidFill>
                <a:latin typeface="Archivo Black"/>
                <a:ea typeface="Archivo Black"/>
                <a:cs typeface="Archivo Black"/>
                <a:sym typeface="Archivo Black"/>
              </a:rPr>
              <a:t>Mobile, AL</a:t>
            </a:r>
            <a:endParaRPr/>
          </a:p>
        </p:txBody>
      </p:sp>
      <p:grpSp>
        <p:nvGrpSpPr>
          <p:cNvPr id="346" name="Google Shape;346;p30"/>
          <p:cNvGrpSpPr/>
          <p:nvPr/>
        </p:nvGrpSpPr>
        <p:grpSpPr>
          <a:xfrm>
            <a:off x="9486900" y="864650"/>
            <a:ext cx="11710555" cy="2513585"/>
            <a:chOff x="0" y="-47625"/>
            <a:chExt cx="3084261" cy="662014"/>
          </a:xfrm>
        </p:grpSpPr>
        <p:sp>
          <p:nvSpPr>
            <p:cNvPr id="347" name="Google Shape;347;p30"/>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48" name="Google Shape;348;p30"/>
            <p:cNvSpPr txBox="1"/>
            <p:nvPr/>
          </p:nvSpPr>
          <p:spPr>
            <a:xfrm>
              <a:off x="0" y="-47625"/>
              <a:ext cx="3084261" cy="6620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9" name="Google Shape;349;p30"/>
          <p:cNvGrpSpPr/>
          <p:nvPr/>
        </p:nvGrpSpPr>
        <p:grpSpPr>
          <a:xfrm>
            <a:off x="9486900" y="3796294"/>
            <a:ext cx="11710703" cy="2513912"/>
            <a:chOff x="0" y="-47625"/>
            <a:chExt cx="3084300" cy="662100"/>
          </a:xfrm>
        </p:grpSpPr>
        <p:sp>
          <p:nvSpPr>
            <p:cNvPr id="350" name="Google Shape;350;p30"/>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51" name="Google Shape;351;p30"/>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2" name="Google Shape;352;p30"/>
          <p:cNvGrpSpPr/>
          <p:nvPr/>
        </p:nvGrpSpPr>
        <p:grpSpPr>
          <a:xfrm>
            <a:off x="9486900" y="6729129"/>
            <a:ext cx="11710555" cy="2513585"/>
            <a:chOff x="0" y="-47625"/>
            <a:chExt cx="3084261" cy="662014"/>
          </a:xfrm>
        </p:grpSpPr>
        <p:sp>
          <p:nvSpPr>
            <p:cNvPr id="353" name="Google Shape;353;p30"/>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54" name="Google Shape;354;p30"/>
            <p:cNvSpPr txBox="1"/>
            <p:nvPr/>
          </p:nvSpPr>
          <p:spPr>
            <a:xfrm>
              <a:off x="0" y="-47625"/>
              <a:ext cx="3084261" cy="6620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5" name="Google Shape;355;p30"/>
          <p:cNvGrpSpPr/>
          <p:nvPr/>
        </p:nvGrpSpPr>
        <p:grpSpPr>
          <a:xfrm>
            <a:off x="8484177" y="935072"/>
            <a:ext cx="2553566" cy="2553566"/>
            <a:chOff x="0" y="0"/>
            <a:chExt cx="812800" cy="812800"/>
          </a:xfrm>
        </p:grpSpPr>
        <p:sp>
          <p:nvSpPr>
            <p:cNvPr id="356" name="Google Shape;356;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7"/>
            </a:solidFill>
            <a:ln w="38100" cap="sq" cmpd="sng">
              <a:solidFill>
                <a:srgbClr val="EFA73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8" name="Google Shape;358;p30"/>
          <p:cNvGrpSpPr/>
          <p:nvPr/>
        </p:nvGrpSpPr>
        <p:grpSpPr>
          <a:xfrm>
            <a:off x="8484177" y="3843339"/>
            <a:ext cx="2553566" cy="2553566"/>
            <a:chOff x="0" y="0"/>
            <a:chExt cx="812800" cy="812800"/>
          </a:xfrm>
        </p:grpSpPr>
        <p:sp>
          <p:nvSpPr>
            <p:cNvPr id="359" name="Google Shape;359;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7"/>
            </a:solidFill>
            <a:ln w="38100" cap="sq" cmpd="sng">
              <a:solidFill>
                <a:srgbClr val="EFA73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1" name="Google Shape;361;p30"/>
          <p:cNvGrpSpPr/>
          <p:nvPr/>
        </p:nvGrpSpPr>
        <p:grpSpPr>
          <a:xfrm>
            <a:off x="8484177" y="6863241"/>
            <a:ext cx="2553566" cy="2553566"/>
            <a:chOff x="0" y="0"/>
            <a:chExt cx="812800" cy="812800"/>
          </a:xfrm>
        </p:grpSpPr>
        <p:sp>
          <p:nvSpPr>
            <p:cNvPr id="362" name="Google Shape;362;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7"/>
            </a:solidFill>
            <a:ln w="38100" cap="sq" cmpd="sng">
              <a:solidFill>
                <a:srgbClr val="EFA73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4" name="Google Shape;364;p30"/>
          <p:cNvSpPr txBox="1"/>
          <p:nvPr/>
        </p:nvSpPr>
        <p:spPr>
          <a:xfrm>
            <a:off x="8802171" y="1567434"/>
            <a:ext cx="1917578" cy="13534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196" b="1" i="0" u="none" strike="noStrike" cap="none">
                <a:solidFill>
                  <a:srgbClr val="0C2A4E"/>
                </a:solidFill>
                <a:latin typeface="Archivo Black"/>
                <a:ea typeface="Archivo Black"/>
                <a:cs typeface="Archivo Black"/>
                <a:sym typeface="Archivo Black"/>
              </a:rPr>
              <a:t>01</a:t>
            </a:r>
            <a:endParaRPr/>
          </a:p>
        </p:txBody>
      </p:sp>
      <p:sp>
        <p:nvSpPr>
          <p:cNvPr id="365" name="Google Shape;365;p30"/>
          <p:cNvSpPr txBox="1"/>
          <p:nvPr/>
        </p:nvSpPr>
        <p:spPr>
          <a:xfrm>
            <a:off x="8802171" y="4538624"/>
            <a:ext cx="1917578" cy="13534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196" b="1" i="0" u="none" strike="noStrike" cap="none">
                <a:solidFill>
                  <a:srgbClr val="0C2A4E"/>
                </a:solidFill>
                <a:latin typeface="Archivo Black"/>
                <a:ea typeface="Archivo Black"/>
                <a:cs typeface="Archivo Black"/>
                <a:sym typeface="Archivo Black"/>
              </a:rPr>
              <a:t>02</a:t>
            </a:r>
            <a:endParaRPr/>
          </a:p>
        </p:txBody>
      </p:sp>
      <p:sp>
        <p:nvSpPr>
          <p:cNvPr id="366" name="Google Shape;366;p30"/>
          <p:cNvSpPr txBox="1"/>
          <p:nvPr/>
        </p:nvSpPr>
        <p:spPr>
          <a:xfrm>
            <a:off x="8802171" y="7494836"/>
            <a:ext cx="1917578" cy="13534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196" b="1" i="0" u="none" strike="noStrike" cap="none">
                <a:solidFill>
                  <a:srgbClr val="0C2A4E"/>
                </a:solidFill>
                <a:latin typeface="Archivo Black"/>
                <a:ea typeface="Archivo Black"/>
                <a:cs typeface="Archivo Black"/>
                <a:sym typeface="Archivo Black"/>
              </a:rPr>
              <a:t>03</a:t>
            </a:r>
            <a:endParaRPr/>
          </a:p>
        </p:txBody>
      </p:sp>
      <p:sp>
        <p:nvSpPr>
          <p:cNvPr id="367" name="Google Shape;367;p30"/>
          <p:cNvSpPr txBox="1"/>
          <p:nvPr/>
        </p:nvSpPr>
        <p:spPr>
          <a:xfrm>
            <a:off x="11322627" y="1336605"/>
            <a:ext cx="5556300" cy="20688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3200">
                <a:solidFill>
                  <a:schemeClr val="lt1"/>
                </a:solidFill>
                <a:latin typeface="Open Sans"/>
                <a:ea typeface="Open Sans"/>
                <a:cs typeface="Open Sans"/>
                <a:sym typeface="Open Sans"/>
              </a:rPr>
              <a:t>October 15, 2021, Ladd-Peebles Stadium</a:t>
            </a:r>
            <a:endParaRPr sz="3200">
              <a:solidFill>
                <a:schemeClr val="lt1"/>
              </a:solidFill>
              <a:latin typeface="Open Sans"/>
              <a:ea typeface="Open Sans"/>
              <a:cs typeface="Open Sans"/>
              <a:sym typeface="Open Sans"/>
            </a:endParaRPr>
          </a:p>
          <a:p>
            <a:pPr marL="0" marR="0" lvl="0" indent="0" algn="l" rtl="0">
              <a:lnSpc>
                <a:spcPct val="160000"/>
              </a:lnSpc>
              <a:spcBef>
                <a:spcPts val="0"/>
              </a:spcBef>
              <a:spcAft>
                <a:spcPts val="0"/>
              </a:spcAft>
              <a:buNone/>
            </a:pPr>
            <a:r>
              <a:rPr lang="en-US" sz="3200">
                <a:solidFill>
                  <a:schemeClr val="lt1"/>
                </a:solidFill>
                <a:latin typeface="Open Sans"/>
                <a:ea typeface="Open Sans"/>
                <a:cs typeface="Open Sans"/>
                <a:sym typeface="Open Sans"/>
              </a:rPr>
              <a:t>Mobile, AL</a:t>
            </a:r>
            <a:endParaRPr sz="3200">
              <a:solidFill>
                <a:schemeClr val="lt1"/>
              </a:solidFill>
              <a:latin typeface="Open Sans"/>
              <a:ea typeface="Open Sans"/>
              <a:cs typeface="Open Sans"/>
              <a:sym typeface="Open Sans"/>
            </a:endParaRPr>
          </a:p>
        </p:txBody>
      </p:sp>
      <p:sp>
        <p:nvSpPr>
          <p:cNvPr id="368" name="Google Shape;368;p30"/>
          <p:cNvSpPr txBox="1"/>
          <p:nvPr/>
        </p:nvSpPr>
        <p:spPr>
          <a:xfrm>
            <a:off x="11037752" y="4240987"/>
            <a:ext cx="5556300" cy="1625400"/>
          </a:xfrm>
          <a:prstGeom prst="rect">
            <a:avLst/>
          </a:prstGeom>
          <a:noFill/>
          <a:ln>
            <a:noFill/>
          </a:ln>
        </p:spPr>
        <p:txBody>
          <a:bodyPr spcFirstLastPara="1" wrap="square" lIns="0" tIns="0" rIns="0" bIns="0" anchor="t" anchorCtr="0">
            <a:spAutoFit/>
          </a:bodyPr>
          <a:lstStyle/>
          <a:p>
            <a:pPr marL="457200" lvl="0" indent="0" algn="l" rtl="0">
              <a:lnSpc>
                <a:spcPct val="115000"/>
              </a:lnSpc>
              <a:spcBef>
                <a:spcPts val="0"/>
              </a:spcBef>
              <a:spcAft>
                <a:spcPts val="1200"/>
              </a:spcAft>
              <a:buNone/>
            </a:pPr>
            <a:r>
              <a:rPr lang="en-US" sz="3200">
                <a:solidFill>
                  <a:schemeClr val="lt1"/>
                </a:solidFill>
                <a:latin typeface="Open Sans"/>
                <a:ea typeface="Open Sans"/>
                <a:cs typeface="Open Sans"/>
                <a:sym typeface="Open Sans"/>
              </a:rPr>
              <a:t>Three individuals entered the game unarmed (measures were present)</a:t>
            </a:r>
            <a:endParaRPr sz="2500">
              <a:solidFill>
                <a:schemeClr val="lt1"/>
              </a:solidFill>
              <a:latin typeface="Open Sans"/>
              <a:ea typeface="Open Sans"/>
              <a:cs typeface="Open Sans"/>
              <a:sym typeface="Open Sans"/>
            </a:endParaRPr>
          </a:p>
        </p:txBody>
      </p:sp>
      <p:sp>
        <p:nvSpPr>
          <p:cNvPr id="369" name="Google Shape;369;p30"/>
          <p:cNvSpPr txBox="1"/>
          <p:nvPr/>
        </p:nvSpPr>
        <p:spPr>
          <a:xfrm>
            <a:off x="11322627" y="7195705"/>
            <a:ext cx="5556300" cy="1870200"/>
          </a:xfrm>
          <a:prstGeom prst="rect">
            <a:avLst/>
          </a:prstGeom>
          <a:noFill/>
          <a:ln>
            <a:noFill/>
          </a:ln>
        </p:spPr>
        <p:txBody>
          <a:bodyPr spcFirstLastPara="1" wrap="square" lIns="0" tIns="0" rIns="0" bIns="0" anchor="t" anchorCtr="0">
            <a:spAutoFit/>
          </a:bodyPr>
          <a:lstStyle/>
          <a:p>
            <a:pPr marL="914400" lvl="1" indent="-342900" algn="l" rtl="0">
              <a:lnSpc>
                <a:spcPct val="115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The three left the game</a:t>
            </a:r>
            <a:endParaRPr sz="1800">
              <a:solidFill>
                <a:schemeClr val="lt1"/>
              </a:solidFill>
              <a:latin typeface="Open Sans"/>
              <a:ea typeface="Open Sans"/>
              <a:cs typeface="Open Sans"/>
              <a:sym typeface="Open Sans"/>
            </a:endParaRPr>
          </a:p>
          <a:p>
            <a:pPr marL="914400" lvl="1" indent="-342900" algn="l" rtl="0">
              <a:lnSpc>
                <a:spcPct val="115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Two of the three returned with guns after the metal detectors had been removed</a:t>
            </a:r>
            <a:endParaRPr sz="1800">
              <a:solidFill>
                <a:schemeClr val="lt1"/>
              </a:solidFill>
              <a:latin typeface="Open Sans"/>
              <a:ea typeface="Open Sans"/>
              <a:cs typeface="Open Sans"/>
              <a:sym typeface="Open Sans"/>
            </a:endParaRPr>
          </a:p>
          <a:p>
            <a:pPr marL="914400" lvl="1" indent="-342900" algn="l" rtl="0">
              <a:lnSpc>
                <a:spcPct val="115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Five victims shot</a:t>
            </a:r>
            <a:endParaRPr sz="1800">
              <a:solidFill>
                <a:schemeClr val="lt1"/>
              </a:solidFill>
              <a:latin typeface="Open Sans"/>
              <a:ea typeface="Open Sans"/>
              <a:cs typeface="Open Sans"/>
              <a:sym typeface="Open Sans"/>
            </a:endParaRPr>
          </a:p>
          <a:p>
            <a:pPr marL="914400" lvl="1" indent="-342900" algn="l" rtl="0">
              <a:lnSpc>
                <a:spcPct val="115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Violence escalated from fight two weeks prior</a:t>
            </a:r>
            <a:endParaRPr sz="1800">
              <a:solidFill>
                <a:schemeClr val="lt1"/>
              </a:solidFill>
              <a:latin typeface="Open Sans"/>
              <a:ea typeface="Open Sans"/>
              <a:cs typeface="Open Sans"/>
              <a:sym typeface="Open Sans"/>
            </a:endParaRPr>
          </a:p>
        </p:txBody>
      </p:sp>
      <p:pic>
        <p:nvPicPr>
          <p:cNvPr id="370" name="Google Shape;370;p30"/>
          <p:cNvPicPr preferRelativeResize="0"/>
          <p:nvPr/>
        </p:nvPicPr>
        <p:blipFill rotWithShape="1">
          <a:blip r:embed="rId3">
            <a:alphaModFix/>
          </a:blip>
          <a:srcRect l="1028" t="7719" r="1038" b="-5432"/>
          <a:stretch/>
        </p:blipFill>
        <p:spPr>
          <a:xfrm>
            <a:off x="235363" y="1056525"/>
            <a:ext cx="6979599" cy="4835600"/>
          </a:xfrm>
          <a:prstGeom prst="rect">
            <a:avLst/>
          </a:prstGeom>
          <a:noFill/>
          <a:ln>
            <a:noFill/>
          </a:ln>
        </p:spPr>
      </p:pic>
      <p:pic>
        <p:nvPicPr>
          <p:cNvPr id="371" name="Google Shape;371;p30"/>
          <p:cNvPicPr preferRelativeResize="0"/>
          <p:nvPr/>
        </p:nvPicPr>
        <p:blipFill rotWithShape="1">
          <a:blip r:embed="rId4">
            <a:alphaModFix/>
          </a:blip>
          <a:srcRect/>
          <a:stretch/>
        </p:blipFill>
        <p:spPr>
          <a:xfrm>
            <a:off x="16386250" y="8848329"/>
            <a:ext cx="2226856" cy="15773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31"/>
          <p:cNvGrpSpPr/>
          <p:nvPr/>
        </p:nvGrpSpPr>
        <p:grpSpPr>
          <a:xfrm>
            <a:off x="0" y="-1292654"/>
            <a:ext cx="7450657" cy="11579786"/>
            <a:chOff x="0" y="-47625"/>
            <a:chExt cx="1962300" cy="3049800"/>
          </a:xfrm>
        </p:grpSpPr>
        <p:sp>
          <p:nvSpPr>
            <p:cNvPr id="377" name="Google Shape;377;p31"/>
            <p:cNvSpPr/>
            <p:nvPr/>
          </p:nvSpPr>
          <p:spPr>
            <a:xfrm>
              <a:off x="0" y="0"/>
              <a:ext cx="1962214" cy="3002160"/>
            </a:xfrm>
            <a:custGeom>
              <a:avLst/>
              <a:gdLst/>
              <a:ahLst/>
              <a:cxnLst/>
              <a:rect l="l" t="t" r="r" b="b"/>
              <a:pathLst>
                <a:path w="1962214" h="3002160" extrusionOk="0">
                  <a:moveTo>
                    <a:pt x="0" y="0"/>
                  </a:moveTo>
                  <a:lnTo>
                    <a:pt x="1962214" y="0"/>
                  </a:lnTo>
                  <a:lnTo>
                    <a:pt x="1962214" y="3002160"/>
                  </a:lnTo>
                  <a:lnTo>
                    <a:pt x="0" y="3002160"/>
                  </a:lnTo>
                  <a:close/>
                </a:path>
              </a:pathLst>
            </a:custGeom>
            <a:solidFill>
              <a:srgbClr val="0C2A4E"/>
            </a:solidFill>
            <a:ln>
              <a:noFill/>
            </a:ln>
          </p:spPr>
          <p:txBody>
            <a:bodyPr/>
            <a:lstStyle/>
            <a:p>
              <a:endParaRPr lang="en-US"/>
            </a:p>
          </p:txBody>
        </p:sp>
        <p:sp>
          <p:nvSpPr>
            <p:cNvPr id="378" name="Google Shape;378;p31"/>
            <p:cNvSpPr txBox="1"/>
            <p:nvPr/>
          </p:nvSpPr>
          <p:spPr>
            <a:xfrm>
              <a:off x="0" y="-47625"/>
              <a:ext cx="1962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9" name="Google Shape;379;p31"/>
          <p:cNvSpPr txBox="1"/>
          <p:nvPr/>
        </p:nvSpPr>
        <p:spPr>
          <a:xfrm>
            <a:off x="375837" y="5411163"/>
            <a:ext cx="6699000" cy="444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625" b="1">
                <a:solidFill>
                  <a:srgbClr val="FFFFFF"/>
                </a:solidFill>
                <a:latin typeface="Archivo Black"/>
                <a:ea typeface="Archivo Black"/>
                <a:cs typeface="Archivo Black"/>
                <a:sym typeface="Archivo Black"/>
              </a:rPr>
              <a:t>West Valley City, UT</a:t>
            </a:r>
            <a:endParaRPr/>
          </a:p>
        </p:txBody>
      </p:sp>
      <p:grpSp>
        <p:nvGrpSpPr>
          <p:cNvPr id="380" name="Google Shape;380;p31"/>
          <p:cNvGrpSpPr/>
          <p:nvPr/>
        </p:nvGrpSpPr>
        <p:grpSpPr>
          <a:xfrm>
            <a:off x="9486900" y="864649"/>
            <a:ext cx="11710779" cy="2513927"/>
            <a:chOff x="0" y="-47625"/>
            <a:chExt cx="3084300" cy="662100"/>
          </a:xfrm>
        </p:grpSpPr>
        <p:sp>
          <p:nvSpPr>
            <p:cNvPr id="381" name="Google Shape;381;p31"/>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82" name="Google Shape;382;p31"/>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3" name="Google Shape;383;p31"/>
          <p:cNvGrpSpPr/>
          <p:nvPr/>
        </p:nvGrpSpPr>
        <p:grpSpPr>
          <a:xfrm>
            <a:off x="9486900" y="3796293"/>
            <a:ext cx="11710779" cy="2513927"/>
            <a:chOff x="0" y="-47625"/>
            <a:chExt cx="3084300" cy="662100"/>
          </a:xfrm>
        </p:grpSpPr>
        <p:sp>
          <p:nvSpPr>
            <p:cNvPr id="384" name="Google Shape;384;p31"/>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85" name="Google Shape;385;p31"/>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6" name="Google Shape;386;p31"/>
          <p:cNvGrpSpPr/>
          <p:nvPr/>
        </p:nvGrpSpPr>
        <p:grpSpPr>
          <a:xfrm>
            <a:off x="9486900" y="6729128"/>
            <a:ext cx="11710779" cy="2513927"/>
            <a:chOff x="0" y="-47625"/>
            <a:chExt cx="3084300" cy="662100"/>
          </a:xfrm>
        </p:grpSpPr>
        <p:sp>
          <p:nvSpPr>
            <p:cNvPr id="387" name="Google Shape;387;p31"/>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388" name="Google Shape;388;p31"/>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9" name="Google Shape;389;p31"/>
          <p:cNvGrpSpPr/>
          <p:nvPr/>
        </p:nvGrpSpPr>
        <p:grpSpPr>
          <a:xfrm>
            <a:off x="8484177" y="935072"/>
            <a:ext cx="2553574" cy="2553574"/>
            <a:chOff x="0" y="0"/>
            <a:chExt cx="812800" cy="812800"/>
          </a:xfrm>
        </p:grpSpPr>
        <p:sp>
          <p:nvSpPr>
            <p:cNvPr id="390" name="Google Shape;390;p3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7"/>
            </a:solidFill>
            <a:ln w="38100" cap="sq" cmpd="sng">
              <a:solidFill>
                <a:srgbClr val="EFA73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2" name="Google Shape;392;p31"/>
          <p:cNvGrpSpPr/>
          <p:nvPr/>
        </p:nvGrpSpPr>
        <p:grpSpPr>
          <a:xfrm>
            <a:off x="8484177" y="3843339"/>
            <a:ext cx="2553574" cy="2553574"/>
            <a:chOff x="0" y="0"/>
            <a:chExt cx="812800" cy="812800"/>
          </a:xfrm>
        </p:grpSpPr>
        <p:sp>
          <p:nvSpPr>
            <p:cNvPr id="393" name="Google Shape;393;p3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7"/>
            </a:solidFill>
            <a:ln w="38100" cap="sq" cmpd="sng">
              <a:solidFill>
                <a:srgbClr val="EFA73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1"/>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5" name="Google Shape;395;p31"/>
          <p:cNvGrpSpPr/>
          <p:nvPr/>
        </p:nvGrpSpPr>
        <p:grpSpPr>
          <a:xfrm>
            <a:off x="8484177" y="6863241"/>
            <a:ext cx="2553574" cy="2553574"/>
            <a:chOff x="0" y="0"/>
            <a:chExt cx="812800" cy="812800"/>
          </a:xfrm>
        </p:grpSpPr>
        <p:sp>
          <p:nvSpPr>
            <p:cNvPr id="396" name="Google Shape;396;p3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7"/>
            </a:solidFill>
            <a:ln w="38100" cap="sq" cmpd="sng">
              <a:solidFill>
                <a:srgbClr val="EFA73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1"/>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8" name="Google Shape;398;p31"/>
          <p:cNvSpPr txBox="1"/>
          <p:nvPr/>
        </p:nvSpPr>
        <p:spPr>
          <a:xfrm>
            <a:off x="8802171" y="1567434"/>
            <a:ext cx="1917600" cy="15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196" b="1" i="0" u="none" strike="noStrike" cap="none">
                <a:solidFill>
                  <a:srgbClr val="0C2A4E"/>
                </a:solidFill>
                <a:latin typeface="Archivo Black"/>
                <a:ea typeface="Archivo Black"/>
                <a:cs typeface="Archivo Black"/>
                <a:sym typeface="Archivo Black"/>
              </a:rPr>
              <a:t>01</a:t>
            </a:r>
            <a:endParaRPr/>
          </a:p>
        </p:txBody>
      </p:sp>
      <p:sp>
        <p:nvSpPr>
          <p:cNvPr id="399" name="Google Shape;399;p31"/>
          <p:cNvSpPr txBox="1"/>
          <p:nvPr/>
        </p:nvSpPr>
        <p:spPr>
          <a:xfrm>
            <a:off x="8802171" y="4538624"/>
            <a:ext cx="1917600" cy="15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196" b="1" i="0" u="none" strike="noStrike" cap="none">
                <a:solidFill>
                  <a:srgbClr val="0C2A4E"/>
                </a:solidFill>
                <a:latin typeface="Archivo Black"/>
                <a:ea typeface="Archivo Black"/>
                <a:cs typeface="Archivo Black"/>
                <a:sym typeface="Archivo Black"/>
              </a:rPr>
              <a:t>02</a:t>
            </a:r>
            <a:endParaRPr/>
          </a:p>
        </p:txBody>
      </p:sp>
      <p:sp>
        <p:nvSpPr>
          <p:cNvPr id="400" name="Google Shape;400;p31"/>
          <p:cNvSpPr txBox="1"/>
          <p:nvPr/>
        </p:nvSpPr>
        <p:spPr>
          <a:xfrm>
            <a:off x="8802171" y="7494836"/>
            <a:ext cx="1917600" cy="15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196" b="1" i="0" u="none" strike="noStrike" cap="none">
                <a:solidFill>
                  <a:srgbClr val="0C2A4E"/>
                </a:solidFill>
                <a:latin typeface="Archivo Black"/>
                <a:ea typeface="Archivo Black"/>
                <a:cs typeface="Archivo Black"/>
                <a:sym typeface="Archivo Black"/>
              </a:rPr>
              <a:t>03</a:t>
            </a:r>
            <a:endParaRPr/>
          </a:p>
        </p:txBody>
      </p:sp>
      <p:sp>
        <p:nvSpPr>
          <p:cNvPr id="401" name="Google Shape;401;p31"/>
          <p:cNvSpPr txBox="1"/>
          <p:nvPr/>
        </p:nvSpPr>
        <p:spPr>
          <a:xfrm>
            <a:off x="11322627" y="1336605"/>
            <a:ext cx="5556300" cy="20688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3200">
                <a:solidFill>
                  <a:schemeClr val="lt1"/>
                </a:solidFill>
                <a:latin typeface="Open Sans"/>
                <a:ea typeface="Open Sans"/>
                <a:cs typeface="Open Sans"/>
                <a:sym typeface="Open Sans"/>
              </a:rPr>
              <a:t>September 13, 2019</a:t>
            </a:r>
            <a:endParaRPr sz="3200">
              <a:solidFill>
                <a:schemeClr val="lt1"/>
              </a:solidFill>
              <a:latin typeface="Open Sans"/>
              <a:ea typeface="Open Sans"/>
              <a:cs typeface="Open Sans"/>
              <a:sym typeface="Open Sans"/>
            </a:endParaRPr>
          </a:p>
          <a:p>
            <a:pPr marL="0" marR="0" lvl="0" indent="0" algn="l" rtl="0">
              <a:lnSpc>
                <a:spcPct val="160000"/>
              </a:lnSpc>
              <a:spcBef>
                <a:spcPts val="0"/>
              </a:spcBef>
              <a:spcAft>
                <a:spcPts val="0"/>
              </a:spcAft>
              <a:buNone/>
            </a:pPr>
            <a:r>
              <a:rPr lang="en-US" sz="3200">
                <a:solidFill>
                  <a:schemeClr val="lt1"/>
                </a:solidFill>
                <a:latin typeface="Open Sans"/>
                <a:ea typeface="Open Sans"/>
                <a:cs typeface="Open Sans"/>
                <a:sym typeface="Open Sans"/>
              </a:rPr>
              <a:t>Granger High School</a:t>
            </a:r>
            <a:endParaRPr sz="3200">
              <a:solidFill>
                <a:schemeClr val="lt1"/>
              </a:solidFill>
              <a:latin typeface="Open Sans"/>
              <a:ea typeface="Open Sans"/>
              <a:cs typeface="Open Sans"/>
              <a:sym typeface="Open Sans"/>
            </a:endParaRPr>
          </a:p>
          <a:p>
            <a:pPr marL="0" marR="0" lvl="0" indent="0" algn="l" rtl="0">
              <a:lnSpc>
                <a:spcPct val="160000"/>
              </a:lnSpc>
              <a:spcBef>
                <a:spcPts val="0"/>
              </a:spcBef>
              <a:spcAft>
                <a:spcPts val="0"/>
              </a:spcAft>
              <a:buNone/>
            </a:pPr>
            <a:r>
              <a:rPr lang="en-US" sz="3200">
                <a:solidFill>
                  <a:schemeClr val="lt1"/>
                </a:solidFill>
                <a:latin typeface="Open Sans"/>
                <a:ea typeface="Open Sans"/>
                <a:cs typeface="Open Sans"/>
                <a:sym typeface="Open Sans"/>
              </a:rPr>
              <a:t>Football Game</a:t>
            </a:r>
            <a:endParaRPr sz="3200">
              <a:solidFill>
                <a:schemeClr val="lt1"/>
              </a:solidFill>
              <a:latin typeface="Open Sans"/>
              <a:ea typeface="Open Sans"/>
              <a:cs typeface="Open Sans"/>
              <a:sym typeface="Open Sans"/>
            </a:endParaRPr>
          </a:p>
        </p:txBody>
      </p:sp>
      <p:sp>
        <p:nvSpPr>
          <p:cNvPr id="402" name="Google Shape;402;p31"/>
          <p:cNvSpPr txBox="1"/>
          <p:nvPr/>
        </p:nvSpPr>
        <p:spPr>
          <a:xfrm>
            <a:off x="11322625" y="4240975"/>
            <a:ext cx="6811800" cy="3374100"/>
          </a:xfrm>
          <a:prstGeom prst="rect">
            <a:avLst/>
          </a:prstGeom>
          <a:noFill/>
          <a:ln>
            <a:noFill/>
          </a:ln>
        </p:spPr>
        <p:txBody>
          <a:bodyPr spcFirstLastPara="1" wrap="square" lIns="0" tIns="0" rIns="0" bIns="0" anchor="t" anchorCtr="0">
            <a:spAutoFit/>
          </a:bodyPr>
          <a:lstStyle/>
          <a:p>
            <a:pPr marL="457200" lvl="0" indent="0" algn="l" rtl="0">
              <a:lnSpc>
                <a:spcPct val="115000"/>
              </a:lnSpc>
              <a:spcBef>
                <a:spcPts val="0"/>
              </a:spcBef>
              <a:spcAft>
                <a:spcPts val="0"/>
              </a:spcAft>
              <a:buNone/>
            </a:pPr>
            <a:r>
              <a:rPr lang="en-US" sz="3200">
                <a:solidFill>
                  <a:schemeClr val="lt1"/>
                </a:solidFill>
                <a:latin typeface="Open Sans"/>
                <a:ea typeface="Open Sans"/>
                <a:cs typeface="Open Sans"/>
                <a:sym typeface="Open Sans"/>
              </a:rPr>
              <a:t>Fight Occurred at South Gate</a:t>
            </a:r>
            <a:endParaRPr sz="3200">
              <a:solidFill>
                <a:schemeClr val="lt1"/>
              </a:solidFill>
              <a:latin typeface="Open Sans"/>
              <a:ea typeface="Open Sans"/>
              <a:cs typeface="Open Sans"/>
              <a:sym typeface="Open Sans"/>
            </a:endParaRPr>
          </a:p>
          <a:p>
            <a:pPr marL="457200" lvl="0" indent="0" algn="l" rtl="0">
              <a:lnSpc>
                <a:spcPct val="115000"/>
              </a:lnSpc>
              <a:spcBef>
                <a:spcPts val="1200"/>
              </a:spcBef>
              <a:spcAft>
                <a:spcPts val="0"/>
              </a:spcAft>
              <a:buNone/>
            </a:pPr>
            <a:r>
              <a:rPr lang="en-US" sz="3200">
                <a:solidFill>
                  <a:schemeClr val="lt1"/>
                </a:solidFill>
                <a:latin typeface="Open Sans"/>
                <a:ea typeface="Open Sans"/>
                <a:cs typeface="Open Sans"/>
                <a:sym typeface="Open Sans"/>
              </a:rPr>
              <a:t>Two Shots Were Fired</a:t>
            </a:r>
            <a:endParaRPr sz="3200">
              <a:solidFill>
                <a:schemeClr val="lt1"/>
              </a:solidFill>
              <a:latin typeface="Open Sans"/>
              <a:ea typeface="Open Sans"/>
              <a:cs typeface="Open Sans"/>
              <a:sym typeface="Open Sans"/>
            </a:endParaRPr>
          </a:p>
          <a:p>
            <a:pPr marL="457200" lvl="0" indent="0" algn="l" rtl="0">
              <a:lnSpc>
                <a:spcPct val="115000"/>
              </a:lnSpc>
              <a:spcBef>
                <a:spcPts val="1200"/>
              </a:spcBef>
              <a:spcAft>
                <a:spcPts val="0"/>
              </a:spcAft>
              <a:buNone/>
            </a:pPr>
            <a:r>
              <a:rPr lang="en-US" sz="3200">
                <a:solidFill>
                  <a:schemeClr val="lt1"/>
                </a:solidFill>
                <a:latin typeface="Open Sans"/>
                <a:ea typeface="Open Sans"/>
                <a:cs typeface="Open Sans"/>
                <a:sym typeface="Open Sans"/>
              </a:rPr>
              <a:t>No Injuries</a:t>
            </a:r>
            <a:endParaRPr sz="3200">
              <a:solidFill>
                <a:schemeClr val="lt1"/>
              </a:solidFill>
              <a:latin typeface="Open Sans"/>
              <a:ea typeface="Open Sans"/>
              <a:cs typeface="Open Sans"/>
              <a:sym typeface="Open Sans"/>
            </a:endParaRPr>
          </a:p>
          <a:p>
            <a:pPr marL="0" lvl="0" indent="0" algn="l" rtl="0">
              <a:lnSpc>
                <a:spcPct val="115000"/>
              </a:lnSpc>
              <a:spcBef>
                <a:spcPts val="1200"/>
              </a:spcBef>
              <a:spcAft>
                <a:spcPts val="0"/>
              </a:spcAft>
              <a:buNone/>
            </a:pPr>
            <a:endParaRPr sz="3200">
              <a:solidFill>
                <a:schemeClr val="lt1"/>
              </a:solidFill>
              <a:latin typeface="Open Sans"/>
              <a:ea typeface="Open Sans"/>
              <a:cs typeface="Open Sans"/>
              <a:sym typeface="Open Sans"/>
            </a:endParaRPr>
          </a:p>
          <a:p>
            <a:pPr marL="457200" lvl="0" indent="0" algn="l" rtl="0">
              <a:lnSpc>
                <a:spcPct val="115000"/>
              </a:lnSpc>
              <a:spcBef>
                <a:spcPts val="1200"/>
              </a:spcBef>
              <a:spcAft>
                <a:spcPts val="1200"/>
              </a:spcAft>
              <a:buNone/>
            </a:pPr>
            <a:endParaRPr sz="3200">
              <a:solidFill>
                <a:schemeClr val="lt1"/>
              </a:solidFill>
              <a:latin typeface="Open Sans"/>
              <a:ea typeface="Open Sans"/>
              <a:cs typeface="Open Sans"/>
              <a:sym typeface="Open Sans"/>
            </a:endParaRPr>
          </a:p>
        </p:txBody>
      </p:sp>
      <p:sp>
        <p:nvSpPr>
          <p:cNvPr id="403" name="Google Shape;403;p31"/>
          <p:cNvSpPr txBox="1"/>
          <p:nvPr/>
        </p:nvSpPr>
        <p:spPr>
          <a:xfrm>
            <a:off x="11322627" y="7250393"/>
            <a:ext cx="5556300" cy="1779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US" sz="3200">
                <a:solidFill>
                  <a:schemeClr val="lt1"/>
                </a:solidFill>
                <a:latin typeface="Open Sans"/>
                <a:ea typeface="Open Sans"/>
                <a:cs typeface="Open Sans"/>
                <a:sym typeface="Open Sans"/>
              </a:rPr>
              <a:t>Assumed to be gang related</a:t>
            </a:r>
            <a:endParaRPr sz="3200">
              <a:solidFill>
                <a:schemeClr val="lt1"/>
              </a:solidFill>
              <a:latin typeface="Open Sans"/>
              <a:ea typeface="Open Sans"/>
              <a:cs typeface="Open Sans"/>
              <a:sym typeface="Open Sans"/>
            </a:endParaRPr>
          </a:p>
          <a:p>
            <a:pPr marL="0" lvl="0" indent="0" algn="l" rtl="0">
              <a:lnSpc>
                <a:spcPct val="115000"/>
              </a:lnSpc>
              <a:spcBef>
                <a:spcPts val="1200"/>
              </a:spcBef>
              <a:spcAft>
                <a:spcPts val="1200"/>
              </a:spcAft>
              <a:buNone/>
            </a:pPr>
            <a:r>
              <a:rPr lang="en-US" sz="3200">
                <a:solidFill>
                  <a:schemeClr val="lt1"/>
                </a:solidFill>
                <a:latin typeface="Open Sans"/>
                <a:ea typeface="Open Sans"/>
                <a:cs typeface="Open Sans"/>
                <a:sym typeface="Open Sans"/>
              </a:rPr>
              <a:t>Weapon was used in multiple shootings</a:t>
            </a:r>
            <a:endParaRPr sz="3200">
              <a:solidFill>
                <a:schemeClr val="lt1"/>
              </a:solidFill>
              <a:latin typeface="Open Sans"/>
              <a:ea typeface="Open Sans"/>
              <a:cs typeface="Open Sans"/>
              <a:sym typeface="Open Sans"/>
            </a:endParaRPr>
          </a:p>
        </p:txBody>
      </p:sp>
      <p:sp>
        <p:nvSpPr>
          <p:cNvPr id="404" name="Google Shape;404;p31"/>
          <p:cNvSpPr/>
          <p:nvPr/>
        </p:nvSpPr>
        <p:spPr>
          <a:xfrm>
            <a:off x="16939947" y="8938947"/>
            <a:ext cx="1348053" cy="1348053"/>
          </a:xfrm>
          <a:custGeom>
            <a:avLst/>
            <a:gdLst/>
            <a:ahLst/>
            <a:cxnLst/>
            <a:rect l="l" t="t" r="r" b="b"/>
            <a:pathLst>
              <a:path w="1348053" h="1348053" extrusionOk="0">
                <a:moveTo>
                  <a:pt x="0" y="0"/>
                </a:moveTo>
                <a:lnTo>
                  <a:pt x="1348053" y="0"/>
                </a:lnTo>
                <a:lnTo>
                  <a:pt x="1348053" y="1348053"/>
                </a:lnTo>
                <a:lnTo>
                  <a:pt x="0" y="1348053"/>
                </a:lnTo>
                <a:lnTo>
                  <a:pt x="0" y="0"/>
                </a:lnTo>
                <a:close/>
              </a:path>
            </a:pathLst>
          </a:custGeom>
          <a:blipFill rotWithShape="1">
            <a:blip r:embed="rId3">
              <a:alphaModFix/>
            </a:blip>
            <a:stretch>
              <a:fillRect/>
            </a:stretch>
          </a:blipFill>
          <a:ln>
            <a:noFill/>
          </a:ln>
        </p:spPr>
        <p:txBody>
          <a:bodyPr/>
          <a:lstStyle/>
          <a:p>
            <a:endParaRPr lang="en-US"/>
          </a:p>
        </p:txBody>
      </p:sp>
      <p:pic>
        <p:nvPicPr>
          <p:cNvPr id="405" name="Google Shape;405;p31"/>
          <p:cNvPicPr preferRelativeResize="0"/>
          <p:nvPr/>
        </p:nvPicPr>
        <p:blipFill>
          <a:blip r:embed="rId4">
            <a:alphaModFix/>
          </a:blip>
          <a:stretch>
            <a:fillRect/>
          </a:stretch>
        </p:blipFill>
        <p:spPr>
          <a:xfrm>
            <a:off x="511125" y="864649"/>
            <a:ext cx="6192900" cy="3857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grpSp>
        <p:nvGrpSpPr>
          <p:cNvPr id="410" name="Google Shape;410;p32"/>
          <p:cNvGrpSpPr/>
          <p:nvPr/>
        </p:nvGrpSpPr>
        <p:grpSpPr>
          <a:xfrm>
            <a:off x="-259777" y="-180825"/>
            <a:ext cx="18746857" cy="11579786"/>
            <a:chOff x="0" y="-47625"/>
            <a:chExt cx="2523300" cy="3049800"/>
          </a:xfrm>
        </p:grpSpPr>
        <p:sp>
          <p:nvSpPr>
            <p:cNvPr id="411" name="Google Shape;411;p32"/>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412" name="Google Shape;412;p32"/>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3" name="Google Shape;413;p32"/>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414" name="Google Shape;414;p32"/>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15" name="Google Shape;415;p32"/>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16" name="Google Shape;416;p32"/>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17" name="Google Shape;417;p32"/>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18" name="Google Shape;418;p32"/>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19" name="Google Shape;419;p32"/>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20" name="Google Shape;420;p32"/>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21" name="Google Shape;421;p32"/>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22" name="Google Shape;422;p32"/>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23" name="Google Shape;423;p32"/>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24" name="Google Shape;424;p32"/>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25" name="Google Shape;425;p32"/>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26" name="Google Shape;426;p32"/>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427" name="Google Shape;427;p32"/>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428" name="Google Shape;428;p32" descr="Forms response chart. Question title: What state are you located in?. Number of responses: 106 responses." title="What state are you located in?"/>
          <p:cNvPicPr preferRelativeResize="0"/>
          <p:nvPr/>
        </p:nvPicPr>
        <p:blipFill>
          <a:blip r:embed="rId4">
            <a:alphaModFix/>
          </a:blip>
          <a:stretch>
            <a:fillRect/>
          </a:stretch>
        </p:blipFill>
        <p:spPr>
          <a:xfrm>
            <a:off x="2204025" y="2688050"/>
            <a:ext cx="13879951" cy="5842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433" name="Google Shape;433;p33"/>
          <p:cNvGrpSpPr/>
          <p:nvPr/>
        </p:nvGrpSpPr>
        <p:grpSpPr>
          <a:xfrm>
            <a:off x="-259777" y="-180825"/>
            <a:ext cx="18864443" cy="11579786"/>
            <a:chOff x="0" y="-47625"/>
            <a:chExt cx="2523300" cy="3049800"/>
          </a:xfrm>
        </p:grpSpPr>
        <p:sp>
          <p:nvSpPr>
            <p:cNvPr id="434" name="Google Shape;434;p33"/>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435" name="Google Shape;435;p33"/>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6" name="Google Shape;436;p33"/>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437" name="Google Shape;437;p33"/>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38" name="Google Shape;438;p33"/>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39" name="Google Shape;439;p33"/>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40" name="Google Shape;440;p33"/>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41" name="Google Shape;441;p33"/>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42" name="Google Shape;442;p33"/>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43" name="Google Shape;443;p33"/>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44" name="Google Shape;444;p33"/>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45" name="Google Shape;445;p33"/>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46" name="Google Shape;446;p33"/>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47" name="Google Shape;447;p33"/>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48" name="Google Shape;448;p33"/>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49" name="Google Shape;449;p33"/>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450" name="Google Shape;450;p33"/>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451" name="Google Shape;451;p33" descr="Forms response chart. Question title: What best describes your district?. Number of responses: 106 responses." title="What best describes your district?"/>
          <p:cNvPicPr preferRelativeResize="0"/>
          <p:nvPr/>
        </p:nvPicPr>
        <p:blipFill>
          <a:blip r:embed="rId4">
            <a:alphaModFix/>
          </a:blip>
          <a:stretch>
            <a:fillRect/>
          </a:stretch>
        </p:blipFill>
        <p:spPr>
          <a:xfrm>
            <a:off x="2318638" y="2441013"/>
            <a:ext cx="13650724" cy="63360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pSp>
        <p:nvGrpSpPr>
          <p:cNvPr id="456" name="Google Shape;456;p34"/>
          <p:cNvGrpSpPr/>
          <p:nvPr/>
        </p:nvGrpSpPr>
        <p:grpSpPr>
          <a:xfrm>
            <a:off x="-259777" y="-180825"/>
            <a:ext cx="18547769" cy="11579786"/>
            <a:chOff x="0" y="-47625"/>
            <a:chExt cx="2523300" cy="3049800"/>
          </a:xfrm>
        </p:grpSpPr>
        <p:sp>
          <p:nvSpPr>
            <p:cNvPr id="457" name="Google Shape;457;p34"/>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458" name="Google Shape;458;p34"/>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9" name="Google Shape;459;p34"/>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460" name="Google Shape;460;p34"/>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61" name="Google Shape;461;p34"/>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62" name="Google Shape;462;p34"/>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63" name="Google Shape;463;p34"/>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64" name="Google Shape;464;p34"/>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65" name="Google Shape;465;p34"/>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66" name="Google Shape;466;p34"/>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67" name="Google Shape;467;p34"/>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68" name="Google Shape;468;p34"/>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69" name="Google Shape;469;p34"/>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70" name="Google Shape;470;p34"/>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71" name="Google Shape;471;p34"/>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72" name="Google Shape;472;p34"/>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473" name="Google Shape;473;p34"/>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474" name="Google Shape;474;p34" descr="Forms response chart. Question title: What best describes your role?. Number of responses: 106 responses." title="What best describes your role?"/>
          <p:cNvPicPr preferRelativeResize="0"/>
          <p:nvPr/>
        </p:nvPicPr>
        <p:blipFill>
          <a:blip r:embed="rId4">
            <a:alphaModFix/>
          </a:blip>
          <a:stretch>
            <a:fillRect/>
          </a:stretch>
        </p:blipFill>
        <p:spPr>
          <a:xfrm>
            <a:off x="2019763" y="2403823"/>
            <a:ext cx="14248474" cy="64104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7" descr="A logo of a state security&#10;&#10;Description automatically generated"/>
          <p:cNvPicPr preferRelativeResize="0"/>
          <p:nvPr/>
        </p:nvPicPr>
        <p:blipFill rotWithShape="1">
          <a:blip r:embed="rId3">
            <a:alphaModFix/>
          </a:blip>
          <a:srcRect/>
          <a:stretch/>
        </p:blipFill>
        <p:spPr>
          <a:xfrm>
            <a:off x="1219200" y="9036288"/>
            <a:ext cx="1079873" cy="1250712"/>
          </a:xfrm>
          <a:prstGeom prst="rect">
            <a:avLst/>
          </a:prstGeom>
          <a:noFill/>
          <a:ln>
            <a:noFill/>
          </a:ln>
        </p:spPr>
      </p:pic>
      <p:grpSp>
        <p:nvGrpSpPr>
          <p:cNvPr id="111" name="Google Shape;111;p17"/>
          <p:cNvGrpSpPr/>
          <p:nvPr/>
        </p:nvGrpSpPr>
        <p:grpSpPr>
          <a:xfrm>
            <a:off x="14027727" y="-1292654"/>
            <a:ext cx="6463189" cy="11579786"/>
            <a:chOff x="0" y="-47625"/>
            <a:chExt cx="1702228" cy="3049800"/>
          </a:xfrm>
        </p:grpSpPr>
        <p:sp>
          <p:nvSpPr>
            <p:cNvPr id="112" name="Google Shape;112;p17"/>
            <p:cNvSpPr/>
            <p:nvPr/>
          </p:nvSpPr>
          <p:spPr>
            <a:xfrm>
              <a:off x="0" y="0"/>
              <a:ext cx="1702228" cy="3002160"/>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 name="Google Shape;113;p17"/>
            <p:cNvSpPr txBox="1"/>
            <p:nvPr/>
          </p:nvSpPr>
          <p:spPr>
            <a:xfrm>
              <a:off x="0" y="-47625"/>
              <a:ext cx="17022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4" name="Google Shape;114;p17"/>
          <p:cNvGrpSpPr/>
          <p:nvPr/>
        </p:nvGrpSpPr>
        <p:grpSpPr>
          <a:xfrm>
            <a:off x="12039600" y="1028700"/>
            <a:ext cx="6345969" cy="9258147"/>
            <a:chOff x="0" y="0"/>
            <a:chExt cx="4372610" cy="6379210"/>
          </a:xfrm>
        </p:grpSpPr>
        <p:sp>
          <p:nvSpPr>
            <p:cNvPr id="115" name="Google Shape;115;p17"/>
            <p:cNvSpPr/>
            <p:nvPr/>
          </p:nvSpPr>
          <p:spPr>
            <a:xfrm>
              <a:off x="12700" y="16510"/>
              <a:ext cx="4347210" cy="6350000"/>
            </a:xfrm>
            <a:custGeom>
              <a:avLst/>
              <a:gdLst/>
              <a:ahLst/>
              <a:cxnLst/>
              <a:rect l="l" t="t" r="r" b="b"/>
              <a:pathLst>
                <a:path w="4347210" h="6350000" extrusionOk="0">
                  <a:moveTo>
                    <a:pt x="4347210" y="0"/>
                  </a:moveTo>
                  <a:lnTo>
                    <a:pt x="0" y="1079500"/>
                  </a:lnTo>
                  <a:lnTo>
                    <a:pt x="0" y="6350000"/>
                  </a:lnTo>
                  <a:lnTo>
                    <a:pt x="4347210" y="6350000"/>
                  </a:lnTo>
                  <a:lnTo>
                    <a:pt x="4347210" y="0"/>
                  </a:lnTo>
                  <a:close/>
                </a:path>
              </a:pathLst>
            </a:custGeom>
            <a:blipFill rotWithShape="1">
              <a:blip r:embed="rId4">
                <a:alphaModFix/>
              </a:blip>
              <a:stretch>
                <a:fillRect l="-25899" r="-2588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17"/>
            <p:cNvSpPr/>
            <p:nvPr/>
          </p:nvSpPr>
          <p:spPr>
            <a:xfrm>
              <a:off x="0" y="0"/>
              <a:ext cx="4372610" cy="6379210"/>
            </a:xfrm>
            <a:custGeom>
              <a:avLst/>
              <a:gdLst/>
              <a:ahLst/>
              <a:cxnLst/>
              <a:rect l="l" t="t" r="r" b="b"/>
              <a:pathLst>
                <a:path w="4372610" h="6379210" extrusionOk="0">
                  <a:moveTo>
                    <a:pt x="4372610" y="6379210"/>
                  </a:moveTo>
                  <a:lnTo>
                    <a:pt x="0" y="6379210"/>
                  </a:lnTo>
                  <a:lnTo>
                    <a:pt x="0" y="1085850"/>
                  </a:lnTo>
                  <a:lnTo>
                    <a:pt x="4372610" y="0"/>
                  </a:lnTo>
                  <a:lnTo>
                    <a:pt x="4372610" y="6379210"/>
                  </a:lnTo>
                  <a:close/>
                  <a:moveTo>
                    <a:pt x="25400" y="6353810"/>
                  </a:moveTo>
                  <a:lnTo>
                    <a:pt x="4347210" y="6353810"/>
                  </a:lnTo>
                  <a:lnTo>
                    <a:pt x="4347210" y="33020"/>
                  </a:lnTo>
                  <a:lnTo>
                    <a:pt x="25400" y="1106170"/>
                  </a:lnTo>
                  <a:lnTo>
                    <a:pt x="25400" y="6353810"/>
                  </a:lnTo>
                  <a:close/>
                </a:path>
              </a:pathLst>
            </a:custGeom>
            <a:blipFill rotWithShape="1">
              <a:blip r:embed="rId4">
                <a:alphaModFix/>
              </a:blip>
              <a:stretch>
                <a:fillRect l="-25899" r="-2588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7" name="Google Shape;117;p17"/>
          <p:cNvGrpSpPr/>
          <p:nvPr/>
        </p:nvGrpSpPr>
        <p:grpSpPr>
          <a:xfrm>
            <a:off x="-1111827" y="847873"/>
            <a:ext cx="11710779" cy="2513927"/>
            <a:chOff x="0" y="-47625"/>
            <a:chExt cx="3084300" cy="662100"/>
          </a:xfrm>
        </p:grpSpPr>
        <p:sp>
          <p:nvSpPr>
            <p:cNvPr id="118" name="Google Shape;118;p17"/>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17"/>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20" name="Google Shape;120;p17"/>
          <p:cNvCxnSpPr/>
          <p:nvPr/>
        </p:nvCxnSpPr>
        <p:spPr>
          <a:xfrm>
            <a:off x="343939" y="8369877"/>
            <a:ext cx="9714600" cy="0"/>
          </a:xfrm>
          <a:prstGeom prst="straightConnector1">
            <a:avLst/>
          </a:prstGeom>
          <a:noFill/>
          <a:ln w="38100" cap="flat" cmpd="sng">
            <a:solidFill>
              <a:srgbClr val="0C2A4E"/>
            </a:solidFill>
            <a:prstDash val="solid"/>
            <a:round/>
            <a:headEnd type="none" w="sm" len="sm"/>
            <a:tailEnd type="none" w="sm" len="sm"/>
          </a:ln>
        </p:spPr>
      </p:cxnSp>
      <p:sp>
        <p:nvSpPr>
          <p:cNvPr id="121" name="Google Shape;121;p17"/>
          <p:cNvSpPr/>
          <p:nvPr/>
        </p:nvSpPr>
        <p:spPr>
          <a:xfrm>
            <a:off x="-26463" y="8614505"/>
            <a:ext cx="1348053" cy="1348053"/>
          </a:xfrm>
          <a:custGeom>
            <a:avLst/>
            <a:gdLst/>
            <a:ahLst/>
            <a:cxnLst/>
            <a:rect l="l" t="t" r="r" b="b"/>
            <a:pathLst>
              <a:path w="1348053" h="1348053" extrusionOk="0">
                <a:moveTo>
                  <a:pt x="0" y="0"/>
                </a:moveTo>
                <a:lnTo>
                  <a:pt x="1348053" y="0"/>
                </a:lnTo>
                <a:lnTo>
                  <a:pt x="1348053" y="1348053"/>
                </a:lnTo>
                <a:lnTo>
                  <a:pt x="0" y="134805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17"/>
          <p:cNvSpPr txBox="1"/>
          <p:nvPr/>
        </p:nvSpPr>
        <p:spPr>
          <a:xfrm>
            <a:off x="819758" y="1443895"/>
            <a:ext cx="9215400" cy="16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68"/>
              <a:buFont typeface="Arial"/>
              <a:buNone/>
            </a:pPr>
            <a:r>
              <a:rPr lang="en-US" sz="10568" b="1" i="0" u="none" strike="noStrike" cap="none">
                <a:solidFill>
                  <a:srgbClr val="FFFFFF"/>
                </a:solidFill>
                <a:latin typeface="Archivo Black"/>
                <a:ea typeface="Archivo Black"/>
                <a:cs typeface="Archivo Black"/>
                <a:sym typeface="Archivo Black"/>
              </a:rPr>
              <a:t>ABOUT US</a:t>
            </a:r>
            <a:endParaRPr sz="1400" b="0" i="0" u="none" strike="noStrike" cap="none">
              <a:solidFill>
                <a:srgbClr val="000000"/>
              </a:solidFill>
              <a:latin typeface="Arial"/>
              <a:ea typeface="Arial"/>
              <a:cs typeface="Arial"/>
              <a:sym typeface="Arial"/>
            </a:endParaRPr>
          </a:p>
        </p:txBody>
      </p:sp>
      <p:sp>
        <p:nvSpPr>
          <p:cNvPr id="123" name="Google Shape;123;p17"/>
          <p:cNvSpPr txBox="1"/>
          <p:nvPr/>
        </p:nvSpPr>
        <p:spPr>
          <a:xfrm>
            <a:off x="760396" y="3630150"/>
            <a:ext cx="8875500" cy="4320600"/>
          </a:xfrm>
          <a:prstGeom prst="rect">
            <a:avLst/>
          </a:prstGeom>
          <a:noFill/>
          <a:ln>
            <a:noFill/>
          </a:ln>
        </p:spPr>
        <p:txBody>
          <a:bodyPr spcFirstLastPara="1" wrap="square" lIns="0" tIns="0" rIns="0" bIns="0" anchor="t" anchorCtr="0">
            <a:spAutoFit/>
          </a:bodyPr>
          <a:lstStyle/>
          <a:p>
            <a:pPr marL="0" marR="0" lvl="0" indent="0" algn="l" rtl="0">
              <a:lnSpc>
                <a:spcPct val="129531"/>
              </a:lnSpc>
              <a:spcBef>
                <a:spcPts val="0"/>
              </a:spcBef>
              <a:spcAft>
                <a:spcPts val="0"/>
              </a:spcAft>
              <a:buClr>
                <a:srgbClr val="000000"/>
              </a:buClr>
              <a:buSzPts val="3200"/>
              <a:buFont typeface="Arial"/>
              <a:buNone/>
            </a:pPr>
            <a:r>
              <a:rPr lang="en-US" sz="3200" b="0" i="0" u="none" strike="noStrike" cap="none">
                <a:solidFill>
                  <a:srgbClr val="000000"/>
                </a:solidFill>
                <a:highlight>
                  <a:srgbClr val="FFFFFF"/>
                </a:highlight>
                <a:latin typeface="Arial"/>
                <a:ea typeface="Arial"/>
                <a:cs typeface="Arial"/>
                <a:sym typeface="Arial"/>
              </a:rPr>
              <a:t>The State Security Division is tasked with establishing recommendations and best practices regarding school safety and security through partnerships with the State Board of Education, School Safety Center, county sheriffs, local law enforcement, and local education agencies.</a:t>
            </a:r>
            <a:endParaRPr sz="2961" b="0" i="0" u="none" strike="noStrike" cap="none">
              <a:solidFill>
                <a:srgbClr val="0C2A4E"/>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79" name="Google Shape;479;p35"/>
          <p:cNvGrpSpPr/>
          <p:nvPr/>
        </p:nvGrpSpPr>
        <p:grpSpPr>
          <a:xfrm>
            <a:off x="-259777" y="-180825"/>
            <a:ext cx="18547769" cy="11579786"/>
            <a:chOff x="0" y="-47625"/>
            <a:chExt cx="2523300" cy="3049800"/>
          </a:xfrm>
        </p:grpSpPr>
        <p:sp>
          <p:nvSpPr>
            <p:cNvPr id="480" name="Google Shape;480;p35"/>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481" name="Google Shape;481;p35"/>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2" name="Google Shape;482;p35"/>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483" name="Google Shape;483;p35"/>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84" name="Google Shape;484;p35"/>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85" name="Google Shape;485;p35"/>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86" name="Google Shape;486;p35"/>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87" name="Google Shape;487;p35"/>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88" name="Google Shape;488;p35"/>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89" name="Google Shape;489;p35"/>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90" name="Google Shape;490;p35"/>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91" name="Google Shape;491;p35"/>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92" name="Google Shape;492;p35"/>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93" name="Google Shape;493;p35"/>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494" name="Google Shape;494;p35"/>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495" name="Google Shape;495;p35"/>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496" name="Google Shape;496;p35"/>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497" name="Google Shape;497;p35" descr="Forms response chart. Question title: Does your school campus host special events with outside (non-district) stakeholders? ***These stakeholders are not related to the daily operations of the school. They may include religious groups, AAU basketball, Pop Warner Football, etc.***. Number of responses: 106 responses." title="Does your school campus host special events with outside (non-district) stakeholders? ***These stakeholders are not related to the daily operations of the school. They may include religious groups, AAU basketball, Pop Warner Football, etc.***"/>
          <p:cNvPicPr preferRelativeResize="0"/>
          <p:nvPr/>
        </p:nvPicPr>
        <p:blipFill>
          <a:blip r:embed="rId4">
            <a:alphaModFix/>
          </a:blip>
          <a:stretch>
            <a:fillRect/>
          </a:stretch>
        </p:blipFill>
        <p:spPr>
          <a:xfrm>
            <a:off x="2464600" y="2425950"/>
            <a:ext cx="13638948" cy="6186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36"/>
          <p:cNvGrpSpPr/>
          <p:nvPr/>
        </p:nvGrpSpPr>
        <p:grpSpPr>
          <a:xfrm>
            <a:off x="-259777" y="-104625"/>
            <a:ext cx="18547769" cy="11579786"/>
            <a:chOff x="0" y="-47625"/>
            <a:chExt cx="2523300" cy="3049800"/>
          </a:xfrm>
        </p:grpSpPr>
        <p:sp>
          <p:nvSpPr>
            <p:cNvPr id="503" name="Google Shape;503;p36"/>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504" name="Google Shape;504;p36"/>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5" name="Google Shape;505;p36"/>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506" name="Google Shape;506;p36"/>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07" name="Google Shape;507;p36"/>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08" name="Google Shape;508;p36"/>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09" name="Google Shape;509;p36"/>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10" name="Google Shape;510;p36"/>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11" name="Google Shape;511;p36"/>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12" name="Google Shape;512;p36"/>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13" name="Google Shape;513;p36"/>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14" name="Google Shape;514;p36"/>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15" name="Google Shape;515;p36"/>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16" name="Google Shape;516;p36"/>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17" name="Google Shape;517;p36"/>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18" name="Google Shape;518;p36"/>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519" name="Google Shape;519;p36"/>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520" name="Google Shape;520;p36" descr="Forms response chart. Question title: Does your school provide security for these events?. Number of responses: 106 responses." title="Does your school provide security for these events?"/>
          <p:cNvPicPr preferRelativeResize="0"/>
          <p:nvPr/>
        </p:nvPicPr>
        <p:blipFill>
          <a:blip r:embed="rId4">
            <a:alphaModFix/>
          </a:blip>
          <a:stretch>
            <a:fillRect/>
          </a:stretch>
        </p:blipFill>
        <p:spPr>
          <a:xfrm>
            <a:off x="1932117" y="2938450"/>
            <a:ext cx="14163994" cy="6168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pSp>
        <p:nvGrpSpPr>
          <p:cNvPr id="525" name="Google Shape;525;p37"/>
          <p:cNvGrpSpPr/>
          <p:nvPr/>
        </p:nvGrpSpPr>
        <p:grpSpPr>
          <a:xfrm>
            <a:off x="-259777" y="-104625"/>
            <a:ext cx="18835173" cy="11579786"/>
            <a:chOff x="0" y="-47625"/>
            <a:chExt cx="2523300" cy="3049800"/>
          </a:xfrm>
        </p:grpSpPr>
        <p:sp>
          <p:nvSpPr>
            <p:cNvPr id="526" name="Google Shape;526;p37"/>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527" name="Google Shape;527;p37"/>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8" name="Google Shape;528;p37"/>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529" name="Google Shape;529;p37"/>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30" name="Google Shape;530;p37"/>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31" name="Google Shape;531;p37"/>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32" name="Google Shape;532;p37"/>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33" name="Google Shape;533;p37"/>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34" name="Google Shape;534;p37"/>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35" name="Google Shape;535;p37"/>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36" name="Google Shape;536;p37"/>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37" name="Google Shape;537;p37"/>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38" name="Google Shape;538;p37"/>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39" name="Google Shape;539;p37"/>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40" name="Google Shape;540;p37"/>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41" name="Google Shape;541;p37"/>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542" name="Google Shape;542;p37"/>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543" name="Google Shape;543;p37"/>
          <p:cNvSpPr/>
          <p:nvPr/>
        </p:nvSpPr>
        <p:spPr>
          <a:xfrm>
            <a:off x="2792175" y="2792175"/>
            <a:ext cx="13269000" cy="58206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74650" algn="l" rtl="0">
              <a:lnSpc>
                <a:spcPct val="115000"/>
              </a:lnSpc>
              <a:spcBef>
                <a:spcPts val="1200"/>
              </a:spcBef>
              <a:spcAft>
                <a:spcPts val="0"/>
              </a:spcAft>
              <a:buClr>
                <a:schemeClr val="dk1"/>
              </a:buClr>
              <a:buSzPts val="2300"/>
              <a:buChar char="●"/>
            </a:pPr>
            <a:r>
              <a:rPr lang="en-US" sz="2300" b="1">
                <a:solidFill>
                  <a:schemeClr val="dk1"/>
                </a:solidFill>
              </a:rPr>
              <a:t>Sporting Events:</a:t>
            </a:r>
            <a:r>
              <a:rPr lang="en-US" sz="2300">
                <a:solidFill>
                  <a:schemeClr val="dk1"/>
                </a:solidFill>
              </a:rPr>
              <a:t> Security is primarily provided for varsity football and basketball games, especially those involving rival schools or large crowds. Some districts require SRO attendance for these events.</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US" sz="2300" b="1">
                <a:solidFill>
                  <a:schemeClr val="dk1"/>
                </a:solidFill>
              </a:rPr>
              <a:t>Event Size and Type:</a:t>
            </a:r>
            <a:r>
              <a:rPr lang="en-US" sz="2300">
                <a:solidFill>
                  <a:schemeClr val="dk1"/>
                </a:solidFill>
              </a:rPr>
              <a:t> Security needs are often determined by the expected crowd size, the type of event (e.g., dances, concerts), and the event's history of incidents or potential conflicts.</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US" sz="2300" b="1">
                <a:solidFill>
                  <a:schemeClr val="dk1"/>
                </a:solidFill>
              </a:rPr>
              <a:t>Administrative Request:</a:t>
            </a:r>
            <a:r>
              <a:rPr lang="en-US" sz="2300">
                <a:solidFill>
                  <a:schemeClr val="dk1"/>
                </a:solidFill>
              </a:rPr>
              <a:t> Security presence may depend on specific requests from school administration or district officials, or if the administrator feels it is needed.</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US" sz="2300" b="1">
                <a:solidFill>
                  <a:schemeClr val="dk1"/>
                </a:solidFill>
              </a:rPr>
              <a:t>Staff Supervision:</a:t>
            </a:r>
            <a:r>
              <a:rPr lang="en-US" sz="2300">
                <a:solidFill>
                  <a:schemeClr val="dk1"/>
                </a:solidFill>
              </a:rPr>
              <a:t> School personnel, administrators, teachers, or parent volunteers often provide supervision at events, but this may not be considered formal security.</a:t>
            </a:r>
            <a:endParaRPr sz="2300">
              <a:solidFill>
                <a:schemeClr val="dk1"/>
              </a:solidFill>
            </a:endParaRPr>
          </a:p>
          <a:p>
            <a:pPr marL="457200" lvl="0" indent="-323850" algn="l" rtl="0">
              <a:lnSpc>
                <a:spcPct val="115000"/>
              </a:lnSpc>
              <a:spcBef>
                <a:spcPts val="0"/>
              </a:spcBef>
              <a:spcAft>
                <a:spcPts val="0"/>
              </a:spcAft>
              <a:buClr>
                <a:schemeClr val="dk1"/>
              </a:buClr>
              <a:buSzPts val="1500"/>
              <a:buChar char="●"/>
            </a:pPr>
            <a:r>
              <a:rPr lang="en-US" sz="2300" b="1">
                <a:solidFill>
                  <a:schemeClr val="dk1"/>
                </a:solidFill>
              </a:rPr>
              <a:t>Security Definition:</a:t>
            </a:r>
            <a:r>
              <a:rPr lang="en-US" sz="2300">
                <a:solidFill>
                  <a:schemeClr val="dk1"/>
                </a:solidFill>
              </a:rPr>
              <a:t> Some responses questioned the definition of "security," distinguishing between police presence and general adult supervision</a:t>
            </a:r>
            <a:r>
              <a:rPr lang="en-US" sz="1500">
                <a:solidFill>
                  <a:schemeClr val="dk1"/>
                </a:solidFill>
              </a:rPr>
              <a:t>.</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48" name="Google Shape;548;p38"/>
          <p:cNvGrpSpPr/>
          <p:nvPr/>
        </p:nvGrpSpPr>
        <p:grpSpPr>
          <a:xfrm>
            <a:off x="-259777" y="-180825"/>
            <a:ext cx="18547769" cy="11579786"/>
            <a:chOff x="0" y="-47625"/>
            <a:chExt cx="2523300" cy="3049800"/>
          </a:xfrm>
        </p:grpSpPr>
        <p:sp>
          <p:nvSpPr>
            <p:cNvPr id="549" name="Google Shape;549;p38"/>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550" name="Google Shape;550;p38"/>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51" name="Google Shape;551;p38"/>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552" name="Google Shape;552;p38"/>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53" name="Google Shape;553;p38"/>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54" name="Google Shape;554;p38"/>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55" name="Google Shape;555;p38"/>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56" name="Google Shape;556;p38"/>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57" name="Google Shape;557;p38"/>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58" name="Google Shape;558;p38"/>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59" name="Google Shape;559;p38"/>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60" name="Google Shape;560;p38"/>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61" name="Google Shape;561;p38"/>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62" name="Google Shape;562;p38"/>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63" name="Google Shape;563;p38"/>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64" name="Google Shape;564;p38"/>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565" name="Google Shape;565;p38"/>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566" name="Google Shape;566;p38" descr="Forms response chart. Question title: Are you confident with the security staffing at the special events?. Number of responses: 106 responses." title="Are you confident with the security staffing at the special events?"/>
          <p:cNvPicPr preferRelativeResize="0"/>
          <p:nvPr/>
        </p:nvPicPr>
        <p:blipFill>
          <a:blip r:embed="rId4">
            <a:alphaModFix/>
          </a:blip>
          <a:stretch>
            <a:fillRect/>
          </a:stretch>
        </p:blipFill>
        <p:spPr>
          <a:xfrm>
            <a:off x="2143613" y="3037913"/>
            <a:ext cx="14000768" cy="5892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1" name="Google Shape;571;p39"/>
          <p:cNvGrpSpPr/>
          <p:nvPr/>
        </p:nvGrpSpPr>
        <p:grpSpPr>
          <a:xfrm>
            <a:off x="-259775" y="-180825"/>
            <a:ext cx="18746857" cy="11579786"/>
            <a:chOff x="0" y="-47625"/>
            <a:chExt cx="2523300" cy="3049800"/>
          </a:xfrm>
        </p:grpSpPr>
        <p:sp>
          <p:nvSpPr>
            <p:cNvPr id="572" name="Google Shape;572;p39"/>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573" name="Google Shape;573;p39"/>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4" name="Google Shape;574;p39"/>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575" name="Google Shape;575;p39"/>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76" name="Google Shape;576;p39"/>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77" name="Google Shape;577;p39"/>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78" name="Google Shape;578;p39"/>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79" name="Google Shape;579;p39"/>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80" name="Google Shape;580;p39"/>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81" name="Google Shape;581;p39"/>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82" name="Google Shape;582;p39"/>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83" name="Google Shape;583;p39"/>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84" name="Google Shape;584;p39"/>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85" name="Google Shape;585;p39"/>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86" name="Google Shape;586;p39"/>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587" name="Google Shape;587;p39"/>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588" name="Google Shape;588;p39"/>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589" name="Google Shape;589;p39" descr="Forms response chart. Question title: What &quot;Security Personnel&quot; do you utilize at these events? (Mark all that apply). Number of responses: 106 responses." title="What &quot;Security Personnel&quot; do you utilize at these events? (Mark all that apply)"/>
          <p:cNvPicPr preferRelativeResize="0"/>
          <p:nvPr/>
        </p:nvPicPr>
        <p:blipFill>
          <a:blip r:embed="rId4">
            <a:alphaModFix/>
          </a:blip>
          <a:stretch>
            <a:fillRect/>
          </a:stretch>
        </p:blipFill>
        <p:spPr>
          <a:xfrm>
            <a:off x="2250727" y="2442464"/>
            <a:ext cx="13725850" cy="6333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pSp>
        <p:nvGrpSpPr>
          <p:cNvPr id="594" name="Google Shape;594;p40"/>
          <p:cNvGrpSpPr/>
          <p:nvPr/>
        </p:nvGrpSpPr>
        <p:grpSpPr>
          <a:xfrm>
            <a:off x="-259777" y="-180825"/>
            <a:ext cx="18547769" cy="11579786"/>
            <a:chOff x="0" y="-47625"/>
            <a:chExt cx="2523300" cy="3049800"/>
          </a:xfrm>
        </p:grpSpPr>
        <p:sp>
          <p:nvSpPr>
            <p:cNvPr id="595" name="Google Shape;595;p40"/>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596" name="Google Shape;596;p40"/>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97" name="Google Shape;597;p40"/>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598" name="Google Shape;598;p40"/>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599" name="Google Shape;599;p40"/>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00" name="Google Shape;600;p40"/>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01" name="Google Shape;601;p40"/>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02" name="Google Shape;602;p40"/>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03" name="Google Shape;603;p40"/>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04" name="Google Shape;604;p40"/>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05" name="Google Shape;605;p40"/>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06" name="Google Shape;606;p40"/>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07" name="Google Shape;607;p40"/>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08" name="Google Shape;608;p40"/>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09" name="Google Shape;609;p40"/>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10" name="Google Shape;610;p40"/>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611" name="Google Shape;611;p40"/>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612" name="Google Shape;612;p40" descr="Forms response chart. Question title: Does your school have a code of conduct policy for attendees to your athletic/ special events?. Number of responses: 106 responses." title="Does your school have a code of conduct policy for attendees to your athletic/ special events?"/>
          <p:cNvPicPr preferRelativeResize="0"/>
          <p:nvPr/>
        </p:nvPicPr>
        <p:blipFill>
          <a:blip r:embed="rId4">
            <a:alphaModFix/>
          </a:blip>
          <a:stretch>
            <a:fillRect/>
          </a:stretch>
        </p:blipFill>
        <p:spPr>
          <a:xfrm>
            <a:off x="2331675" y="2599550"/>
            <a:ext cx="14300401" cy="6019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pSp>
        <p:nvGrpSpPr>
          <p:cNvPr id="617" name="Google Shape;617;p41"/>
          <p:cNvGrpSpPr/>
          <p:nvPr/>
        </p:nvGrpSpPr>
        <p:grpSpPr>
          <a:xfrm>
            <a:off x="-259777" y="-180825"/>
            <a:ext cx="18547769" cy="11579786"/>
            <a:chOff x="0" y="-47625"/>
            <a:chExt cx="2523300" cy="3049800"/>
          </a:xfrm>
        </p:grpSpPr>
        <p:sp>
          <p:nvSpPr>
            <p:cNvPr id="618" name="Google Shape;618;p41"/>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619" name="Google Shape;619;p41"/>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20" name="Google Shape;620;p41"/>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621" name="Google Shape;621;p41"/>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22" name="Google Shape;622;p41"/>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23" name="Google Shape;623;p41"/>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24" name="Google Shape;624;p41"/>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25" name="Google Shape;625;p41"/>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26" name="Google Shape;626;p41"/>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27" name="Google Shape;627;p41"/>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28" name="Google Shape;628;p41"/>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29" name="Google Shape;629;p41"/>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30" name="Google Shape;630;p41"/>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31" name="Google Shape;631;p41"/>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32" name="Google Shape;632;p41"/>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33" name="Google Shape;633;p41"/>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634" name="Google Shape;634;p41"/>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635" name="Google Shape;635;p41" descr="Forms response chart. Question title: Does your state-level activities association have full-time staff dedicated to safety and security?. Number of responses: 106 responses." title="Does your state-level activities association have full-time staff dedicated to safety and security?"/>
          <p:cNvPicPr preferRelativeResize="0"/>
          <p:nvPr/>
        </p:nvPicPr>
        <p:blipFill>
          <a:blip r:embed="rId4">
            <a:alphaModFix/>
          </a:blip>
          <a:stretch>
            <a:fillRect/>
          </a:stretch>
        </p:blipFill>
        <p:spPr>
          <a:xfrm>
            <a:off x="2011888" y="2661816"/>
            <a:ext cx="14004449" cy="5894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grpSp>
        <p:nvGrpSpPr>
          <p:cNvPr id="640" name="Google Shape;640;p42"/>
          <p:cNvGrpSpPr/>
          <p:nvPr/>
        </p:nvGrpSpPr>
        <p:grpSpPr>
          <a:xfrm>
            <a:off x="-259777" y="-180825"/>
            <a:ext cx="18923236" cy="11579786"/>
            <a:chOff x="0" y="-47625"/>
            <a:chExt cx="2523300" cy="3049800"/>
          </a:xfrm>
        </p:grpSpPr>
        <p:sp>
          <p:nvSpPr>
            <p:cNvPr id="641" name="Google Shape;641;p42"/>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642" name="Google Shape;642;p42"/>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43" name="Google Shape;643;p42"/>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644" name="Google Shape;644;p42"/>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45" name="Google Shape;645;p42"/>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46" name="Google Shape;646;p42"/>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47" name="Google Shape;647;p42"/>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48" name="Google Shape;648;p42"/>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49" name="Google Shape;649;p42"/>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50" name="Google Shape;650;p42"/>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51" name="Google Shape;651;p42"/>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52" name="Google Shape;652;p42"/>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53" name="Google Shape;653;p42"/>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54" name="Google Shape;654;p42"/>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55" name="Google Shape;655;p42"/>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56" name="Google Shape;656;p42"/>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657" name="Google Shape;657;p42"/>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658" name="Google Shape;658;p42" descr="Forms response chart. Question title: Does your state-level activities association give guidance on best practices for safety and security at special events?. Number of responses: 105 responses." title="Does your state-level activities association give guidance on best practices for safety and security at special events?"/>
          <p:cNvPicPr preferRelativeResize="0"/>
          <p:nvPr/>
        </p:nvPicPr>
        <p:blipFill>
          <a:blip r:embed="rId4">
            <a:alphaModFix/>
          </a:blip>
          <a:stretch>
            <a:fillRect/>
          </a:stretch>
        </p:blipFill>
        <p:spPr>
          <a:xfrm>
            <a:off x="2395126" y="2393775"/>
            <a:ext cx="13613425" cy="6175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3" name="Google Shape;663;p43"/>
          <p:cNvGrpSpPr/>
          <p:nvPr/>
        </p:nvGrpSpPr>
        <p:grpSpPr>
          <a:xfrm>
            <a:off x="-259777" y="-180825"/>
            <a:ext cx="18688317" cy="11579786"/>
            <a:chOff x="0" y="-47625"/>
            <a:chExt cx="2523300" cy="3049800"/>
          </a:xfrm>
        </p:grpSpPr>
        <p:sp>
          <p:nvSpPr>
            <p:cNvPr id="664" name="Google Shape;664;p43"/>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665" name="Google Shape;665;p43"/>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66" name="Google Shape;666;p43"/>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667" name="Google Shape;667;p43"/>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68" name="Google Shape;668;p43"/>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69" name="Google Shape;669;p43"/>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70" name="Google Shape;670;p43"/>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71" name="Google Shape;671;p43"/>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72" name="Google Shape;672;p43"/>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73" name="Google Shape;673;p43"/>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74" name="Google Shape;674;p43"/>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75" name="Google Shape;675;p43"/>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76" name="Google Shape;676;p43"/>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77" name="Google Shape;677;p43"/>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78" name="Google Shape;678;p43"/>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79" name="Google Shape;679;p43"/>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680" name="Google Shape;680;p43"/>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681" name="Google Shape;681;p43" descr="Forms response chart. Question title: Have you been trained on the Incident Command System (ICS) through FEMA?. Number of responses: 106 responses." title="Have you been trained on the Incident Command System (ICS) through FEMA?"/>
          <p:cNvPicPr preferRelativeResize="0"/>
          <p:nvPr/>
        </p:nvPicPr>
        <p:blipFill>
          <a:blip r:embed="rId4">
            <a:alphaModFix/>
          </a:blip>
          <a:stretch>
            <a:fillRect/>
          </a:stretch>
        </p:blipFill>
        <p:spPr>
          <a:xfrm>
            <a:off x="2155812" y="2527063"/>
            <a:ext cx="13857172" cy="5832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pSp>
        <p:nvGrpSpPr>
          <p:cNvPr id="686" name="Google Shape;686;p44"/>
          <p:cNvGrpSpPr/>
          <p:nvPr/>
        </p:nvGrpSpPr>
        <p:grpSpPr>
          <a:xfrm>
            <a:off x="-259777" y="-180825"/>
            <a:ext cx="18547769" cy="11579786"/>
            <a:chOff x="0" y="-47625"/>
            <a:chExt cx="2523300" cy="3049800"/>
          </a:xfrm>
        </p:grpSpPr>
        <p:sp>
          <p:nvSpPr>
            <p:cNvPr id="687" name="Google Shape;687;p44"/>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688" name="Google Shape;688;p44"/>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9" name="Google Shape;689;p44"/>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690" name="Google Shape;690;p44"/>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91" name="Google Shape;691;p44"/>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92" name="Google Shape;692;p44"/>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93" name="Google Shape;693;p44"/>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94" name="Google Shape;694;p44"/>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95" name="Google Shape;695;p44"/>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96" name="Google Shape;696;p44"/>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97" name="Google Shape;697;p44"/>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698" name="Google Shape;698;p44"/>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699" name="Google Shape;699;p44"/>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00" name="Google Shape;700;p44"/>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01" name="Google Shape;701;p44"/>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02" name="Google Shape;702;p44"/>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703" name="Google Shape;703;p44"/>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704" name="Google Shape;704;p44" descr="Forms response chart. Question title: Does your school have screening procedures for attendees to special events?. Number of responses: 106 responses." title="Does your school have screening procedures for attendees to special events?"/>
          <p:cNvPicPr preferRelativeResize="0"/>
          <p:nvPr/>
        </p:nvPicPr>
        <p:blipFill>
          <a:blip r:embed="rId4">
            <a:alphaModFix/>
          </a:blip>
          <a:stretch>
            <a:fillRect/>
          </a:stretch>
        </p:blipFill>
        <p:spPr>
          <a:xfrm>
            <a:off x="2225625" y="2569468"/>
            <a:ext cx="13836749" cy="58238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18"/>
          <p:cNvGrpSpPr/>
          <p:nvPr/>
        </p:nvGrpSpPr>
        <p:grpSpPr>
          <a:xfrm>
            <a:off x="14027727" y="-1292654"/>
            <a:ext cx="6463189" cy="11579786"/>
            <a:chOff x="0" y="-47625"/>
            <a:chExt cx="1702228" cy="3049800"/>
          </a:xfrm>
        </p:grpSpPr>
        <p:sp>
          <p:nvSpPr>
            <p:cNvPr id="129" name="Google Shape;129;p18"/>
            <p:cNvSpPr/>
            <p:nvPr/>
          </p:nvSpPr>
          <p:spPr>
            <a:xfrm>
              <a:off x="0" y="0"/>
              <a:ext cx="1702228" cy="3002160"/>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18"/>
            <p:cNvSpPr txBox="1"/>
            <p:nvPr/>
          </p:nvSpPr>
          <p:spPr>
            <a:xfrm>
              <a:off x="0" y="-47625"/>
              <a:ext cx="17022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1" name="Google Shape;131;p18"/>
          <p:cNvPicPr preferRelativeResize="0"/>
          <p:nvPr/>
        </p:nvPicPr>
        <p:blipFill rotWithShape="1">
          <a:blip r:embed="rId3">
            <a:alphaModFix/>
          </a:blip>
          <a:srcRect/>
          <a:stretch/>
        </p:blipFill>
        <p:spPr>
          <a:xfrm>
            <a:off x="10845511" y="389659"/>
            <a:ext cx="9507682" cy="9507682"/>
          </a:xfrm>
          <a:prstGeom prst="rect">
            <a:avLst/>
          </a:prstGeom>
          <a:noFill/>
          <a:ln>
            <a:noFill/>
          </a:ln>
        </p:spPr>
      </p:pic>
      <p:grpSp>
        <p:nvGrpSpPr>
          <p:cNvPr id="132" name="Google Shape;132;p18"/>
          <p:cNvGrpSpPr/>
          <p:nvPr/>
        </p:nvGrpSpPr>
        <p:grpSpPr>
          <a:xfrm>
            <a:off x="-1111827" y="847873"/>
            <a:ext cx="11710779" cy="2513927"/>
            <a:chOff x="0" y="-47625"/>
            <a:chExt cx="3084300" cy="662100"/>
          </a:xfrm>
        </p:grpSpPr>
        <p:sp>
          <p:nvSpPr>
            <p:cNvPr id="133" name="Google Shape;133;p18"/>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18"/>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5" name="Google Shape;135;p18"/>
          <p:cNvSpPr txBox="1"/>
          <p:nvPr/>
        </p:nvSpPr>
        <p:spPr>
          <a:xfrm>
            <a:off x="895958" y="1443895"/>
            <a:ext cx="9215400" cy="16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68"/>
              <a:buFont typeface="Arial"/>
              <a:buNone/>
            </a:pPr>
            <a:r>
              <a:rPr lang="en-US" sz="10568" b="1" i="0" u="none" strike="noStrike" cap="none">
                <a:solidFill>
                  <a:srgbClr val="FFFFFF"/>
                </a:solidFill>
                <a:latin typeface="Archivo Black"/>
                <a:ea typeface="Archivo Black"/>
                <a:cs typeface="Archivo Black"/>
                <a:sym typeface="Archivo Black"/>
              </a:rPr>
              <a:t>VISION</a:t>
            </a:r>
            <a:endParaRPr sz="1400" b="0" i="0" u="none" strike="noStrike" cap="none">
              <a:solidFill>
                <a:srgbClr val="000000"/>
              </a:solidFill>
              <a:latin typeface="Arial"/>
              <a:ea typeface="Arial"/>
              <a:cs typeface="Arial"/>
              <a:sym typeface="Arial"/>
            </a:endParaRPr>
          </a:p>
        </p:txBody>
      </p:sp>
      <p:sp>
        <p:nvSpPr>
          <p:cNvPr id="136" name="Google Shape;136;p18"/>
          <p:cNvSpPr txBox="1"/>
          <p:nvPr/>
        </p:nvSpPr>
        <p:spPr>
          <a:xfrm>
            <a:off x="972158" y="4000500"/>
            <a:ext cx="8875500" cy="1891800"/>
          </a:xfrm>
          <a:prstGeom prst="rect">
            <a:avLst/>
          </a:prstGeom>
          <a:noFill/>
          <a:ln>
            <a:noFill/>
          </a:ln>
        </p:spPr>
        <p:txBody>
          <a:bodyPr spcFirstLastPara="1" wrap="square" lIns="0" tIns="0" rIns="0" bIns="0" anchor="t" anchorCtr="0">
            <a:spAutoFit/>
          </a:bodyPr>
          <a:lstStyle/>
          <a:p>
            <a:pPr marL="0" marR="0" lvl="0" indent="0" algn="l" rtl="0">
              <a:lnSpc>
                <a:spcPct val="103625"/>
              </a:lnSpc>
              <a:spcBef>
                <a:spcPts val="0"/>
              </a:spcBef>
              <a:spcAft>
                <a:spcPts val="0"/>
              </a:spcAft>
              <a:buClr>
                <a:srgbClr val="000000"/>
              </a:buClr>
              <a:buSzPts val="4000"/>
              <a:buFont typeface="Arial"/>
              <a:buNone/>
            </a:pPr>
            <a:r>
              <a:rPr lang="en-US" sz="4000" b="0" i="0" u="none" strike="noStrike" cap="none">
                <a:solidFill>
                  <a:srgbClr val="000000"/>
                </a:solidFill>
                <a:highlight>
                  <a:srgbClr val="FFFFFF"/>
                </a:highlight>
                <a:latin typeface="Arial"/>
                <a:ea typeface="Arial"/>
                <a:cs typeface="Arial"/>
                <a:sym typeface="Arial"/>
              </a:rPr>
              <a:t>To provide a safe and secure environment to learn, work, and recreate statewide.</a:t>
            </a:r>
            <a:endParaRPr sz="3600" b="0" i="0" u="none" strike="noStrike" cap="none">
              <a:solidFill>
                <a:srgbClr val="0C2A4E"/>
              </a:solidFill>
              <a:latin typeface="Montserrat"/>
              <a:ea typeface="Montserrat"/>
              <a:cs typeface="Montserrat"/>
              <a:sym typeface="Montserrat"/>
            </a:endParaRPr>
          </a:p>
        </p:txBody>
      </p:sp>
      <p:sp>
        <p:nvSpPr>
          <p:cNvPr id="137" name="Google Shape;137;p18"/>
          <p:cNvSpPr/>
          <p:nvPr/>
        </p:nvSpPr>
        <p:spPr>
          <a:xfrm>
            <a:off x="13021541" y="2552700"/>
            <a:ext cx="5105400" cy="5181600"/>
          </a:xfrm>
          <a:prstGeom prst="ellipse">
            <a:avLst/>
          </a:prstGeom>
          <a:blipFill rotWithShape="1">
            <a:blip r:embed="rId4">
              <a:alphaModFix/>
            </a:blip>
            <a:stretch>
              <a:fillRect l="-25899" r="-25889"/>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8" name="Google Shape;138;p18"/>
          <p:cNvPicPr preferRelativeResize="0"/>
          <p:nvPr/>
        </p:nvPicPr>
        <p:blipFill rotWithShape="1">
          <a:blip r:embed="rId5">
            <a:alphaModFix/>
          </a:blip>
          <a:srcRect/>
          <a:stretch/>
        </p:blipFill>
        <p:spPr>
          <a:xfrm>
            <a:off x="76200" y="8535396"/>
            <a:ext cx="2226856" cy="157735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grpSp>
        <p:nvGrpSpPr>
          <p:cNvPr id="709" name="Google Shape;709;p45"/>
          <p:cNvGrpSpPr/>
          <p:nvPr/>
        </p:nvGrpSpPr>
        <p:grpSpPr>
          <a:xfrm>
            <a:off x="-259777" y="-180825"/>
            <a:ext cx="18547769" cy="11579786"/>
            <a:chOff x="0" y="-47625"/>
            <a:chExt cx="2523300" cy="3049800"/>
          </a:xfrm>
        </p:grpSpPr>
        <p:sp>
          <p:nvSpPr>
            <p:cNvPr id="710" name="Google Shape;710;p45"/>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711" name="Google Shape;711;p45"/>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2" name="Google Shape;712;p45"/>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713" name="Google Shape;713;p45"/>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14" name="Google Shape;714;p45"/>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15" name="Google Shape;715;p45"/>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16" name="Google Shape;716;p45"/>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17" name="Google Shape;717;p45"/>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18" name="Google Shape;718;p45"/>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19" name="Google Shape;719;p45"/>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20" name="Google Shape;720;p45"/>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21" name="Google Shape;721;p45"/>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22" name="Google Shape;722;p45"/>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23" name="Google Shape;723;p45"/>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24" name="Google Shape;724;p45"/>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25" name="Google Shape;725;p45"/>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726" name="Google Shape;726;p45"/>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727" name="Google Shape;727;p45" descr="Forms response chart. Question title: Has your school implemented a &quot;no bag&quot; or clear bag policy for attendees to special events?. Number of responses: 106 responses." title="Has your school implemented a &quot;no bag&quot; or clear bag policy for attendees to special events?"/>
          <p:cNvPicPr preferRelativeResize="0"/>
          <p:nvPr/>
        </p:nvPicPr>
        <p:blipFill>
          <a:blip r:embed="rId4">
            <a:alphaModFix/>
          </a:blip>
          <a:stretch>
            <a:fillRect/>
          </a:stretch>
        </p:blipFill>
        <p:spPr>
          <a:xfrm>
            <a:off x="2141775" y="3037128"/>
            <a:ext cx="14004449" cy="5894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pSp>
        <p:nvGrpSpPr>
          <p:cNvPr id="732" name="Google Shape;732;p46"/>
          <p:cNvGrpSpPr/>
          <p:nvPr/>
        </p:nvGrpSpPr>
        <p:grpSpPr>
          <a:xfrm>
            <a:off x="-259777" y="-180825"/>
            <a:ext cx="18547769" cy="11579786"/>
            <a:chOff x="0" y="-47625"/>
            <a:chExt cx="2523300" cy="3049800"/>
          </a:xfrm>
        </p:grpSpPr>
        <p:sp>
          <p:nvSpPr>
            <p:cNvPr id="733" name="Google Shape;733;p46"/>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734" name="Google Shape;734;p46"/>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35" name="Google Shape;735;p46"/>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736" name="Google Shape;736;p46"/>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37" name="Google Shape;737;p46"/>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38" name="Google Shape;738;p46"/>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39" name="Google Shape;739;p46"/>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40" name="Google Shape;740;p46"/>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41" name="Google Shape;741;p46"/>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42" name="Google Shape;742;p46"/>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43" name="Google Shape;743;p46"/>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44" name="Google Shape;744;p46"/>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45" name="Google Shape;745;p46"/>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46" name="Google Shape;746;p46"/>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47" name="Google Shape;747;p46"/>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48" name="Google Shape;748;p46"/>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749" name="Google Shape;749;p46"/>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750" name="Google Shape;750;p46" descr="Forms response chart. Question title: Does your school have an emergency operations plan specifically dedicated to special events?. Number of responses: 106 responses." title="Does your school have an emergency operations plan specifically dedicated to special events?"/>
          <p:cNvPicPr preferRelativeResize="0"/>
          <p:nvPr/>
        </p:nvPicPr>
        <p:blipFill>
          <a:blip r:embed="rId4">
            <a:alphaModFix/>
          </a:blip>
          <a:stretch>
            <a:fillRect/>
          </a:stretch>
        </p:blipFill>
        <p:spPr>
          <a:xfrm>
            <a:off x="2050933" y="2495925"/>
            <a:ext cx="14186143" cy="59709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grpSp>
        <p:nvGrpSpPr>
          <p:cNvPr id="755" name="Google Shape;755;p47"/>
          <p:cNvGrpSpPr/>
          <p:nvPr/>
        </p:nvGrpSpPr>
        <p:grpSpPr>
          <a:xfrm>
            <a:off x="-259777" y="-180825"/>
            <a:ext cx="18547769" cy="11579786"/>
            <a:chOff x="0" y="-47625"/>
            <a:chExt cx="2523300" cy="3049800"/>
          </a:xfrm>
        </p:grpSpPr>
        <p:sp>
          <p:nvSpPr>
            <p:cNvPr id="756" name="Google Shape;756;p47"/>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757" name="Google Shape;757;p47"/>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58" name="Google Shape;758;p47"/>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759" name="Google Shape;759;p47"/>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60" name="Google Shape;760;p47"/>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61" name="Google Shape;761;p47"/>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62" name="Google Shape;762;p47"/>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63" name="Google Shape;763;p47"/>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64" name="Google Shape;764;p47"/>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65" name="Google Shape;765;p47"/>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66" name="Google Shape;766;p47"/>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67" name="Google Shape;767;p47"/>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68" name="Google Shape;768;p47"/>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69" name="Google Shape;769;p47"/>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70" name="Google Shape;770;p47"/>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71" name="Google Shape;771;p47"/>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772" name="Google Shape;772;p47"/>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773" name="Google Shape;773;p47" descr="Forms response chart. Question title: Are your parking lots monitored by staff during during these events?. Number of responses: 106 responses." title="Are your parking lots monitored by staff during during these events?"/>
          <p:cNvPicPr preferRelativeResize="0"/>
          <p:nvPr/>
        </p:nvPicPr>
        <p:blipFill>
          <a:blip r:embed="rId4">
            <a:alphaModFix/>
          </a:blip>
          <a:stretch>
            <a:fillRect/>
          </a:stretch>
        </p:blipFill>
        <p:spPr>
          <a:xfrm>
            <a:off x="2243225" y="2538762"/>
            <a:ext cx="13801549" cy="58090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778" name="Google Shape;778;p48"/>
          <p:cNvGrpSpPr/>
          <p:nvPr/>
        </p:nvGrpSpPr>
        <p:grpSpPr>
          <a:xfrm>
            <a:off x="-259777" y="-180825"/>
            <a:ext cx="18776380" cy="11579786"/>
            <a:chOff x="0" y="-47625"/>
            <a:chExt cx="2523300" cy="3049800"/>
          </a:xfrm>
        </p:grpSpPr>
        <p:sp>
          <p:nvSpPr>
            <p:cNvPr id="779" name="Google Shape;779;p48"/>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780" name="Google Shape;780;p48"/>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81" name="Google Shape;781;p48"/>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782" name="Google Shape;782;p48"/>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83" name="Google Shape;783;p48"/>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84" name="Google Shape;784;p48"/>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85" name="Google Shape;785;p48"/>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86" name="Google Shape;786;p48"/>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87" name="Google Shape;787;p48"/>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88" name="Google Shape;788;p48"/>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89" name="Google Shape;789;p48"/>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90" name="Google Shape;790;p48"/>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91" name="Google Shape;791;p48"/>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92" name="Google Shape;792;p48"/>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793" name="Google Shape;793;p48"/>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794" name="Google Shape;794;p48"/>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795" name="Google Shape;795;p48"/>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796" name="Google Shape;796;p48" descr="Forms response chart. Question title: Do you allow re-entry into your events after attendees have left?. Number of responses: 106 responses." title="Do you allow re-entry into your events after attendees have left?"/>
          <p:cNvPicPr preferRelativeResize="0"/>
          <p:nvPr/>
        </p:nvPicPr>
        <p:blipFill>
          <a:blip r:embed="rId4">
            <a:alphaModFix/>
          </a:blip>
          <a:stretch>
            <a:fillRect/>
          </a:stretch>
        </p:blipFill>
        <p:spPr>
          <a:xfrm>
            <a:off x="2370575" y="2637016"/>
            <a:ext cx="13515674" cy="5688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801" name="Google Shape;801;p49"/>
          <p:cNvGrpSpPr/>
          <p:nvPr/>
        </p:nvGrpSpPr>
        <p:grpSpPr>
          <a:xfrm>
            <a:off x="-259777" y="-180825"/>
            <a:ext cx="18547769" cy="11579786"/>
            <a:chOff x="0" y="-47625"/>
            <a:chExt cx="2523300" cy="3049800"/>
          </a:xfrm>
        </p:grpSpPr>
        <p:sp>
          <p:nvSpPr>
            <p:cNvPr id="802" name="Google Shape;802;p49"/>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803" name="Google Shape;803;p49"/>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04" name="Google Shape;804;p49"/>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805" name="Google Shape;805;p49"/>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06" name="Google Shape;806;p49"/>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07" name="Google Shape;807;p49"/>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08" name="Google Shape;808;p49"/>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09" name="Google Shape;809;p49"/>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10" name="Google Shape;810;p49"/>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11" name="Google Shape;811;p49"/>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12" name="Google Shape;812;p49"/>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13" name="Google Shape;813;p49"/>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14" name="Google Shape;814;p49"/>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15" name="Google Shape;815;p49"/>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16" name="Google Shape;816;p49"/>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17" name="Google Shape;817;p49"/>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818" name="Google Shape;818;p49"/>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819" name="Google Shape;819;p49" descr="Forms response chart. Question title: If you allow re-entry, are attendees rescreened?. Number of responses: 106 responses." title="If you allow re-entry, are attendees rescreened?"/>
          <p:cNvPicPr preferRelativeResize="0"/>
          <p:nvPr/>
        </p:nvPicPr>
        <p:blipFill>
          <a:blip r:embed="rId4">
            <a:alphaModFix/>
          </a:blip>
          <a:stretch>
            <a:fillRect/>
          </a:stretch>
        </p:blipFill>
        <p:spPr>
          <a:xfrm>
            <a:off x="2201375" y="2686904"/>
            <a:ext cx="13885251" cy="5844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50"/>
          <p:cNvGrpSpPr/>
          <p:nvPr/>
        </p:nvGrpSpPr>
        <p:grpSpPr>
          <a:xfrm>
            <a:off x="-259777" y="-180825"/>
            <a:ext cx="18547769" cy="11579786"/>
            <a:chOff x="0" y="-47625"/>
            <a:chExt cx="2523300" cy="3049800"/>
          </a:xfrm>
        </p:grpSpPr>
        <p:sp>
          <p:nvSpPr>
            <p:cNvPr id="825" name="Google Shape;825;p50"/>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826" name="Google Shape;826;p50"/>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27" name="Google Shape;827;p50"/>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828" name="Google Shape;828;p50"/>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29" name="Google Shape;829;p50"/>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30" name="Google Shape;830;p50"/>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31" name="Google Shape;831;p50"/>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32" name="Google Shape;832;p50"/>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33" name="Google Shape;833;p50"/>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34" name="Google Shape;834;p50"/>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35" name="Google Shape;835;p50"/>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36" name="Google Shape;836;p50"/>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37" name="Google Shape;837;p50"/>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38" name="Google Shape;838;p50"/>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39" name="Google Shape;839;p50"/>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40" name="Google Shape;840;p50"/>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841" name="Google Shape;841;p50"/>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842" name="Google Shape;842;p50" descr="Forms response chart. Question title: Do you have evacuation procedures in place for your special event venues (Performing Arts, Athletic Venues, etc.)?. Number of responses: 106 responses." title="Do you have evacuation procedures in place for your special event venues (Performing Arts, Athletic Venues, etc.)?"/>
          <p:cNvPicPr preferRelativeResize="0"/>
          <p:nvPr/>
        </p:nvPicPr>
        <p:blipFill>
          <a:blip r:embed="rId4">
            <a:alphaModFix/>
          </a:blip>
          <a:stretch>
            <a:fillRect/>
          </a:stretch>
        </p:blipFill>
        <p:spPr>
          <a:xfrm>
            <a:off x="2318700" y="2888315"/>
            <a:ext cx="13650601" cy="61921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grpSp>
        <p:nvGrpSpPr>
          <p:cNvPr id="847" name="Google Shape;847;p51"/>
          <p:cNvGrpSpPr/>
          <p:nvPr/>
        </p:nvGrpSpPr>
        <p:grpSpPr>
          <a:xfrm>
            <a:off x="-259777" y="-180825"/>
            <a:ext cx="18547769" cy="11579786"/>
            <a:chOff x="0" y="-47625"/>
            <a:chExt cx="2523300" cy="3049800"/>
          </a:xfrm>
        </p:grpSpPr>
        <p:sp>
          <p:nvSpPr>
            <p:cNvPr id="848" name="Google Shape;848;p51"/>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849" name="Google Shape;849;p51"/>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50" name="Google Shape;850;p51"/>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851" name="Google Shape;851;p51"/>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52" name="Google Shape;852;p51"/>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53" name="Google Shape;853;p51"/>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54" name="Google Shape;854;p51"/>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55" name="Google Shape;855;p51"/>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56" name="Google Shape;856;p51"/>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57" name="Google Shape;857;p51"/>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58" name="Google Shape;858;p51"/>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59" name="Google Shape;859;p51"/>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60" name="Google Shape;860;p51"/>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61" name="Google Shape;861;p51"/>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62" name="Google Shape;862;p51"/>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63" name="Google Shape;863;p51"/>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864" name="Google Shape;864;p51"/>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865" name="Google Shape;865;p51" descr="Forms response chart. Question title: What are the odds your school would be impacted by a critical incident at a special event?. Number of responses: 106 responses." title="What are the odds your school would be impacted by a critical incident at a special event?"/>
          <p:cNvPicPr preferRelativeResize="0"/>
          <p:nvPr/>
        </p:nvPicPr>
        <p:blipFill>
          <a:blip r:embed="rId4">
            <a:alphaModFix/>
          </a:blip>
          <a:stretch>
            <a:fillRect/>
          </a:stretch>
        </p:blipFill>
        <p:spPr>
          <a:xfrm>
            <a:off x="2794037" y="2589126"/>
            <a:ext cx="12699924" cy="60398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52"/>
          <p:cNvGrpSpPr/>
          <p:nvPr/>
        </p:nvGrpSpPr>
        <p:grpSpPr>
          <a:xfrm>
            <a:off x="-259777" y="-180825"/>
            <a:ext cx="18547769" cy="11579786"/>
            <a:chOff x="0" y="-47625"/>
            <a:chExt cx="2523300" cy="3049800"/>
          </a:xfrm>
        </p:grpSpPr>
        <p:sp>
          <p:nvSpPr>
            <p:cNvPr id="871" name="Google Shape;871;p52"/>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872" name="Google Shape;872;p52"/>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3" name="Google Shape;873;p52"/>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874" name="Google Shape;874;p52"/>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75" name="Google Shape;875;p52"/>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76" name="Google Shape;876;p52"/>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77" name="Google Shape;877;p52"/>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78" name="Google Shape;878;p52"/>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79" name="Google Shape;879;p52"/>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80" name="Google Shape;880;p52"/>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81" name="Google Shape;881;p52"/>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82" name="Google Shape;882;p52"/>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83" name="Google Shape;883;p52"/>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84" name="Google Shape;884;p52"/>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85" name="Google Shape;885;p52"/>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86" name="Google Shape;886;p52"/>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887" name="Google Shape;887;p52"/>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888" name="Google Shape;888;p52" descr="Forms response chart. Question title: Do you feel your school is well prepared to handle an emergency incident at a special event?. Number of responses: 106 responses." title="Do you feel your school is well prepared to handle an emergency incident at a special event?"/>
          <p:cNvPicPr preferRelativeResize="0"/>
          <p:nvPr/>
        </p:nvPicPr>
        <p:blipFill>
          <a:blip r:embed="rId4">
            <a:alphaModFix/>
          </a:blip>
          <a:stretch>
            <a:fillRect/>
          </a:stretch>
        </p:blipFill>
        <p:spPr>
          <a:xfrm>
            <a:off x="2785089" y="2584850"/>
            <a:ext cx="12717824" cy="60484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grpSp>
        <p:nvGrpSpPr>
          <p:cNvPr id="893" name="Google Shape;893;p53"/>
          <p:cNvGrpSpPr/>
          <p:nvPr/>
        </p:nvGrpSpPr>
        <p:grpSpPr>
          <a:xfrm>
            <a:off x="-259777" y="-180825"/>
            <a:ext cx="18547769" cy="11579786"/>
            <a:chOff x="0" y="-47625"/>
            <a:chExt cx="2523300" cy="3049800"/>
          </a:xfrm>
        </p:grpSpPr>
        <p:sp>
          <p:nvSpPr>
            <p:cNvPr id="894" name="Google Shape;894;p53"/>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895" name="Google Shape;895;p53"/>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6" name="Google Shape;896;p53"/>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897" name="Google Shape;897;p53"/>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898" name="Google Shape;898;p53"/>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899" name="Google Shape;899;p53"/>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00" name="Google Shape;900;p53"/>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01" name="Google Shape;901;p53"/>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02" name="Google Shape;902;p53"/>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03" name="Google Shape;903;p53"/>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04" name="Google Shape;904;p53"/>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05" name="Google Shape;905;p53"/>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06" name="Google Shape;906;p53"/>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07" name="Google Shape;907;p53"/>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08" name="Google Shape;908;p53"/>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09" name="Google Shape;909;p53"/>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910" name="Google Shape;910;p53"/>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911" name="Google Shape;911;p53" descr="Forms response chart. Question title: Do you routinely conduct risk assessments before a special event?. Number of responses: 106 responses." title="Do you routinely conduct risk assessments before a special event?"/>
          <p:cNvPicPr preferRelativeResize="0"/>
          <p:nvPr/>
        </p:nvPicPr>
        <p:blipFill>
          <a:blip r:embed="rId4">
            <a:alphaModFix/>
          </a:blip>
          <a:stretch>
            <a:fillRect/>
          </a:stretch>
        </p:blipFill>
        <p:spPr>
          <a:xfrm>
            <a:off x="1967435" y="2460788"/>
            <a:ext cx="14353152" cy="60412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grpSp>
        <p:nvGrpSpPr>
          <p:cNvPr id="916" name="Google Shape;916;p54"/>
          <p:cNvGrpSpPr/>
          <p:nvPr/>
        </p:nvGrpSpPr>
        <p:grpSpPr>
          <a:xfrm>
            <a:off x="-218340" y="-180825"/>
            <a:ext cx="18646682" cy="11579786"/>
            <a:chOff x="0" y="-47625"/>
            <a:chExt cx="2523300" cy="3049800"/>
          </a:xfrm>
        </p:grpSpPr>
        <p:sp>
          <p:nvSpPr>
            <p:cNvPr id="917" name="Google Shape;917;p54"/>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918" name="Google Shape;918;p54"/>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9" name="Google Shape;919;p54"/>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920" name="Google Shape;920;p54"/>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21" name="Google Shape;921;p54"/>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22" name="Google Shape;922;p54"/>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23" name="Google Shape;923;p54"/>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24" name="Google Shape;924;p54"/>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25" name="Google Shape;925;p54"/>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26" name="Google Shape;926;p54"/>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27" name="Google Shape;927;p54"/>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28" name="Google Shape;928;p54"/>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29" name="Google Shape;929;p54"/>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30" name="Google Shape;930;p54"/>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31" name="Google Shape;931;p54"/>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32" name="Google Shape;932;p54"/>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933" name="Google Shape;933;p54"/>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934" name="Google Shape;934;p54" descr="Forms response chart. Question title: If your school conducts risk assessments for special events, who is part of the multidisciplinary team to conduct these assessments? (Check all that apply). Number of responses: 106 responses." title="If your school conducts risk assessments for special events, who is part of the multidisciplinary team to conduct these assessments? (Check all that apply)"/>
          <p:cNvPicPr preferRelativeResize="0"/>
          <p:nvPr/>
        </p:nvPicPr>
        <p:blipFill rotWithShape="1">
          <a:blip r:embed="rId4">
            <a:alphaModFix/>
          </a:blip>
          <a:srcRect b="76285"/>
          <a:stretch/>
        </p:blipFill>
        <p:spPr>
          <a:xfrm>
            <a:off x="1509510" y="3362137"/>
            <a:ext cx="15190977" cy="4703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p19"/>
          <p:cNvGrpSpPr/>
          <p:nvPr/>
        </p:nvGrpSpPr>
        <p:grpSpPr>
          <a:xfrm>
            <a:off x="-696191" y="4328828"/>
            <a:ext cx="11710779" cy="2513927"/>
            <a:chOff x="0" y="-47625"/>
            <a:chExt cx="3084300" cy="662100"/>
          </a:xfrm>
        </p:grpSpPr>
        <p:sp>
          <p:nvSpPr>
            <p:cNvPr id="144" name="Google Shape;144;p19"/>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19"/>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6" name="Google Shape;146;p19"/>
          <p:cNvSpPr/>
          <p:nvPr/>
        </p:nvSpPr>
        <p:spPr>
          <a:xfrm>
            <a:off x="-696191" y="-6754654"/>
            <a:ext cx="19640702" cy="11049000"/>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3">
              <a:alphaModFix/>
            </a:blip>
            <a:stretch>
              <a:fillRect t="-9339" b="-932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19"/>
          <p:cNvSpPr txBox="1"/>
          <p:nvPr/>
        </p:nvSpPr>
        <p:spPr>
          <a:xfrm>
            <a:off x="930594" y="4924849"/>
            <a:ext cx="9215400" cy="16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68"/>
              <a:buFont typeface="Arial"/>
              <a:buNone/>
            </a:pPr>
            <a:r>
              <a:rPr lang="en-US" sz="10568" b="1" i="0" u="none" strike="noStrike" cap="none">
                <a:solidFill>
                  <a:srgbClr val="FFFFFF"/>
                </a:solidFill>
                <a:latin typeface="Archivo Black"/>
                <a:ea typeface="Archivo Black"/>
                <a:cs typeface="Archivo Black"/>
                <a:sym typeface="Archivo Black"/>
              </a:rPr>
              <a:t>MISSION</a:t>
            </a:r>
            <a:endParaRPr sz="1400" b="0" i="0" u="none" strike="noStrike" cap="none">
              <a:solidFill>
                <a:srgbClr val="000000"/>
              </a:solidFill>
              <a:latin typeface="Arial"/>
              <a:ea typeface="Arial"/>
              <a:cs typeface="Arial"/>
              <a:sym typeface="Arial"/>
            </a:endParaRPr>
          </a:p>
        </p:txBody>
      </p:sp>
      <p:sp>
        <p:nvSpPr>
          <p:cNvPr id="148" name="Google Shape;148;p19"/>
          <p:cNvSpPr txBox="1"/>
          <p:nvPr/>
        </p:nvSpPr>
        <p:spPr>
          <a:xfrm>
            <a:off x="972158" y="7243256"/>
            <a:ext cx="12460500" cy="1891800"/>
          </a:xfrm>
          <a:prstGeom prst="rect">
            <a:avLst/>
          </a:prstGeom>
          <a:noFill/>
          <a:ln>
            <a:noFill/>
          </a:ln>
        </p:spPr>
        <p:txBody>
          <a:bodyPr spcFirstLastPara="1" wrap="square" lIns="0" tIns="0" rIns="0" bIns="0" anchor="t" anchorCtr="0">
            <a:spAutoFit/>
          </a:bodyPr>
          <a:lstStyle/>
          <a:p>
            <a:pPr marL="0" marR="0" lvl="0" indent="0" algn="l" rtl="0">
              <a:lnSpc>
                <a:spcPct val="103625"/>
              </a:lnSpc>
              <a:spcBef>
                <a:spcPts val="0"/>
              </a:spcBef>
              <a:spcAft>
                <a:spcPts val="0"/>
              </a:spcAft>
              <a:buClr>
                <a:srgbClr val="000000"/>
              </a:buClr>
              <a:buSzPts val="4000"/>
              <a:buFont typeface="Arial"/>
              <a:buNone/>
            </a:pPr>
            <a:r>
              <a:rPr lang="en-US" sz="4000" b="0" i="0" u="none" strike="noStrike" cap="none">
                <a:solidFill>
                  <a:srgbClr val="000000"/>
                </a:solidFill>
                <a:highlight>
                  <a:srgbClr val="FFFFFF"/>
                </a:highlight>
                <a:latin typeface="Arial"/>
                <a:ea typeface="Arial"/>
                <a:cs typeface="Arial"/>
                <a:sym typeface="Arial"/>
              </a:rPr>
              <a:t>Providing a safe and secure environment statewide through professional service and engaged partnerships.</a:t>
            </a:r>
            <a:endParaRPr sz="3600" b="0" i="0" u="none" strike="noStrike" cap="none">
              <a:solidFill>
                <a:srgbClr val="0C2A4E"/>
              </a:solidFill>
              <a:latin typeface="Montserrat"/>
              <a:ea typeface="Montserrat"/>
              <a:cs typeface="Montserrat"/>
              <a:sym typeface="Montserrat"/>
            </a:endParaRPr>
          </a:p>
        </p:txBody>
      </p:sp>
      <p:grpSp>
        <p:nvGrpSpPr>
          <p:cNvPr id="149" name="Google Shape;149;p19"/>
          <p:cNvGrpSpPr/>
          <p:nvPr/>
        </p:nvGrpSpPr>
        <p:grpSpPr>
          <a:xfrm>
            <a:off x="17617786" y="6661587"/>
            <a:ext cx="6463189" cy="3464375"/>
            <a:chOff x="0" y="-47625"/>
            <a:chExt cx="1702228" cy="912422"/>
          </a:xfrm>
        </p:grpSpPr>
        <p:sp>
          <p:nvSpPr>
            <p:cNvPr id="150" name="Google Shape;150;p19"/>
            <p:cNvSpPr/>
            <p:nvPr/>
          </p:nvSpPr>
          <p:spPr>
            <a:xfrm>
              <a:off x="0" y="0"/>
              <a:ext cx="1702228" cy="864797"/>
            </a:xfrm>
            <a:custGeom>
              <a:avLst/>
              <a:gdLst/>
              <a:ahLst/>
              <a:cxnLst/>
              <a:rect l="l" t="t" r="r" b="b"/>
              <a:pathLst>
                <a:path w="1702228" h="864797" extrusionOk="0">
                  <a:moveTo>
                    <a:pt x="0" y="0"/>
                  </a:moveTo>
                  <a:lnTo>
                    <a:pt x="1702228" y="0"/>
                  </a:lnTo>
                  <a:lnTo>
                    <a:pt x="1702228" y="864797"/>
                  </a:lnTo>
                  <a:lnTo>
                    <a:pt x="0" y="864797"/>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19"/>
            <p:cNvSpPr txBox="1"/>
            <p:nvPr/>
          </p:nvSpPr>
          <p:spPr>
            <a:xfrm>
              <a:off x="0" y="-47625"/>
              <a:ext cx="1702200" cy="912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52" name="Google Shape;152;p19"/>
          <p:cNvPicPr preferRelativeResize="0"/>
          <p:nvPr/>
        </p:nvPicPr>
        <p:blipFill rotWithShape="1">
          <a:blip r:embed="rId4">
            <a:alphaModFix/>
          </a:blip>
          <a:srcRect/>
          <a:stretch/>
        </p:blipFill>
        <p:spPr>
          <a:xfrm>
            <a:off x="15240000" y="8574654"/>
            <a:ext cx="2226856" cy="157735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grpSp>
        <p:nvGrpSpPr>
          <p:cNvPr id="939" name="Google Shape;939;p55"/>
          <p:cNvGrpSpPr/>
          <p:nvPr/>
        </p:nvGrpSpPr>
        <p:grpSpPr>
          <a:xfrm>
            <a:off x="-259777" y="-180825"/>
            <a:ext cx="18547769" cy="11579786"/>
            <a:chOff x="0" y="-47625"/>
            <a:chExt cx="2523300" cy="3049800"/>
          </a:xfrm>
        </p:grpSpPr>
        <p:sp>
          <p:nvSpPr>
            <p:cNvPr id="940" name="Google Shape;940;p55"/>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941" name="Google Shape;941;p55"/>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42" name="Google Shape;942;p55"/>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943" name="Google Shape;943;p55"/>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44" name="Google Shape;944;p55"/>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45" name="Google Shape;945;p55"/>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46" name="Google Shape;946;p55"/>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47" name="Google Shape;947;p55"/>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48" name="Google Shape;948;p55"/>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49" name="Google Shape;949;p55"/>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50" name="Google Shape;950;p55"/>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51" name="Google Shape;951;p55"/>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52" name="Google Shape;952;p55"/>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53" name="Google Shape;953;p55"/>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54" name="Google Shape;954;p55"/>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55" name="Google Shape;955;p55"/>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956" name="Google Shape;956;p55"/>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957" name="Google Shape;957;p55" descr="Forms response chart. Question title: Do you feel there should be a standardized system or best practices pertaining to K-12 special events?. Number of responses: 106 responses." title="Do you feel there should be a standardized system or best practices pertaining to K-12 special events?"/>
          <p:cNvPicPr preferRelativeResize="0"/>
          <p:nvPr/>
        </p:nvPicPr>
        <p:blipFill>
          <a:blip r:embed="rId4">
            <a:alphaModFix/>
          </a:blip>
          <a:stretch>
            <a:fillRect/>
          </a:stretch>
        </p:blipFill>
        <p:spPr>
          <a:xfrm>
            <a:off x="2555334" y="3033750"/>
            <a:ext cx="13177324" cy="5977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962" name="Google Shape;962;p56"/>
          <p:cNvGrpSpPr/>
          <p:nvPr/>
        </p:nvGrpSpPr>
        <p:grpSpPr>
          <a:xfrm>
            <a:off x="-259777" y="-180825"/>
            <a:ext cx="18547769" cy="11579786"/>
            <a:chOff x="0" y="-47625"/>
            <a:chExt cx="2523300" cy="3049800"/>
          </a:xfrm>
        </p:grpSpPr>
        <p:sp>
          <p:nvSpPr>
            <p:cNvPr id="963" name="Google Shape;963;p56"/>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964" name="Google Shape;964;p56"/>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65" name="Google Shape;965;p56"/>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Perceptions of Safety in the Mountain West</a:t>
            </a:r>
            <a:endParaRPr sz="4600">
              <a:solidFill>
                <a:srgbClr val="EFA731"/>
              </a:solidFill>
            </a:endParaRPr>
          </a:p>
        </p:txBody>
      </p:sp>
      <p:sp>
        <p:nvSpPr>
          <p:cNvPr id="966" name="Google Shape;966;p56"/>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67" name="Google Shape;967;p56"/>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68" name="Google Shape;968;p56"/>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69" name="Google Shape;969;p56"/>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70" name="Google Shape;970;p56"/>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71" name="Google Shape;971;p56"/>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72" name="Google Shape;972;p56"/>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73" name="Google Shape;973;p56"/>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74" name="Google Shape;974;p56"/>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75" name="Google Shape;975;p56"/>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76" name="Google Shape;976;p56"/>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77" name="Google Shape;977;p56"/>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78" name="Google Shape;978;p56"/>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979" name="Google Shape;979;p56"/>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980" name="Google Shape;980;p56"/>
          <p:cNvSpPr/>
          <p:nvPr/>
        </p:nvSpPr>
        <p:spPr>
          <a:xfrm>
            <a:off x="1884300" y="3148025"/>
            <a:ext cx="14519400" cy="56727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50850" algn="l" rtl="0">
              <a:lnSpc>
                <a:spcPct val="115000"/>
              </a:lnSpc>
              <a:spcBef>
                <a:spcPts val="0"/>
              </a:spcBef>
              <a:spcAft>
                <a:spcPts val="0"/>
              </a:spcAft>
              <a:buClr>
                <a:schemeClr val="dk1"/>
              </a:buClr>
              <a:buSzPts val="3500"/>
              <a:buChar char="●"/>
            </a:pPr>
            <a:r>
              <a:rPr lang="en-US" sz="3500">
                <a:solidFill>
                  <a:schemeClr val="dk1"/>
                </a:solidFill>
              </a:rPr>
              <a:t>Utah’s 2024 General Session </a:t>
            </a:r>
            <a:endParaRPr sz="3500">
              <a:solidFill>
                <a:schemeClr val="dk1"/>
              </a:solidFill>
            </a:endParaRPr>
          </a:p>
          <a:p>
            <a:pPr marL="914400" lvl="1" indent="-425450" algn="l" rtl="0">
              <a:lnSpc>
                <a:spcPct val="115000"/>
              </a:lnSpc>
              <a:spcBef>
                <a:spcPts val="0"/>
              </a:spcBef>
              <a:spcAft>
                <a:spcPts val="0"/>
              </a:spcAft>
              <a:buClr>
                <a:schemeClr val="dk1"/>
              </a:buClr>
              <a:buSzPts val="3100"/>
              <a:buChar char="○"/>
            </a:pPr>
            <a:r>
              <a:rPr lang="en-US" sz="3100">
                <a:solidFill>
                  <a:schemeClr val="dk1"/>
                </a:solidFill>
              </a:rPr>
              <a:t>SB 260 (Not Passed)- Run by Senator Karen Kwan</a:t>
            </a:r>
            <a:endParaRPr sz="3100">
              <a:solidFill>
                <a:schemeClr val="dk1"/>
              </a:solidFill>
            </a:endParaRPr>
          </a:p>
          <a:p>
            <a:pPr marL="1371600" lvl="2" indent="-425450" algn="l" rtl="0">
              <a:lnSpc>
                <a:spcPct val="115000"/>
              </a:lnSpc>
              <a:spcBef>
                <a:spcPts val="0"/>
              </a:spcBef>
              <a:spcAft>
                <a:spcPts val="0"/>
              </a:spcAft>
              <a:buClr>
                <a:schemeClr val="dk1"/>
              </a:buClr>
              <a:buSzPts val="3100"/>
              <a:buChar char="■"/>
            </a:pPr>
            <a:r>
              <a:rPr lang="en-US" sz="3100">
                <a:solidFill>
                  <a:schemeClr val="dk1"/>
                </a:solidFill>
              </a:rPr>
              <a:t>Would have directed USBE to create rules:</a:t>
            </a:r>
            <a:endParaRPr sz="3100">
              <a:solidFill>
                <a:schemeClr val="dk1"/>
              </a:solidFill>
            </a:endParaRPr>
          </a:p>
          <a:p>
            <a:pPr marL="1828800" lvl="3" indent="-425450" algn="l" rtl="0">
              <a:lnSpc>
                <a:spcPct val="115000"/>
              </a:lnSpc>
              <a:spcBef>
                <a:spcPts val="0"/>
              </a:spcBef>
              <a:spcAft>
                <a:spcPts val="0"/>
              </a:spcAft>
              <a:buClr>
                <a:schemeClr val="dk1"/>
              </a:buClr>
              <a:buSzPts val="3100"/>
              <a:buChar char="●"/>
            </a:pPr>
            <a:r>
              <a:rPr lang="en-US" sz="3100">
                <a:solidFill>
                  <a:schemeClr val="dk1"/>
                </a:solidFill>
              </a:rPr>
              <a:t>Clarifying that a school’s administration MAY:</a:t>
            </a:r>
            <a:endParaRPr sz="3100">
              <a:solidFill>
                <a:schemeClr val="dk1"/>
              </a:solidFill>
            </a:endParaRPr>
          </a:p>
          <a:p>
            <a:pPr marL="2286000" lvl="4" indent="-425450" algn="l" rtl="0">
              <a:lnSpc>
                <a:spcPct val="115000"/>
              </a:lnSpc>
              <a:spcBef>
                <a:spcPts val="0"/>
              </a:spcBef>
              <a:spcAft>
                <a:spcPts val="0"/>
              </a:spcAft>
              <a:buClr>
                <a:schemeClr val="dk1"/>
              </a:buClr>
              <a:buSzPts val="3100"/>
              <a:buChar char="○"/>
            </a:pPr>
            <a:r>
              <a:rPr lang="en-US" sz="3100">
                <a:solidFill>
                  <a:schemeClr val="dk1"/>
                </a:solidFill>
              </a:rPr>
              <a:t>Remove a spectator from a school-sponsored activity if the spectator exhibits certain disruptive behavior for certain circumstances</a:t>
            </a:r>
            <a:endParaRPr sz="23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grpSp>
        <p:nvGrpSpPr>
          <p:cNvPr id="985" name="Google Shape;985;p57"/>
          <p:cNvGrpSpPr/>
          <p:nvPr/>
        </p:nvGrpSpPr>
        <p:grpSpPr>
          <a:xfrm>
            <a:off x="-259777" y="-180825"/>
            <a:ext cx="18547769" cy="11579786"/>
            <a:chOff x="0" y="-47625"/>
            <a:chExt cx="2523300" cy="3049800"/>
          </a:xfrm>
        </p:grpSpPr>
        <p:sp>
          <p:nvSpPr>
            <p:cNvPr id="986" name="Google Shape;986;p57"/>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987" name="Google Shape;987;p57"/>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88" name="Google Shape;988;p57"/>
          <p:cNvSpPr txBox="1"/>
          <p:nvPr/>
        </p:nvSpPr>
        <p:spPr>
          <a:xfrm>
            <a:off x="3377625" y="461600"/>
            <a:ext cx="122085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a:t>
            </a:r>
            <a:endParaRPr sz="4600">
              <a:solidFill>
                <a:srgbClr val="EFA731"/>
              </a:solidFill>
            </a:endParaRPr>
          </a:p>
        </p:txBody>
      </p:sp>
      <p:sp>
        <p:nvSpPr>
          <p:cNvPr id="989" name="Google Shape;989;p57"/>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90" name="Google Shape;990;p57"/>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91" name="Google Shape;991;p57"/>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92" name="Google Shape;992;p57"/>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93" name="Google Shape;993;p57"/>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94" name="Google Shape;994;p57"/>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95" name="Google Shape;995;p57"/>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96" name="Google Shape;996;p57"/>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97" name="Google Shape;997;p57"/>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998" name="Google Shape;998;p57"/>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999" name="Google Shape;999;p57"/>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00" name="Google Shape;1000;p57"/>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01" name="Google Shape;1001;p57"/>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002" name="Google Shape;1002;p57"/>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003" name="Google Shape;1003;p57"/>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44500" algn="l" rtl="0">
              <a:lnSpc>
                <a:spcPct val="115000"/>
              </a:lnSpc>
              <a:spcBef>
                <a:spcPts val="0"/>
              </a:spcBef>
              <a:spcAft>
                <a:spcPts val="0"/>
              </a:spcAft>
              <a:buClr>
                <a:schemeClr val="dk1"/>
              </a:buClr>
              <a:buSzPts val="3400"/>
              <a:buChar char="●"/>
            </a:pPr>
            <a:r>
              <a:rPr lang="en-US" sz="3400">
                <a:solidFill>
                  <a:schemeClr val="dk1"/>
                </a:solidFill>
              </a:rPr>
              <a:t>National Center for Spectator Sports Safety and Security (NCS4)</a:t>
            </a:r>
            <a:endParaRPr sz="340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a:solidFill>
                  <a:schemeClr val="dk1"/>
                </a:solidFill>
              </a:rPr>
              <a:t>Located at the University of Southern Mississippi</a:t>
            </a:r>
            <a:endParaRPr sz="3000">
              <a:solidFill>
                <a:schemeClr val="dk1"/>
              </a:solidFill>
            </a:endParaRPr>
          </a:p>
          <a:p>
            <a:pPr marL="1371600" lvl="2" indent="-419100" algn="l" rtl="0">
              <a:lnSpc>
                <a:spcPct val="115000"/>
              </a:lnSpc>
              <a:spcBef>
                <a:spcPts val="0"/>
              </a:spcBef>
              <a:spcAft>
                <a:spcPts val="0"/>
              </a:spcAft>
              <a:buClr>
                <a:schemeClr val="dk1"/>
              </a:buClr>
              <a:buSzPts val="3000"/>
              <a:buChar char="■"/>
            </a:pPr>
            <a:r>
              <a:rPr lang="en-US" sz="3000">
                <a:solidFill>
                  <a:schemeClr val="dk1"/>
                </a:solidFill>
              </a:rPr>
              <a:t>Established in 2006</a:t>
            </a:r>
            <a:endParaRPr sz="3000">
              <a:solidFill>
                <a:schemeClr val="dk1"/>
              </a:solidFill>
            </a:endParaRPr>
          </a:p>
          <a:p>
            <a:pPr marL="1371600" lvl="2" indent="-419100" algn="l" rtl="0">
              <a:lnSpc>
                <a:spcPct val="115000"/>
              </a:lnSpc>
              <a:spcBef>
                <a:spcPts val="0"/>
              </a:spcBef>
              <a:spcAft>
                <a:spcPts val="0"/>
              </a:spcAft>
              <a:buClr>
                <a:schemeClr val="dk1"/>
              </a:buClr>
              <a:buSzPts val="3000"/>
              <a:buChar char="■"/>
            </a:pPr>
            <a:r>
              <a:rPr lang="en-US" sz="3000">
                <a:solidFill>
                  <a:schemeClr val="dk1"/>
                </a:solidFill>
              </a:rPr>
              <a:t>Nation’s only academic center devoted to the study and practice of spectator sports safety and security</a:t>
            </a:r>
            <a:endParaRPr sz="3000">
              <a:solidFill>
                <a:schemeClr val="dk1"/>
              </a:solidFill>
            </a:endParaRPr>
          </a:p>
          <a:p>
            <a:pPr marL="1371600" lvl="2" indent="-419100" algn="l" rtl="0">
              <a:lnSpc>
                <a:spcPct val="115000"/>
              </a:lnSpc>
              <a:spcBef>
                <a:spcPts val="0"/>
              </a:spcBef>
              <a:spcAft>
                <a:spcPts val="0"/>
              </a:spcAft>
              <a:buClr>
                <a:schemeClr val="dk1"/>
              </a:buClr>
              <a:buSzPts val="3000"/>
              <a:buChar char="■"/>
            </a:pPr>
            <a:r>
              <a:rPr lang="en-US" sz="3000">
                <a:solidFill>
                  <a:schemeClr val="dk1"/>
                </a:solidFill>
              </a:rPr>
              <a:t>Established best practice guides for:</a:t>
            </a:r>
            <a:endParaRPr sz="3000">
              <a:solidFill>
                <a:schemeClr val="dk1"/>
              </a:solidFill>
            </a:endParaRPr>
          </a:p>
          <a:p>
            <a:pPr marL="1828800" lvl="3" indent="-419100" algn="l" rtl="0">
              <a:lnSpc>
                <a:spcPct val="115000"/>
              </a:lnSpc>
              <a:spcBef>
                <a:spcPts val="0"/>
              </a:spcBef>
              <a:spcAft>
                <a:spcPts val="0"/>
              </a:spcAft>
              <a:buClr>
                <a:schemeClr val="dk1"/>
              </a:buClr>
              <a:buSzPts val="3000"/>
              <a:buChar char="●"/>
            </a:pPr>
            <a:r>
              <a:rPr lang="en-US" sz="3000">
                <a:solidFill>
                  <a:schemeClr val="dk1"/>
                </a:solidFill>
              </a:rPr>
              <a:t>Professional sports and entertainment</a:t>
            </a:r>
            <a:endParaRPr sz="3000">
              <a:solidFill>
                <a:schemeClr val="dk1"/>
              </a:solidFill>
            </a:endParaRPr>
          </a:p>
          <a:p>
            <a:pPr marL="1828800" lvl="3" indent="-419100" algn="l" rtl="0">
              <a:lnSpc>
                <a:spcPct val="115000"/>
              </a:lnSpc>
              <a:spcBef>
                <a:spcPts val="0"/>
              </a:spcBef>
              <a:spcAft>
                <a:spcPts val="0"/>
              </a:spcAft>
              <a:buClr>
                <a:schemeClr val="dk1"/>
              </a:buClr>
              <a:buSzPts val="3000"/>
              <a:buChar char="●"/>
            </a:pPr>
            <a:r>
              <a:rPr lang="en-US" sz="3000">
                <a:solidFill>
                  <a:schemeClr val="dk1"/>
                </a:solidFill>
              </a:rPr>
              <a:t>Intercollegiate events</a:t>
            </a:r>
            <a:endParaRPr sz="3000">
              <a:solidFill>
                <a:schemeClr val="dk1"/>
              </a:solidFill>
            </a:endParaRPr>
          </a:p>
          <a:p>
            <a:pPr marL="1828800" lvl="3" indent="-419100" algn="l" rtl="0">
              <a:lnSpc>
                <a:spcPct val="115000"/>
              </a:lnSpc>
              <a:spcBef>
                <a:spcPts val="0"/>
              </a:spcBef>
              <a:spcAft>
                <a:spcPts val="0"/>
              </a:spcAft>
              <a:buClr>
                <a:schemeClr val="dk1"/>
              </a:buClr>
              <a:buSzPts val="3000"/>
              <a:buChar char="●"/>
            </a:pPr>
            <a:r>
              <a:rPr lang="en-US" sz="3000">
                <a:solidFill>
                  <a:schemeClr val="dk1"/>
                </a:solidFill>
              </a:rPr>
              <a:t>Interscholastic events</a:t>
            </a:r>
            <a:endParaRPr sz="3000">
              <a:solidFill>
                <a:schemeClr val="dk1"/>
              </a:solidFill>
            </a:endParaRPr>
          </a:p>
          <a:p>
            <a:pPr marL="1828800" lvl="3" indent="-419100" algn="l" rtl="0">
              <a:lnSpc>
                <a:spcPct val="115000"/>
              </a:lnSpc>
              <a:spcBef>
                <a:spcPts val="0"/>
              </a:spcBef>
              <a:spcAft>
                <a:spcPts val="0"/>
              </a:spcAft>
              <a:buClr>
                <a:schemeClr val="dk1"/>
              </a:buClr>
              <a:buSzPts val="3000"/>
              <a:buChar char="●"/>
            </a:pPr>
            <a:r>
              <a:rPr lang="en-US" sz="3000">
                <a:solidFill>
                  <a:schemeClr val="dk1"/>
                </a:solidFill>
              </a:rPr>
              <a:t>Marathon/ Endurance events</a:t>
            </a:r>
            <a:endParaRPr sz="2800">
              <a:latin typeface="Calibri"/>
              <a:ea typeface="Calibri"/>
              <a:cs typeface="Calibri"/>
              <a:sym typeface="Calibri"/>
            </a:endParaRPr>
          </a:p>
        </p:txBody>
      </p:sp>
      <p:pic>
        <p:nvPicPr>
          <p:cNvPr id="1004" name="Google Shape;1004;p57"/>
          <p:cNvPicPr preferRelativeResize="0"/>
          <p:nvPr/>
        </p:nvPicPr>
        <p:blipFill>
          <a:blip r:embed="rId4">
            <a:alphaModFix/>
          </a:blip>
          <a:stretch>
            <a:fillRect/>
          </a:stretch>
        </p:blipFill>
        <p:spPr>
          <a:xfrm>
            <a:off x="10933988" y="7084375"/>
            <a:ext cx="4934875" cy="13129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09" name="Google Shape;1009;p58"/>
          <p:cNvGrpSpPr/>
          <p:nvPr/>
        </p:nvGrpSpPr>
        <p:grpSpPr>
          <a:xfrm>
            <a:off x="-259777" y="-180825"/>
            <a:ext cx="18547769" cy="11579786"/>
            <a:chOff x="0" y="-47625"/>
            <a:chExt cx="2523300" cy="3049800"/>
          </a:xfrm>
        </p:grpSpPr>
        <p:sp>
          <p:nvSpPr>
            <p:cNvPr id="1010" name="Google Shape;1010;p58"/>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011" name="Google Shape;1011;p58"/>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2" name="Google Shape;1012;p58"/>
          <p:cNvSpPr txBox="1"/>
          <p:nvPr/>
        </p:nvSpPr>
        <p:spPr>
          <a:xfrm>
            <a:off x="3377625" y="461600"/>
            <a:ext cx="11141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a:t>
            </a:r>
            <a:endParaRPr sz="4600">
              <a:solidFill>
                <a:srgbClr val="EFA731"/>
              </a:solidFill>
            </a:endParaRPr>
          </a:p>
        </p:txBody>
      </p:sp>
      <p:sp>
        <p:nvSpPr>
          <p:cNvPr id="1013" name="Google Shape;1013;p58"/>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14" name="Google Shape;1014;p58"/>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15" name="Google Shape;1015;p58"/>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16" name="Google Shape;1016;p58"/>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17" name="Google Shape;1017;p58"/>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18" name="Google Shape;1018;p58"/>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19" name="Google Shape;1019;p58"/>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20" name="Google Shape;1020;p58"/>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21" name="Google Shape;1021;p58"/>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22" name="Google Shape;1022;p58"/>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23" name="Google Shape;1023;p58"/>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24" name="Google Shape;1024;p58"/>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25" name="Google Shape;1025;p58"/>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026" name="Google Shape;1026;p58"/>
          <p:cNvPicPr preferRelativeResize="0"/>
          <p:nvPr/>
        </p:nvPicPr>
        <p:blipFill rotWithShape="1">
          <a:blip r:embed="rId3">
            <a:alphaModFix/>
          </a:blip>
          <a:srcRect/>
          <a:stretch/>
        </p:blipFill>
        <p:spPr>
          <a:xfrm>
            <a:off x="16061150" y="8612729"/>
            <a:ext cx="2226856" cy="1577355"/>
          </a:xfrm>
          <a:prstGeom prst="rect">
            <a:avLst/>
          </a:prstGeom>
          <a:noFill/>
          <a:ln>
            <a:noFill/>
          </a:ln>
        </p:spPr>
      </p:pic>
      <p:pic>
        <p:nvPicPr>
          <p:cNvPr id="1027" name="Google Shape;1027;p58"/>
          <p:cNvPicPr preferRelativeResize="0"/>
          <p:nvPr/>
        </p:nvPicPr>
        <p:blipFill>
          <a:blip r:embed="rId4">
            <a:alphaModFix/>
          </a:blip>
          <a:stretch>
            <a:fillRect/>
          </a:stretch>
        </p:blipFill>
        <p:spPr>
          <a:xfrm>
            <a:off x="5880450" y="2345513"/>
            <a:ext cx="6527100" cy="6527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grpSp>
        <p:nvGrpSpPr>
          <p:cNvPr id="1032" name="Google Shape;1032;p59"/>
          <p:cNvGrpSpPr/>
          <p:nvPr/>
        </p:nvGrpSpPr>
        <p:grpSpPr>
          <a:xfrm>
            <a:off x="-259777" y="-180825"/>
            <a:ext cx="18547769" cy="11579786"/>
            <a:chOff x="0" y="-47625"/>
            <a:chExt cx="2523300" cy="3049800"/>
          </a:xfrm>
        </p:grpSpPr>
        <p:sp>
          <p:nvSpPr>
            <p:cNvPr id="1033" name="Google Shape;1033;p59"/>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034" name="Google Shape;1034;p59"/>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35" name="Google Shape;1035;p59"/>
          <p:cNvSpPr txBox="1"/>
          <p:nvPr/>
        </p:nvSpPr>
        <p:spPr>
          <a:xfrm>
            <a:off x="3377625" y="461600"/>
            <a:ext cx="12208500" cy="1637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Benefits of Standardized Best Practices</a:t>
            </a:r>
            <a:endParaRPr sz="4600">
              <a:solidFill>
                <a:srgbClr val="EFA731"/>
              </a:solidFill>
            </a:endParaRPr>
          </a:p>
        </p:txBody>
      </p:sp>
      <p:sp>
        <p:nvSpPr>
          <p:cNvPr id="1036" name="Google Shape;1036;p59"/>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37" name="Google Shape;1037;p59"/>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38" name="Google Shape;1038;p59"/>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39" name="Google Shape;1039;p59"/>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40" name="Google Shape;1040;p59"/>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41" name="Google Shape;1041;p59"/>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42" name="Google Shape;1042;p59"/>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43" name="Google Shape;1043;p59"/>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44" name="Google Shape;1044;p59"/>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45" name="Google Shape;1045;p59"/>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46" name="Google Shape;1046;p59"/>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47" name="Google Shape;1047;p59"/>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48" name="Google Shape;1048;p59"/>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049" name="Google Shape;1049;p59"/>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050" name="Google Shape;1050;p59"/>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69900" algn="l" rtl="0">
              <a:lnSpc>
                <a:spcPct val="115000"/>
              </a:lnSpc>
              <a:spcBef>
                <a:spcPts val="0"/>
              </a:spcBef>
              <a:spcAft>
                <a:spcPts val="0"/>
              </a:spcAft>
              <a:buClr>
                <a:schemeClr val="dk1"/>
              </a:buClr>
              <a:buSzPts val="3800"/>
              <a:buChar char="●"/>
            </a:pPr>
            <a:r>
              <a:rPr lang="en-US" sz="3800">
                <a:solidFill>
                  <a:schemeClr val="dk1"/>
                </a:solidFill>
              </a:rPr>
              <a:t>Well Researched</a:t>
            </a:r>
            <a:endParaRPr sz="3800">
              <a:solidFill>
                <a:schemeClr val="dk1"/>
              </a:solidFill>
            </a:endParaRPr>
          </a:p>
          <a:p>
            <a:pPr marL="457200" lvl="0" indent="-469900" algn="l" rtl="0">
              <a:lnSpc>
                <a:spcPct val="115000"/>
              </a:lnSpc>
              <a:spcBef>
                <a:spcPts val="0"/>
              </a:spcBef>
              <a:spcAft>
                <a:spcPts val="0"/>
              </a:spcAft>
              <a:buClr>
                <a:schemeClr val="dk1"/>
              </a:buClr>
              <a:buSzPts val="3800"/>
              <a:buChar char="●"/>
            </a:pPr>
            <a:r>
              <a:rPr lang="en-US" sz="3800">
                <a:solidFill>
                  <a:schemeClr val="dk1"/>
                </a:solidFill>
              </a:rPr>
              <a:t>No need to reinvent the wheel</a:t>
            </a:r>
            <a:endParaRPr sz="3800">
              <a:solidFill>
                <a:schemeClr val="dk1"/>
              </a:solidFill>
            </a:endParaRPr>
          </a:p>
          <a:p>
            <a:pPr marL="457200" lvl="0" indent="-469900" algn="l" rtl="0">
              <a:lnSpc>
                <a:spcPct val="115000"/>
              </a:lnSpc>
              <a:spcBef>
                <a:spcPts val="0"/>
              </a:spcBef>
              <a:spcAft>
                <a:spcPts val="0"/>
              </a:spcAft>
              <a:buClr>
                <a:schemeClr val="dk1"/>
              </a:buClr>
              <a:buSzPts val="3800"/>
              <a:buChar char="●"/>
            </a:pPr>
            <a:r>
              <a:rPr lang="en-US" sz="3800">
                <a:solidFill>
                  <a:schemeClr val="dk1"/>
                </a:solidFill>
              </a:rPr>
              <a:t>No deviation from norm</a:t>
            </a:r>
            <a:endParaRPr sz="3800">
              <a:solidFill>
                <a:schemeClr val="dk1"/>
              </a:solidFill>
            </a:endParaRPr>
          </a:p>
          <a:p>
            <a:pPr marL="457200" lvl="0" indent="-469900" algn="l" rtl="0">
              <a:lnSpc>
                <a:spcPct val="115000"/>
              </a:lnSpc>
              <a:spcBef>
                <a:spcPts val="0"/>
              </a:spcBef>
              <a:spcAft>
                <a:spcPts val="0"/>
              </a:spcAft>
              <a:buClr>
                <a:schemeClr val="dk1"/>
              </a:buClr>
              <a:buSzPts val="3800"/>
              <a:buChar char="●"/>
            </a:pPr>
            <a:r>
              <a:rPr lang="en-US" sz="3800">
                <a:solidFill>
                  <a:schemeClr val="dk1"/>
                </a:solidFill>
              </a:rPr>
              <a:t>Regionally accepted</a:t>
            </a:r>
            <a:endParaRPr sz="5400">
              <a:solidFill>
                <a:schemeClr val="dk1"/>
              </a:solidFill>
            </a:endParaRPr>
          </a:p>
        </p:txBody>
      </p:sp>
      <p:pic>
        <p:nvPicPr>
          <p:cNvPr id="1051" name="Google Shape;1051;p59"/>
          <p:cNvPicPr preferRelativeResize="0"/>
          <p:nvPr/>
        </p:nvPicPr>
        <p:blipFill>
          <a:blip r:embed="rId4">
            <a:alphaModFix/>
          </a:blip>
          <a:stretch>
            <a:fillRect/>
          </a:stretch>
        </p:blipFill>
        <p:spPr>
          <a:xfrm>
            <a:off x="9416350" y="2888126"/>
            <a:ext cx="6527099" cy="511034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grpSp>
        <p:nvGrpSpPr>
          <p:cNvPr id="1056" name="Google Shape;1056;p60"/>
          <p:cNvGrpSpPr/>
          <p:nvPr/>
        </p:nvGrpSpPr>
        <p:grpSpPr>
          <a:xfrm>
            <a:off x="-259777" y="-180825"/>
            <a:ext cx="18547769" cy="11579786"/>
            <a:chOff x="0" y="-47625"/>
            <a:chExt cx="2523300" cy="3049800"/>
          </a:xfrm>
        </p:grpSpPr>
        <p:sp>
          <p:nvSpPr>
            <p:cNvPr id="1057" name="Google Shape;1057;p60"/>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058" name="Google Shape;1058;p60"/>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59" name="Google Shape;1059;p60"/>
          <p:cNvSpPr txBox="1"/>
          <p:nvPr/>
        </p:nvSpPr>
        <p:spPr>
          <a:xfrm>
            <a:off x="3377625" y="461600"/>
            <a:ext cx="122085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060" name="Google Shape;1060;p60"/>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61" name="Google Shape;1061;p60"/>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62" name="Google Shape;1062;p60"/>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63" name="Google Shape;1063;p60"/>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64" name="Google Shape;1064;p60"/>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65" name="Google Shape;1065;p60"/>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66" name="Google Shape;1066;p60"/>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67" name="Google Shape;1067;p60"/>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68" name="Google Shape;1068;p60"/>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69" name="Google Shape;1069;p60"/>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70" name="Google Shape;1070;p60"/>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71" name="Google Shape;1071;p60"/>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72" name="Google Shape;1072;p60"/>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073" name="Google Shape;1073;p60"/>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074" name="Google Shape;1074;p60"/>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00050" algn="l" rtl="0">
              <a:lnSpc>
                <a:spcPct val="115000"/>
              </a:lnSpc>
              <a:spcBef>
                <a:spcPts val="0"/>
              </a:spcBef>
              <a:spcAft>
                <a:spcPts val="0"/>
              </a:spcAft>
              <a:buClr>
                <a:schemeClr val="dk1"/>
              </a:buClr>
              <a:buSzPts val="2700"/>
              <a:buChar char="●"/>
            </a:pPr>
            <a:r>
              <a:rPr lang="en-US" sz="2700">
                <a:solidFill>
                  <a:schemeClr val="dk1"/>
                </a:solidFill>
              </a:rPr>
              <a:t>Establish a risk assessment team (K-12)</a:t>
            </a:r>
            <a:endParaRPr sz="2700">
              <a:solidFill>
                <a:schemeClr val="dk1"/>
              </a:solidFill>
            </a:endParaRPr>
          </a:p>
          <a:p>
            <a:pPr marL="914400" lvl="1" indent="-374650" algn="l" rtl="0">
              <a:lnSpc>
                <a:spcPct val="115000"/>
              </a:lnSpc>
              <a:spcBef>
                <a:spcPts val="0"/>
              </a:spcBef>
              <a:spcAft>
                <a:spcPts val="0"/>
              </a:spcAft>
              <a:buClr>
                <a:schemeClr val="dk1"/>
              </a:buClr>
              <a:buSzPts val="2300"/>
              <a:buChar char="○"/>
            </a:pPr>
            <a:r>
              <a:rPr lang="en-US" sz="2300">
                <a:solidFill>
                  <a:schemeClr val="dk1"/>
                </a:solidFill>
              </a:rPr>
              <a:t>District Security Director</a:t>
            </a:r>
            <a:endParaRPr sz="2300">
              <a:solidFill>
                <a:schemeClr val="dk1"/>
              </a:solidFill>
            </a:endParaRPr>
          </a:p>
          <a:p>
            <a:pPr marL="914400" lvl="1" indent="-374650" algn="l" rtl="0">
              <a:lnSpc>
                <a:spcPct val="115000"/>
              </a:lnSpc>
              <a:spcBef>
                <a:spcPts val="0"/>
              </a:spcBef>
              <a:spcAft>
                <a:spcPts val="0"/>
              </a:spcAft>
              <a:buClr>
                <a:schemeClr val="dk1"/>
              </a:buClr>
              <a:buSzPts val="2300"/>
              <a:buChar char="○"/>
            </a:pPr>
            <a:r>
              <a:rPr lang="en-US" sz="2300">
                <a:solidFill>
                  <a:schemeClr val="dk1"/>
                </a:solidFill>
              </a:rPr>
              <a:t>District Athletic Director</a:t>
            </a:r>
            <a:endParaRPr sz="2300">
              <a:solidFill>
                <a:schemeClr val="dk1"/>
              </a:solidFill>
            </a:endParaRPr>
          </a:p>
          <a:p>
            <a:pPr marL="914400" lvl="1" indent="-374650" algn="l" rtl="0">
              <a:lnSpc>
                <a:spcPct val="115000"/>
              </a:lnSpc>
              <a:spcBef>
                <a:spcPts val="0"/>
              </a:spcBef>
              <a:spcAft>
                <a:spcPts val="0"/>
              </a:spcAft>
              <a:buClr>
                <a:schemeClr val="dk1"/>
              </a:buClr>
              <a:buSzPts val="2300"/>
              <a:buChar char="○"/>
            </a:pPr>
            <a:r>
              <a:rPr lang="en-US" sz="2300">
                <a:solidFill>
                  <a:schemeClr val="dk1"/>
                </a:solidFill>
              </a:rPr>
              <a:t>Event stakeholders: visiting team personnel, school administrators, school-based policing, students/parents/community as appropriate</a:t>
            </a:r>
            <a:endParaRPr sz="2300">
              <a:solidFill>
                <a:schemeClr val="dk1"/>
              </a:solidFill>
            </a:endParaRPr>
          </a:p>
          <a:p>
            <a:pPr marL="457200" lvl="0" indent="-400050" algn="l" rtl="0">
              <a:lnSpc>
                <a:spcPct val="115000"/>
              </a:lnSpc>
              <a:spcBef>
                <a:spcPts val="0"/>
              </a:spcBef>
              <a:spcAft>
                <a:spcPts val="0"/>
              </a:spcAft>
              <a:buClr>
                <a:schemeClr val="dk1"/>
              </a:buClr>
              <a:buSzPts val="2700"/>
              <a:buChar char="●"/>
            </a:pPr>
            <a:r>
              <a:rPr lang="en-US" sz="2700">
                <a:solidFill>
                  <a:schemeClr val="dk1"/>
                </a:solidFill>
              </a:rPr>
              <a:t>Conduct Risk Assessment</a:t>
            </a:r>
            <a:endParaRPr sz="2700">
              <a:solidFill>
                <a:schemeClr val="dk1"/>
              </a:solidFill>
            </a:endParaRPr>
          </a:p>
          <a:p>
            <a:pPr marL="914400" lvl="1" indent="-374650" algn="l" rtl="0">
              <a:lnSpc>
                <a:spcPct val="115000"/>
              </a:lnSpc>
              <a:spcBef>
                <a:spcPts val="0"/>
              </a:spcBef>
              <a:spcAft>
                <a:spcPts val="0"/>
              </a:spcAft>
              <a:buClr>
                <a:schemeClr val="dk1"/>
              </a:buClr>
              <a:buSzPts val="2300"/>
              <a:buChar char="○"/>
            </a:pPr>
            <a:r>
              <a:rPr lang="en-US" sz="2300">
                <a:solidFill>
                  <a:schemeClr val="dk1"/>
                </a:solidFill>
              </a:rPr>
              <a:t>Risk=Threat x Vulnerability x Consequence</a:t>
            </a:r>
            <a:endParaRPr sz="2300">
              <a:solidFill>
                <a:schemeClr val="dk1"/>
              </a:solidFill>
            </a:endParaRPr>
          </a:p>
          <a:p>
            <a:pPr marL="914400" lvl="1" indent="-374650" algn="l" rtl="0">
              <a:lnSpc>
                <a:spcPct val="115000"/>
              </a:lnSpc>
              <a:spcBef>
                <a:spcPts val="0"/>
              </a:spcBef>
              <a:spcAft>
                <a:spcPts val="0"/>
              </a:spcAft>
              <a:buClr>
                <a:schemeClr val="dk1"/>
              </a:buClr>
              <a:buSzPts val="2300"/>
              <a:buChar char="○"/>
            </a:pPr>
            <a:r>
              <a:rPr lang="en-US" sz="2300">
                <a:solidFill>
                  <a:schemeClr val="dk1"/>
                </a:solidFill>
              </a:rPr>
              <a:t>Consider:</a:t>
            </a:r>
            <a:endParaRPr sz="2300">
              <a:solidFill>
                <a:schemeClr val="dk1"/>
              </a:solidFill>
            </a:endParaRPr>
          </a:p>
          <a:p>
            <a:pPr marL="1371600" lvl="2" indent="-374650" algn="l" rtl="0">
              <a:lnSpc>
                <a:spcPct val="115000"/>
              </a:lnSpc>
              <a:spcBef>
                <a:spcPts val="0"/>
              </a:spcBef>
              <a:spcAft>
                <a:spcPts val="0"/>
              </a:spcAft>
              <a:buClr>
                <a:schemeClr val="dk1"/>
              </a:buClr>
              <a:buSzPts val="2300"/>
              <a:buChar char="■"/>
            </a:pPr>
            <a:r>
              <a:rPr lang="en-US" sz="2300">
                <a:solidFill>
                  <a:schemeClr val="dk1"/>
                </a:solidFill>
              </a:rPr>
              <a:t>Previous incidents</a:t>
            </a:r>
            <a:endParaRPr sz="2300">
              <a:solidFill>
                <a:schemeClr val="dk1"/>
              </a:solidFill>
            </a:endParaRPr>
          </a:p>
          <a:p>
            <a:pPr marL="1371600" lvl="2" indent="-374650" algn="l" rtl="0">
              <a:lnSpc>
                <a:spcPct val="115000"/>
              </a:lnSpc>
              <a:spcBef>
                <a:spcPts val="0"/>
              </a:spcBef>
              <a:spcAft>
                <a:spcPts val="0"/>
              </a:spcAft>
              <a:buClr>
                <a:schemeClr val="dk1"/>
              </a:buClr>
              <a:buSzPts val="2300"/>
              <a:buChar char="■"/>
            </a:pPr>
            <a:r>
              <a:rPr lang="en-US" sz="2300">
                <a:solidFill>
                  <a:schemeClr val="dk1"/>
                </a:solidFill>
              </a:rPr>
              <a:t>Location specific concerns</a:t>
            </a:r>
            <a:endParaRPr sz="2300">
              <a:solidFill>
                <a:schemeClr val="dk1"/>
              </a:solidFill>
            </a:endParaRPr>
          </a:p>
          <a:p>
            <a:pPr marL="1371600" lvl="2" indent="-374650" algn="l" rtl="0">
              <a:lnSpc>
                <a:spcPct val="115000"/>
              </a:lnSpc>
              <a:spcBef>
                <a:spcPts val="0"/>
              </a:spcBef>
              <a:spcAft>
                <a:spcPts val="0"/>
              </a:spcAft>
              <a:buClr>
                <a:schemeClr val="dk1"/>
              </a:buClr>
              <a:buSzPts val="2300"/>
              <a:buChar char="■"/>
            </a:pPr>
            <a:r>
              <a:rPr lang="en-US" sz="2300">
                <a:solidFill>
                  <a:schemeClr val="dk1"/>
                </a:solidFill>
              </a:rPr>
              <a:t>Consequences of process, system, or equipment failure</a:t>
            </a:r>
            <a:endParaRPr sz="2300">
              <a:solidFill>
                <a:schemeClr val="dk1"/>
              </a:solidFill>
            </a:endParaRPr>
          </a:p>
          <a:p>
            <a:pPr marL="1371600" lvl="2" indent="-374650" algn="l" rtl="0">
              <a:lnSpc>
                <a:spcPct val="115000"/>
              </a:lnSpc>
              <a:spcBef>
                <a:spcPts val="0"/>
              </a:spcBef>
              <a:spcAft>
                <a:spcPts val="0"/>
              </a:spcAft>
              <a:buClr>
                <a:schemeClr val="dk1"/>
              </a:buClr>
              <a:buSzPts val="2300"/>
              <a:buChar char="■"/>
            </a:pPr>
            <a:r>
              <a:rPr lang="en-US" sz="2300">
                <a:solidFill>
                  <a:schemeClr val="dk1"/>
                </a:solidFill>
              </a:rPr>
              <a:t>Human error</a:t>
            </a:r>
            <a:endParaRPr sz="2300">
              <a:solidFill>
                <a:schemeClr val="dk1"/>
              </a:solidFill>
            </a:endParaRPr>
          </a:p>
          <a:p>
            <a:pPr marL="1371600" lvl="2" indent="-374650" algn="l" rtl="0">
              <a:lnSpc>
                <a:spcPct val="115000"/>
              </a:lnSpc>
              <a:spcBef>
                <a:spcPts val="0"/>
              </a:spcBef>
              <a:spcAft>
                <a:spcPts val="0"/>
              </a:spcAft>
              <a:buClr>
                <a:schemeClr val="dk1"/>
              </a:buClr>
              <a:buSzPts val="2300"/>
              <a:buChar char="■"/>
            </a:pPr>
            <a:r>
              <a:rPr lang="en-US" sz="2300">
                <a:solidFill>
                  <a:schemeClr val="dk1"/>
                </a:solidFill>
              </a:rPr>
              <a:t>Design/ construction issues with venue</a:t>
            </a:r>
            <a:endParaRPr sz="63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79" name="Google Shape;1079;p61"/>
          <p:cNvGrpSpPr/>
          <p:nvPr/>
        </p:nvGrpSpPr>
        <p:grpSpPr>
          <a:xfrm>
            <a:off x="-259777" y="-180825"/>
            <a:ext cx="18547769" cy="11579786"/>
            <a:chOff x="0" y="-47625"/>
            <a:chExt cx="2523300" cy="3049800"/>
          </a:xfrm>
        </p:grpSpPr>
        <p:sp>
          <p:nvSpPr>
            <p:cNvPr id="1080" name="Google Shape;1080;p61"/>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081" name="Google Shape;1081;p61"/>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82" name="Google Shape;1082;p61"/>
          <p:cNvSpPr txBox="1"/>
          <p:nvPr/>
        </p:nvSpPr>
        <p:spPr>
          <a:xfrm>
            <a:off x="3377625" y="461600"/>
            <a:ext cx="11729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083" name="Google Shape;1083;p61"/>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84" name="Google Shape;1084;p61"/>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85" name="Google Shape;1085;p61"/>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86" name="Google Shape;1086;p61"/>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87" name="Google Shape;1087;p61"/>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88" name="Google Shape;1088;p61"/>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89" name="Google Shape;1089;p61"/>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90" name="Google Shape;1090;p61"/>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91" name="Google Shape;1091;p61"/>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92" name="Google Shape;1092;p61"/>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93" name="Google Shape;1093;p61"/>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094" name="Google Shape;1094;p61"/>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095" name="Google Shape;1095;p61"/>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096" name="Google Shape;1096;p61"/>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097" name="Google Shape;1097;p61"/>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63550" algn="l" rtl="0">
              <a:lnSpc>
                <a:spcPct val="115000"/>
              </a:lnSpc>
              <a:spcBef>
                <a:spcPts val="0"/>
              </a:spcBef>
              <a:spcAft>
                <a:spcPts val="0"/>
              </a:spcAft>
              <a:buClr>
                <a:srgbClr val="0C2A4E"/>
              </a:buClr>
              <a:buSzPts val="3700"/>
              <a:buChar char="●"/>
            </a:pPr>
            <a:r>
              <a:rPr lang="en-US" sz="3700">
                <a:solidFill>
                  <a:srgbClr val="0C2A4E"/>
                </a:solidFill>
              </a:rPr>
              <a:t>Develop an Emergency Operations Plan (EOP)</a:t>
            </a:r>
            <a:endParaRPr sz="3700">
              <a:solidFill>
                <a:srgbClr val="0C2A4E"/>
              </a:solidFill>
            </a:endParaRPr>
          </a:p>
          <a:p>
            <a:pPr marL="914400" lvl="1" indent="-438150" algn="l" rtl="0">
              <a:lnSpc>
                <a:spcPct val="115000"/>
              </a:lnSpc>
              <a:spcBef>
                <a:spcPts val="0"/>
              </a:spcBef>
              <a:spcAft>
                <a:spcPts val="0"/>
              </a:spcAft>
              <a:buClr>
                <a:srgbClr val="0C2A4E"/>
              </a:buClr>
              <a:buSzPts val="3300"/>
              <a:buChar char="○"/>
            </a:pPr>
            <a:r>
              <a:rPr lang="en-US" sz="3300">
                <a:solidFill>
                  <a:srgbClr val="0C2A4E"/>
                </a:solidFill>
              </a:rPr>
              <a:t>Should align with the district EOP</a:t>
            </a:r>
            <a:endParaRPr sz="3300">
              <a:solidFill>
                <a:srgbClr val="0C2A4E"/>
              </a:solidFill>
            </a:endParaRPr>
          </a:p>
          <a:p>
            <a:pPr marL="914400" lvl="1" indent="-438150" algn="l" rtl="0">
              <a:lnSpc>
                <a:spcPct val="115000"/>
              </a:lnSpc>
              <a:spcBef>
                <a:spcPts val="0"/>
              </a:spcBef>
              <a:spcAft>
                <a:spcPts val="0"/>
              </a:spcAft>
              <a:buClr>
                <a:srgbClr val="0C2A4E"/>
              </a:buClr>
              <a:buSzPts val="3300"/>
              <a:buChar char="○"/>
            </a:pPr>
            <a:r>
              <a:rPr lang="en-US" sz="3300">
                <a:solidFill>
                  <a:srgbClr val="0C2A4E"/>
                </a:solidFill>
              </a:rPr>
              <a:t>Should be shared with visiting teams before event to ensure dissemination to spectators and participants</a:t>
            </a:r>
            <a:endParaRPr sz="3300">
              <a:solidFill>
                <a:srgbClr val="0C2A4E"/>
              </a:solidFill>
            </a:endParaRPr>
          </a:p>
          <a:p>
            <a:pPr marL="914400" lvl="1" indent="-438150" algn="l" rtl="0">
              <a:lnSpc>
                <a:spcPct val="115000"/>
              </a:lnSpc>
              <a:spcBef>
                <a:spcPts val="0"/>
              </a:spcBef>
              <a:spcAft>
                <a:spcPts val="0"/>
              </a:spcAft>
              <a:buClr>
                <a:srgbClr val="0C2A4E"/>
              </a:buClr>
              <a:buSzPts val="3300"/>
              <a:buChar char="○"/>
            </a:pPr>
            <a:r>
              <a:rPr lang="en-US" sz="3300">
                <a:solidFill>
                  <a:srgbClr val="0C2A4E"/>
                </a:solidFill>
              </a:rPr>
              <a:t>Address the management of unattended junior high and younger students</a:t>
            </a:r>
            <a:endParaRPr sz="3300">
              <a:solidFill>
                <a:srgbClr val="0C2A4E"/>
              </a:solidFill>
            </a:endParaRPr>
          </a:p>
          <a:p>
            <a:pPr marL="914400" lvl="1" indent="-438150" algn="l" rtl="0">
              <a:lnSpc>
                <a:spcPct val="115000"/>
              </a:lnSpc>
              <a:spcBef>
                <a:spcPts val="0"/>
              </a:spcBef>
              <a:spcAft>
                <a:spcPts val="0"/>
              </a:spcAft>
              <a:buClr>
                <a:srgbClr val="0C2A4E"/>
              </a:buClr>
              <a:buSzPts val="3300"/>
              <a:buChar char="○"/>
            </a:pPr>
            <a:r>
              <a:rPr lang="en-US" sz="3300">
                <a:solidFill>
                  <a:srgbClr val="0C2A4E"/>
                </a:solidFill>
              </a:rPr>
              <a:t>FEMA Comprehensive Preparedness Guide</a:t>
            </a:r>
            <a:endParaRPr sz="3300">
              <a:solidFill>
                <a:srgbClr val="0C2A4E"/>
              </a:solidFill>
            </a:endParaRPr>
          </a:p>
          <a:p>
            <a:pPr marL="914400" lvl="1" indent="-438150" algn="l" rtl="0">
              <a:lnSpc>
                <a:spcPct val="115000"/>
              </a:lnSpc>
              <a:spcBef>
                <a:spcPts val="0"/>
              </a:spcBef>
              <a:spcAft>
                <a:spcPts val="0"/>
              </a:spcAft>
              <a:buClr>
                <a:srgbClr val="0C2A4E"/>
              </a:buClr>
              <a:buSzPts val="3300"/>
              <a:buChar char="○"/>
            </a:pPr>
            <a:r>
              <a:rPr lang="en-US" sz="3300">
                <a:solidFill>
                  <a:srgbClr val="0C2A4E"/>
                </a:solidFill>
              </a:rPr>
              <a:t>Department of Education: Guide for Developing High-Quality School Emergency Operations Plans</a:t>
            </a:r>
            <a:endParaRPr sz="3300">
              <a:solidFill>
                <a:srgbClr val="0C2A4E"/>
              </a:solidFill>
            </a:endParaRPr>
          </a:p>
          <a:p>
            <a:pPr marL="914400" lvl="1" indent="-438150" algn="l" rtl="0">
              <a:lnSpc>
                <a:spcPct val="115000"/>
              </a:lnSpc>
              <a:spcBef>
                <a:spcPts val="0"/>
              </a:spcBef>
              <a:spcAft>
                <a:spcPts val="0"/>
              </a:spcAft>
              <a:buClr>
                <a:srgbClr val="0C2A4E"/>
              </a:buClr>
              <a:buSzPts val="3300"/>
              <a:buChar char="○"/>
            </a:pPr>
            <a:r>
              <a:rPr lang="en-US" sz="3300">
                <a:solidFill>
                  <a:srgbClr val="0C2A4E"/>
                </a:solidFill>
              </a:rPr>
              <a:t>DHS School Safety Resources</a:t>
            </a:r>
            <a:endParaRPr sz="3300">
              <a:solidFill>
                <a:srgbClr val="0C2A4E"/>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grpSp>
        <p:nvGrpSpPr>
          <p:cNvPr id="1102" name="Google Shape;1102;p62"/>
          <p:cNvGrpSpPr/>
          <p:nvPr/>
        </p:nvGrpSpPr>
        <p:grpSpPr>
          <a:xfrm>
            <a:off x="-259777" y="-180825"/>
            <a:ext cx="18547769" cy="11579786"/>
            <a:chOff x="0" y="-47625"/>
            <a:chExt cx="2523300" cy="3049800"/>
          </a:xfrm>
        </p:grpSpPr>
        <p:sp>
          <p:nvSpPr>
            <p:cNvPr id="1103" name="Google Shape;1103;p62"/>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104" name="Google Shape;1104;p62"/>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05" name="Google Shape;1105;p62"/>
          <p:cNvSpPr txBox="1"/>
          <p:nvPr/>
        </p:nvSpPr>
        <p:spPr>
          <a:xfrm>
            <a:off x="3377625" y="461600"/>
            <a:ext cx="11729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106" name="Google Shape;1106;p62"/>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07" name="Google Shape;1107;p62"/>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08" name="Google Shape;1108;p62"/>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09" name="Google Shape;1109;p62"/>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10" name="Google Shape;1110;p62"/>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11" name="Google Shape;1111;p62"/>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12" name="Google Shape;1112;p62"/>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13" name="Google Shape;1113;p62"/>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14" name="Google Shape;1114;p62"/>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15" name="Google Shape;1115;p62"/>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16" name="Google Shape;1116;p62"/>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17" name="Google Shape;1117;p62"/>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18" name="Google Shape;1118;p62"/>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119" name="Google Shape;1119;p62"/>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120" name="Google Shape;1120;p62"/>
          <p:cNvSpPr/>
          <p:nvPr/>
        </p:nvSpPr>
        <p:spPr>
          <a:xfrm>
            <a:off x="2292525" y="2008700"/>
            <a:ext cx="13768500" cy="66042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57200" algn="l" rtl="0">
              <a:lnSpc>
                <a:spcPct val="115000"/>
              </a:lnSpc>
              <a:spcBef>
                <a:spcPts val="0"/>
              </a:spcBef>
              <a:spcAft>
                <a:spcPts val="0"/>
              </a:spcAft>
              <a:buClr>
                <a:srgbClr val="0C2A4E"/>
              </a:buClr>
              <a:buSzPts val="3600"/>
              <a:buChar char="●"/>
            </a:pPr>
            <a:r>
              <a:rPr lang="en-US" sz="3600">
                <a:solidFill>
                  <a:srgbClr val="0C2A4E"/>
                </a:solidFill>
              </a:rPr>
              <a:t>Screening Procedures:</a:t>
            </a:r>
            <a:endParaRPr sz="3600">
              <a:solidFill>
                <a:srgbClr val="0C2A4E"/>
              </a:solidFill>
            </a:endParaRPr>
          </a:p>
          <a:p>
            <a:pPr marL="914400" lvl="1" indent="-457200" algn="l" rtl="0">
              <a:lnSpc>
                <a:spcPct val="115000"/>
              </a:lnSpc>
              <a:spcBef>
                <a:spcPts val="0"/>
              </a:spcBef>
              <a:spcAft>
                <a:spcPts val="0"/>
              </a:spcAft>
              <a:buClr>
                <a:srgbClr val="0C2A4E"/>
              </a:buClr>
              <a:buSzPts val="3600"/>
              <a:buChar char="○"/>
            </a:pPr>
            <a:r>
              <a:rPr lang="en-US" sz="3600">
                <a:solidFill>
                  <a:srgbClr val="0C2A4E"/>
                </a:solidFill>
              </a:rPr>
              <a:t>Staffing and termination</a:t>
            </a:r>
            <a:endParaRPr sz="3600">
              <a:solidFill>
                <a:srgbClr val="0C2A4E"/>
              </a:solidFill>
            </a:endParaRPr>
          </a:p>
          <a:p>
            <a:pPr marL="914400" lvl="1" indent="-457200" algn="l" rtl="0">
              <a:lnSpc>
                <a:spcPct val="115000"/>
              </a:lnSpc>
              <a:spcBef>
                <a:spcPts val="0"/>
              </a:spcBef>
              <a:spcAft>
                <a:spcPts val="0"/>
              </a:spcAft>
              <a:buClr>
                <a:srgbClr val="0C2A4E"/>
              </a:buClr>
              <a:buSzPts val="3600"/>
              <a:buChar char="○"/>
            </a:pPr>
            <a:r>
              <a:rPr lang="en-US" sz="3600">
                <a:solidFill>
                  <a:srgbClr val="0C2A4E"/>
                </a:solidFill>
              </a:rPr>
              <a:t>Establish main points of entry </a:t>
            </a:r>
            <a:endParaRPr sz="3600">
              <a:solidFill>
                <a:srgbClr val="0C2A4E"/>
              </a:solidFill>
            </a:endParaRPr>
          </a:p>
          <a:p>
            <a:pPr marL="1371600" lvl="2" indent="-457200" algn="l" rtl="0">
              <a:lnSpc>
                <a:spcPct val="115000"/>
              </a:lnSpc>
              <a:spcBef>
                <a:spcPts val="0"/>
              </a:spcBef>
              <a:spcAft>
                <a:spcPts val="0"/>
              </a:spcAft>
              <a:buClr>
                <a:srgbClr val="0C2A4E"/>
              </a:buClr>
              <a:buSzPts val="3600"/>
              <a:buChar char="■"/>
            </a:pPr>
            <a:r>
              <a:rPr lang="en-US" sz="3600">
                <a:solidFill>
                  <a:srgbClr val="0C2A4E"/>
                </a:solidFill>
              </a:rPr>
              <a:t>Ensure staffing</a:t>
            </a:r>
            <a:endParaRPr sz="3600">
              <a:solidFill>
                <a:srgbClr val="0C2A4E"/>
              </a:solidFill>
            </a:endParaRPr>
          </a:p>
          <a:p>
            <a:pPr marL="914400" lvl="1" indent="-457200" algn="l" rtl="0">
              <a:lnSpc>
                <a:spcPct val="115000"/>
              </a:lnSpc>
              <a:spcBef>
                <a:spcPts val="0"/>
              </a:spcBef>
              <a:spcAft>
                <a:spcPts val="0"/>
              </a:spcAft>
              <a:buClr>
                <a:srgbClr val="0C2A4E"/>
              </a:buClr>
              <a:buSzPts val="3600"/>
              <a:buChar char="○"/>
            </a:pPr>
            <a:r>
              <a:rPr lang="en-US" sz="3600">
                <a:solidFill>
                  <a:srgbClr val="0C2A4E"/>
                </a:solidFill>
              </a:rPr>
              <a:t>Walk Through Weapon Detection (Cost?)</a:t>
            </a:r>
            <a:endParaRPr sz="3600">
              <a:solidFill>
                <a:srgbClr val="0C2A4E"/>
              </a:solidFill>
            </a:endParaRPr>
          </a:p>
          <a:p>
            <a:pPr marL="914400" lvl="1" indent="-457200" algn="l" rtl="0">
              <a:lnSpc>
                <a:spcPct val="115000"/>
              </a:lnSpc>
              <a:spcBef>
                <a:spcPts val="0"/>
              </a:spcBef>
              <a:spcAft>
                <a:spcPts val="0"/>
              </a:spcAft>
              <a:buClr>
                <a:srgbClr val="0C2A4E"/>
              </a:buClr>
              <a:buSzPts val="3600"/>
              <a:buChar char="○"/>
            </a:pPr>
            <a:r>
              <a:rPr lang="en-US" sz="3600">
                <a:solidFill>
                  <a:srgbClr val="0C2A4E"/>
                </a:solidFill>
              </a:rPr>
              <a:t>Clear Bag/ No Bag Policies</a:t>
            </a:r>
            <a:endParaRPr sz="3600">
              <a:solidFill>
                <a:srgbClr val="0C2A4E"/>
              </a:solidFill>
            </a:endParaRPr>
          </a:p>
          <a:p>
            <a:pPr marL="1371600" lvl="2" indent="-457200" algn="l" rtl="0">
              <a:lnSpc>
                <a:spcPct val="115000"/>
              </a:lnSpc>
              <a:spcBef>
                <a:spcPts val="0"/>
              </a:spcBef>
              <a:spcAft>
                <a:spcPts val="0"/>
              </a:spcAft>
              <a:buClr>
                <a:srgbClr val="0C2A4E"/>
              </a:buClr>
              <a:buSzPts val="3600"/>
              <a:buChar char="■"/>
            </a:pPr>
            <a:r>
              <a:rPr lang="en-US" sz="3600">
                <a:solidFill>
                  <a:srgbClr val="0C2A4E"/>
                </a:solidFill>
              </a:rPr>
              <a:t>Requires prior communication with all guests</a:t>
            </a:r>
            <a:endParaRPr sz="3600">
              <a:solidFill>
                <a:srgbClr val="0C2A4E"/>
              </a:solidFill>
            </a:endParaRPr>
          </a:p>
          <a:p>
            <a:pPr marL="1828800" lvl="3" indent="-457200" algn="l" rtl="0">
              <a:lnSpc>
                <a:spcPct val="115000"/>
              </a:lnSpc>
              <a:spcBef>
                <a:spcPts val="0"/>
              </a:spcBef>
              <a:spcAft>
                <a:spcPts val="0"/>
              </a:spcAft>
              <a:buClr>
                <a:srgbClr val="0C2A4E"/>
              </a:buClr>
              <a:buSzPts val="3600"/>
              <a:buChar char="●"/>
            </a:pPr>
            <a:r>
              <a:rPr lang="en-US" sz="3600">
                <a:solidFill>
                  <a:srgbClr val="0C2A4E"/>
                </a:solidFill>
              </a:rPr>
              <a:t>Signage at event</a:t>
            </a:r>
            <a:endParaRPr sz="3600">
              <a:solidFill>
                <a:srgbClr val="0C2A4E"/>
              </a:solidFill>
            </a:endParaRPr>
          </a:p>
          <a:p>
            <a:pPr marL="1371600" lvl="2" indent="-457200" algn="l" rtl="0">
              <a:lnSpc>
                <a:spcPct val="115000"/>
              </a:lnSpc>
              <a:spcBef>
                <a:spcPts val="0"/>
              </a:spcBef>
              <a:spcAft>
                <a:spcPts val="0"/>
              </a:spcAft>
              <a:buClr>
                <a:srgbClr val="0C2A4E"/>
              </a:buClr>
              <a:buSzPts val="3600"/>
              <a:buChar char="■"/>
            </a:pPr>
            <a:r>
              <a:rPr lang="en-US" sz="3600">
                <a:solidFill>
                  <a:srgbClr val="0C2A4E"/>
                </a:solidFill>
              </a:rPr>
              <a:t>Inspect, if necessary </a:t>
            </a:r>
            <a:endParaRPr sz="3600">
              <a:solidFill>
                <a:srgbClr val="0C2A4E"/>
              </a:solidFill>
            </a:endParaRPr>
          </a:p>
          <a:p>
            <a:pPr marL="0" lvl="0" indent="0" algn="l" rtl="0">
              <a:lnSpc>
                <a:spcPct val="115000"/>
              </a:lnSpc>
              <a:spcBef>
                <a:spcPts val="1200"/>
              </a:spcBef>
              <a:spcAft>
                <a:spcPts val="1200"/>
              </a:spcAft>
              <a:buNone/>
            </a:pPr>
            <a:endParaRPr sz="4400">
              <a:solidFill>
                <a:srgbClr val="0C2A4E"/>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grpSp>
        <p:nvGrpSpPr>
          <p:cNvPr id="1125" name="Google Shape;1125;p63"/>
          <p:cNvGrpSpPr/>
          <p:nvPr/>
        </p:nvGrpSpPr>
        <p:grpSpPr>
          <a:xfrm>
            <a:off x="-259777" y="-180825"/>
            <a:ext cx="18547769" cy="11579786"/>
            <a:chOff x="0" y="-47625"/>
            <a:chExt cx="2523300" cy="3049800"/>
          </a:xfrm>
        </p:grpSpPr>
        <p:sp>
          <p:nvSpPr>
            <p:cNvPr id="1126" name="Google Shape;1126;p63"/>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127" name="Google Shape;1127;p63"/>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28" name="Google Shape;1128;p63"/>
          <p:cNvSpPr txBox="1"/>
          <p:nvPr/>
        </p:nvSpPr>
        <p:spPr>
          <a:xfrm>
            <a:off x="3377625" y="461600"/>
            <a:ext cx="11729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129" name="Google Shape;1129;p63"/>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30" name="Google Shape;1130;p63"/>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31" name="Google Shape;1131;p63"/>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32" name="Google Shape;1132;p63"/>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33" name="Google Shape;1133;p63"/>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34" name="Google Shape;1134;p63"/>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35" name="Google Shape;1135;p63"/>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36" name="Google Shape;1136;p63"/>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37" name="Google Shape;1137;p63"/>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38" name="Google Shape;1138;p63"/>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39" name="Google Shape;1139;p63"/>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40" name="Google Shape;1140;p63"/>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41" name="Google Shape;1141;p63"/>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142" name="Google Shape;1142;p63"/>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143" name="Google Shape;1143;p63"/>
          <p:cNvSpPr/>
          <p:nvPr/>
        </p:nvSpPr>
        <p:spPr>
          <a:xfrm>
            <a:off x="2259750" y="2410100"/>
            <a:ext cx="13768500" cy="62025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508000" algn="l" rtl="0">
              <a:lnSpc>
                <a:spcPct val="115000"/>
              </a:lnSpc>
              <a:spcBef>
                <a:spcPts val="0"/>
              </a:spcBef>
              <a:spcAft>
                <a:spcPts val="0"/>
              </a:spcAft>
              <a:buClr>
                <a:srgbClr val="0C2A4E"/>
              </a:buClr>
              <a:buSzPts val="4400"/>
              <a:buChar char="●"/>
            </a:pPr>
            <a:r>
              <a:rPr lang="en-US" sz="4400">
                <a:solidFill>
                  <a:srgbClr val="0C2A4E"/>
                </a:solidFill>
              </a:rPr>
              <a:t>Re-Entry</a:t>
            </a:r>
            <a:endParaRPr sz="4400">
              <a:solidFill>
                <a:srgbClr val="0C2A4E"/>
              </a:solidFill>
            </a:endParaRPr>
          </a:p>
          <a:p>
            <a:pPr marL="914400" lvl="1" indent="-508000" algn="l" rtl="0">
              <a:lnSpc>
                <a:spcPct val="115000"/>
              </a:lnSpc>
              <a:spcBef>
                <a:spcPts val="0"/>
              </a:spcBef>
              <a:spcAft>
                <a:spcPts val="0"/>
              </a:spcAft>
              <a:buClr>
                <a:srgbClr val="0C2A4E"/>
              </a:buClr>
              <a:buSzPts val="4400"/>
              <a:buChar char="○"/>
            </a:pPr>
            <a:r>
              <a:rPr lang="en-US" sz="4400">
                <a:solidFill>
                  <a:srgbClr val="0C2A4E"/>
                </a:solidFill>
              </a:rPr>
              <a:t>Implement a no re-entry policy</a:t>
            </a:r>
            <a:endParaRPr sz="4400">
              <a:solidFill>
                <a:srgbClr val="0C2A4E"/>
              </a:solidFill>
            </a:endParaRPr>
          </a:p>
          <a:p>
            <a:pPr marL="1371600" lvl="2" indent="-508000" algn="l" rtl="0">
              <a:lnSpc>
                <a:spcPct val="115000"/>
              </a:lnSpc>
              <a:spcBef>
                <a:spcPts val="0"/>
              </a:spcBef>
              <a:spcAft>
                <a:spcPts val="0"/>
              </a:spcAft>
              <a:buClr>
                <a:srgbClr val="0C2A4E"/>
              </a:buClr>
              <a:buSzPts val="4400"/>
              <a:buChar char="■"/>
            </a:pPr>
            <a:r>
              <a:rPr lang="en-US" sz="4400">
                <a:solidFill>
                  <a:srgbClr val="0C2A4E"/>
                </a:solidFill>
              </a:rPr>
              <a:t>Exceptions:</a:t>
            </a:r>
            <a:endParaRPr sz="4400">
              <a:solidFill>
                <a:srgbClr val="0C2A4E"/>
              </a:solidFill>
            </a:endParaRPr>
          </a:p>
          <a:p>
            <a:pPr marL="1828800" lvl="3" indent="-508000" algn="l" rtl="0">
              <a:lnSpc>
                <a:spcPct val="115000"/>
              </a:lnSpc>
              <a:spcBef>
                <a:spcPts val="0"/>
              </a:spcBef>
              <a:spcAft>
                <a:spcPts val="0"/>
              </a:spcAft>
              <a:buClr>
                <a:srgbClr val="0C2A4E"/>
              </a:buClr>
              <a:buSzPts val="4400"/>
              <a:buChar char="●"/>
            </a:pPr>
            <a:r>
              <a:rPr lang="en-US" sz="4400">
                <a:solidFill>
                  <a:srgbClr val="0C2A4E"/>
                </a:solidFill>
              </a:rPr>
              <a:t>Medical Needs</a:t>
            </a:r>
            <a:endParaRPr sz="4400">
              <a:solidFill>
                <a:srgbClr val="0C2A4E"/>
              </a:solidFill>
            </a:endParaRPr>
          </a:p>
          <a:p>
            <a:pPr marL="1828800" lvl="3" indent="-508000" algn="l" rtl="0">
              <a:lnSpc>
                <a:spcPct val="115000"/>
              </a:lnSpc>
              <a:spcBef>
                <a:spcPts val="0"/>
              </a:spcBef>
              <a:spcAft>
                <a:spcPts val="0"/>
              </a:spcAft>
              <a:buClr>
                <a:srgbClr val="0C2A4E"/>
              </a:buClr>
              <a:buSzPts val="4400"/>
              <a:buChar char="●"/>
            </a:pPr>
            <a:r>
              <a:rPr lang="en-US" sz="4400">
                <a:solidFill>
                  <a:srgbClr val="0C2A4E"/>
                </a:solidFill>
              </a:rPr>
              <a:t>Emergency Disruption</a:t>
            </a:r>
            <a:endParaRPr sz="4400">
              <a:solidFill>
                <a:srgbClr val="0C2A4E"/>
              </a:solidFill>
            </a:endParaRPr>
          </a:p>
          <a:p>
            <a:pPr marL="1828800" lvl="3" indent="-508000" algn="l" rtl="0">
              <a:lnSpc>
                <a:spcPct val="115000"/>
              </a:lnSpc>
              <a:spcBef>
                <a:spcPts val="0"/>
              </a:spcBef>
              <a:spcAft>
                <a:spcPts val="0"/>
              </a:spcAft>
              <a:buClr>
                <a:srgbClr val="0C2A4E"/>
              </a:buClr>
              <a:buSzPts val="4400"/>
              <a:buChar char="●"/>
            </a:pPr>
            <a:r>
              <a:rPr lang="en-US" sz="4400">
                <a:solidFill>
                  <a:srgbClr val="0C2A4E"/>
                </a:solidFill>
              </a:rPr>
              <a:t>Childcare</a:t>
            </a:r>
            <a:endParaRPr sz="4400">
              <a:solidFill>
                <a:srgbClr val="0C2A4E"/>
              </a:solidFill>
            </a:endParaRPr>
          </a:p>
          <a:p>
            <a:pPr marL="1371600" lvl="2" indent="-508000" algn="l" rtl="0">
              <a:lnSpc>
                <a:spcPct val="115000"/>
              </a:lnSpc>
              <a:spcBef>
                <a:spcPts val="0"/>
              </a:spcBef>
              <a:spcAft>
                <a:spcPts val="0"/>
              </a:spcAft>
              <a:buClr>
                <a:srgbClr val="0C2A4E"/>
              </a:buClr>
              <a:buSzPts val="4400"/>
              <a:buChar char="■"/>
            </a:pPr>
            <a:r>
              <a:rPr lang="en-US" sz="4400">
                <a:solidFill>
                  <a:srgbClr val="0C2A4E"/>
                </a:solidFill>
              </a:rPr>
              <a:t>Communicate policy with all stakeholders</a:t>
            </a:r>
            <a:endParaRPr sz="4400">
              <a:solidFill>
                <a:srgbClr val="0C2A4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grpSp>
        <p:nvGrpSpPr>
          <p:cNvPr id="1148" name="Google Shape;1148;p64"/>
          <p:cNvGrpSpPr/>
          <p:nvPr/>
        </p:nvGrpSpPr>
        <p:grpSpPr>
          <a:xfrm>
            <a:off x="-259777" y="-180825"/>
            <a:ext cx="18547769" cy="11579786"/>
            <a:chOff x="0" y="-47625"/>
            <a:chExt cx="2523300" cy="3049800"/>
          </a:xfrm>
        </p:grpSpPr>
        <p:sp>
          <p:nvSpPr>
            <p:cNvPr id="1149" name="Google Shape;1149;p64"/>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150" name="Google Shape;1150;p64"/>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1" name="Google Shape;1151;p64"/>
          <p:cNvSpPr txBox="1"/>
          <p:nvPr/>
        </p:nvSpPr>
        <p:spPr>
          <a:xfrm>
            <a:off x="3377625" y="461600"/>
            <a:ext cx="11729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152" name="Google Shape;1152;p64"/>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53" name="Google Shape;1153;p64"/>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54" name="Google Shape;1154;p64"/>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55" name="Google Shape;1155;p64"/>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56" name="Google Shape;1156;p64"/>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57" name="Google Shape;1157;p64"/>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58" name="Google Shape;1158;p64"/>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59" name="Google Shape;1159;p64"/>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60" name="Google Shape;1160;p64"/>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61" name="Google Shape;1161;p64"/>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62" name="Google Shape;1162;p64"/>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63" name="Google Shape;1163;p64"/>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64" name="Google Shape;1164;p64"/>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165" name="Google Shape;1165;p64"/>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166" name="Google Shape;1166;p64"/>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508000" algn="l" rtl="0">
              <a:lnSpc>
                <a:spcPct val="115000"/>
              </a:lnSpc>
              <a:spcBef>
                <a:spcPts val="0"/>
              </a:spcBef>
              <a:spcAft>
                <a:spcPts val="0"/>
              </a:spcAft>
              <a:buClr>
                <a:schemeClr val="dk1"/>
              </a:buClr>
              <a:buSzPts val="4400"/>
              <a:buChar char="●"/>
            </a:pPr>
            <a:r>
              <a:rPr lang="en-US" sz="4400">
                <a:solidFill>
                  <a:schemeClr val="dk1"/>
                </a:solidFill>
              </a:rPr>
              <a:t>Perimeter management</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Inner (Playing field/ Stage)</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Middle (First level of access)</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Outer (Venue property to first point of access)</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Public/ External (Outside sphere of influence)</a:t>
            </a:r>
            <a:endParaRPr sz="4400">
              <a:solidFill>
                <a:schemeClr val="dk1"/>
              </a:solidFill>
            </a:endParaRPr>
          </a:p>
          <a:p>
            <a:pPr marL="457200" lvl="0" indent="-508000" algn="l" rtl="0">
              <a:lnSpc>
                <a:spcPct val="115000"/>
              </a:lnSpc>
              <a:spcBef>
                <a:spcPts val="0"/>
              </a:spcBef>
              <a:spcAft>
                <a:spcPts val="0"/>
              </a:spcAft>
              <a:buClr>
                <a:schemeClr val="dk1"/>
              </a:buClr>
              <a:buSzPts val="4400"/>
              <a:buChar char="●"/>
            </a:pPr>
            <a:r>
              <a:rPr lang="en-US" sz="4400">
                <a:solidFill>
                  <a:schemeClr val="dk1"/>
                </a:solidFill>
              </a:rPr>
              <a:t>Parking lots</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Patrol lots</a:t>
            </a:r>
            <a:endParaRPr sz="4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0"/>
          <p:cNvPicPr preferRelativeResize="0"/>
          <p:nvPr/>
        </p:nvPicPr>
        <p:blipFill rotWithShape="1">
          <a:blip r:embed="rId3">
            <a:alphaModFix/>
          </a:blip>
          <a:srcRect/>
          <a:stretch/>
        </p:blipFill>
        <p:spPr>
          <a:xfrm>
            <a:off x="0" y="8572500"/>
            <a:ext cx="2226856" cy="1577355"/>
          </a:xfrm>
          <a:prstGeom prst="rect">
            <a:avLst/>
          </a:prstGeom>
          <a:noFill/>
          <a:ln>
            <a:noFill/>
          </a:ln>
        </p:spPr>
      </p:pic>
      <p:grpSp>
        <p:nvGrpSpPr>
          <p:cNvPr id="158" name="Google Shape;158;p20"/>
          <p:cNvGrpSpPr/>
          <p:nvPr/>
        </p:nvGrpSpPr>
        <p:grpSpPr>
          <a:xfrm>
            <a:off x="14027727" y="-1292654"/>
            <a:ext cx="6463189" cy="11579786"/>
            <a:chOff x="0" y="-47625"/>
            <a:chExt cx="1702228" cy="3049800"/>
          </a:xfrm>
        </p:grpSpPr>
        <p:sp>
          <p:nvSpPr>
            <p:cNvPr id="159" name="Google Shape;159;p20"/>
            <p:cNvSpPr/>
            <p:nvPr/>
          </p:nvSpPr>
          <p:spPr>
            <a:xfrm>
              <a:off x="0" y="0"/>
              <a:ext cx="1702228" cy="3002160"/>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20"/>
            <p:cNvSpPr txBox="1"/>
            <p:nvPr/>
          </p:nvSpPr>
          <p:spPr>
            <a:xfrm>
              <a:off x="0" y="-47625"/>
              <a:ext cx="17022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61" name="Google Shape;161;p20"/>
          <p:cNvPicPr preferRelativeResize="0"/>
          <p:nvPr/>
        </p:nvPicPr>
        <p:blipFill rotWithShape="1">
          <a:blip r:embed="rId4">
            <a:alphaModFix/>
          </a:blip>
          <a:srcRect/>
          <a:stretch/>
        </p:blipFill>
        <p:spPr>
          <a:xfrm>
            <a:off x="10820400" y="389659"/>
            <a:ext cx="9507682" cy="9507682"/>
          </a:xfrm>
          <a:prstGeom prst="rect">
            <a:avLst/>
          </a:prstGeom>
          <a:noFill/>
          <a:ln>
            <a:noFill/>
          </a:ln>
        </p:spPr>
      </p:pic>
      <p:grpSp>
        <p:nvGrpSpPr>
          <p:cNvPr id="162" name="Google Shape;162;p20"/>
          <p:cNvGrpSpPr/>
          <p:nvPr/>
        </p:nvGrpSpPr>
        <p:grpSpPr>
          <a:xfrm>
            <a:off x="-1111827" y="847873"/>
            <a:ext cx="11710779" cy="2513927"/>
            <a:chOff x="0" y="-47625"/>
            <a:chExt cx="3084300" cy="662100"/>
          </a:xfrm>
        </p:grpSpPr>
        <p:sp>
          <p:nvSpPr>
            <p:cNvPr id="163" name="Google Shape;163;p20"/>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20"/>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5" name="Google Shape;165;p20"/>
          <p:cNvSpPr txBox="1"/>
          <p:nvPr/>
        </p:nvSpPr>
        <p:spPr>
          <a:xfrm>
            <a:off x="972158" y="1672495"/>
            <a:ext cx="9215400" cy="16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68"/>
              <a:buFont typeface="Arial"/>
              <a:buNone/>
            </a:pPr>
            <a:r>
              <a:rPr lang="en-US" sz="10568" b="1" i="0" u="none" strike="noStrike" cap="none">
                <a:solidFill>
                  <a:srgbClr val="FFFFFF"/>
                </a:solidFill>
                <a:latin typeface="Archivo Black"/>
                <a:ea typeface="Archivo Black"/>
                <a:cs typeface="Archivo Black"/>
                <a:sym typeface="Archivo Black"/>
              </a:rPr>
              <a:t>VALUES</a:t>
            </a:r>
            <a:endParaRPr sz="1400" b="0" i="0" u="none" strike="noStrike" cap="none">
              <a:solidFill>
                <a:srgbClr val="000000"/>
              </a:solidFill>
              <a:latin typeface="Arial"/>
              <a:ea typeface="Arial"/>
              <a:cs typeface="Arial"/>
              <a:sym typeface="Arial"/>
            </a:endParaRPr>
          </a:p>
        </p:txBody>
      </p:sp>
      <p:sp>
        <p:nvSpPr>
          <p:cNvPr id="166" name="Google Shape;166;p20"/>
          <p:cNvSpPr txBox="1"/>
          <p:nvPr/>
        </p:nvSpPr>
        <p:spPr>
          <a:xfrm>
            <a:off x="983881" y="3543300"/>
            <a:ext cx="10446000" cy="5510100"/>
          </a:xfrm>
          <a:prstGeom prst="rect">
            <a:avLst/>
          </a:prstGeom>
          <a:noFill/>
          <a:ln>
            <a:noFill/>
          </a:ln>
        </p:spPr>
        <p:txBody>
          <a:bodyPr spcFirstLastPara="1" wrap="square" lIns="0" tIns="0" rIns="0" bIns="0" anchor="t" anchorCtr="0">
            <a:spAutoFit/>
          </a:bodyPr>
          <a:lstStyle/>
          <a:p>
            <a:pPr marL="457200" marR="0" lvl="0" indent="-419100" algn="l" rtl="0">
              <a:lnSpc>
                <a:spcPct val="129531"/>
              </a:lnSpc>
              <a:spcBef>
                <a:spcPts val="0"/>
              </a:spcBef>
              <a:spcAft>
                <a:spcPts val="0"/>
              </a:spcAft>
              <a:buClr>
                <a:schemeClr val="dk1"/>
              </a:buClr>
              <a:buSzPts val="2600"/>
              <a:buFont typeface="Arial"/>
              <a:buChar char="•"/>
            </a:pPr>
            <a:r>
              <a:rPr lang="en-US" sz="2600" b="1" i="0" u="none" strike="noStrike" cap="none">
                <a:solidFill>
                  <a:schemeClr val="dk1"/>
                </a:solidFill>
                <a:highlight>
                  <a:srgbClr val="FFFFFF"/>
                </a:highlight>
                <a:latin typeface="Arial"/>
                <a:ea typeface="Arial"/>
                <a:cs typeface="Arial"/>
                <a:sym typeface="Arial"/>
              </a:rPr>
              <a:t>Professional</a:t>
            </a:r>
            <a:endParaRPr sz="2600" b="0" i="0" u="none" strike="noStrike" cap="none">
              <a:solidFill>
                <a:srgbClr val="000000"/>
              </a:solidFill>
              <a:latin typeface="Arial"/>
              <a:ea typeface="Arial"/>
              <a:cs typeface="Arial"/>
              <a:sym typeface="Arial"/>
            </a:endParaRPr>
          </a:p>
          <a:p>
            <a:pPr marL="914400" marR="0" lvl="1" indent="-444500" algn="l" rtl="0">
              <a:lnSpc>
                <a:spcPct val="148035"/>
              </a:lnSpc>
              <a:spcBef>
                <a:spcPts val="0"/>
              </a:spcBef>
              <a:spcAft>
                <a:spcPts val="0"/>
              </a:spcAft>
              <a:buClr>
                <a:srgbClr val="000000"/>
              </a:buClr>
              <a:buSzPts val="2600"/>
              <a:buFont typeface="Arial"/>
              <a:buChar char="•"/>
            </a:pPr>
            <a:r>
              <a:rPr lang="en-US" sz="2600" b="0" i="0" u="none" strike="noStrike" cap="none">
                <a:solidFill>
                  <a:srgbClr val="000000"/>
                </a:solidFill>
                <a:highlight>
                  <a:srgbClr val="FFFFFF"/>
                </a:highlight>
                <a:latin typeface="Arial"/>
                <a:ea typeface="Arial"/>
                <a:cs typeface="Arial"/>
                <a:sym typeface="Arial"/>
              </a:rPr>
              <a:t>Providing a safe and secure environment statewide through professional service and engaged partnerships.</a:t>
            </a:r>
            <a:endParaRPr sz="2600" b="0" i="0" u="none" strike="noStrike" cap="none">
              <a:solidFill>
                <a:schemeClr val="dk1"/>
              </a:solidFill>
              <a:highlight>
                <a:srgbClr val="FFFFFF"/>
              </a:highlight>
              <a:latin typeface="Arial"/>
              <a:ea typeface="Arial"/>
              <a:cs typeface="Arial"/>
              <a:sym typeface="Arial"/>
            </a:endParaRPr>
          </a:p>
          <a:p>
            <a:pPr marL="457200" marR="0" lvl="0" indent="-419100" algn="l" rtl="0">
              <a:lnSpc>
                <a:spcPct val="129531"/>
              </a:lnSpc>
              <a:spcBef>
                <a:spcPts val="0"/>
              </a:spcBef>
              <a:spcAft>
                <a:spcPts val="0"/>
              </a:spcAft>
              <a:buClr>
                <a:schemeClr val="dk1"/>
              </a:buClr>
              <a:buSzPts val="2600"/>
              <a:buFont typeface="Arial"/>
              <a:buChar char="•"/>
            </a:pPr>
            <a:r>
              <a:rPr lang="en-US" sz="2600" b="1" i="0" u="none" strike="noStrike" cap="none">
                <a:solidFill>
                  <a:schemeClr val="dk1"/>
                </a:solidFill>
                <a:highlight>
                  <a:srgbClr val="FFFFFF"/>
                </a:highlight>
                <a:latin typeface="Arial"/>
                <a:ea typeface="Arial"/>
                <a:cs typeface="Arial"/>
                <a:sym typeface="Arial"/>
              </a:rPr>
              <a:t>Collaborative</a:t>
            </a:r>
            <a:endParaRPr sz="2600" b="0" i="0" u="none" strike="noStrike" cap="none">
              <a:solidFill>
                <a:srgbClr val="000000"/>
              </a:solidFill>
              <a:latin typeface="Arial"/>
              <a:ea typeface="Arial"/>
              <a:cs typeface="Arial"/>
              <a:sym typeface="Arial"/>
            </a:endParaRPr>
          </a:p>
          <a:p>
            <a:pPr marL="914400" marR="0" lvl="1" indent="-444500" algn="l" rtl="0">
              <a:lnSpc>
                <a:spcPct val="148035"/>
              </a:lnSpc>
              <a:spcBef>
                <a:spcPts val="0"/>
              </a:spcBef>
              <a:spcAft>
                <a:spcPts val="0"/>
              </a:spcAft>
              <a:buClr>
                <a:srgbClr val="000000"/>
              </a:buClr>
              <a:buSzPts val="2600"/>
              <a:buFont typeface="Arial"/>
              <a:buChar char="•"/>
            </a:pPr>
            <a:r>
              <a:rPr lang="en-US" sz="2600" b="0" i="0" u="none" strike="noStrike" cap="none">
                <a:solidFill>
                  <a:srgbClr val="000000"/>
                </a:solidFill>
                <a:highlight>
                  <a:srgbClr val="FFFFFF"/>
                </a:highlight>
                <a:latin typeface="Arial"/>
                <a:ea typeface="Arial"/>
                <a:cs typeface="Arial"/>
                <a:sym typeface="Arial"/>
              </a:rPr>
              <a:t>We will strive to collaborate with stakeholders across the state to foster ideas and innovative solutions to address individual needs while meeting state statutory requirements.</a:t>
            </a:r>
            <a:endParaRPr sz="2600" b="0" i="0" u="none" strike="noStrike" cap="none">
              <a:solidFill>
                <a:schemeClr val="dk1"/>
              </a:solidFill>
              <a:highlight>
                <a:srgbClr val="FFFFFF"/>
              </a:highlight>
              <a:latin typeface="Arial"/>
              <a:ea typeface="Arial"/>
              <a:cs typeface="Arial"/>
              <a:sym typeface="Arial"/>
            </a:endParaRPr>
          </a:p>
          <a:p>
            <a:pPr marL="457200" marR="0" lvl="0" indent="-419100" algn="l" rtl="0">
              <a:lnSpc>
                <a:spcPct val="129531"/>
              </a:lnSpc>
              <a:spcBef>
                <a:spcPts val="0"/>
              </a:spcBef>
              <a:spcAft>
                <a:spcPts val="0"/>
              </a:spcAft>
              <a:buClr>
                <a:schemeClr val="dk1"/>
              </a:buClr>
              <a:buSzPts val="2600"/>
              <a:buFont typeface="Arial"/>
              <a:buChar char="•"/>
            </a:pPr>
            <a:r>
              <a:rPr lang="en-US" sz="2600" b="1" i="0" u="none" strike="noStrike" cap="none">
                <a:solidFill>
                  <a:schemeClr val="dk1"/>
                </a:solidFill>
                <a:highlight>
                  <a:srgbClr val="FFFFFF"/>
                </a:highlight>
                <a:latin typeface="Arial"/>
                <a:ea typeface="Arial"/>
                <a:cs typeface="Arial"/>
                <a:sym typeface="Arial"/>
              </a:rPr>
              <a:t>Innovative</a:t>
            </a:r>
            <a:endParaRPr sz="2600" b="0" i="0" u="none" strike="noStrike" cap="none">
              <a:solidFill>
                <a:srgbClr val="000000"/>
              </a:solidFill>
              <a:latin typeface="Arial"/>
              <a:ea typeface="Arial"/>
              <a:cs typeface="Arial"/>
              <a:sym typeface="Arial"/>
            </a:endParaRPr>
          </a:p>
          <a:p>
            <a:pPr marL="914400" marR="0" lvl="1" indent="-444500" algn="l" rtl="0">
              <a:lnSpc>
                <a:spcPct val="148035"/>
              </a:lnSpc>
              <a:spcBef>
                <a:spcPts val="0"/>
              </a:spcBef>
              <a:spcAft>
                <a:spcPts val="0"/>
              </a:spcAft>
              <a:buClr>
                <a:srgbClr val="000000"/>
              </a:buClr>
              <a:buSzPts val="2600"/>
              <a:buFont typeface="Arial"/>
              <a:buChar char="•"/>
            </a:pPr>
            <a:r>
              <a:rPr lang="en-US" sz="2600" b="0" i="0" u="none" strike="noStrike" cap="none">
                <a:solidFill>
                  <a:srgbClr val="000000"/>
                </a:solidFill>
                <a:highlight>
                  <a:srgbClr val="FFFFFF"/>
                </a:highlight>
                <a:latin typeface="Arial"/>
                <a:ea typeface="Arial"/>
                <a:cs typeface="Arial"/>
                <a:sym typeface="Arial"/>
              </a:rPr>
              <a:t>Be innovative with solutions to individualize environments and conditions.</a:t>
            </a:r>
            <a:endParaRPr sz="2600" b="0" i="0" u="none" strike="noStrike" cap="none">
              <a:solidFill>
                <a:schemeClr val="dk1"/>
              </a:solidFill>
              <a:highlight>
                <a:srgbClr val="FFFFFF"/>
              </a:highlight>
              <a:latin typeface="Arial"/>
              <a:ea typeface="Arial"/>
              <a:cs typeface="Arial"/>
              <a:sym typeface="Arial"/>
            </a:endParaRPr>
          </a:p>
        </p:txBody>
      </p:sp>
      <p:pic>
        <p:nvPicPr>
          <p:cNvPr id="167" name="Google Shape;167;p20"/>
          <p:cNvPicPr preferRelativeResize="0"/>
          <p:nvPr/>
        </p:nvPicPr>
        <p:blipFill rotWithShape="1">
          <a:blip r:embed="rId5">
            <a:alphaModFix/>
          </a:blip>
          <a:srcRect/>
          <a:stretch/>
        </p:blipFill>
        <p:spPr>
          <a:xfrm>
            <a:off x="12962689" y="2518944"/>
            <a:ext cx="5249110" cy="524911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grpSp>
        <p:nvGrpSpPr>
          <p:cNvPr id="1171" name="Google Shape;1171;p65"/>
          <p:cNvGrpSpPr/>
          <p:nvPr/>
        </p:nvGrpSpPr>
        <p:grpSpPr>
          <a:xfrm>
            <a:off x="-259777" y="-180825"/>
            <a:ext cx="18547769" cy="11579786"/>
            <a:chOff x="0" y="-47625"/>
            <a:chExt cx="2523300" cy="3049800"/>
          </a:xfrm>
        </p:grpSpPr>
        <p:sp>
          <p:nvSpPr>
            <p:cNvPr id="1172" name="Google Shape;1172;p65"/>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173" name="Google Shape;1173;p65"/>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74" name="Google Shape;1174;p65"/>
          <p:cNvSpPr txBox="1"/>
          <p:nvPr/>
        </p:nvSpPr>
        <p:spPr>
          <a:xfrm>
            <a:off x="3377625" y="461600"/>
            <a:ext cx="11729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175" name="Google Shape;1175;p65"/>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76" name="Google Shape;1176;p65"/>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77" name="Google Shape;1177;p65"/>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78" name="Google Shape;1178;p65"/>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79" name="Google Shape;1179;p65"/>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80" name="Google Shape;1180;p65"/>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81" name="Google Shape;1181;p65"/>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82" name="Google Shape;1182;p65"/>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83" name="Google Shape;1183;p65"/>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84" name="Google Shape;1184;p65"/>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85" name="Google Shape;1185;p65"/>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86" name="Google Shape;1186;p65"/>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187" name="Google Shape;1187;p65"/>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188" name="Google Shape;1188;p65"/>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189" name="Google Shape;1189;p65"/>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508000" algn="l" rtl="0">
              <a:lnSpc>
                <a:spcPct val="115000"/>
              </a:lnSpc>
              <a:spcBef>
                <a:spcPts val="0"/>
              </a:spcBef>
              <a:spcAft>
                <a:spcPts val="0"/>
              </a:spcAft>
              <a:buClr>
                <a:schemeClr val="dk1"/>
              </a:buClr>
              <a:buSzPts val="4400"/>
              <a:buChar char="●"/>
            </a:pPr>
            <a:r>
              <a:rPr lang="en-US" sz="4400">
                <a:solidFill>
                  <a:schemeClr val="dk1"/>
                </a:solidFill>
              </a:rPr>
              <a:t>FEMA</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Ensure practices are compliant with chain of command outlined in IS 100, 200, 700</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Consider use of ICS forms 203,204,207</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Ensure all involved parties are knowledgeable</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Predesignate IC</a:t>
            </a:r>
            <a:endParaRPr sz="4400">
              <a:solidFill>
                <a:schemeClr val="dk1"/>
              </a:solidFill>
            </a:endParaRPr>
          </a:p>
          <a:p>
            <a:pPr marL="1371600" lvl="2" indent="-508000" algn="l" rtl="0">
              <a:lnSpc>
                <a:spcPct val="115000"/>
              </a:lnSpc>
              <a:spcBef>
                <a:spcPts val="0"/>
              </a:spcBef>
              <a:spcAft>
                <a:spcPts val="0"/>
              </a:spcAft>
              <a:buClr>
                <a:schemeClr val="dk1"/>
              </a:buClr>
              <a:buSzPts val="4400"/>
              <a:buChar char="■"/>
            </a:pPr>
            <a:r>
              <a:rPr lang="en-US" sz="4400">
                <a:solidFill>
                  <a:schemeClr val="dk1"/>
                </a:solidFill>
              </a:rPr>
              <a:t>COOP</a:t>
            </a:r>
            <a:endParaRPr sz="44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194" name="Google Shape;1194;p66"/>
          <p:cNvGrpSpPr/>
          <p:nvPr/>
        </p:nvGrpSpPr>
        <p:grpSpPr>
          <a:xfrm>
            <a:off x="-259777" y="-180825"/>
            <a:ext cx="18547769" cy="11579786"/>
            <a:chOff x="0" y="-47625"/>
            <a:chExt cx="2523300" cy="3049800"/>
          </a:xfrm>
        </p:grpSpPr>
        <p:sp>
          <p:nvSpPr>
            <p:cNvPr id="1195" name="Google Shape;1195;p66"/>
            <p:cNvSpPr/>
            <p:nvPr/>
          </p:nvSpPr>
          <p:spPr>
            <a:xfrm>
              <a:off x="0" y="0"/>
              <a:ext cx="2523238" cy="3002160"/>
            </a:xfrm>
            <a:custGeom>
              <a:avLst/>
              <a:gdLst/>
              <a:ahLst/>
              <a:cxnLst/>
              <a:rect l="l" t="t" r="r" b="b"/>
              <a:pathLst>
                <a:path w="2523238" h="3002160" extrusionOk="0">
                  <a:moveTo>
                    <a:pt x="0" y="0"/>
                  </a:moveTo>
                  <a:lnTo>
                    <a:pt x="2523238" y="0"/>
                  </a:lnTo>
                  <a:lnTo>
                    <a:pt x="2523238" y="3002160"/>
                  </a:lnTo>
                  <a:lnTo>
                    <a:pt x="0" y="3002160"/>
                  </a:lnTo>
                  <a:close/>
                </a:path>
              </a:pathLst>
            </a:custGeom>
            <a:solidFill>
              <a:srgbClr val="0C2A4E"/>
            </a:solidFill>
            <a:ln>
              <a:noFill/>
            </a:ln>
          </p:spPr>
          <p:txBody>
            <a:bodyPr/>
            <a:lstStyle/>
            <a:p>
              <a:endParaRPr lang="en-US"/>
            </a:p>
          </p:txBody>
        </p:sp>
        <p:sp>
          <p:nvSpPr>
            <p:cNvPr id="1196" name="Google Shape;1196;p66"/>
            <p:cNvSpPr txBox="1"/>
            <p:nvPr/>
          </p:nvSpPr>
          <p:spPr>
            <a:xfrm>
              <a:off x="0" y="-47625"/>
              <a:ext cx="2523300" cy="3049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97" name="Google Shape;1197;p66"/>
          <p:cNvSpPr txBox="1"/>
          <p:nvPr/>
        </p:nvSpPr>
        <p:spPr>
          <a:xfrm>
            <a:off x="3377625" y="461600"/>
            <a:ext cx="11729700" cy="819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990"/>
              <a:buNone/>
            </a:pPr>
            <a:r>
              <a:rPr lang="en-US" sz="5320" b="1">
                <a:solidFill>
                  <a:srgbClr val="EFA731"/>
                </a:solidFill>
                <a:latin typeface="Open Sans"/>
                <a:ea typeface="Open Sans"/>
                <a:cs typeface="Open Sans"/>
                <a:sym typeface="Open Sans"/>
              </a:rPr>
              <a:t>NCS4 Best Practices</a:t>
            </a:r>
            <a:endParaRPr sz="4600">
              <a:solidFill>
                <a:srgbClr val="EFA731"/>
              </a:solidFill>
            </a:endParaRPr>
          </a:p>
        </p:txBody>
      </p:sp>
      <p:sp>
        <p:nvSpPr>
          <p:cNvPr id="1198" name="Google Shape;1198;p66"/>
          <p:cNvSpPr txBox="1"/>
          <p:nvPr/>
        </p:nvSpPr>
        <p:spPr>
          <a:xfrm>
            <a:off x="1726358"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199" name="Google Shape;1199;p66"/>
          <p:cNvSpPr txBox="1"/>
          <p:nvPr/>
        </p:nvSpPr>
        <p:spPr>
          <a:xfrm>
            <a:off x="3940997"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200" name="Google Shape;1200;p66"/>
          <p:cNvSpPr txBox="1"/>
          <p:nvPr/>
        </p:nvSpPr>
        <p:spPr>
          <a:xfrm>
            <a:off x="1726358" y="58766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201" name="Google Shape;1201;p66"/>
          <p:cNvSpPr txBox="1"/>
          <p:nvPr/>
        </p:nvSpPr>
        <p:spPr>
          <a:xfrm>
            <a:off x="3940997" y="53355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202" name="Google Shape;1202;p66"/>
          <p:cNvSpPr txBox="1"/>
          <p:nvPr/>
        </p:nvSpPr>
        <p:spPr>
          <a:xfrm>
            <a:off x="1726358"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203" name="Google Shape;1203;p66"/>
          <p:cNvSpPr txBox="1"/>
          <p:nvPr/>
        </p:nvSpPr>
        <p:spPr>
          <a:xfrm>
            <a:off x="3940997"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204" name="Google Shape;1204;p66"/>
          <p:cNvSpPr txBox="1"/>
          <p:nvPr/>
        </p:nvSpPr>
        <p:spPr>
          <a:xfrm>
            <a:off x="10137874" y="3356011"/>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205" name="Google Shape;1205;p66"/>
          <p:cNvSpPr txBox="1"/>
          <p:nvPr/>
        </p:nvSpPr>
        <p:spPr>
          <a:xfrm>
            <a:off x="12352513" y="2814931"/>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206" name="Google Shape;1206;p66"/>
          <p:cNvSpPr txBox="1"/>
          <p:nvPr/>
        </p:nvSpPr>
        <p:spPr>
          <a:xfrm>
            <a:off x="10137874" y="5914773"/>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207" name="Google Shape;1207;p66"/>
          <p:cNvSpPr txBox="1"/>
          <p:nvPr/>
        </p:nvSpPr>
        <p:spPr>
          <a:xfrm>
            <a:off x="12352513" y="5373692"/>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208" name="Google Shape;1208;p66"/>
          <p:cNvSpPr txBox="1"/>
          <p:nvPr/>
        </p:nvSpPr>
        <p:spPr>
          <a:xfrm>
            <a:off x="10137874" y="8397334"/>
            <a:ext cx="22146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a:p>
        </p:txBody>
      </p:sp>
      <p:sp>
        <p:nvSpPr>
          <p:cNvPr id="1209" name="Google Shape;1209;p66"/>
          <p:cNvSpPr txBox="1"/>
          <p:nvPr/>
        </p:nvSpPr>
        <p:spPr>
          <a:xfrm>
            <a:off x="12352513" y="7856254"/>
            <a:ext cx="4906800" cy="215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a:p>
        </p:txBody>
      </p:sp>
      <p:sp>
        <p:nvSpPr>
          <p:cNvPr id="1210" name="Google Shape;1210;p66"/>
          <p:cNvSpPr txBox="1"/>
          <p:nvPr/>
        </p:nvSpPr>
        <p:spPr>
          <a:xfrm>
            <a:off x="10137875" y="2410097"/>
            <a:ext cx="6527100" cy="64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sz="3000">
              <a:solidFill>
                <a:schemeClr val="dk1"/>
              </a:solidFill>
            </a:endParaRPr>
          </a:p>
        </p:txBody>
      </p:sp>
      <p:pic>
        <p:nvPicPr>
          <p:cNvPr id="1211" name="Google Shape;1211;p66"/>
          <p:cNvPicPr preferRelativeResize="0"/>
          <p:nvPr/>
        </p:nvPicPr>
        <p:blipFill rotWithShape="1">
          <a:blip r:embed="rId3">
            <a:alphaModFix/>
          </a:blip>
          <a:srcRect/>
          <a:stretch/>
        </p:blipFill>
        <p:spPr>
          <a:xfrm>
            <a:off x="16061150" y="8612729"/>
            <a:ext cx="2226856" cy="1577355"/>
          </a:xfrm>
          <a:prstGeom prst="rect">
            <a:avLst/>
          </a:prstGeom>
          <a:noFill/>
          <a:ln>
            <a:noFill/>
          </a:ln>
        </p:spPr>
      </p:pic>
      <p:sp>
        <p:nvSpPr>
          <p:cNvPr id="1212" name="Google Shape;1212;p66"/>
          <p:cNvSpPr/>
          <p:nvPr/>
        </p:nvSpPr>
        <p:spPr>
          <a:xfrm>
            <a:off x="2292525" y="2468875"/>
            <a:ext cx="13768500" cy="6144000"/>
          </a:xfrm>
          <a:prstGeom prst="rect">
            <a:avLst/>
          </a:prstGeom>
          <a:solidFill>
            <a:srgbClr val="FFF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508000" algn="l" rtl="0">
              <a:lnSpc>
                <a:spcPct val="115000"/>
              </a:lnSpc>
              <a:spcBef>
                <a:spcPts val="0"/>
              </a:spcBef>
              <a:spcAft>
                <a:spcPts val="0"/>
              </a:spcAft>
              <a:buClr>
                <a:schemeClr val="dk1"/>
              </a:buClr>
              <a:buSzPts val="4400"/>
              <a:buChar char="●"/>
            </a:pPr>
            <a:r>
              <a:rPr lang="en-US" sz="4400">
                <a:solidFill>
                  <a:schemeClr val="dk1"/>
                </a:solidFill>
              </a:rPr>
              <a:t>Third Party Use</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Establish clear policies and procedures </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Establish MOU with third-party entities</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Certificate of insurance or similar</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Designate administrator in charge of event</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Brief event organizers on emergency procedures and location-specific information </a:t>
            </a:r>
            <a:endParaRPr sz="4400">
              <a:solidFill>
                <a:schemeClr val="dk1"/>
              </a:solidFill>
            </a:endParaRPr>
          </a:p>
          <a:p>
            <a:pPr marL="914400" lvl="1" indent="-508000" algn="l" rtl="0">
              <a:lnSpc>
                <a:spcPct val="115000"/>
              </a:lnSpc>
              <a:spcBef>
                <a:spcPts val="0"/>
              </a:spcBef>
              <a:spcAft>
                <a:spcPts val="0"/>
              </a:spcAft>
              <a:buClr>
                <a:schemeClr val="dk1"/>
              </a:buClr>
              <a:buSzPts val="4400"/>
              <a:buChar char="○"/>
            </a:pPr>
            <a:r>
              <a:rPr lang="en-US" sz="4400">
                <a:solidFill>
                  <a:schemeClr val="dk1"/>
                </a:solidFill>
              </a:rPr>
              <a:t>Restrict access to “off-limits” locations </a:t>
            </a:r>
            <a:endParaRPr sz="44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2A4E"/>
        </a:solidFill>
        <a:effectLst/>
      </p:bgPr>
    </p:bg>
    <p:spTree>
      <p:nvGrpSpPr>
        <p:cNvPr id="1" name="Shape 1216"/>
        <p:cNvGrpSpPr/>
        <p:nvPr/>
      </p:nvGrpSpPr>
      <p:grpSpPr>
        <a:xfrm>
          <a:off x="0" y="0"/>
          <a:ext cx="0" cy="0"/>
          <a:chOff x="0" y="0"/>
          <a:chExt cx="0" cy="0"/>
        </a:xfrm>
      </p:grpSpPr>
      <p:grpSp>
        <p:nvGrpSpPr>
          <p:cNvPr id="1217" name="Google Shape;1217;p67"/>
          <p:cNvGrpSpPr/>
          <p:nvPr/>
        </p:nvGrpSpPr>
        <p:grpSpPr>
          <a:xfrm>
            <a:off x="6577445" y="4718350"/>
            <a:ext cx="11710779" cy="2359443"/>
            <a:chOff x="0" y="-47625"/>
            <a:chExt cx="3084300" cy="621413"/>
          </a:xfrm>
        </p:grpSpPr>
        <p:sp>
          <p:nvSpPr>
            <p:cNvPr id="1218" name="Google Shape;1218;p67"/>
            <p:cNvSpPr/>
            <p:nvPr/>
          </p:nvSpPr>
          <p:spPr>
            <a:xfrm>
              <a:off x="0" y="0"/>
              <a:ext cx="3084261" cy="573788"/>
            </a:xfrm>
            <a:custGeom>
              <a:avLst/>
              <a:gdLst/>
              <a:ahLst/>
              <a:cxnLst/>
              <a:rect l="l" t="t" r="r" b="b"/>
              <a:pathLst>
                <a:path w="3084261" h="573788" extrusionOk="0">
                  <a:moveTo>
                    <a:pt x="0" y="0"/>
                  </a:moveTo>
                  <a:lnTo>
                    <a:pt x="3084261" y="0"/>
                  </a:lnTo>
                  <a:lnTo>
                    <a:pt x="3084261" y="573788"/>
                  </a:lnTo>
                  <a:lnTo>
                    <a:pt x="0" y="57378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67"/>
            <p:cNvSpPr txBox="1"/>
            <p:nvPr/>
          </p:nvSpPr>
          <p:spPr>
            <a:xfrm>
              <a:off x="0" y="-47625"/>
              <a:ext cx="3084300" cy="621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20" name="Google Shape;1220;p67"/>
          <p:cNvSpPr txBox="1"/>
          <p:nvPr/>
        </p:nvSpPr>
        <p:spPr>
          <a:xfrm>
            <a:off x="7696200" y="486047"/>
            <a:ext cx="10169100" cy="1231500"/>
          </a:xfrm>
          <a:prstGeom prst="rect">
            <a:avLst/>
          </a:prstGeom>
          <a:noFill/>
          <a:ln>
            <a:noFill/>
          </a:ln>
        </p:spPr>
        <p:txBody>
          <a:bodyPr spcFirstLastPara="1" wrap="square" lIns="0" tIns="0" rIns="0" bIns="0" anchor="t" anchorCtr="0">
            <a:spAutoFit/>
          </a:bodyPr>
          <a:lstStyle/>
          <a:p>
            <a:pPr marL="0" marR="0" lvl="0" indent="0" algn="ctr" rtl="0">
              <a:lnSpc>
                <a:spcPct val="132112"/>
              </a:lnSpc>
              <a:spcBef>
                <a:spcPts val="0"/>
              </a:spcBef>
              <a:spcAft>
                <a:spcPts val="0"/>
              </a:spcAft>
              <a:buNone/>
            </a:pPr>
            <a:r>
              <a:rPr lang="en-US" sz="8000" b="1">
                <a:solidFill>
                  <a:srgbClr val="FFFFFF"/>
                </a:solidFill>
                <a:latin typeface="Archivo Black"/>
                <a:ea typeface="Archivo Black"/>
                <a:cs typeface="Archivo Black"/>
                <a:sym typeface="Archivo Black"/>
              </a:rPr>
              <a:t>STAKEHOLDERS</a:t>
            </a:r>
            <a:endParaRPr/>
          </a:p>
        </p:txBody>
      </p:sp>
      <p:sp>
        <p:nvSpPr>
          <p:cNvPr id="1221" name="Google Shape;1221;p67"/>
          <p:cNvSpPr txBox="1"/>
          <p:nvPr/>
        </p:nvSpPr>
        <p:spPr>
          <a:xfrm>
            <a:off x="10336428" y="3475951"/>
            <a:ext cx="6090000" cy="1079700"/>
          </a:xfrm>
          <a:prstGeom prst="rect">
            <a:avLst/>
          </a:prstGeom>
          <a:noFill/>
          <a:ln>
            <a:noFill/>
          </a:ln>
        </p:spPr>
        <p:txBody>
          <a:bodyPr spcFirstLastPara="1" wrap="square" lIns="0" tIns="0" rIns="0" bIns="0" anchor="t" anchorCtr="0">
            <a:spAutoFit/>
          </a:bodyPr>
          <a:lstStyle/>
          <a:p>
            <a:pPr marL="0" marR="0" lvl="0" indent="0" algn="l" rtl="0">
              <a:lnSpc>
                <a:spcPct val="73062"/>
              </a:lnSpc>
              <a:spcBef>
                <a:spcPts val="0"/>
              </a:spcBef>
              <a:spcAft>
                <a:spcPts val="0"/>
              </a:spcAft>
              <a:buNone/>
            </a:pPr>
            <a:r>
              <a:rPr lang="en-US" sz="4800">
                <a:solidFill>
                  <a:srgbClr val="FFFFFF"/>
                </a:solidFill>
                <a:latin typeface="Montserrat"/>
                <a:ea typeface="Montserrat"/>
                <a:cs typeface="Montserrat"/>
                <a:sym typeface="Montserrat"/>
              </a:rPr>
              <a:t>Law Enforcement/ Fire/ EMS</a:t>
            </a:r>
            <a:endParaRPr/>
          </a:p>
        </p:txBody>
      </p:sp>
      <p:sp>
        <p:nvSpPr>
          <p:cNvPr id="1222" name="Google Shape;1222;p67"/>
          <p:cNvSpPr txBox="1"/>
          <p:nvPr/>
        </p:nvSpPr>
        <p:spPr>
          <a:xfrm>
            <a:off x="9465414" y="5764241"/>
            <a:ext cx="5556300" cy="492600"/>
          </a:xfrm>
          <a:prstGeom prst="rect">
            <a:avLst/>
          </a:prstGeom>
          <a:noFill/>
          <a:ln>
            <a:noFill/>
          </a:ln>
        </p:spPr>
        <p:txBody>
          <a:bodyPr spcFirstLastPara="1" wrap="square" lIns="0" tIns="0" rIns="0" bIns="0" anchor="t" anchorCtr="0">
            <a:spAutoFit/>
          </a:bodyPr>
          <a:lstStyle/>
          <a:p>
            <a:pPr marL="0" marR="0" lvl="0" indent="0" algn="r" rtl="0">
              <a:lnSpc>
                <a:spcPct val="66666"/>
              </a:lnSpc>
              <a:spcBef>
                <a:spcPts val="0"/>
              </a:spcBef>
              <a:spcAft>
                <a:spcPts val="0"/>
              </a:spcAft>
              <a:buNone/>
            </a:pPr>
            <a:r>
              <a:rPr lang="en-US" sz="4800">
                <a:solidFill>
                  <a:srgbClr val="0C2A4E"/>
                </a:solidFill>
                <a:latin typeface="Montserrat"/>
                <a:ea typeface="Montserrat"/>
                <a:cs typeface="Montserrat"/>
                <a:sym typeface="Montserrat"/>
              </a:rPr>
              <a:t>Education</a:t>
            </a:r>
            <a:endParaRPr/>
          </a:p>
        </p:txBody>
      </p:sp>
      <p:sp>
        <p:nvSpPr>
          <p:cNvPr id="1223" name="Google Shape;1223;p67"/>
          <p:cNvSpPr txBox="1"/>
          <p:nvPr/>
        </p:nvSpPr>
        <p:spPr>
          <a:xfrm>
            <a:off x="10363200" y="8145332"/>
            <a:ext cx="5556300" cy="492600"/>
          </a:xfrm>
          <a:prstGeom prst="rect">
            <a:avLst/>
          </a:prstGeom>
          <a:noFill/>
          <a:ln>
            <a:noFill/>
          </a:ln>
        </p:spPr>
        <p:txBody>
          <a:bodyPr spcFirstLastPara="1" wrap="square" lIns="0" tIns="0" rIns="0" bIns="0" anchor="t" anchorCtr="0">
            <a:spAutoFit/>
          </a:bodyPr>
          <a:lstStyle/>
          <a:p>
            <a:pPr marL="0" marR="0" lvl="0" indent="0" algn="l" rtl="0">
              <a:lnSpc>
                <a:spcPct val="66666"/>
              </a:lnSpc>
              <a:spcBef>
                <a:spcPts val="0"/>
              </a:spcBef>
              <a:spcAft>
                <a:spcPts val="0"/>
              </a:spcAft>
              <a:buNone/>
            </a:pPr>
            <a:r>
              <a:rPr lang="en-US" sz="4800">
                <a:solidFill>
                  <a:srgbClr val="FFFFFF"/>
                </a:solidFill>
                <a:latin typeface="Montserrat"/>
                <a:ea typeface="Montserrat"/>
                <a:cs typeface="Montserrat"/>
                <a:sym typeface="Montserrat"/>
              </a:rPr>
              <a:t>Community</a:t>
            </a:r>
            <a:endParaRPr/>
          </a:p>
        </p:txBody>
      </p:sp>
      <p:grpSp>
        <p:nvGrpSpPr>
          <p:cNvPr id="1224" name="Google Shape;1224;p67"/>
          <p:cNvGrpSpPr/>
          <p:nvPr/>
        </p:nvGrpSpPr>
        <p:grpSpPr>
          <a:xfrm>
            <a:off x="7951572" y="2774875"/>
            <a:ext cx="2003389" cy="2003389"/>
            <a:chOff x="0" y="0"/>
            <a:chExt cx="812800" cy="812800"/>
          </a:xfrm>
        </p:grpSpPr>
        <p:sp>
          <p:nvSpPr>
            <p:cNvPr id="1225" name="Google Shape;1225;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A731"/>
            </a:solidFill>
            <a:ln w="38100" cap="sq" cmpd="sng">
              <a:solidFill>
                <a:srgbClr val="FFFFF7"/>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67"/>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27" name="Google Shape;1227;p67"/>
          <p:cNvGrpSpPr/>
          <p:nvPr/>
        </p:nvGrpSpPr>
        <p:grpSpPr>
          <a:xfrm>
            <a:off x="15462438" y="5001035"/>
            <a:ext cx="1955841" cy="1955841"/>
            <a:chOff x="0" y="0"/>
            <a:chExt cx="812800" cy="812800"/>
          </a:xfrm>
        </p:grpSpPr>
        <p:sp>
          <p:nvSpPr>
            <p:cNvPr id="1228" name="Google Shape;1228;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A4E"/>
            </a:solidFill>
            <a:ln w="38100" cap="sq" cmpd="sng">
              <a:solidFill>
                <a:srgbClr val="EFA73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9" name="Google Shape;1229;p67"/>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30" name="Google Shape;1230;p67"/>
          <p:cNvSpPr txBox="1"/>
          <p:nvPr/>
        </p:nvSpPr>
        <p:spPr>
          <a:xfrm>
            <a:off x="8201052" y="3170811"/>
            <a:ext cx="1504500" cy="1231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999" b="1">
                <a:solidFill>
                  <a:srgbClr val="0C2A4E"/>
                </a:solidFill>
                <a:latin typeface="Archivo Black"/>
                <a:ea typeface="Archivo Black"/>
                <a:cs typeface="Archivo Black"/>
                <a:sym typeface="Archivo Black"/>
              </a:rPr>
              <a:t>1</a:t>
            </a:r>
            <a:endParaRPr/>
          </a:p>
        </p:txBody>
      </p:sp>
      <p:sp>
        <p:nvSpPr>
          <p:cNvPr id="1231" name="Google Shape;1231;p67"/>
          <p:cNvSpPr txBox="1"/>
          <p:nvPr/>
        </p:nvSpPr>
        <p:spPr>
          <a:xfrm>
            <a:off x="15705997" y="5368611"/>
            <a:ext cx="1468800" cy="1202100"/>
          </a:xfrm>
          <a:prstGeom prst="rect">
            <a:avLst/>
          </a:prstGeom>
          <a:noFill/>
          <a:ln>
            <a:noFill/>
          </a:ln>
        </p:spPr>
        <p:txBody>
          <a:bodyPr spcFirstLastPara="1" wrap="square" lIns="0" tIns="0" rIns="0" bIns="0" anchor="t" anchorCtr="0">
            <a:spAutoFit/>
          </a:bodyPr>
          <a:lstStyle/>
          <a:p>
            <a:pPr marL="0" marR="0" lvl="0" indent="0" algn="ctr" rtl="0">
              <a:lnSpc>
                <a:spcPct val="100012"/>
              </a:lnSpc>
              <a:spcBef>
                <a:spcPts val="0"/>
              </a:spcBef>
              <a:spcAft>
                <a:spcPts val="0"/>
              </a:spcAft>
              <a:buNone/>
            </a:pPr>
            <a:r>
              <a:rPr lang="en-US" sz="7808" b="1">
                <a:solidFill>
                  <a:srgbClr val="FFFFFF"/>
                </a:solidFill>
                <a:latin typeface="Archivo Black"/>
                <a:ea typeface="Archivo Black"/>
                <a:cs typeface="Archivo Black"/>
                <a:sym typeface="Archivo Black"/>
              </a:rPr>
              <a:t>2</a:t>
            </a:r>
            <a:endParaRPr/>
          </a:p>
        </p:txBody>
      </p:sp>
      <p:grpSp>
        <p:nvGrpSpPr>
          <p:cNvPr id="1232" name="Google Shape;1232;p67"/>
          <p:cNvGrpSpPr/>
          <p:nvPr/>
        </p:nvGrpSpPr>
        <p:grpSpPr>
          <a:xfrm>
            <a:off x="7951573" y="7373049"/>
            <a:ext cx="2003389" cy="2003389"/>
            <a:chOff x="0" y="0"/>
            <a:chExt cx="812800" cy="812800"/>
          </a:xfrm>
        </p:grpSpPr>
        <p:sp>
          <p:nvSpPr>
            <p:cNvPr id="1233" name="Google Shape;1233;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A731"/>
            </a:solidFill>
            <a:ln w="38100" cap="sq" cmpd="sng">
              <a:solidFill>
                <a:srgbClr val="FFFFF7"/>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4" name="Google Shape;1234;p67"/>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35" name="Google Shape;1235;p67"/>
          <p:cNvSpPr txBox="1"/>
          <p:nvPr/>
        </p:nvSpPr>
        <p:spPr>
          <a:xfrm>
            <a:off x="8182530" y="7800392"/>
            <a:ext cx="1504500" cy="1231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999" b="1">
                <a:solidFill>
                  <a:srgbClr val="0C2A4E"/>
                </a:solidFill>
                <a:latin typeface="Archivo Black"/>
                <a:ea typeface="Archivo Black"/>
                <a:cs typeface="Archivo Black"/>
                <a:sym typeface="Archivo Black"/>
              </a:rPr>
              <a:t>3</a:t>
            </a:r>
            <a:endParaRPr/>
          </a:p>
        </p:txBody>
      </p:sp>
      <p:pic>
        <p:nvPicPr>
          <p:cNvPr id="1236" name="Google Shape;1236;p67"/>
          <p:cNvPicPr preferRelativeResize="0"/>
          <p:nvPr/>
        </p:nvPicPr>
        <p:blipFill rotWithShape="1">
          <a:blip r:embed="rId3">
            <a:alphaModFix/>
          </a:blip>
          <a:srcRect/>
          <a:stretch/>
        </p:blipFill>
        <p:spPr>
          <a:xfrm>
            <a:off x="-328038" y="-25216"/>
            <a:ext cx="7699186" cy="10287000"/>
          </a:xfrm>
          <a:prstGeom prst="rect">
            <a:avLst/>
          </a:prstGeom>
          <a:noFill/>
          <a:ln>
            <a:noFill/>
          </a:ln>
        </p:spPr>
      </p:pic>
      <p:pic>
        <p:nvPicPr>
          <p:cNvPr id="1237" name="Google Shape;1237;p67"/>
          <p:cNvPicPr preferRelativeResize="0"/>
          <p:nvPr/>
        </p:nvPicPr>
        <p:blipFill rotWithShape="1">
          <a:blip r:embed="rId4">
            <a:alphaModFix/>
          </a:blip>
          <a:srcRect/>
          <a:stretch/>
        </p:blipFill>
        <p:spPr>
          <a:xfrm>
            <a:off x="16002000" y="8693534"/>
            <a:ext cx="2088236" cy="14791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242" name="Google Shape;1242;p68"/>
          <p:cNvGrpSpPr/>
          <p:nvPr/>
        </p:nvGrpSpPr>
        <p:grpSpPr>
          <a:xfrm>
            <a:off x="17011970" y="6067218"/>
            <a:ext cx="1530910" cy="5661307"/>
            <a:chOff x="0" y="-47625"/>
            <a:chExt cx="403200" cy="1491034"/>
          </a:xfrm>
        </p:grpSpPr>
        <p:sp>
          <p:nvSpPr>
            <p:cNvPr id="1243" name="Google Shape;1243;p68"/>
            <p:cNvSpPr/>
            <p:nvPr/>
          </p:nvSpPr>
          <p:spPr>
            <a:xfrm>
              <a:off x="0" y="0"/>
              <a:ext cx="403172" cy="1443409"/>
            </a:xfrm>
            <a:custGeom>
              <a:avLst/>
              <a:gdLst/>
              <a:ahLst/>
              <a:cxnLst/>
              <a:rect l="l" t="t" r="r" b="b"/>
              <a:pathLst>
                <a:path w="403172" h="1443409" extrusionOk="0">
                  <a:moveTo>
                    <a:pt x="0" y="0"/>
                  </a:moveTo>
                  <a:lnTo>
                    <a:pt x="403172" y="0"/>
                  </a:lnTo>
                  <a:lnTo>
                    <a:pt x="403172" y="1443409"/>
                  </a:lnTo>
                  <a:lnTo>
                    <a:pt x="0" y="1443409"/>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4" name="Google Shape;1244;p68"/>
            <p:cNvSpPr txBox="1"/>
            <p:nvPr/>
          </p:nvSpPr>
          <p:spPr>
            <a:xfrm>
              <a:off x="0" y="-47625"/>
              <a:ext cx="403200" cy="1491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245" name="Google Shape;1245;p68" descr="Utah State Flag (@BeehiveFlag) / X"/>
          <p:cNvPicPr preferRelativeResize="0"/>
          <p:nvPr/>
        </p:nvPicPr>
        <p:blipFill rotWithShape="1">
          <a:blip r:embed="rId3">
            <a:alphaModFix/>
          </a:blip>
          <a:srcRect/>
          <a:stretch/>
        </p:blipFill>
        <p:spPr>
          <a:xfrm>
            <a:off x="-1946434" y="-419102"/>
            <a:ext cx="10785634" cy="10785634"/>
          </a:xfrm>
          <a:prstGeom prst="rect">
            <a:avLst/>
          </a:prstGeom>
          <a:noFill/>
          <a:ln>
            <a:noFill/>
          </a:ln>
        </p:spPr>
      </p:pic>
      <p:sp>
        <p:nvSpPr>
          <p:cNvPr id="1246" name="Google Shape;1246;p68"/>
          <p:cNvSpPr/>
          <p:nvPr/>
        </p:nvSpPr>
        <p:spPr>
          <a:xfrm>
            <a:off x="6934201" y="-419102"/>
            <a:ext cx="2209800" cy="1078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247" name="Google Shape;1247;p68"/>
          <p:cNvGrpSpPr/>
          <p:nvPr/>
        </p:nvGrpSpPr>
        <p:grpSpPr>
          <a:xfrm>
            <a:off x="6934193" y="2371873"/>
            <a:ext cx="11900596" cy="4806697"/>
            <a:chOff x="-296560" y="-47625"/>
            <a:chExt cx="3134293" cy="1265953"/>
          </a:xfrm>
        </p:grpSpPr>
        <p:sp>
          <p:nvSpPr>
            <p:cNvPr id="1248" name="Google Shape;1248;p68"/>
            <p:cNvSpPr/>
            <p:nvPr/>
          </p:nvSpPr>
          <p:spPr>
            <a:xfrm>
              <a:off x="-296560" y="56940"/>
              <a:ext cx="3134293" cy="1161388"/>
            </a:xfrm>
            <a:custGeom>
              <a:avLst/>
              <a:gdLst/>
              <a:ahLst/>
              <a:cxnLst/>
              <a:rect l="l" t="t" r="r" b="b"/>
              <a:pathLst>
                <a:path w="2684619" h="1161388" extrusionOk="0">
                  <a:moveTo>
                    <a:pt x="0" y="0"/>
                  </a:moveTo>
                  <a:lnTo>
                    <a:pt x="2684619" y="0"/>
                  </a:lnTo>
                  <a:lnTo>
                    <a:pt x="2684619" y="1161388"/>
                  </a:lnTo>
                  <a:lnTo>
                    <a:pt x="0" y="1161388"/>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9" name="Google Shape;1249;p68"/>
            <p:cNvSpPr txBox="1"/>
            <p:nvPr/>
          </p:nvSpPr>
          <p:spPr>
            <a:xfrm>
              <a:off x="0" y="-47625"/>
              <a:ext cx="2684700" cy="1209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50" name="Google Shape;1250;p68"/>
          <p:cNvSpPr txBox="1"/>
          <p:nvPr/>
        </p:nvSpPr>
        <p:spPr>
          <a:xfrm>
            <a:off x="8420055" y="4275607"/>
            <a:ext cx="9964200" cy="1477800"/>
          </a:xfrm>
          <a:prstGeom prst="rect">
            <a:avLst/>
          </a:prstGeom>
          <a:noFill/>
          <a:ln>
            <a:noFill/>
          </a:ln>
        </p:spPr>
        <p:txBody>
          <a:bodyPr spcFirstLastPara="1" wrap="square" lIns="0" tIns="0" rIns="0" bIns="0" anchor="t" anchorCtr="0">
            <a:spAutoFit/>
          </a:bodyPr>
          <a:lstStyle/>
          <a:p>
            <a:pPr marL="0" marR="0" lvl="0" indent="0" algn="l" rtl="0">
              <a:lnSpc>
                <a:spcPct val="110093"/>
              </a:lnSpc>
              <a:spcBef>
                <a:spcPts val="0"/>
              </a:spcBef>
              <a:spcAft>
                <a:spcPts val="0"/>
              </a:spcAft>
              <a:buClr>
                <a:srgbClr val="000000"/>
              </a:buClr>
              <a:buSzPts val="9600"/>
              <a:buFont typeface="Arial"/>
              <a:buNone/>
            </a:pPr>
            <a:r>
              <a:rPr lang="en-US" sz="9600" b="1" i="0" u="none" strike="noStrike" cap="none">
                <a:solidFill>
                  <a:srgbClr val="FFFFFF"/>
                </a:solidFill>
                <a:latin typeface="Archivo Black"/>
                <a:ea typeface="Archivo Black"/>
                <a:cs typeface="Archivo Black"/>
                <a:sym typeface="Archivo Black"/>
              </a:rPr>
              <a:t>QUESTIONS?</a:t>
            </a:r>
            <a:endParaRPr sz="1400" b="0" i="0" u="none" strike="noStrike" cap="none">
              <a:solidFill>
                <a:srgbClr val="000000"/>
              </a:solidFill>
              <a:latin typeface="Arial"/>
              <a:ea typeface="Arial"/>
              <a:cs typeface="Arial"/>
              <a:sym typeface="Arial"/>
            </a:endParaRPr>
          </a:p>
        </p:txBody>
      </p:sp>
      <p:pic>
        <p:nvPicPr>
          <p:cNvPr id="1251" name="Google Shape;1251;p68"/>
          <p:cNvPicPr preferRelativeResize="0"/>
          <p:nvPr/>
        </p:nvPicPr>
        <p:blipFill rotWithShape="1">
          <a:blip r:embed="rId4">
            <a:alphaModFix/>
          </a:blip>
          <a:srcRect/>
          <a:stretch/>
        </p:blipFill>
        <p:spPr>
          <a:xfrm>
            <a:off x="15936399" y="8671173"/>
            <a:ext cx="2088236" cy="1479166"/>
          </a:xfrm>
          <a:prstGeom prst="rect">
            <a:avLst/>
          </a:prstGeom>
          <a:noFill/>
          <a:ln>
            <a:noFill/>
          </a:ln>
        </p:spPr>
      </p:pic>
      <p:pic>
        <p:nvPicPr>
          <p:cNvPr id="1252" name="Google Shape;1252;p68" descr="A logo of a state security&#10;&#10;Description automatically generated"/>
          <p:cNvPicPr preferRelativeResize="0"/>
          <p:nvPr/>
        </p:nvPicPr>
        <p:blipFill rotWithShape="1">
          <a:blip r:embed="rId5">
            <a:alphaModFix/>
          </a:blip>
          <a:srcRect/>
          <a:stretch/>
        </p:blipFill>
        <p:spPr>
          <a:xfrm>
            <a:off x="152400" y="1104900"/>
            <a:ext cx="6644948" cy="7696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grpSp>
        <p:nvGrpSpPr>
          <p:cNvPr id="1257" name="Google Shape;1257;p69"/>
          <p:cNvGrpSpPr/>
          <p:nvPr/>
        </p:nvGrpSpPr>
        <p:grpSpPr>
          <a:xfrm>
            <a:off x="17011970" y="6067218"/>
            <a:ext cx="1530910" cy="5661307"/>
            <a:chOff x="0" y="-47625"/>
            <a:chExt cx="403200" cy="1491034"/>
          </a:xfrm>
        </p:grpSpPr>
        <p:sp>
          <p:nvSpPr>
            <p:cNvPr id="1258" name="Google Shape;1258;p69"/>
            <p:cNvSpPr/>
            <p:nvPr/>
          </p:nvSpPr>
          <p:spPr>
            <a:xfrm>
              <a:off x="0" y="0"/>
              <a:ext cx="403172" cy="1443409"/>
            </a:xfrm>
            <a:custGeom>
              <a:avLst/>
              <a:gdLst/>
              <a:ahLst/>
              <a:cxnLst/>
              <a:rect l="l" t="t" r="r" b="b"/>
              <a:pathLst>
                <a:path w="403172" h="1443409" extrusionOk="0">
                  <a:moveTo>
                    <a:pt x="0" y="0"/>
                  </a:moveTo>
                  <a:lnTo>
                    <a:pt x="403172" y="0"/>
                  </a:lnTo>
                  <a:lnTo>
                    <a:pt x="403172" y="1443409"/>
                  </a:lnTo>
                  <a:lnTo>
                    <a:pt x="0" y="1443409"/>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9" name="Google Shape;1259;p69"/>
            <p:cNvSpPr txBox="1"/>
            <p:nvPr/>
          </p:nvSpPr>
          <p:spPr>
            <a:xfrm>
              <a:off x="0" y="-47625"/>
              <a:ext cx="403200" cy="1491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260" name="Google Shape;1260;p69" descr="Utah State Flag (@BeehiveFlag) / X"/>
          <p:cNvPicPr preferRelativeResize="0"/>
          <p:nvPr/>
        </p:nvPicPr>
        <p:blipFill rotWithShape="1">
          <a:blip r:embed="rId3">
            <a:alphaModFix/>
          </a:blip>
          <a:srcRect/>
          <a:stretch/>
        </p:blipFill>
        <p:spPr>
          <a:xfrm>
            <a:off x="-1946434" y="-419102"/>
            <a:ext cx="10785634" cy="10785634"/>
          </a:xfrm>
          <a:prstGeom prst="rect">
            <a:avLst/>
          </a:prstGeom>
          <a:noFill/>
          <a:ln>
            <a:noFill/>
          </a:ln>
        </p:spPr>
      </p:pic>
      <p:sp>
        <p:nvSpPr>
          <p:cNvPr id="1261" name="Google Shape;1261;p69"/>
          <p:cNvSpPr/>
          <p:nvPr/>
        </p:nvSpPr>
        <p:spPr>
          <a:xfrm>
            <a:off x="6934201" y="-419102"/>
            <a:ext cx="2209800" cy="1078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62" name="Google Shape;1262;p69"/>
          <p:cNvGrpSpPr/>
          <p:nvPr/>
        </p:nvGrpSpPr>
        <p:grpSpPr>
          <a:xfrm>
            <a:off x="6934191" y="3009883"/>
            <a:ext cx="11900596" cy="6795289"/>
            <a:chOff x="-403341" y="-628319"/>
            <a:chExt cx="3134293" cy="1789694"/>
          </a:xfrm>
        </p:grpSpPr>
        <p:sp>
          <p:nvSpPr>
            <p:cNvPr id="1263" name="Google Shape;1263;p69"/>
            <p:cNvSpPr/>
            <p:nvPr/>
          </p:nvSpPr>
          <p:spPr>
            <a:xfrm>
              <a:off x="-403341" y="-628319"/>
              <a:ext cx="3134293" cy="1161388"/>
            </a:xfrm>
            <a:custGeom>
              <a:avLst/>
              <a:gdLst/>
              <a:ahLst/>
              <a:cxnLst/>
              <a:rect l="l" t="t" r="r" b="b"/>
              <a:pathLst>
                <a:path w="2684619" h="1161388" extrusionOk="0">
                  <a:moveTo>
                    <a:pt x="0" y="0"/>
                  </a:moveTo>
                  <a:lnTo>
                    <a:pt x="2684619" y="0"/>
                  </a:lnTo>
                  <a:lnTo>
                    <a:pt x="2684619" y="1161388"/>
                  </a:lnTo>
                  <a:lnTo>
                    <a:pt x="0" y="1161388"/>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264" name="Google Shape;1264;p69"/>
            <p:cNvSpPr txBox="1"/>
            <p:nvPr/>
          </p:nvSpPr>
          <p:spPr>
            <a:xfrm>
              <a:off x="0" y="-47625"/>
              <a:ext cx="2684700" cy="1209000"/>
            </a:xfrm>
            <a:prstGeom prst="rect">
              <a:avLst/>
            </a:prstGeom>
            <a:noFill/>
            <a:ln>
              <a:noFill/>
            </a:ln>
          </p:spPr>
          <p:txBody>
            <a:bodyPr spcFirstLastPara="1" wrap="square" lIns="50800" tIns="50800" rIns="50800" bIns="50800" anchor="ctr" anchorCtr="0">
              <a:noAutofit/>
            </a:bodyPr>
            <a:lstStyle/>
            <a:p>
              <a:pPr marL="0" marR="0" lvl="0" indent="0" algn="ctr" rtl="0">
                <a:lnSpc>
                  <a:spcPct val="83093"/>
                </a:lnSpc>
                <a:spcBef>
                  <a:spcPts val="0"/>
                </a:spcBef>
                <a:spcAft>
                  <a:spcPts val="0"/>
                </a:spcAft>
                <a:buNone/>
              </a:pPr>
              <a:endParaRPr sz="3200">
                <a:solidFill>
                  <a:schemeClr val="dk1"/>
                </a:solidFill>
                <a:latin typeface="Calibri"/>
                <a:ea typeface="Calibri"/>
                <a:cs typeface="Calibri"/>
                <a:sym typeface="Calibri"/>
              </a:endParaRPr>
            </a:p>
          </p:txBody>
        </p:sp>
      </p:grpSp>
      <p:sp>
        <p:nvSpPr>
          <p:cNvPr id="1265" name="Google Shape;1265;p69"/>
          <p:cNvSpPr txBox="1"/>
          <p:nvPr/>
        </p:nvSpPr>
        <p:spPr>
          <a:xfrm>
            <a:off x="8496300" y="3723474"/>
            <a:ext cx="9964200" cy="28323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FFFFF"/>
                </a:solidFill>
                <a:latin typeface="Archivo Black"/>
                <a:ea typeface="Archivo Black"/>
                <a:cs typeface="Archivo Black"/>
                <a:sym typeface="Archivo Black"/>
              </a:rPr>
              <a:t>Contact:</a:t>
            </a:r>
            <a:endParaRPr/>
          </a:p>
          <a:p>
            <a:pPr marL="0" marR="0" lvl="0" indent="0" algn="l" rtl="0">
              <a:spcBef>
                <a:spcPts val="0"/>
              </a:spcBef>
              <a:spcAft>
                <a:spcPts val="0"/>
              </a:spcAft>
              <a:buNone/>
            </a:pPr>
            <a:r>
              <a:rPr lang="en-US" sz="3200">
                <a:solidFill>
                  <a:srgbClr val="FFFFFF"/>
                </a:solidFill>
                <a:latin typeface="Archivo Black"/>
                <a:ea typeface="Archivo Black"/>
                <a:cs typeface="Archivo Black"/>
                <a:sym typeface="Archivo Black"/>
              </a:rPr>
              <a:t>Lieutenant Jeremy Barnes</a:t>
            </a:r>
            <a:endParaRPr sz="3200"/>
          </a:p>
          <a:p>
            <a:pPr marL="0" marR="0" lvl="0" indent="0" algn="l" rtl="0">
              <a:spcBef>
                <a:spcPts val="0"/>
              </a:spcBef>
              <a:spcAft>
                <a:spcPts val="0"/>
              </a:spcAft>
              <a:buNone/>
            </a:pPr>
            <a:r>
              <a:rPr lang="en-US" sz="3200">
                <a:solidFill>
                  <a:srgbClr val="FFFFFF"/>
                </a:solidFill>
                <a:latin typeface="Archivo Black"/>
                <a:ea typeface="Archivo Black"/>
                <a:cs typeface="Archivo Black"/>
                <a:sym typeface="Archivo Black"/>
              </a:rPr>
              <a:t>jerbarnes@utah.gov</a:t>
            </a:r>
            <a:endParaRPr sz="3200"/>
          </a:p>
          <a:p>
            <a:pPr marL="0" marR="0" lvl="0" indent="0" algn="l" rtl="0">
              <a:spcBef>
                <a:spcPts val="0"/>
              </a:spcBef>
              <a:spcAft>
                <a:spcPts val="0"/>
              </a:spcAft>
              <a:buNone/>
            </a:pPr>
            <a:r>
              <a:rPr lang="en-US" sz="3200">
                <a:solidFill>
                  <a:srgbClr val="FFFFFF"/>
                </a:solidFill>
                <a:latin typeface="Archivo Black"/>
                <a:ea typeface="Archivo Black"/>
                <a:cs typeface="Archivo Black"/>
                <a:sym typeface="Archivo Black"/>
              </a:rPr>
              <a:t>801-503-5815</a:t>
            </a:r>
            <a:endParaRPr sz="3200"/>
          </a:p>
          <a:p>
            <a:pPr marL="0" marR="0" lvl="0" indent="0" algn="l" rtl="0">
              <a:lnSpc>
                <a:spcPct val="240204"/>
              </a:lnSpc>
              <a:spcBef>
                <a:spcPts val="0"/>
              </a:spcBef>
              <a:spcAft>
                <a:spcPts val="0"/>
              </a:spcAft>
              <a:buNone/>
            </a:pPr>
            <a:endParaRPr sz="4400" b="1">
              <a:solidFill>
                <a:srgbClr val="FFFFFF"/>
              </a:solidFill>
              <a:latin typeface="Archivo Black"/>
              <a:ea typeface="Archivo Black"/>
              <a:cs typeface="Archivo Black"/>
              <a:sym typeface="Archivo Black"/>
            </a:endParaRPr>
          </a:p>
        </p:txBody>
      </p:sp>
      <p:pic>
        <p:nvPicPr>
          <p:cNvPr id="1266" name="Google Shape;1266;p69"/>
          <p:cNvPicPr preferRelativeResize="0"/>
          <p:nvPr/>
        </p:nvPicPr>
        <p:blipFill rotWithShape="1">
          <a:blip r:embed="rId4">
            <a:alphaModFix/>
          </a:blip>
          <a:srcRect/>
          <a:stretch/>
        </p:blipFill>
        <p:spPr>
          <a:xfrm>
            <a:off x="15936399" y="8671173"/>
            <a:ext cx="2088236" cy="1479166"/>
          </a:xfrm>
          <a:prstGeom prst="rect">
            <a:avLst/>
          </a:prstGeom>
          <a:noFill/>
          <a:ln>
            <a:noFill/>
          </a:ln>
        </p:spPr>
      </p:pic>
      <p:pic>
        <p:nvPicPr>
          <p:cNvPr id="1267" name="Google Shape;1267;p69" descr="A logo of a state security&#10;&#10;Description automatically generated"/>
          <p:cNvPicPr preferRelativeResize="0"/>
          <p:nvPr/>
        </p:nvPicPr>
        <p:blipFill rotWithShape="1">
          <a:blip r:embed="rId5">
            <a:alphaModFix/>
          </a:blip>
          <a:srcRect/>
          <a:stretch/>
        </p:blipFill>
        <p:spPr>
          <a:xfrm>
            <a:off x="152400" y="1104900"/>
            <a:ext cx="6644948" cy="7696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70"/>
          <p:cNvPicPr preferRelativeResize="0"/>
          <p:nvPr/>
        </p:nvPicPr>
        <p:blipFill>
          <a:blip r:embed="rId3">
            <a:alphaModFix/>
          </a:blip>
          <a:stretch>
            <a:fillRect/>
          </a:stretch>
        </p:blipFill>
        <p:spPr>
          <a:xfrm>
            <a:off x="3973300" y="152400"/>
            <a:ext cx="9982203" cy="99822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1"/>
          <p:cNvPicPr preferRelativeResize="0"/>
          <p:nvPr/>
        </p:nvPicPr>
        <p:blipFill rotWithShape="1">
          <a:blip r:embed="rId3">
            <a:alphaModFix/>
          </a:blip>
          <a:srcRect/>
          <a:stretch/>
        </p:blipFill>
        <p:spPr>
          <a:xfrm>
            <a:off x="3004200" y="436263"/>
            <a:ext cx="12415150" cy="9311349"/>
          </a:xfrm>
          <a:prstGeom prst="rect">
            <a:avLst/>
          </a:prstGeom>
          <a:noFill/>
          <a:ln>
            <a:noFill/>
          </a:ln>
        </p:spPr>
      </p:pic>
      <p:sp>
        <p:nvSpPr>
          <p:cNvPr id="173" name="Google Shape;173;p21"/>
          <p:cNvSpPr txBox="1"/>
          <p:nvPr/>
        </p:nvSpPr>
        <p:spPr>
          <a:xfrm>
            <a:off x="1028700" y="996098"/>
            <a:ext cx="5461800" cy="101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603"/>
              <a:buFont typeface="Arial"/>
              <a:buNone/>
            </a:pPr>
            <a:r>
              <a:rPr lang="en-US" sz="6603" b="1" i="0" u="none" strike="noStrike" cap="none">
                <a:solidFill>
                  <a:srgbClr val="FFFFFF"/>
                </a:solidFill>
                <a:latin typeface="Archivo Black"/>
                <a:ea typeface="Archivo Black"/>
                <a:cs typeface="Archivo Black"/>
                <a:sym typeface="Archivo Black"/>
              </a:rPr>
              <a:t>OUR TEAM </a:t>
            </a:r>
            <a:endParaRPr sz="1400" b="0" i="0" u="none" strike="noStrike" cap="none">
              <a:solidFill>
                <a:srgbClr val="000000"/>
              </a:solidFill>
              <a:latin typeface="Arial"/>
              <a:ea typeface="Arial"/>
              <a:cs typeface="Arial"/>
              <a:sym typeface="Arial"/>
            </a:endParaRPr>
          </a:p>
        </p:txBody>
      </p:sp>
      <p:grpSp>
        <p:nvGrpSpPr>
          <p:cNvPr id="174" name="Google Shape;174;p21"/>
          <p:cNvGrpSpPr/>
          <p:nvPr/>
        </p:nvGrpSpPr>
        <p:grpSpPr>
          <a:xfrm>
            <a:off x="-2095641" y="291825"/>
            <a:ext cx="7125041" cy="2489827"/>
            <a:chOff x="0" y="-47625"/>
            <a:chExt cx="3084300" cy="662100"/>
          </a:xfrm>
        </p:grpSpPr>
        <p:sp>
          <p:nvSpPr>
            <p:cNvPr id="175" name="Google Shape;175;p21"/>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21"/>
            <p:cNvSpPr txBox="1"/>
            <p:nvPr/>
          </p:nvSpPr>
          <p:spPr>
            <a:xfrm>
              <a:off x="0" y="-47625"/>
              <a:ext cx="3084300" cy="662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7" name="Google Shape;177;p21"/>
          <p:cNvSpPr txBox="1"/>
          <p:nvPr/>
        </p:nvSpPr>
        <p:spPr>
          <a:xfrm>
            <a:off x="170897" y="1157706"/>
            <a:ext cx="9215400" cy="923400"/>
          </a:xfrm>
          <a:prstGeom prst="rect">
            <a:avLst/>
          </a:prstGeom>
          <a:noFill/>
          <a:ln>
            <a:noFill/>
          </a:ln>
        </p:spPr>
        <p:txBody>
          <a:bodyPr spcFirstLastPara="1" wrap="square" lIns="0" tIns="0" rIns="0" bIns="0" anchor="t" anchorCtr="0">
            <a:spAutoFit/>
          </a:bodyPr>
          <a:lstStyle/>
          <a:p>
            <a:pPr marL="0" marR="0" lvl="0" indent="0" algn="l" rtl="0">
              <a:lnSpc>
                <a:spcPct val="176133"/>
              </a:lnSpc>
              <a:spcBef>
                <a:spcPts val="0"/>
              </a:spcBef>
              <a:spcAft>
                <a:spcPts val="0"/>
              </a:spcAft>
              <a:buClr>
                <a:srgbClr val="000000"/>
              </a:buClr>
              <a:buSzPts val="6000"/>
              <a:buFont typeface="Arial"/>
              <a:buNone/>
            </a:pPr>
            <a:r>
              <a:rPr lang="en-US" sz="6000" b="1" i="0" u="none" strike="noStrike" cap="none">
                <a:solidFill>
                  <a:srgbClr val="FFFFFF"/>
                </a:solidFill>
                <a:latin typeface="Archivo Black"/>
                <a:ea typeface="Archivo Black"/>
                <a:cs typeface="Archivo Black"/>
                <a:sym typeface="Archivo Black"/>
              </a:rPr>
              <a:t>OUR TEAM</a:t>
            </a:r>
            <a:endParaRPr sz="1400" b="0" i="0" u="none" strike="noStrike" cap="none">
              <a:solidFill>
                <a:srgbClr val="000000"/>
              </a:solidFill>
              <a:latin typeface="Arial"/>
              <a:ea typeface="Arial"/>
              <a:cs typeface="Arial"/>
              <a:sym typeface="Arial"/>
            </a:endParaRPr>
          </a:p>
        </p:txBody>
      </p:sp>
      <p:sp>
        <p:nvSpPr>
          <p:cNvPr id="178" name="Google Shape;178;p21"/>
          <p:cNvSpPr txBox="1"/>
          <p:nvPr/>
        </p:nvSpPr>
        <p:spPr>
          <a:xfrm>
            <a:off x="12397666" y="1688579"/>
            <a:ext cx="4977000" cy="54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29"/>
              <a:buFont typeface="Arial"/>
              <a:buNone/>
            </a:pPr>
            <a:r>
              <a:rPr lang="en-US" sz="3529" b="1" i="0" u="none" strike="noStrike" cap="none">
                <a:solidFill>
                  <a:srgbClr val="FFFFFF"/>
                </a:solidFill>
                <a:latin typeface="Archivo Black"/>
                <a:ea typeface="Archivo Black"/>
                <a:cs typeface="Archivo Black"/>
                <a:sym typeface="Archivo Black"/>
              </a:rPr>
              <a:t>MATT PENNINGTON</a:t>
            </a:r>
            <a:endParaRPr sz="1400" b="0" i="0" u="none" strike="noStrike" cap="none">
              <a:solidFill>
                <a:srgbClr val="000000"/>
              </a:solidFill>
              <a:latin typeface="Arial"/>
              <a:ea typeface="Arial"/>
              <a:cs typeface="Arial"/>
              <a:sym typeface="Arial"/>
            </a:endParaRPr>
          </a:p>
        </p:txBody>
      </p:sp>
      <p:sp>
        <p:nvSpPr>
          <p:cNvPr id="179" name="Google Shape;179;p21"/>
          <p:cNvSpPr txBox="1"/>
          <p:nvPr/>
        </p:nvSpPr>
        <p:spPr>
          <a:xfrm>
            <a:off x="12397665" y="5089319"/>
            <a:ext cx="4622400" cy="54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29"/>
              <a:buFont typeface="Arial"/>
              <a:buNone/>
            </a:pPr>
            <a:r>
              <a:rPr lang="en-US" sz="3529" b="1" i="0" u="none" strike="noStrike" cap="none">
                <a:solidFill>
                  <a:srgbClr val="FFFFFF"/>
                </a:solidFill>
                <a:latin typeface="Archivo Black"/>
                <a:ea typeface="Archivo Black"/>
                <a:cs typeface="Archivo Black"/>
                <a:sym typeface="Archivo Black"/>
              </a:rPr>
              <a:t>JEREMY BARNES</a:t>
            </a:r>
            <a:endParaRPr sz="1400" b="0" i="0" u="none" strike="noStrike" cap="none">
              <a:solidFill>
                <a:srgbClr val="000000"/>
              </a:solidFill>
              <a:latin typeface="Arial"/>
              <a:ea typeface="Arial"/>
              <a:cs typeface="Arial"/>
              <a:sym typeface="Arial"/>
            </a:endParaRPr>
          </a:p>
        </p:txBody>
      </p:sp>
      <p:grpSp>
        <p:nvGrpSpPr>
          <p:cNvPr id="180" name="Google Shape;180;p21"/>
          <p:cNvGrpSpPr/>
          <p:nvPr/>
        </p:nvGrpSpPr>
        <p:grpSpPr>
          <a:xfrm>
            <a:off x="17512889" y="6562873"/>
            <a:ext cx="6463189" cy="3464375"/>
            <a:chOff x="0" y="-47625"/>
            <a:chExt cx="1702228" cy="912422"/>
          </a:xfrm>
        </p:grpSpPr>
        <p:sp>
          <p:nvSpPr>
            <p:cNvPr id="181" name="Google Shape;181;p21"/>
            <p:cNvSpPr/>
            <p:nvPr/>
          </p:nvSpPr>
          <p:spPr>
            <a:xfrm>
              <a:off x="0" y="0"/>
              <a:ext cx="1702228" cy="864797"/>
            </a:xfrm>
            <a:custGeom>
              <a:avLst/>
              <a:gdLst/>
              <a:ahLst/>
              <a:cxnLst/>
              <a:rect l="l" t="t" r="r" b="b"/>
              <a:pathLst>
                <a:path w="1702228" h="864797" extrusionOk="0">
                  <a:moveTo>
                    <a:pt x="0" y="0"/>
                  </a:moveTo>
                  <a:lnTo>
                    <a:pt x="1702228" y="0"/>
                  </a:lnTo>
                  <a:lnTo>
                    <a:pt x="1702228" y="864797"/>
                  </a:lnTo>
                  <a:lnTo>
                    <a:pt x="0" y="864797"/>
                  </a:lnTo>
                  <a:close/>
                </a:path>
              </a:pathLst>
            </a:custGeom>
            <a:solidFill>
              <a:srgbClr val="EFA7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21"/>
            <p:cNvSpPr txBox="1"/>
            <p:nvPr/>
          </p:nvSpPr>
          <p:spPr>
            <a:xfrm>
              <a:off x="0" y="-47625"/>
              <a:ext cx="1702200" cy="912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21"/>
          <p:cNvPicPr preferRelativeResize="0"/>
          <p:nvPr/>
        </p:nvPicPr>
        <p:blipFill rotWithShape="1">
          <a:blip r:embed="rId4">
            <a:alphaModFix/>
          </a:blip>
          <a:srcRect/>
          <a:stretch/>
        </p:blipFill>
        <p:spPr>
          <a:xfrm>
            <a:off x="59144" y="8572500"/>
            <a:ext cx="2226856" cy="15773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2"/>
          <p:cNvPicPr preferRelativeResize="0"/>
          <p:nvPr/>
        </p:nvPicPr>
        <p:blipFill>
          <a:blip r:embed="rId3">
            <a:alphaModFix/>
          </a:blip>
          <a:stretch>
            <a:fillRect/>
          </a:stretch>
        </p:blipFill>
        <p:spPr>
          <a:xfrm>
            <a:off x="4381500" y="381000"/>
            <a:ext cx="9525000" cy="952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3" name="Google Shape;193;p23"/>
          <p:cNvGrpSpPr/>
          <p:nvPr/>
        </p:nvGrpSpPr>
        <p:grpSpPr>
          <a:xfrm>
            <a:off x="14027727" y="-1292653"/>
            <a:ext cx="6463145" cy="11579653"/>
            <a:chOff x="0" y="-47625"/>
            <a:chExt cx="1702228" cy="3049785"/>
          </a:xfrm>
        </p:grpSpPr>
        <p:sp>
          <p:nvSpPr>
            <p:cNvPr id="194" name="Google Shape;194;p23"/>
            <p:cNvSpPr/>
            <p:nvPr/>
          </p:nvSpPr>
          <p:spPr>
            <a:xfrm>
              <a:off x="0" y="0"/>
              <a:ext cx="1702228" cy="3002160"/>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EFA731"/>
            </a:solidFill>
            <a:ln>
              <a:noFill/>
            </a:ln>
          </p:spPr>
          <p:txBody>
            <a:bodyPr/>
            <a:lstStyle/>
            <a:p>
              <a:endParaRPr lang="en-US"/>
            </a:p>
          </p:txBody>
        </p:sp>
        <p:sp>
          <p:nvSpPr>
            <p:cNvPr id="195" name="Google Shape;195;p23"/>
            <p:cNvSpPr txBox="1"/>
            <p:nvPr/>
          </p:nvSpPr>
          <p:spPr>
            <a:xfrm>
              <a:off x="0" y="-47625"/>
              <a:ext cx="1702228" cy="30497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6" name="Google Shape;196;p23"/>
          <p:cNvGrpSpPr/>
          <p:nvPr/>
        </p:nvGrpSpPr>
        <p:grpSpPr>
          <a:xfrm>
            <a:off x="-1111827" y="847874"/>
            <a:ext cx="11710555" cy="2513585"/>
            <a:chOff x="0" y="-47625"/>
            <a:chExt cx="3084261" cy="662014"/>
          </a:xfrm>
        </p:grpSpPr>
        <p:sp>
          <p:nvSpPr>
            <p:cNvPr id="197" name="Google Shape;197;p23"/>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198" name="Google Shape;198;p23"/>
            <p:cNvSpPr txBox="1"/>
            <p:nvPr/>
          </p:nvSpPr>
          <p:spPr>
            <a:xfrm>
              <a:off x="0" y="-47625"/>
              <a:ext cx="3084261" cy="6620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99" name="Google Shape;199;p23"/>
          <p:cNvCxnSpPr/>
          <p:nvPr/>
        </p:nvCxnSpPr>
        <p:spPr>
          <a:xfrm>
            <a:off x="-570461" y="8598477"/>
            <a:ext cx="9714461" cy="0"/>
          </a:xfrm>
          <a:prstGeom prst="straightConnector1">
            <a:avLst/>
          </a:prstGeom>
          <a:noFill/>
          <a:ln w="38100" cap="flat" cmpd="sng">
            <a:solidFill>
              <a:srgbClr val="0C2A4E"/>
            </a:solidFill>
            <a:prstDash val="solid"/>
            <a:round/>
            <a:headEnd type="none" w="sm" len="sm"/>
            <a:tailEnd type="none" w="sm" len="sm"/>
          </a:ln>
        </p:spPr>
      </p:cxnSp>
      <p:sp>
        <p:nvSpPr>
          <p:cNvPr id="200" name="Google Shape;200;p23"/>
          <p:cNvSpPr txBox="1"/>
          <p:nvPr/>
        </p:nvSpPr>
        <p:spPr>
          <a:xfrm>
            <a:off x="1260638" y="1636075"/>
            <a:ext cx="6965700" cy="93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b="1">
                <a:solidFill>
                  <a:schemeClr val="lt1"/>
                </a:solidFill>
              </a:rPr>
              <a:t>Vested Interest Theory</a:t>
            </a:r>
            <a:r>
              <a:rPr lang="en-US" sz="4888" b="1">
                <a:solidFill>
                  <a:schemeClr val="dk1"/>
                </a:solidFill>
              </a:rPr>
              <a:t> </a:t>
            </a:r>
            <a:endParaRPr sz="4100"/>
          </a:p>
        </p:txBody>
      </p:sp>
      <p:sp>
        <p:nvSpPr>
          <p:cNvPr id="201" name="Google Shape;201;p23"/>
          <p:cNvSpPr txBox="1"/>
          <p:nvPr/>
        </p:nvSpPr>
        <p:spPr>
          <a:xfrm>
            <a:off x="440875" y="3909050"/>
            <a:ext cx="8703000" cy="414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50" i="1">
                <a:solidFill>
                  <a:srgbClr val="333333"/>
                </a:solidFill>
                <a:highlight>
                  <a:schemeClr val="lt1"/>
                </a:highlight>
                <a:latin typeface="Roboto"/>
                <a:ea typeface="Roboto"/>
                <a:cs typeface="Roboto"/>
                <a:sym typeface="Roboto"/>
              </a:rPr>
              <a:t>“Simply, when individuals perceive something to be important (i.e. highly vested), they are more likely to act on it.”</a:t>
            </a:r>
            <a:endParaRPr sz="2850" i="1">
              <a:solidFill>
                <a:srgbClr val="333333"/>
              </a:solidFill>
              <a:highlight>
                <a:schemeClr val="lt1"/>
              </a:highlight>
              <a:latin typeface="Roboto"/>
              <a:ea typeface="Roboto"/>
              <a:cs typeface="Roboto"/>
              <a:sym typeface="Roboto"/>
            </a:endParaRPr>
          </a:p>
          <a:p>
            <a:pPr marL="0" lvl="0" indent="0" algn="l" rtl="0">
              <a:lnSpc>
                <a:spcPct val="115000"/>
              </a:lnSpc>
              <a:spcBef>
                <a:spcPts val="1200"/>
              </a:spcBef>
              <a:spcAft>
                <a:spcPts val="1200"/>
              </a:spcAft>
              <a:buClr>
                <a:schemeClr val="dk1"/>
              </a:buClr>
              <a:buSzPts val="1100"/>
              <a:buFont typeface="Arial"/>
              <a:buNone/>
            </a:pPr>
            <a:r>
              <a:rPr lang="en-US" sz="2850" i="1">
                <a:solidFill>
                  <a:srgbClr val="333333"/>
                </a:solidFill>
                <a:highlight>
                  <a:schemeClr val="lt1"/>
                </a:highlight>
                <a:latin typeface="Roboto"/>
                <a:ea typeface="Roboto"/>
                <a:cs typeface="Roboto"/>
                <a:sym typeface="Roboto"/>
              </a:rPr>
              <a:t>	-Curto, Goldsmith, Miller, Carroll, Martin. 2023.</a:t>
            </a:r>
            <a:endParaRPr sz="3200">
              <a:solidFill>
                <a:schemeClr val="dk1"/>
              </a:solidFill>
              <a:latin typeface="Calibri"/>
              <a:ea typeface="Calibri"/>
              <a:cs typeface="Calibri"/>
              <a:sym typeface="Calibri"/>
            </a:endParaRPr>
          </a:p>
        </p:txBody>
      </p:sp>
      <p:pic>
        <p:nvPicPr>
          <p:cNvPr id="202" name="Google Shape;202;p23"/>
          <p:cNvPicPr preferRelativeResize="0"/>
          <p:nvPr/>
        </p:nvPicPr>
        <p:blipFill rotWithShape="1">
          <a:blip r:embed="rId3">
            <a:alphaModFix/>
          </a:blip>
          <a:srcRect/>
          <a:stretch/>
        </p:blipFill>
        <p:spPr>
          <a:xfrm>
            <a:off x="0" y="8709729"/>
            <a:ext cx="2226856" cy="1577355"/>
          </a:xfrm>
          <a:prstGeom prst="rect">
            <a:avLst/>
          </a:prstGeom>
          <a:noFill/>
          <a:ln>
            <a:noFill/>
          </a:ln>
        </p:spPr>
      </p:pic>
      <p:pic>
        <p:nvPicPr>
          <p:cNvPr id="203" name="Google Shape;203;p23"/>
          <p:cNvPicPr preferRelativeResize="0"/>
          <p:nvPr/>
        </p:nvPicPr>
        <p:blipFill>
          <a:blip r:embed="rId4">
            <a:alphaModFix/>
          </a:blip>
          <a:stretch>
            <a:fillRect/>
          </a:stretch>
        </p:blipFill>
        <p:spPr>
          <a:xfrm>
            <a:off x="12974037" y="2541225"/>
            <a:ext cx="6963713" cy="3911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p24"/>
          <p:cNvGrpSpPr/>
          <p:nvPr/>
        </p:nvGrpSpPr>
        <p:grpSpPr>
          <a:xfrm>
            <a:off x="14027727" y="-1292653"/>
            <a:ext cx="6463145" cy="11579653"/>
            <a:chOff x="0" y="-47625"/>
            <a:chExt cx="1702228" cy="3049785"/>
          </a:xfrm>
        </p:grpSpPr>
        <p:sp>
          <p:nvSpPr>
            <p:cNvPr id="209" name="Google Shape;209;p24"/>
            <p:cNvSpPr/>
            <p:nvPr/>
          </p:nvSpPr>
          <p:spPr>
            <a:xfrm>
              <a:off x="0" y="0"/>
              <a:ext cx="1702228" cy="3002160"/>
            </a:xfrm>
            <a:custGeom>
              <a:avLst/>
              <a:gdLst/>
              <a:ahLst/>
              <a:cxnLst/>
              <a:rect l="l" t="t" r="r" b="b"/>
              <a:pathLst>
                <a:path w="1702228" h="3002160" extrusionOk="0">
                  <a:moveTo>
                    <a:pt x="0" y="0"/>
                  </a:moveTo>
                  <a:lnTo>
                    <a:pt x="1702228" y="0"/>
                  </a:lnTo>
                  <a:lnTo>
                    <a:pt x="1702228" y="3002160"/>
                  </a:lnTo>
                  <a:lnTo>
                    <a:pt x="0" y="3002160"/>
                  </a:lnTo>
                  <a:close/>
                </a:path>
              </a:pathLst>
            </a:custGeom>
            <a:solidFill>
              <a:srgbClr val="EFA731"/>
            </a:solidFill>
            <a:ln>
              <a:noFill/>
            </a:ln>
          </p:spPr>
          <p:txBody>
            <a:bodyPr/>
            <a:lstStyle/>
            <a:p>
              <a:endParaRPr lang="en-US"/>
            </a:p>
          </p:txBody>
        </p:sp>
        <p:sp>
          <p:nvSpPr>
            <p:cNvPr id="210" name="Google Shape;210;p24"/>
            <p:cNvSpPr txBox="1"/>
            <p:nvPr/>
          </p:nvSpPr>
          <p:spPr>
            <a:xfrm>
              <a:off x="0" y="-47625"/>
              <a:ext cx="1702228" cy="30497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1" name="Google Shape;211;p24"/>
          <p:cNvPicPr preferRelativeResize="0"/>
          <p:nvPr/>
        </p:nvPicPr>
        <p:blipFill rotWithShape="1">
          <a:blip r:embed="rId3">
            <a:alphaModFix/>
          </a:blip>
          <a:srcRect/>
          <a:stretch/>
        </p:blipFill>
        <p:spPr>
          <a:xfrm>
            <a:off x="10845511" y="389659"/>
            <a:ext cx="9507682" cy="9507682"/>
          </a:xfrm>
          <a:prstGeom prst="rect">
            <a:avLst/>
          </a:prstGeom>
          <a:noFill/>
          <a:ln>
            <a:noFill/>
          </a:ln>
        </p:spPr>
      </p:pic>
      <p:grpSp>
        <p:nvGrpSpPr>
          <p:cNvPr id="212" name="Google Shape;212;p24"/>
          <p:cNvGrpSpPr/>
          <p:nvPr/>
        </p:nvGrpSpPr>
        <p:grpSpPr>
          <a:xfrm>
            <a:off x="-1111827" y="847874"/>
            <a:ext cx="11710555" cy="2513585"/>
            <a:chOff x="0" y="-47625"/>
            <a:chExt cx="3084261" cy="662014"/>
          </a:xfrm>
        </p:grpSpPr>
        <p:sp>
          <p:nvSpPr>
            <p:cNvPr id="213" name="Google Shape;213;p24"/>
            <p:cNvSpPr/>
            <p:nvPr/>
          </p:nvSpPr>
          <p:spPr>
            <a:xfrm>
              <a:off x="0" y="0"/>
              <a:ext cx="3084261" cy="614389"/>
            </a:xfrm>
            <a:custGeom>
              <a:avLst/>
              <a:gdLst/>
              <a:ahLst/>
              <a:cxnLst/>
              <a:rect l="l" t="t" r="r" b="b"/>
              <a:pathLst>
                <a:path w="3084261" h="614389" extrusionOk="0">
                  <a:moveTo>
                    <a:pt x="0" y="0"/>
                  </a:moveTo>
                  <a:lnTo>
                    <a:pt x="3084261" y="0"/>
                  </a:lnTo>
                  <a:lnTo>
                    <a:pt x="3084261" y="614389"/>
                  </a:lnTo>
                  <a:lnTo>
                    <a:pt x="0" y="614389"/>
                  </a:lnTo>
                  <a:close/>
                </a:path>
              </a:pathLst>
            </a:custGeom>
            <a:solidFill>
              <a:srgbClr val="0C2A4E"/>
            </a:solidFill>
            <a:ln>
              <a:noFill/>
            </a:ln>
          </p:spPr>
          <p:txBody>
            <a:bodyPr/>
            <a:lstStyle/>
            <a:p>
              <a:endParaRPr lang="en-US"/>
            </a:p>
          </p:txBody>
        </p:sp>
        <p:sp>
          <p:nvSpPr>
            <p:cNvPr id="214" name="Google Shape;214;p24"/>
            <p:cNvSpPr txBox="1"/>
            <p:nvPr/>
          </p:nvSpPr>
          <p:spPr>
            <a:xfrm>
              <a:off x="0" y="-47625"/>
              <a:ext cx="3084261" cy="6620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24"/>
          <p:cNvSpPr/>
          <p:nvPr/>
        </p:nvSpPr>
        <p:spPr>
          <a:xfrm>
            <a:off x="13041609" y="2520315"/>
            <a:ext cx="5246391" cy="5246370"/>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l="-25899" r="-2589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txBox="1"/>
          <p:nvPr/>
        </p:nvSpPr>
        <p:spPr>
          <a:xfrm>
            <a:off x="135800" y="1735228"/>
            <a:ext cx="9215400" cy="738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en-US" sz="4800" b="1">
                <a:solidFill>
                  <a:schemeClr val="lt1"/>
                </a:solidFill>
              </a:rPr>
              <a:t>K-12 School Shooting Database</a:t>
            </a:r>
            <a:endParaRPr sz="4100">
              <a:solidFill>
                <a:schemeClr val="lt1"/>
              </a:solidFill>
            </a:endParaRPr>
          </a:p>
        </p:txBody>
      </p:sp>
      <p:sp>
        <p:nvSpPr>
          <p:cNvPr id="217" name="Google Shape;217;p24"/>
          <p:cNvSpPr txBox="1"/>
          <p:nvPr/>
        </p:nvSpPr>
        <p:spPr>
          <a:xfrm>
            <a:off x="1028700" y="4053945"/>
            <a:ext cx="8875500" cy="4362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800">
                <a:solidFill>
                  <a:schemeClr val="dk1"/>
                </a:solidFill>
                <a:latin typeface="Open Sans"/>
                <a:ea typeface="Open Sans"/>
                <a:cs typeface="Open Sans"/>
                <a:sym typeface="Open Sans"/>
              </a:rPr>
              <a:t>What is a School Shooting?</a:t>
            </a:r>
            <a:endParaRPr sz="28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en-US" sz="2800">
                <a:solidFill>
                  <a:schemeClr val="dk1"/>
                </a:solidFill>
                <a:latin typeface="Open Sans"/>
                <a:ea typeface="Open Sans"/>
                <a:cs typeface="Open Sans"/>
                <a:sym typeface="Open Sans"/>
              </a:rPr>
              <a:t>	</a:t>
            </a:r>
            <a:r>
              <a:rPr lang="en-US" sz="2800" i="1">
                <a:solidFill>
                  <a:schemeClr val="dk1"/>
                </a:solidFill>
                <a:latin typeface="Open Sans"/>
                <a:ea typeface="Open Sans"/>
                <a:cs typeface="Open Sans"/>
                <a:sym typeface="Open Sans"/>
              </a:rPr>
              <a:t>“The K-12 School Shooting Database is a widely inclusive, open-source research project that documents when a gun is fired, brandished (pointed at a person with intent), or bullet hits school property, regardless of the number of victims, time, day, or reason.”</a:t>
            </a:r>
            <a:endParaRPr sz="2800" i="1">
              <a:solidFill>
                <a:schemeClr val="dk1"/>
              </a:solidFill>
              <a:latin typeface="Open Sans"/>
              <a:ea typeface="Open Sans"/>
              <a:cs typeface="Open Sans"/>
              <a:sym typeface="Open Sans"/>
            </a:endParaRPr>
          </a:p>
          <a:p>
            <a:pPr marL="457200" lvl="0" indent="-406400" algn="l" rtl="0">
              <a:lnSpc>
                <a:spcPct val="115000"/>
              </a:lnSpc>
              <a:spcBef>
                <a:spcPts val="1200"/>
              </a:spcBef>
              <a:spcAft>
                <a:spcPts val="0"/>
              </a:spcAft>
              <a:buClr>
                <a:schemeClr val="dk1"/>
              </a:buClr>
              <a:buSzPts val="2800"/>
              <a:buFont typeface="Open Sans"/>
              <a:buChar char="-"/>
            </a:pPr>
            <a:r>
              <a:rPr lang="en-US" sz="2800" i="1">
                <a:solidFill>
                  <a:schemeClr val="dk1"/>
                </a:solidFill>
                <a:latin typeface="Open Sans"/>
                <a:ea typeface="Open Sans"/>
                <a:cs typeface="Open Sans"/>
                <a:sym typeface="Open Sans"/>
              </a:rPr>
              <a:t>K-12 School Shooting Database </a:t>
            </a:r>
            <a:endParaRPr sz="2800" i="1">
              <a:solidFill>
                <a:schemeClr val="dk1"/>
              </a:solidFill>
              <a:latin typeface="Open Sans"/>
              <a:ea typeface="Open Sans"/>
              <a:cs typeface="Open Sans"/>
              <a:sym typeface="Open Sans"/>
            </a:endParaRPr>
          </a:p>
          <a:p>
            <a:pPr marL="914400" lvl="0" indent="0" algn="l" rtl="0">
              <a:lnSpc>
                <a:spcPct val="115000"/>
              </a:lnSpc>
              <a:spcBef>
                <a:spcPts val="1200"/>
              </a:spcBef>
              <a:spcAft>
                <a:spcPts val="1200"/>
              </a:spcAft>
              <a:buClr>
                <a:schemeClr val="dk1"/>
              </a:buClr>
              <a:buSzPts val="1100"/>
              <a:buFont typeface="Arial"/>
              <a:buNone/>
            </a:pPr>
            <a:r>
              <a:rPr lang="en-US" sz="2800" i="1"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https://k12ssdb.org/</a:t>
            </a:r>
            <a:endParaRPr sz="3961">
              <a:solidFill>
                <a:srgbClr val="0C2A4E"/>
              </a:solidFill>
              <a:latin typeface="Open Sans"/>
              <a:ea typeface="Open Sans"/>
              <a:cs typeface="Open Sans"/>
              <a:sym typeface="Open Sans"/>
            </a:endParaRPr>
          </a:p>
        </p:txBody>
      </p:sp>
      <p:pic>
        <p:nvPicPr>
          <p:cNvPr id="218" name="Google Shape;218;p24"/>
          <p:cNvPicPr preferRelativeResize="0"/>
          <p:nvPr/>
        </p:nvPicPr>
        <p:blipFill rotWithShape="1">
          <a:blip r:embed="rId6">
            <a:alphaModFix/>
          </a:blip>
          <a:srcRect/>
          <a:stretch/>
        </p:blipFill>
        <p:spPr>
          <a:xfrm>
            <a:off x="135800" y="8709654"/>
            <a:ext cx="2226856" cy="157735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1312</Words>
  <Application>Microsoft Office PowerPoint</Application>
  <PresentationFormat>Custom</PresentationFormat>
  <Paragraphs>195</Paragraphs>
  <Slides>55</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Montserrat</vt:lpstr>
      <vt:lpstr>Play</vt:lpstr>
      <vt:lpstr>Archivo Black</vt:lpstr>
      <vt:lpstr>Calibri</vt:lpstr>
      <vt:lpstr>Roboto</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Jeremy Barnes</dc:creator>
  <cp:lastModifiedBy>Jeremy Barnes</cp:lastModifiedBy>
  <cp:revision>1</cp:revision>
  <dcterms:modified xsi:type="dcterms:W3CDTF">2025-08-14T17:36:19Z</dcterms:modified>
</cp:coreProperties>
</file>