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
  </p:notesMasterIdLst>
  <p:sldIdLst>
    <p:sldId id="258" r:id="rId5"/>
    <p:sldId id="272" r:id="rId6"/>
    <p:sldId id="271" r:id="rId7"/>
    <p:sldId id="273" r:id="rId8"/>
    <p:sldId id="274" r:id="rId9"/>
    <p:sldId id="275" r:id="rId10"/>
    <p:sldId id="276" r:id="rId11"/>
    <p:sldId id="277" r:id="rId12"/>
    <p:sldId id="278" r:id="rId13"/>
    <p:sldId id="280" r:id="rId14"/>
    <p:sldId id="281" r:id="rId15"/>
    <p:sldId id="27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a:srgbClr val="869CB3"/>
    <a:srgbClr val="859AB3"/>
    <a:srgbClr val="A2BAD8"/>
    <a:srgbClr val="B3C9DE"/>
    <a:srgbClr val="777F70"/>
    <a:srgbClr val="A1BA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62" d="100"/>
          <a:sy n="62" d="100"/>
        </p:scale>
        <p:origin x="798" y="40"/>
      </p:cViewPr>
      <p:guideLst/>
    </p:cSldViewPr>
  </p:slideViewPr>
  <p:notesTextViewPr>
    <p:cViewPr>
      <p:scale>
        <a:sx n="1" d="1"/>
        <a:sy n="1" d="1"/>
      </p:scale>
      <p:origin x="0" y="0"/>
    </p:cViewPr>
  </p:notesTextViewPr>
  <p:notesViewPr>
    <p:cSldViewPr snapToGrid="0">
      <p:cViewPr varScale="1">
        <p:scale>
          <a:sx n="88" d="100"/>
          <a:sy n="88" d="100"/>
        </p:scale>
        <p:origin x="2964"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2C1AF4-0A29-418E-B3E2-D112825E4FEF}" type="datetimeFigureOut">
              <a:rPr lang="en-US" smtClean="0"/>
              <a:t>8/16/2021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90A011-BF72-430E-A069-C52136C3CF1D}" type="slidenum">
              <a:rPr lang="en-US" smtClean="0"/>
              <a:t>‹#›</a:t>
            </a:fld>
            <a:endParaRPr lang="en-US"/>
          </a:p>
        </p:txBody>
      </p:sp>
    </p:spTree>
    <p:extLst>
      <p:ext uri="{BB962C8B-B14F-4D97-AF65-F5344CB8AC3E}">
        <p14:creationId xmlns:p14="http://schemas.microsoft.com/office/powerpoint/2010/main" val="2785626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Todd will present, 2 </a:t>
            </a:r>
            <a:r>
              <a:rPr lang="en-US" dirty="0" err="1" smtClean="0"/>
              <a:t>mins</a:t>
            </a:r>
            <a:endParaRPr lang="en-US" dirty="0" smtClean="0"/>
          </a:p>
          <a:p>
            <a:pPr marL="514350" indent="-514350">
              <a:buFont typeface="+mj-lt"/>
              <a:buAutoNum type="arabicPeriod"/>
            </a:pPr>
            <a:r>
              <a:rPr lang="en-US" dirty="0" smtClean="0">
                <a:solidFill>
                  <a:srgbClr val="663300"/>
                </a:solidFill>
                <a:latin typeface="Franklin Gothic Medium Cond" panose="020B0606030402020204" pitchFamily="34" charset="0"/>
              </a:rPr>
              <a:t>What do students need to know and be able to do? (Standards and Curriculum</a:t>
            </a:r>
            <a:r>
              <a:rPr lang="en-US" baseline="0" dirty="0" smtClean="0">
                <a:solidFill>
                  <a:srgbClr val="663300"/>
                </a:solidFill>
                <a:latin typeface="Franklin Gothic Medium Cond" panose="020B0606030402020204" pitchFamily="34" charset="0"/>
              </a:rPr>
              <a:t> – Essential Skills and Knowledge</a:t>
            </a:r>
            <a:r>
              <a:rPr lang="en-US" dirty="0" smtClean="0">
                <a:solidFill>
                  <a:srgbClr val="663300"/>
                </a:solidFill>
                <a:latin typeface="Franklin Gothic Medium Cond" panose="020B0606030402020204" pitchFamily="34" charset="0"/>
              </a:rPr>
              <a:t>)</a:t>
            </a:r>
          </a:p>
          <a:p>
            <a:pPr marL="514350" indent="-514350">
              <a:buFont typeface="+mj-lt"/>
              <a:buAutoNum type="arabicPeriod"/>
            </a:pPr>
            <a:r>
              <a:rPr lang="en-US" dirty="0" smtClean="0">
                <a:solidFill>
                  <a:srgbClr val="663300"/>
                </a:solidFill>
                <a:latin typeface="Franklin Gothic Medium Cond" panose="020B0606030402020204" pitchFamily="34" charset="0"/>
              </a:rPr>
              <a:t>How do we know if they know and can do it? (Assessments)</a:t>
            </a:r>
          </a:p>
          <a:p>
            <a:pPr marL="514350" indent="-514350">
              <a:buFont typeface="+mj-lt"/>
              <a:buAutoNum type="arabicPeriod"/>
            </a:pPr>
            <a:r>
              <a:rPr lang="en-US" dirty="0" smtClean="0">
                <a:solidFill>
                  <a:srgbClr val="663300"/>
                </a:solidFill>
                <a:latin typeface="Franklin Gothic Medium Cond" panose="020B0606030402020204" pitchFamily="34" charset="0"/>
              </a:rPr>
              <a:t>How do we teach it? (Tier I Instruction, whatever 80% of our kids need next)</a:t>
            </a:r>
          </a:p>
          <a:p>
            <a:pPr marL="514350" indent="-514350">
              <a:buFont typeface="+mj-lt"/>
              <a:buAutoNum type="arabicPeriod"/>
            </a:pPr>
            <a:r>
              <a:rPr lang="en-US" dirty="0" smtClean="0">
                <a:solidFill>
                  <a:srgbClr val="663300"/>
                </a:solidFill>
                <a:latin typeface="Franklin Gothic Medium Cond" panose="020B0606030402020204" pitchFamily="34" charset="0"/>
              </a:rPr>
              <a:t>What do we do if they don’t know or can’t do it? (Tier II designed for 15%, and Tier III customized to meet the needs of 5%)</a:t>
            </a:r>
          </a:p>
          <a:p>
            <a:pPr marL="514350" indent="-514350">
              <a:buFont typeface="+mj-lt"/>
              <a:buAutoNum type="arabicPeriod"/>
            </a:pPr>
            <a:r>
              <a:rPr lang="en-US" dirty="0" smtClean="0">
                <a:solidFill>
                  <a:srgbClr val="663300"/>
                </a:solidFill>
                <a:latin typeface="Franklin Gothic Medium Cond" panose="020B0606030402020204" pitchFamily="34" charset="0"/>
              </a:rPr>
              <a:t>What do we do if they already can do it? (Tier II and III instruction for high-achieving, gifted and talented learners)</a:t>
            </a:r>
          </a:p>
          <a:p>
            <a:endParaRPr lang="en-US" dirty="0" smtClean="0"/>
          </a:p>
        </p:txBody>
      </p:sp>
      <p:sp>
        <p:nvSpPr>
          <p:cNvPr id="4" name="Slide Number Placeholder 3"/>
          <p:cNvSpPr>
            <a:spLocks noGrp="1"/>
          </p:cNvSpPr>
          <p:nvPr>
            <p:ph type="sldNum" sz="quarter" idx="10"/>
          </p:nvPr>
        </p:nvSpPr>
        <p:spPr/>
        <p:txBody>
          <a:bodyPr/>
          <a:lstStyle/>
          <a:p>
            <a:fld id="{6B90A011-BF72-430E-A069-C52136C3CF1D}" type="slidenum">
              <a:rPr lang="en-US" smtClean="0"/>
              <a:t>2</a:t>
            </a:fld>
            <a:endParaRPr lang="en-US"/>
          </a:p>
        </p:txBody>
      </p:sp>
    </p:spTree>
    <p:extLst>
      <p:ext uri="{BB962C8B-B14F-4D97-AF65-F5344CB8AC3E}">
        <p14:creationId xmlns:p14="http://schemas.microsoft.com/office/powerpoint/2010/main" val="3790931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Caitlin, Leah and Hannah will present. 10 minutes.</a:t>
            </a:r>
          </a:p>
          <a:p>
            <a:r>
              <a:rPr lang="en-US" dirty="0" smtClean="0"/>
              <a:t>Think, health</a:t>
            </a:r>
            <a:r>
              <a:rPr lang="en-US" baseline="0" dirty="0" smtClean="0"/>
              <a:t> screenings that lead to different levels of preventative and responsive treatment.</a:t>
            </a:r>
            <a:endParaRPr lang="en-US" dirty="0" smtClean="0"/>
          </a:p>
          <a:p>
            <a:r>
              <a:rPr lang="en-US" dirty="0" smtClean="0"/>
              <a:t>Emphasis</a:t>
            </a:r>
            <a:r>
              <a:rPr lang="en-US" baseline="0" dirty="0" smtClean="0"/>
              <a:t> that students receive Tier I </a:t>
            </a:r>
            <a:r>
              <a:rPr lang="en-US" i="1" baseline="0" dirty="0" smtClean="0"/>
              <a:t>and</a:t>
            </a:r>
            <a:r>
              <a:rPr lang="en-US" i="0" baseline="0" dirty="0" smtClean="0"/>
              <a:t> Tier II </a:t>
            </a:r>
            <a:r>
              <a:rPr lang="en-US" i="1" baseline="0" dirty="0" smtClean="0"/>
              <a:t>and </a:t>
            </a:r>
            <a:r>
              <a:rPr lang="en-US" i="0" baseline="0" dirty="0" smtClean="0"/>
              <a:t>Tier III as necessary (layered, tiered, productive)</a:t>
            </a:r>
          </a:p>
          <a:p>
            <a:r>
              <a:rPr lang="en-US" dirty="0" smtClean="0"/>
              <a:t>Not just academics!</a:t>
            </a:r>
          </a:p>
          <a:p>
            <a:r>
              <a:rPr lang="en-US" dirty="0" smtClean="0"/>
              <a:t>Remember, Gifted kids are</a:t>
            </a:r>
            <a:r>
              <a:rPr lang="en-US" baseline="0" dirty="0" smtClean="0"/>
              <a:t> gifted all day</a:t>
            </a:r>
            <a:r>
              <a:rPr lang="en-US" baseline="0" dirty="0" smtClean="0">
                <a:sym typeface="Wingdings" panose="05000000000000000000" pitchFamily="2" charset="2"/>
              </a:rPr>
              <a:t></a:t>
            </a:r>
          </a:p>
          <a:p>
            <a:r>
              <a:rPr lang="en-US" baseline="0" dirty="0" smtClean="0">
                <a:sym typeface="Wingdings" panose="05000000000000000000" pitchFamily="2" charset="2"/>
              </a:rPr>
              <a:t>The East Side Story – Waiting to start REACH because 80% needed SIPPS</a:t>
            </a:r>
            <a:endParaRPr lang="en-US" dirty="0"/>
          </a:p>
        </p:txBody>
      </p:sp>
      <p:sp>
        <p:nvSpPr>
          <p:cNvPr id="4" name="Slide Number Placeholder 3"/>
          <p:cNvSpPr>
            <a:spLocks noGrp="1"/>
          </p:cNvSpPr>
          <p:nvPr>
            <p:ph type="sldNum" sz="quarter" idx="10"/>
          </p:nvPr>
        </p:nvSpPr>
        <p:spPr/>
        <p:txBody>
          <a:bodyPr/>
          <a:lstStyle/>
          <a:p>
            <a:fld id="{6B90A011-BF72-430E-A069-C52136C3CF1D}" type="slidenum">
              <a:rPr lang="en-US" smtClean="0"/>
              <a:t>3</a:t>
            </a:fld>
            <a:endParaRPr lang="en-US"/>
          </a:p>
        </p:txBody>
      </p:sp>
    </p:spTree>
    <p:extLst>
      <p:ext uri="{BB962C8B-B14F-4D97-AF65-F5344CB8AC3E}">
        <p14:creationId xmlns:p14="http://schemas.microsoft.com/office/powerpoint/2010/main" val="3904538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Sherry will present,</a:t>
            </a:r>
            <a:r>
              <a:rPr lang="en-US" baseline="0" dirty="0" smtClean="0"/>
              <a:t> 5 minutes</a:t>
            </a:r>
            <a:endParaRPr lang="en-US" dirty="0" smtClean="0"/>
          </a:p>
          <a:p>
            <a:r>
              <a:rPr lang="en-US" dirty="0" smtClean="0"/>
              <a:t>Replaces discrepancy model, which required students to essentially fail before they qualified</a:t>
            </a:r>
            <a:r>
              <a:rPr lang="en-US" baseline="0" dirty="0" smtClean="0"/>
              <a:t> for services</a:t>
            </a:r>
          </a:p>
          <a:p>
            <a:r>
              <a:rPr lang="en-US" baseline="0" dirty="0" smtClean="0"/>
              <a:t>The intent is to provide early, effective intervention to prevent need for special education service</a:t>
            </a:r>
          </a:p>
          <a:p>
            <a:r>
              <a:rPr lang="en-US" dirty="0" smtClean="0"/>
              <a:t>At</a:t>
            </a:r>
            <a:r>
              <a:rPr lang="en-US" baseline="0" dirty="0" smtClean="0"/>
              <a:t> the glimmer of an issue, we contact parents to recommend intervention. S</a:t>
            </a:r>
            <a:r>
              <a:rPr lang="en-US" dirty="0" smtClean="0"/>
              <a:t>tudents remain</a:t>
            </a:r>
            <a:r>
              <a:rPr lang="en-US" baseline="0" dirty="0" smtClean="0"/>
              <a:t> in Tier II for 6-12 weeks, and, Tier III for perhaps another 6 weeks, totaling 18, and, if there is not sufficient progress, special education evaluation takes place.</a:t>
            </a:r>
          </a:p>
          <a:p>
            <a:r>
              <a:rPr lang="en-US" baseline="0" dirty="0" smtClean="0"/>
              <a:t>MTSS is integrated across the entire organization.</a:t>
            </a:r>
          </a:p>
          <a:p>
            <a:r>
              <a:rPr lang="en-US" baseline="0" dirty="0" smtClean="0"/>
              <a:t>Tier I instruction is designed to meet the needs of 80% of students as determined by assessment. The 20% of students who need fundamental or advanced intervention may receive such interventions in class or, sometimes, in pullout or, at grades 6-12, in specially-designed sections.</a:t>
            </a:r>
          </a:p>
        </p:txBody>
      </p:sp>
      <p:sp>
        <p:nvSpPr>
          <p:cNvPr id="4" name="Slide Number Placeholder 3"/>
          <p:cNvSpPr>
            <a:spLocks noGrp="1"/>
          </p:cNvSpPr>
          <p:nvPr>
            <p:ph type="sldNum" sz="quarter" idx="10"/>
          </p:nvPr>
        </p:nvSpPr>
        <p:spPr/>
        <p:txBody>
          <a:bodyPr/>
          <a:lstStyle/>
          <a:p>
            <a:fld id="{6B90A011-BF72-430E-A069-C52136C3CF1D}" type="slidenum">
              <a:rPr lang="en-US" smtClean="0"/>
              <a:t>4</a:t>
            </a:fld>
            <a:endParaRPr lang="en-US"/>
          </a:p>
        </p:txBody>
      </p:sp>
    </p:spTree>
    <p:extLst>
      <p:ext uri="{BB962C8B-B14F-4D97-AF65-F5344CB8AC3E}">
        <p14:creationId xmlns:p14="http://schemas.microsoft.com/office/powerpoint/2010/main" val="2415504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Ashlie and Gretchen will present,</a:t>
            </a:r>
            <a:r>
              <a:rPr lang="en-US" baseline="0" dirty="0" smtClean="0"/>
              <a:t> 5 minutes</a:t>
            </a:r>
          </a:p>
          <a:p>
            <a:r>
              <a:rPr lang="en-US" baseline="0" dirty="0" smtClean="0"/>
              <a:t>Emphasis that this is not something that only specialists do, system-wide</a:t>
            </a:r>
          </a:p>
          <a:p>
            <a:r>
              <a:rPr lang="en-US" baseline="0" dirty="0" smtClean="0"/>
              <a:t>MTSS Teams the Board may have heard about – essentially, MTSS underlies all academic and SEB decision-making</a:t>
            </a:r>
          </a:p>
          <a:p>
            <a:r>
              <a:rPr lang="en-US" baseline="0" dirty="0" smtClean="0"/>
              <a:t>Paras are joining literacy and SEL professional learning, and, some, like Janine Ensign, have received specialized trainings, e.g., Right Response De-Escalation, Registered Behavior Technician</a:t>
            </a:r>
          </a:p>
          <a:p>
            <a:r>
              <a:rPr lang="en-US" baseline="0" dirty="0" smtClean="0"/>
              <a:t>Administrators support and guide implementation with strategic hiring, repurposing of positions to facilitate improved designs</a:t>
            </a:r>
          </a:p>
          <a:p>
            <a:r>
              <a:rPr lang="en-US" baseline="0" dirty="0" smtClean="0"/>
              <a:t>CSCT, the Ranger Clinic, and the Parent Liaison Program are examples of treatments and interventions in our Tier I, II and III domains</a:t>
            </a:r>
          </a:p>
          <a:p>
            <a:r>
              <a:rPr lang="en-US" baseline="0" dirty="0" smtClean="0"/>
              <a:t>Ashlie and Gretchen will share a story from their experience, showing the broad involvement of diverse staff</a:t>
            </a:r>
          </a:p>
          <a:p>
            <a:endParaRPr lang="en-US" baseline="0" dirty="0" smtClean="0"/>
          </a:p>
        </p:txBody>
      </p:sp>
      <p:sp>
        <p:nvSpPr>
          <p:cNvPr id="4" name="Slide Number Placeholder 3"/>
          <p:cNvSpPr>
            <a:spLocks noGrp="1"/>
          </p:cNvSpPr>
          <p:nvPr>
            <p:ph type="sldNum" sz="quarter" idx="10"/>
          </p:nvPr>
        </p:nvSpPr>
        <p:spPr/>
        <p:txBody>
          <a:bodyPr/>
          <a:lstStyle/>
          <a:p>
            <a:fld id="{6B90A011-BF72-430E-A069-C52136C3CF1D}" type="slidenum">
              <a:rPr lang="en-US" smtClean="0"/>
              <a:t>5</a:t>
            </a:fld>
            <a:endParaRPr lang="en-US"/>
          </a:p>
        </p:txBody>
      </p:sp>
    </p:spTree>
    <p:extLst>
      <p:ext uri="{BB962C8B-B14F-4D97-AF65-F5344CB8AC3E}">
        <p14:creationId xmlns:p14="http://schemas.microsoft.com/office/powerpoint/2010/main" val="4159188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Jodi and Sabrina, Susan, Patti, and Anne Penn will present,</a:t>
            </a:r>
            <a:r>
              <a:rPr lang="en-US" baseline="0" dirty="0" smtClean="0"/>
              <a:t> 8-10 minutes</a:t>
            </a:r>
          </a:p>
          <a:p>
            <a:r>
              <a:rPr lang="en-US" dirty="0" smtClean="0"/>
              <a:t>We</a:t>
            </a:r>
            <a:r>
              <a:rPr lang="en-US" baseline="0" dirty="0" smtClean="0"/>
              <a:t> don’t want to overstate that we have a fully-functioning MTSS system; we are in early stages, but, are committed</a:t>
            </a:r>
          </a:p>
          <a:p>
            <a:r>
              <a:rPr lang="en-US" baseline="0" dirty="0" smtClean="0"/>
              <a:t>Highly recommended and typical to map and implement MTSS first in literacy, then, socio-emotional behavioral, then, math, then, across all subjects</a:t>
            </a:r>
          </a:p>
          <a:p>
            <a:r>
              <a:rPr lang="en-US" baseline="0" dirty="0" smtClean="0"/>
              <a:t>The work of many teams becomes the work of one</a:t>
            </a:r>
          </a:p>
          <a:p>
            <a:r>
              <a:rPr lang="en-US" baseline="0" dirty="0" smtClean="0"/>
              <a:t>Special education is not separate from MTSS, it’s a central part of it</a:t>
            </a:r>
          </a:p>
          <a:p>
            <a:r>
              <a:rPr lang="en-US" baseline="0" dirty="0" smtClean="0"/>
              <a:t>Our January 24 day and our literacy trainings have been focused on intervention for students who need help with fundamentals or with accelerated learning</a:t>
            </a:r>
          </a:p>
          <a:p>
            <a:r>
              <a:rPr lang="en-US" baseline="0" dirty="0" smtClean="0"/>
              <a:t>Continuous improvement means looking at data, deciding what kids need, finding the best curriculum and instructional strategies to meet that need, and, monitoring student outcomes after implementation. That is, it’s an ongoing cycle.</a:t>
            </a:r>
            <a:endParaRPr lang="en-US" dirty="0" smtClean="0"/>
          </a:p>
        </p:txBody>
      </p:sp>
      <p:sp>
        <p:nvSpPr>
          <p:cNvPr id="4" name="Slide Number Placeholder 3"/>
          <p:cNvSpPr>
            <a:spLocks noGrp="1"/>
          </p:cNvSpPr>
          <p:nvPr>
            <p:ph type="sldNum" sz="quarter" idx="10"/>
          </p:nvPr>
        </p:nvSpPr>
        <p:spPr/>
        <p:txBody>
          <a:bodyPr/>
          <a:lstStyle/>
          <a:p>
            <a:fld id="{6B90A011-BF72-430E-A069-C52136C3CF1D}" type="slidenum">
              <a:rPr lang="en-US" smtClean="0"/>
              <a:t>6</a:t>
            </a:fld>
            <a:endParaRPr lang="en-US"/>
          </a:p>
        </p:txBody>
      </p:sp>
    </p:spTree>
    <p:extLst>
      <p:ext uri="{BB962C8B-B14F-4D97-AF65-F5344CB8AC3E}">
        <p14:creationId xmlns:p14="http://schemas.microsoft.com/office/powerpoint/2010/main" val="1735544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Deb Tedstrom and Susan Martenson will present,</a:t>
            </a:r>
            <a:r>
              <a:rPr lang="en-US" baseline="0" dirty="0" smtClean="0"/>
              <a:t> 5 minutes</a:t>
            </a:r>
          </a:p>
          <a:p>
            <a:r>
              <a:rPr lang="en-US" baseline="0" dirty="0" smtClean="0"/>
              <a:t>Our aim is that MTSS become the new paradigm, the new way of doing business, the new status quo</a:t>
            </a:r>
          </a:p>
          <a:p>
            <a:r>
              <a:rPr lang="en-US" baseline="0" dirty="0" smtClean="0"/>
              <a:t>On the calendar, we can see days dedicated to data analysis, and, trade days that provide valuable MTSS data and placement meeting time</a:t>
            </a:r>
          </a:p>
          <a:p>
            <a:r>
              <a:rPr lang="en-US" baseline="0" dirty="0" smtClean="0"/>
              <a:t>More and more do educators see the relevance of using data to place, group and progress-monitor students and to differentiate and individualize instruction</a:t>
            </a:r>
            <a:endParaRPr lang="en-US" dirty="0" smtClean="0"/>
          </a:p>
        </p:txBody>
      </p:sp>
      <p:sp>
        <p:nvSpPr>
          <p:cNvPr id="4" name="Slide Number Placeholder 3"/>
          <p:cNvSpPr>
            <a:spLocks noGrp="1"/>
          </p:cNvSpPr>
          <p:nvPr>
            <p:ph type="sldNum" sz="quarter" idx="10"/>
          </p:nvPr>
        </p:nvSpPr>
        <p:spPr/>
        <p:txBody>
          <a:bodyPr/>
          <a:lstStyle/>
          <a:p>
            <a:fld id="{6B90A011-BF72-430E-A069-C52136C3CF1D}" type="slidenum">
              <a:rPr lang="en-US" smtClean="0"/>
              <a:t>7</a:t>
            </a:fld>
            <a:endParaRPr lang="en-US"/>
          </a:p>
        </p:txBody>
      </p:sp>
    </p:spTree>
    <p:extLst>
      <p:ext uri="{BB962C8B-B14F-4D97-AF65-F5344CB8AC3E}">
        <p14:creationId xmlns:p14="http://schemas.microsoft.com/office/powerpoint/2010/main" val="3625417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Bob, Lynne and Sherry will present, 5 </a:t>
            </a:r>
            <a:r>
              <a:rPr lang="en-US" dirty="0" err="1" smtClean="0"/>
              <a:t>mins</a:t>
            </a:r>
            <a:endParaRPr lang="en-US" dirty="0" smtClean="0"/>
          </a:p>
          <a:p>
            <a:r>
              <a:rPr lang="en-US" baseline="0" dirty="0" smtClean="0"/>
              <a:t>A common misconception about MTSS is that Tier I is necessarily a particular textbook or instructional approach. Instead, Tier I is designed to fulfill what 80% of kids need next.</a:t>
            </a:r>
          </a:p>
          <a:p>
            <a:r>
              <a:rPr lang="en-US" baseline="0" dirty="0" smtClean="0"/>
              <a:t>Tier I could be understood as a program that contains a blend of research-based practices.</a:t>
            </a:r>
          </a:p>
          <a:p>
            <a:r>
              <a:rPr lang="en-US" baseline="0" dirty="0" smtClean="0"/>
              <a:t>Tier II could be understood as additional, discrete interventions that we can buy that, when they supplement instruction, meet the needs of about 15% more</a:t>
            </a:r>
          </a:p>
          <a:p>
            <a:r>
              <a:rPr lang="en-US" baseline="0" dirty="0" smtClean="0"/>
              <a:t>Tier III could be understood as more intensive, customized intervention with the Tier II resource</a:t>
            </a:r>
          </a:p>
          <a:p>
            <a:r>
              <a:rPr lang="en-US" baseline="0" dirty="0" smtClean="0"/>
              <a:t>Some districts take a tiered approach to continuous improvement for all employees</a:t>
            </a:r>
          </a:p>
          <a:p>
            <a:endParaRPr lang="en-US" baseline="0" dirty="0" smtClean="0"/>
          </a:p>
        </p:txBody>
      </p:sp>
      <p:sp>
        <p:nvSpPr>
          <p:cNvPr id="4" name="Slide Number Placeholder 3"/>
          <p:cNvSpPr>
            <a:spLocks noGrp="1"/>
          </p:cNvSpPr>
          <p:nvPr>
            <p:ph type="sldNum" sz="quarter" idx="10"/>
          </p:nvPr>
        </p:nvSpPr>
        <p:spPr/>
        <p:txBody>
          <a:bodyPr/>
          <a:lstStyle/>
          <a:p>
            <a:fld id="{6B90A011-BF72-430E-A069-C52136C3CF1D}" type="slidenum">
              <a:rPr lang="en-US" smtClean="0"/>
              <a:t>8</a:t>
            </a:fld>
            <a:endParaRPr lang="en-US"/>
          </a:p>
        </p:txBody>
      </p:sp>
    </p:spTree>
    <p:extLst>
      <p:ext uri="{BB962C8B-B14F-4D97-AF65-F5344CB8AC3E}">
        <p14:creationId xmlns:p14="http://schemas.microsoft.com/office/powerpoint/2010/main" val="3612321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Susan Martenson and Todd present, 3 min</a:t>
            </a:r>
          </a:p>
        </p:txBody>
      </p:sp>
      <p:sp>
        <p:nvSpPr>
          <p:cNvPr id="4" name="Slide Number Placeholder 3"/>
          <p:cNvSpPr>
            <a:spLocks noGrp="1"/>
          </p:cNvSpPr>
          <p:nvPr>
            <p:ph type="sldNum" sz="quarter" idx="10"/>
          </p:nvPr>
        </p:nvSpPr>
        <p:spPr/>
        <p:txBody>
          <a:bodyPr/>
          <a:lstStyle/>
          <a:p>
            <a:fld id="{6B90A011-BF72-430E-A069-C52136C3CF1D}" type="slidenum">
              <a:rPr lang="en-US" smtClean="0"/>
              <a:t>9</a:t>
            </a:fld>
            <a:endParaRPr lang="en-US"/>
          </a:p>
        </p:txBody>
      </p:sp>
    </p:spTree>
    <p:extLst>
      <p:ext uri="{BB962C8B-B14F-4D97-AF65-F5344CB8AC3E}">
        <p14:creationId xmlns:p14="http://schemas.microsoft.com/office/powerpoint/2010/main" val="789874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E3CAFB6-E661-428C-B38C-E388B5392744}" type="datetimeFigureOut">
              <a:rPr lang="en-US" smtClean="0"/>
              <a:t>8/16/2021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182B1E-5CBD-4FC4-8901-9D1F14EF2FD8}" type="slidenum">
              <a:rPr lang="en-US" smtClean="0"/>
              <a:t>‹#›</a:t>
            </a:fld>
            <a:endParaRPr lang="en-US"/>
          </a:p>
        </p:txBody>
      </p:sp>
    </p:spTree>
    <p:extLst>
      <p:ext uri="{BB962C8B-B14F-4D97-AF65-F5344CB8AC3E}">
        <p14:creationId xmlns:p14="http://schemas.microsoft.com/office/powerpoint/2010/main" val="3392814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3CAFB6-E661-428C-B38C-E388B5392744}" type="datetimeFigureOut">
              <a:rPr lang="en-US" smtClean="0"/>
              <a:t>8/16/2021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182B1E-5CBD-4FC4-8901-9D1F14EF2FD8}" type="slidenum">
              <a:rPr lang="en-US" smtClean="0"/>
              <a:t>‹#›</a:t>
            </a:fld>
            <a:endParaRPr lang="en-US"/>
          </a:p>
        </p:txBody>
      </p:sp>
    </p:spTree>
    <p:extLst>
      <p:ext uri="{BB962C8B-B14F-4D97-AF65-F5344CB8AC3E}">
        <p14:creationId xmlns:p14="http://schemas.microsoft.com/office/powerpoint/2010/main" val="2750816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3CAFB6-E661-428C-B38C-E388B5392744}" type="datetimeFigureOut">
              <a:rPr lang="en-US" smtClean="0"/>
              <a:t>8/16/2021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182B1E-5CBD-4FC4-8901-9D1F14EF2FD8}" type="slidenum">
              <a:rPr lang="en-US" smtClean="0"/>
              <a:t>‹#›</a:t>
            </a:fld>
            <a:endParaRPr lang="en-US"/>
          </a:p>
        </p:txBody>
      </p:sp>
    </p:spTree>
    <p:extLst>
      <p:ext uri="{BB962C8B-B14F-4D97-AF65-F5344CB8AC3E}">
        <p14:creationId xmlns:p14="http://schemas.microsoft.com/office/powerpoint/2010/main" val="58939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3CAFB6-E661-428C-B38C-E388B5392744}" type="datetimeFigureOut">
              <a:rPr lang="en-US" smtClean="0"/>
              <a:t>8/16/2021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182B1E-5CBD-4FC4-8901-9D1F14EF2FD8}" type="slidenum">
              <a:rPr lang="en-US" smtClean="0"/>
              <a:t>‹#›</a:t>
            </a:fld>
            <a:endParaRPr lang="en-US"/>
          </a:p>
        </p:txBody>
      </p:sp>
    </p:spTree>
    <p:extLst>
      <p:ext uri="{BB962C8B-B14F-4D97-AF65-F5344CB8AC3E}">
        <p14:creationId xmlns:p14="http://schemas.microsoft.com/office/powerpoint/2010/main" val="1643829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E3CAFB6-E661-428C-B38C-E388B5392744}" type="datetimeFigureOut">
              <a:rPr lang="en-US" smtClean="0"/>
              <a:t>8/16/2021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182B1E-5CBD-4FC4-8901-9D1F14EF2FD8}" type="slidenum">
              <a:rPr lang="en-US" smtClean="0"/>
              <a:t>‹#›</a:t>
            </a:fld>
            <a:endParaRPr lang="en-US"/>
          </a:p>
        </p:txBody>
      </p:sp>
    </p:spTree>
    <p:extLst>
      <p:ext uri="{BB962C8B-B14F-4D97-AF65-F5344CB8AC3E}">
        <p14:creationId xmlns:p14="http://schemas.microsoft.com/office/powerpoint/2010/main" val="3853156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E3CAFB6-E661-428C-B38C-E388B5392744}" type="datetimeFigureOut">
              <a:rPr lang="en-US" smtClean="0"/>
              <a:t>8/16/2021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182B1E-5CBD-4FC4-8901-9D1F14EF2FD8}" type="slidenum">
              <a:rPr lang="en-US" smtClean="0"/>
              <a:t>‹#›</a:t>
            </a:fld>
            <a:endParaRPr lang="en-US"/>
          </a:p>
        </p:txBody>
      </p:sp>
    </p:spTree>
    <p:extLst>
      <p:ext uri="{BB962C8B-B14F-4D97-AF65-F5344CB8AC3E}">
        <p14:creationId xmlns:p14="http://schemas.microsoft.com/office/powerpoint/2010/main" val="3652756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E3CAFB6-E661-428C-B38C-E388B5392744}" type="datetimeFigureOut">
              <a:rPr lang="en-US" smtClean="0"/>
              <a:t>8/16/2021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182B1E-5CBD-4FC4-8901-9D1F14EF2FD8}" type="slidenum">
              <a:rPr lang="en-US" smtClean="0"/>
              <a:t>‹#›</a:t>
            </a:fld>
            <a:endParaRPr lang="en-US"/>
          </a:p>
        </p:txBody>
      </p:sp>
    </p:spTree>
    <p:extLst>
      <p:ext uri="{BB962C8B-B14F-4D97-AF65-F5344CB8AC3E}">
        <p14:creationId xmlns:p14="http://schemas.microsoft.com/office/powerpoint/2010/main" val="3680728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E3CAFB6-E661-428C-B38C-E388B5392744}" type="datetimeFigureOut">
              <a:rPr lang="en-US" smtClean="0"/>
              <a:t>8/16/2021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182B1E-5CBD-4FC4-8901-9D1F14EF2FD8}" type="slidenum">
              <a:rPr lang="en-US" smtClean="0"/>
              <a:t>‹#›</a:t>
            </a:fld>
            <a:endParaRPr lang="en-US"/>
          </a:p>
        </p:txBody>
      </p:sp>
    </p:spTree>
    <p:extLst>
      <p:ext uri="{BB962C8B-B14F-4D97-AF65-F5344CB8AC3E}">
        <p14:creationId xmlns:p14="http://schemas.microsoft.com/office/powerpoint/2010/main" val="2600818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3CAFB6-E661-428C-B38C-E388B5392744}" type="datetimeFigureOut">
              <a:rPr lang="en-US" smtClean="0"/>
              <a:t>8/16/2021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182B1E-5CBD-4FC4-8901-9D1F14EF2FD8}" type="slidenum">
              <a:rPr lang="en-US" smtClean="0"/>
              <a:t>‹#›</a:t>
            </a:fld>
            <a:endParaRPr lang="en-US"/>
          </a:p>
        </p:txBody>
      </p:sp>
    </p:spTree>
    <p:extLst>
      <p:ext uri="{BB962C8B-B14F-4D97-AF65-F5344CB8AC3E}">
        <p14:creationId xmlns:p14="http://schemas.microsoft.com/office/powerpoint/2010/main" val="75276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E3CAFB6-E661-428C-B38C-E388B5392744}" type="datetimeFigureOut">
              <a:rPr lang="en-US" smtClean="0"/>
              <a:t>8/16/2021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182B1E-5CBD-4FC4-8901-9D1F14EF2FD8}" type="slidenum">
              <a:rPr lang="en-US" smtClean="0"/>
              <a:t>‹#›</a:t>
            </a:fld>
            <a:endParaRPr lang="en-US"/>
          </a:p>
        </p:txBody>
      </p:sp>
    </p:spTree>
    <p:extLst>
      <p:ext uri="{BB962C8B-B14F-4D97-AF65-F5344CB8AC3E}">
        <p14:creationId xmlns:p14="http://schemas.microsoft.com/office/powerpoint/2010/main" val="305588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E3CAFB6-E661-428C-B38C-E388B5392744}" type="datetimeFigureOut">
              <a:rPr lang="en-US" smtClean="0"/>
              <a:t>8/16/2021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182B1E-5CBD-4FC4-8901-9D1F14EF2FD8}" type="slidenum">
              <a:rPr lang="en-US" smtClean="0"/>
              <a:t>‹#›</a:t>
            </a:fld>
            <a:endParaRPr lang="en-US"/>
          </a:p>
        </p:txBody>
      </p:sp>
    </p:spTree>
    <p:extLst>
      <p:ext uri="{BB962C8B-B14F-4D97-AF65-F5344CB8AC3E}">
        <p14:creationId xmlns:p14="http://schemas.microsoft.com/office/powerpoint/2010/main" val="1104600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1000"/>
            <a:lum/>
          </a:blip>
          <a:srcRect/>
          <a:stretch>
            <a:fillRect t="-3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3CAFB6-E661-428C-B38C-E388B5392744}" type="datetimeFigureOut">
              <a:rPr lang="en-US" smtClean="0"/>
              <a:t>8/16/2021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182B1E-5CBD-4FC4-8901-9D1F14EF2FD8}" type="slidenum">
              <a:rPr lang="en-US" smtClean="0"/>
              <a:t>‹#›</a:t>
            </a:fld>
            <a:endParaRPr lang="en-US"/>
          </a:p>
        </p:txBody>
      </p:sp>
    </p:spTree>
    <p:extLst>
      <p:ext uri="{BB962C8B-B14F-4D97-AF65-F5344CB8AC3E}">
        <p14:creationId xmlns:p14="http://schemas.microsoft.com/office/powerpoint/2010/main" val="32722142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jpe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jpe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gif"/><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3000" r="2000" b="3000"/>
          </a:stretch>
        </a:blipFill>
        <a:effectLst/>
      </p:bgPr>
    </p:bg>
    <p:spTree>
      <p:nvGrpSpPr>
        <p:cNvPr id="1" name=""/>
        <p:cNvGrpSpPr/>
        <p:nvPr/>
      </p:nvGrpSpPr>
      <p:grpSpPr>
        <a:xfrm>
          <a:off x="0" y="0"/>
          <a:ext cx="0" cy="0"/>
          <a:chOff x="0" y="0"/>
          <a:chExt cx="0" cy="0"/>
        </a:xfrm>
      </p:grpSpPr>
      <p:pic>
        <p:nvPicPr>
          <p:cNvPr id="4" name="Picture 3" descr="ARUNACHALA GRACE: Arunachala Girivalam August 2017—Partial Lunar Eclipse"/>
          <p:cNvPicPr>
            <a:picLocks noChangeAspect="1"/>
          </p:cNvPicPr>
          <p:nvPr/>
        </p:nvPicPr>
        <p:blipFill>
          <a:blip r:embed="rId3" cstate="print">
            <a:clrChange>
              <a:clrFrom>
                <a:srgbClr val="000000"/>
              </a:clrFrom>
              <a:clrTo>
                <a:srgbClr val="000000">
                  <a:alpha val="0"/>
                </a:srgbClr>
              </a:clrTo>
            </a:clrChange>
            <a:lum bright="70000" contrast="-70000"/>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651" y="2939142"/>
            <a:ext cx="1963138" cy="1604865"/>
          </a:xfrm>
          <a:prstGeom prst="rect">
            <a:avLst/>
          </a:prstGeom>
        </p:spPr>
      </p:pic>
      <p:sp>
        <p:nvSpPr>
          <p:cNvPr id="3" name="Frame 2"/>
          <p:cNvSpPr/>
          <p:nvPr/>
        </p:nvSpPr>
        <p:spPr>
          <a:xfrm>
            <a:off x="0" y="0"/>
            <a:ext cx="12192000" cy="6858000"/>
          </a:xfrm>
          <a:prstGeom prst="frame">
            <a:avLst>
              <a:gd name="adj1" fmla="val 4201"/>
            </a:avLst>
          </a:prstGeom>
          <a:solidFill>
            <a:schemeClr val="accent4">
              <a:lumMod val="50000"/>
            </a:schemeClr>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57648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2.70833E-6 -3.7037E-7 L 0.04349 -0.04329 " pathEditMode="relative" rAng="0" ptsTypes="AA">
                                      <p:cBhvr>
                                        <p:cTn id="6" dur="59000" fill="hold"/>
                                        <p:tgtEl>
                                          <p:spTgt spid="4"/>
                                        </p:tgtEl>
                                        <p:attrNameLst>
                                          <p:attrName>ppt_x</p:attrName>
                                          <p:attrName>ppt_y</p:attrName>
                                        </p:attrNameLst>
                                      </p:cBhvr>
                                      <p:rCtr x="2174" y="-217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2022" r="11605" b="24268"/>
          <a:stretch/>
        </p:blipFill>
        <p:spPr>
          <a:xfrm>
            <a:off x="87330" y="-1"/>
            <a:ext cx="12056724" cy="6926969"/>
          </a:xfrm>
        </p:spPr>
      </p:pic>
    </p:spTree>
    <p:extLst>
      <p:ext uri="{BB962C8B-B14F-4D97-AF65-F5344CB8AC3E}">
        <p14:creationId xmlns:p14="http://schemas.microsoft.com/office/powerpoint/2010/main" val="28463800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72890" y="-205483"/>
            <a:ext cx="9599900" cy="7746715"/>
          </a:xfrm>
        </p:spPr>
      </p:pic>
      <p:sp>
        <p:nvSpPr>
          <p:cNvPr id="5" name="TextBox 4"/>
          <p:cNvSpPr txBox="1"/>
          <p:nvPr/>
        </p:nvSpPr>
        <p:spPr>
          <a:xfrm>
            <a:off x="421240" y="385281"/>
            <a:ext cx="4017196" cy="923330"/>
          </a:xfrm>
          <a:prstGeom prst="rect">
            <a:avLst/>
          </a:prstGeom>
          <a:noFill/>
        </p:spPr>
        <p:txBody>
          <a:bodyPr wrap="square" rtlCol="0">
            <a:spAutoFit/>
          </a:bodyPr>
          <a:lstStyle/>
          <a:p>
            <a:r>
              <a:rPr lang="en-US" dirty="0" smtClean="0"/>
              <a:t>The LPS MTSS Student Well-Being Compass – All Focused on Student Well-Being</a:t>
            </a:r>
            <a:endParaRPr lang="en-US" dirty="0"/>
          </a:p>
        </p:txBody>
      </p:sp>
    </p:spTree>
    <p:extLst>
      <p:ext uri="{BB962C8B-B14F-4D97-AF65-F5344CB8AC3E}">
        <p14:creationId xmlns:p14="http://schemas.microsoft.com/office/powerpoint/2010/main" val="26840849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3000" r="2000" b="3000"/>
          </a:stretch>
        </a:blipFill>
        <a:effectLst/>
      </p:bgPr>
    </p:bg>
    <p:spTree>
      <p:nvGrpSpPr>
        <p:cNvPr id="1" name=""/>
        <p:cNvGrpSpPr/>
        <p:nvPr/>
      </p:nvGrpSpPr>
      <p:grpSpPr>
        <a:xfrm>
          <a:off x="0" y="0"/>
          <a:ext cx="0" cy="0"/>
          <a:chOff x="0" y="0"/>
          <a:chExt cx="0" cy="0"/>
        </a:xfrm>
      </p:grpSpPr>
      <p:sp>
        <p:nvSpPr>
          <p:cNvPr id="3" name="Frame 2"/>
          <p:cNvSpPr/>
          <p:nvPr/>
        </p:nvSpPr>
        <p:spPr>
          <a:xfrm>
            <a:off x="0" y="0"/>
            <a:ext cx="12192000" cy="6858000"/>
          </a:xfrm>
          <a:prstGeom prst="frame">
            <a:avLst>
              <a:gd name="adj1" fmla="val 4201"/>
            </a:avLst>
          </a:prstGeom>
          <a:solidFill>
            <a:schemeClr val="accent4">
              <a:lumMod val="50000"/>
            </a:schemeClr>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62491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RUNACHALA GRACE: Arunachala Girivalam August 2017—Partial Lunar Eclipse"/>
          <p:cNvPicPr>
            <a:picLocks noChangeAspect="1"/>
          </p:cNvPicPr>
          <p:nvPr/>
        </p:nvPicPr>
        <p:blipFill>
          <a:blip r:embed="rId3" cstate="print">
            <a:clrChange>
              <a:clrFrom>
                <a:srgbClr val="000000"/>
              </a:clrFrom>
              <a:clrTo>
                <a:srgbClr val="000000">
                  <a:alpha val="0"/>
                </a:srgbClr>
              </a:clrTo>
            </a:clrChange>
            <a:lum bright="70000" contrast="-70000"/>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1216" y="2556587"/>
            <a:ext cx="1963138" cy="1604865"/>
          </a:xfrm>
          <a:prstGeom prst="rect">
            <a:avLst/>
          </a:prstGeom>
        </p:spPr>
      </p:pic>
      <p:sp>
        <p:nvSpPr>
          <p:cNvPr id="3" name="Content Placeholder 2"/>
          <p:cNvSpPr>
            <a:spLocks noGrp="1"/>
          </p:cNvSpPr>
          <p:nvPr>
            <p:ph idx="1"/>
          </p:nvPr>
        </p:nvSpPr>
        <p:spPr>
          <a:xfrm>
            <a:off x="838200" y="1825625"/>
            <a:ext cx="5869340" cy="4351338"/>
          </a:xfrm>
        </p:spPr>
        <p:txBody>
          <a:bodyPr/>
          <a:lstStyle/>
          <a:p>
            <a:pPr marL="514350" indent="-514350">
              <a:buFont typeface="+mj-lt"/>
              <a:buAutoNum type="arabicPeriod"/>
            </a:pPr>
            <a:r>
              <a:rPr lang="en-US" dirty="0" smtClean="0">
                <a:solidFill>
                  <a:srgbClr val="663300"/>
                </a:solidFill>
                <a:latin typeface="Franklin Gothic Medium Cond" panose="020B0606030402020204" pitchFamily="34" charset="0"/>
              </a:rPr>
              <a:t>What do students need to know and be able to do? </a:t>
            </a:r>
          </a:p>
          <a:p>
            <a:pPr marL="514350" indent="-514350">
              <a:buFont typeface="+mj-lt"/>
              <a:buAutoNum type="arabicPeriod"/>
            </a:pPr>
            <a:r>
              <a:rPr lang="en-US" dirty="0" smtClean="0">
                <a:solidFill>
                  <a:srgbClr val="663300"/>
                </a:solidFill>
                <a:latin typeface="Franklin Gothic Medium Cond" panose="020B0606030402020204" pitchFamily="34" charset="0"/>
              </a:rPr>
              <a:t>How do we know if they know and can do it?</a:t>
            </a:r>
          </a:p>
          <a:p>
            <a:pPr marL="514350" indent="-514350">
              <a:buFont typeface="+mj-lt"/>
              <a:buAutoNum type="arabicPeriod"/>
            </a:pPr>
            <a:r>
              <a:rPr lang="en-US" dirty="0" smtClean="0">
                <a:solidFill>
                  <a:srgbClr val="663300"/>
                </a:solidFill>
                <a:latin typeface="Franklin Gothic Medium Cond" panose="020B0606030402020204" pitchFamily="34" charset="0"/>
              </a:rPr>
              <a:t>How do we teach it?</a:t>
            </a:r>
          </a:p>
          <a:p>
            <a:pPr marL="514350" indent="-514350">
              <a:buFont typeface="+mj-lt"/>
              <a:buAutoNum type="arabicPeriod"/>
            </a:pPr>
            <a:r>
              <a:rPr lang="en-US" dirty="0" smtClean="0">
                <a:solidFill>
                  <a:srgbClr val="663300"/>
                </a:solidFill>
                <a:latin typeface="Franklin Gothic Medium Cond" panose="020B0606030402020204" pitchFamily="34" charset="0"/>
              </a:rPr>
              <a:t>What do we do if they don’t know or can’t do it?</a:t>
            </a:r>
          </a:p>
          <a:p>
            <a:pPr marL="514350" indent="-514350">
              <a:buFont typeface="+mj-lt"/>
              <a:buAutoNum type="arabicPeriod"/>
            </a:pPr>
            <a:r>
              <a:rPr lang="en-US" dirty="0" smtClean="0">
                <a:solidFill>
                  <a:srgbClr val="663300"/>
                </a:solidFill>
                <a:latin typeface="Franklin Gothic Medium Cond" panose="020B0606030402020204" pitchFamily="34" charset="0"/>
              </a:rPr>
              <a:t>What do we do if they already can do it?</a:t>
            </a:r>
          </a:p>
        </p:txBody>
      </p:sp>
      <p:sp>
        <p:nvSpPr>
          <p:cNvPr id="2" name="Title 1"/>
          <p:cNvSpPr>
            <a:spLocks noGrp="1"/>
          </p:cNvSpPr>
          <p:nvPr>
            <p:ph type="title"/>
          </p:nvPr>
        </p:nvSpPr>
        <p:spPr/>
        <p:txBody>
          <a:bodyPr/>
          <a:lstStyle/>
          <a:p>
            <a:pPr algn="ctr"/>
            <a:r>
              <a:rPr lang="en-US" dirty="0" smtClean="0">
                <a:solidFill>
                  <a:srgbClr val="663300"/>
                </a:solidFill>
                <a:latin typeface="Engravers MT" panose="02090707080505020304" pitchFamily="18" charset="0"/>
              </a:rPr>
              <a:t>Five Essential Questions of LPS MTSS</a:t>
            </a:r>
            <a:endParaRPr lang="en-US" dirty="0">
              <a:solidFill>
                <a:srgbClr val="663300"/>
              </a:solidFill>
              <a:latin typeface="Engravers MT" panose="02090707080505020304" pitchFamily="18" charset="0"/>
            </a:endParaRPr>
          </a:p>
        </p:txBody>
      </p:sp>
      <p:sp>
        <p:nvSpPr>
          <p:cNvPr id="4" name="Frame 3"/>
          <p:cNvSpPr/>
          <p:nvPr/>
        </p:nvSpPr>
        <p:spPr>
          <a:xfrm>
            <a:off x="0" y="0"/>
            <a:ext cx="12192000" cy="6858000"/>
          </a:xfrm>
          <a:prstGeom prst="frame">
            <a:avLst>
              <a:gd name="adj1" fmla="val 4201"/>
            </a:avLst>
          </a:prstGeom>
          <a:solidFill>
            <a:schemeClr val="accent4">
              <a:lumMod val="50000"/>
            </a:schemeClr>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7" descr="6 Step Guide | The EGAD Projec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25084" y="3054591"/>
            <a:ext cx="5049372" cy="3155857"/>
          </a:xfrm>
          <a:prstGeom prst="rect">
            <a:avLst/>
          </a:prstGeom>
        </p:spPr>
      </p:pic>
      <p:sp>
        <p:nvSpPr>
          <p:cNvPr id="7" name="Oval 6"/>
          <p:cNvSpPr/>
          <p:nvPr/>
        </p:nvSpPr>
        <p:spPr>
          <a:xfrm>
            <a:off x="9888073" y="5391521"/>
            <a:ext cx="125505" cy="12550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588473" y="6039073"/>
            <a:ext cx="3722594" cy="461665"/>
          </a:xfrm>
          <a:prstGeom prst="rect">
            <a:avLst/>
          </a:prstGeom>
          <a:noFill/>
        </p:spPr>
        <p:txBody>
          <a:bodyPr wrap="square" rtlCol="0">
            <a:spAutoFit/>
          </a:bodyPr>
          <a:lstStyle/>
          <a:p>
            <a:pPr algn="ctr"/>
            <a:r>
              <a:rPr lang="en-US" sz="1200" i="1" dirty="0" smtClean="0">
                <a:solidFill>
                  <a:srgbClr val="663300"/>
                </a:solidFill>
                <a:latin typeface="Engravers MT" panose="02090707080505020304" pitchFamily="18" charset="0"/>
              </a:rPr>
              <a:t>MTSS Informs Continuous Improvement Planning</a:t>
            </a:r>
            <a:endParaRPr lang="en-US" sz="1200" i="1" dirty="0">
              <a:solidFill>
                <a:srgbClr val="663300"/>
              </a:solidFill>
              <a:latin typeface="Engravers MT" panose="02090707080505020304" pitchFamily="18" charset="0"/>
            </a:endParaRPr>
          </a:p>
        </p:txBody>
      </p:sp>
    </p:spTree>
    <p:extLst>
      <p:ext uri="{BB962C8B-B14F-4D97-AF65-F5344CB8AC3E}">
        <p14:creationId xmlns:p14="http://schemas.microsoft.com/office/powerpoint/2010/main" val="1855502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45833E-6 -3.33333E-6 L 0.04193 -0.04051 " pathEditMode="relative" rAng="0" ptsTypes="AA">
                                      <p:cBhvr>
                                        <p:cTn id="6" dur="59000" fill="hold"/>
                                        <p:tgtEl>
                                          <p:spTgt spid="5"/>
                                        </p:tgtEl>
                                        <p:attrNameLst>
                                          <p:attrName>ppt_x</p:attrName>
                                          <p:attrName>ppt_y</p:attrName>
                                        </p:attrNameLst>
                                      </p:cBhvr>
                                      <p:rCtr x="2096" y="-2037"/>
                                    </p:animMotion>
                                  </p:childTnLst>
                                </p:cTn>
                              </p:par>
                              <p:par>
                                <p:cTn id="7" presetID="0" presetClass="path" presetSubtype="0" repeatCount="indefinite" accel="50000" decel="50000" fill="hold" grpId="0" nodeType="withEffect">
                                  <p:stCondLst>
                                    <p:cond delay="0"/>
                                  </p:stCondLst>
                                  <p:childTnLst>
                                    <p:animMotion origin="layout" path="M 0 0 L -0.08529 0 L -0.10951 -0.1412 L -0.04258 -0.23009 L 0.02734 -0.14398 L 0 0 Z " pathEditMode="relative" ptsTypes="AAAAAA">
                                      <p:cBhvr>
                                        <p:cTn id="8" dur="150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RUNACHALA GRACE: Arunachala Girivalam August 2017—Partial Lunar Eclipse"/>
          <p:cNvPicPr>
            <a:picLocks noChangeAspect="1"/>
          </p:cNvPicPr>
          <p:nvPr/>
        </p:nvPicPr>
        <p:blipFill>
          <a:blip r:embed="rId3" cstate="print">
            <a:clrChange>
              <a:clrFrom>
                <a:srgbClr val="000000"/>
              </a:clrFrom>
              <a:clrTo>
                <a:srgbClr val="000000">
                  <a:alpha val="0"/>
                </a:srgbClr>
              </a:clrTo>
            </a:clrChange>
            <a:lum bright="70000" contrast="-70000"/>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38200" y="2396429"/>
            <a:ext cx="1963138" cy="1604865"/>
          </a:xfrm>
          <a:prstGeom prst="rect">
            <a:avLst/>
          </a:prstGeom>
        </p:spPr>
      </p:pic>
      <p:sp>
        <p:nvSpPr>
          <p:cNvPr id="2" name="Title 1"/>
          <p:cNvSpPr>
            <a:spLocks noGrp="1"/>
          </p:cNvSpPr>
          <p:nvPr>
            <p:ph type="title"/>
          </p:nvPr>
        </p:nvSpPr>
        <p:spPr/>
        <p:txBody>
          <a:bodyPr/>
          <a:lstStyle/>
          <a:p>
            <a:pPr algn="ctr"/>
            <a:r>
              <a:rPr lang="en-US" dirty="0" smtClean="0">
                <a:solidFill>
                  <a:srgbClr val="663300"/>
                </a:solidFill>
                <a:latin typeface="Engravers MT" panose="02090707080505020304" pitchFamily="18" charset="0"/>
              </a:rPr>
              <a:t>What is LPS MTSS?</a:t>
            </a:r>
            <a:endParaRPr lang="en-US" dirty="0">
              <a:solidFill>
                <a:srgbClr val="663300"/>
              </a:solidFill>
              <a:latin typeface="Engravers MT" panose="02090707080505020304" pitchFamily="18" charset="0"/>
            </a:endParaRPr>
          </a:p>
        </p:txBody>
      </p:sp>
      <p:sp>
        <p:nvSpPr>
          <p:cNvPr id="3" name="Content Placeholder 2"/>
          <p:cNvSpPr>
            <a:spLocks noGrp="1"/>
          </p:cNvSpPr>
          <p:nvPr>
            <p:ph idx="1"/>
          </p:nvPr>
        </p:nvSpPr>
        <p:spPr/>
        <p:txBody>
          <a:bodyPr>
            <a:normAutofit lnSpcReduction="10000"/>
          </a:bodyPr>
          <a:lstStyle/>
          <a:p>
            <a:r>
              <a:rPr lang="en-US" dirty="0" smtClean="0">
                <a:solidFill>
                  <a:srgbClr val="663300"/>
                </a:solidFill>
                <a:latin typeface="Franklin Gothic Medium Cond" panose="020B0606030402020204" pitchFamily="34" charset="0"/>
              </a:rPr>
              <a:t>Borrowed from an Effective Public Health Model</a:t>
            </a:r>
          </a:p>
          <a:p>
            <a:r>
              <a:rPr lang="en-US" dirty="0" smtClean="0">
                <a:solidFill>
                  <a:srgbClr val="663300"/>
                </a:solidFill>
                <a:latin typeface="Franklin Gothic Medium Cond" panose="020B0606030402020204" pitchFamily="34" charset="0"/>
              </a:rPr>
              <a:t>Layered, Tiered, Productive System of Supports for All Students</a:t>
            </a:r>
          </a:p>
          <a:p>
            <a:r>
              <a:rPr lang="en-US" dirty="0" smtClean="0">
                <a:solidFill>
                  <a:srgbClr val="663300"/>
                </a:solidFill>
                <a:latin typeface="Franklin Gothic Medium Cond" panose="020B0606030402020204" pitchFamily="34" charset="0"/>
              </a:rPr>
              <a:t>Includes Academic, Socio-Emotional, Behavioral, and Wellness Components</a:t>
            </a:r>
          </a:p>
          <a:p>
            <a:r>
              <a:rPr lang="en-US" dirty="0" smtClean="0">
                <a:solidFill>
                  <a:srgbClr val="663300"/>
                </a:solidFill>
                <a:latin typeface="Franklin Gothic Medium Cond" panose="020B0606030402020204" pitchFamily="34" charset="0"/>
              </a:rPr>
              <a:t>Early Intervention; Replaces, “Wait to Fail,” Method of Discrepancy Model</a:t>
            </a:r>
          </a:p>
          <a:p>
            <a:r>
              <a:rPr lang="en-US" dirty="0" smtClean="0">
                <a:solidFill>
                  <a:srgbClr val="663300"/>
                </a:solidFill>
                <a:latin typeface="Franklin Gothic Medium Cond" panose="020B0606030402020204" pitchFamily="34" charset="0"/>
              </a:rPr>
              <a:t>High Quality Assessment (Validated, Aligned to Standards)</a:t>
            </a:r>
          </a:p>
          <a:p>
            <a:r>
              <a:rPr lang="en-US" dirty="0" smtClean="0">
                <a:solidFill>
                  <a:srgbClr val="663300"/>
                </a:solidFill>
                <a:latin typeface="Franklin Gothic Medium Cond" panose="020B0606030402020204" pitchFamily="34" charset="0"/>
              </a:rPr>
              <a:t>Data-Driven Decision Making (“Taking Temperature” Regularly)</a:t>
            </a:r>
          </a:p>
          <a:p>
            <a:r>
              <a:rPr lang="en-US" dirty="0" smtClean="0">
                <a:solidFill>
                  <a:srgbClr val="663300"/>
                </a:solidFill>
                <a:latin typeface="Franklin Gothic Medium Cond" panose="020B0606030402020204" pitchFamily="34" charset="0"/>
              </a:rPr>
              <a:t>Heightened Awareness Across the District, LPS Taking Responsibility for It</a:t>
            </a:r>
          </a:p>
          <a:p>
            <a:r>
              <a:rPr lang="en-US" dirty="0" smtClean="0">
                <a:solidFill>
                  <a:srgbClr val="663300"/>
                </a:solidFill>
                <a:latin typeface="Franklin Gothic Medium Cond" panose="020B0606030402020204" pitchFamily="34" charset="0"/>
              </a:rPr>
              <a:t>All Children Learning and Growing</a:t>
            </a:r>
          </a:p>
          <a:p>
            <a:r>
              <a:rPr lang="en-US" dirty="0" smtClean="0">
                <a:solidFill>
                  <a:srgbClr val="663300"/>
                </a:solidFill>
                <a:latin typeface="Franklin Gothic Medium Cond" panose="020B0606030402020204" pitchFamily="34" charset="0"/>
              </a:rPr>
              <a:t>Appropriate and Differentiated Curriculum Daily, All Day, in Every Classroom</a:t>
            </a:r>
          </a:p>
          <a:p>
            <a:pPr lvl="1"/>
            <a:endParaRPr lang="en-US" dirty="0">
              <a:solidFill>
                <a:srgbClr val="663300"/>
              </a:solidFill>
              <a:latin typeface="Franklin Gothic Medium Cond" panose="020B0606030402020204" pitchFamily="34" charset="0"/>
            </a:endParaRPr>
          </a:p>
        </p:txBody>
      </p:sp>
      <p:sp>
        <p:nvSpPr>
          <p:cNvPr id="4" name="Frame 3"/>
          <p:cNvSpPr/>
          <p:nvPr/>
        </p:nvSpPr>
        <p:spPr>
          <a:xfrm>
            <a:off x="0" y="0"/>
            <a:ext cx="12192000" cy="6858000"/>
          </a:xfrm>
          <a:prstGeom prst="frame">
            <a:avLst>
              <a:gd name="adj1" fmla="val 4201"/>
            </a:avLst>
          </a:prstGeom>
          <a:solidFill>
            <a:schemeClr val="accent4">
              <a:lumMod val="50000"/>
            </a:schemeClr>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30455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25E-6 4.81481E-6 L 0.04362 -0.04051 " pathEditMode="relative" rAng="0" ptsTypes="AA">
                                      <p:cBhvr>
                                        <p:cTn id="6" dur="59000" fill="hold"/>
                                        <p:tgtEl>
                                          <p:spTgt spid="5"/>
                                        </p:tgtEl>
                                        <p:attrNameLst>
                                          <p:attrName>ppt_x</p:attrName>
                                          <p:attrName>ppt_y</p:attrName>
                                        </p:attrNameLst>
                                      </p:cBhvr>
                                      <p:rCtr x="2174" y="-20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RUNACHALA GRACE: Arunachala Girivalam August 2017—Partial Lunar Eclipse"/>
          <p:cNvPicPr>
            <a:picLocks noChangeAspect="1"/>
          </p:cNvPicPr>
          <p:nvPr/>
        </p:nvPicPr>
        <p:blipFill>
          <a:blip r:embed="rId3" cstate="print">
            <a:clrChange>
              <a:clrFrom>
                <a:srgbClr val="000000"/>
              </a:clrFrom>
              <a:clrTo>
                <a:srgbClr val="000000">
                  <a:alpha val="0"/>
                </a:srgbClr>
              </a:clrTo>
            </a:clrChange>
            <a:lum bright="70000" contrast="-70000"/>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370045" y="2055813"/>
            <a:ext cx="1963138" cy="1604865"/>
          </a:xfrm>
          <a:prstGeom prst="rect">
            <a:avLst/>
          </a:prstGeom>
        </p:spPr>
      </p:pic>
      <p:sp>
        <p:nvSpPr>
          <p:cNvPr id="3" name="Content Placeholder 2"/>
          <p:cNvSpPr>
            <a:spLocks noGrp="1"/>
          </p:cNvSpPr>
          <p:nvPr>
            <p:ph idx="1"/>
          </p:nvPr>
        </p:nvSpPr>
        <p:spPr>
          <a:xfrm>
            <a:off x="838200" y="1825625"/>
            <a:ext cx="5652247" cy="4351338"/>
          </a:xfrm>
        </p:spPr>
        <p:txBody>
          <a:bodyPr>
            <a:normAutofit/>
          </a:bodyPr>
          <a:lstStyle/>
          <a:p>
            <a:r>
              <a:rPr lang="en-US" dirty="0" smtClean="0">
                <a:solidFill>
                  <a:srgbClr val="663300"/>
                </a:solidFill>
                <a:latin typeface="Franklin Gothic Medium Cond" panose="020B0606030402020204" pitchFamily="34" charset="0"/>
              </a:rPr>
              <a:t>A Wait-to-Fail Model</a:t>
            </a:r>
          </a:p>
          <a:p>
            <a:r>
              <a:rPr lang="en-US" dirty="0" smtClean="0">
                <a:solidFill>
                  <a:srgbClr val="663300"/>
                </a:solidFill>
                <a:latin typeface="Franklin Gothic Medium Cond" panose="020B0606030402020204" pitchFamily="34" charset="0"/>
              </a:rPr>
              <a:t>A Referral Process or Fast-Track to Special Education</a:t>
            </a:r>
          </a:p>
          <a:p>
            <a:r>
              <a:rPr lang="en-US" dirty="0" smtClean="0">
                <a:solidFill>
                  <a:srgbClr val="663300"/>
                </a:solidFill>
                <a:latin typeface="Franklin Gothic Medium Cond" panose="020B0606030402020204" pitchFamily="34" charset="0"/>
              </a:rPr>
              <a:t>A Way to Delay Access to Special Education Services</a:t>
            </a:r>
          </a:p>
          <a:p>
            <a:r>
              <a:rPr lang="en-US" dirty="0" err="1" smtClean="0">
                <a:solidFill>
                  <a:srgbClr val="663300"/>
                </a:solidFill>
                <a:latin typeface="Franklin Gothic Medium Cond" panose="020B0606030402020204" pitchFamily="34" charset="0"/>
              </a:rPr>
              <a:t>Siloed</a:t>
            </a:r>
            <a:r>
              <a:rPr lang="en-US" dirty="0" smtClean="0">
                <a:solidFill>
                  <a:srgbClr val="663300"/>
                </a:solidFill>
                <a:latin typeface="Franklin Gothic Medium Cond" panose="020B0606030402020204" pitchFamily="34" charset="0"/>
              </a:rPr>
              <a:t> or Done Only by Specialists</a:t>
            </a:r>
          </a:p>
          <a:p>
            <a:r>
              <a:rPr lang="en-US" dirty="0" smtClean="0">
                <a:solidFill>
                  <a:srgbClr val="663300"/>
                </a:solidFill>
                <a:latin typeface="Franklin Gothic Medium Cond" panose="020B0606030402020204" pitchFamily="34" charset="0"/>
              </a:rPr>
              <a:t>A Model that Excludes the Classroom Teacher</a:t>
            </a:r>
          </a:p>
          <a:p>
            <a:pPr lvl="1"/>
            <a:endParaRPr lang="en-US" dirty="0">
              <a:solidFill>
                <a:srgbClr val="663300"/>
              </a:solidFill>
              <a:latin typeface="Franklin Gothic Medium Cond" panose="020B0606030402020204" pitchFamily="34" charset="0"/>
            </a:endParaRPr>
          </a:p>
        </p:txBody>
      </p:sp>
      <p:sp>
        <p:nvSpPr>
          <p:cNvPr id="2" name="Title 1"/>
          <p:cNvSpPr>
            <a:spLocks noGrp="1"/>
          </p:cNvSpPr>
          <p:nvPr>
            <p:ph type="title"/>
          </p:nvPr>
        </p:nvSpPr>
        <p:spPr/>
        <p:txBody>
          <a:bodyPr/>
          <a:lstStyle/>
          <a:p>
            <a:pPr algn="ctr"/>
            <a:r>
              <a:rPr lang="en-US" dirty="0" smtClean="0">
                <a:solidFill>
                  <a:srgbClr val="663300"/>
                </a:solidFill>
                <a:latin typeface="Engravers MT" panose="02090707080505020304" pitchFamily="18" charset="0"/>
              </a:rPr>
              <a:t>LPS MTSS Is Not . . .</a:t>
            </a:r>
            <a:endParaRPr lang="en-US" dirty="0">
              <a:solidFill>
                <a:srgbClr val="663300"/>
              </a:solidFill>
              <a:latin typeface="Engravers MT" panose="02090707080505020304" pitchFamily="18" charset="0"/>
            </a:endParaRPr>
          </a:p>
        </p:txBody>
      </p:sp>
      <p:pic>
        <p:nvPicPr>
          <p:cNvPr id="8" name="Picture 7" descr="Tongan Banner Holder Establishes Herself Inspirationally Low Club For Olympic Results - What Are ..."/>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028723" y="3842238"/>
            <a:ext cx="1385619" cy="1458546"/>
          </a:xfrm>
          <a:prstGeom prst="rect">
            <a:avLst/>
          </a:prstGeom>
        </p:spPr>
      </p:pic>
      <p:pic>
        <p:nvPicPr>
          <p:cNvPr id="9" name="Picture 8" descr="On &lt;strong&gt;Failure&lt;/strong&gt; – James Debenham"/>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307859">
            <a:off x="9405356" y="2940797"/>
            <a:ext cx="1695607" cy="1125883"/>
          </a:xfrm>
          <a:prstGeom prst="rect">
            <a:avLst/>
          </a:prstGeom>
        </p:spPr>
      </p:pic>
      <p:sp>
        <p:nvSpPr>
          <p:cNvPr id="7" name="TextBox 6"/>
          <p:cNvSpPr txBox="1"/>
          <p:nvPr/>
        </p:nvSpPr>
        <p:spPr>
          <a:xfrm>
            <a:off x="8451607" y="5503985"/>
            <a:ext cx="2902193" cy="1015663"/>
          </a:xfrm>
          <a:prstGeom prst="rect">
            <a:avLst/>
          </a:prstGeom>
          <a:noFill/>
        </p:spPr>
        <p:txBody>
          <a:bodyPr wrap="square" rtlCol="0">
            <a:spAutoFit/>
          </a:bodyPr>
          <a:lstStyle/>
          <a:p>
            <a:pPr algn="ctr"/>
            <a:r>
              <a:rPr lang="en-US" sz="1200" i="1" dirty="0" smtClean="0">
                <a:solidFill>
                  <a:srgbClr val="663300"/>
                </a:solidFill>
                <a:latin typeface="Engravers MT" panose="02090707080505020304" pitchFamily="18" charset="0"/>
              </a:rPr>
              <a:t>MTSS is a strengths-based model based on evidence of what kids can do now and what they could do next</a:t>
            </a:r>
            <a:endParaRPr lang="en-US" sz="1200" i="1" dirty="0">
              <a:solidFill>
                <a:srgbClr val="663300"/>
              </a:solidFill>
              <a:latin typeface="Engravers MT" panose="02090707080505020304" pitchFamily="18" charset="0"/>
            </a:endParaRPr>
          </a:p>
        </p:txBody>
      </p:sp>
      <p:sp>
        <p:nvSpPr>
          <p:cNvPr id="10" name="Oval 9"/>
          <p:cNvSpPr/>
          <p:nvPr/>
        </p:nvSpPr>
        <p:spPr>
          <a:xfrm>
            <a:off x="9027860" y="4028221"/>
            <a:ext cx="159239" cy="159239"/>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ame 3"/>
          <p:cNvSpPr/>
          <p:nvPr/>
        </p:nvSpPr>
        <p:spPr>
          <a:xfrm>
            <a:off x="0" y="0"/>
            <a:ext cx="12192000" cy="6858000"/>
          </a:xfrm>
          <a:prstGeom prst="frame">
            <a:avLst>
              <a:gd name="adj1" fmla="val 4201"/>
            </a:avLst>
          </a:prstGeom>
          <a:solidFill>
            <a:schemeClr val="accent4">
              <a:lumMod val="50000"/>
            </a:schemeClr>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quot;No&quot; Symbol 5"/>
          <p:cNvSpPr/>
          <p:nvPr/>
        </p:nvSpPr>
        <p:spPr>
          <a:xfrm>
            <a:off x="8672146" y="2687394"/>
            <a:ext cx="2681654" cy="2681654"/>
          </a:xfrm>
          <a:prstGeom prst="noSmoking">
            <a:avLst>
              <a:gd name="adj" fmla="val 12871"/>
            </a:avLst>
          </a:prstGeom>
          <a:solidFill>
            <a:srgbClr val="C00000"/>
          </a:solidFill>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45783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45833E-6 3.33333E-6 L 0.04362 -0.04422 " pathEditMode="relative" rAng="0" ptsTypes="AA">
                                      <p:cBhvr>
                                        <p:cTn id="6" dur="59000" fill="hold"/>
                                        <p:tgtEl>
                                          <p:spTgt spid="5"/>
                                        </p:tgtEl>
                                        <p:attrNameLst>
                                          <p:attrName>ppt_x</p:attrName>
                                          <p:attrName>ppt_y</p:attrName>
                                        </p:attrNameLst>
                                      </p:cBhvr>
                                      <p:rCtr x="2174" y="-2222"/>
                                    </p:animMotion>
                                  </p:childTnLst>
                                </p:cTn>
                              </p:par>
                              <p:par>
                                <p:cTn id="7" presetID="0" presetClass="path" presetSubtype="0" repeatCount="3000" accel="50000" decel="50000" fill="hold" grpId="0" nodeType="withEffect">
                                  <p:stCondLst>
                                    <p:cond delay="0"/>
                                  </p:stCondLst>
                                  <p:childTnLst>
                                    <p:animMotion origin="layout" path="M -8.95833E-6 2.59259E-6 L 0.02083 -0.01019 L 0.02799 0.02685 L 0.04752 0.00903 L 0.06197 0.04861 L 0.08072 0.03981 L 0.09518 0.09352 L 0.10455 0.38727 L 0.10455 0.38727 " pathEditMode="relative" ptsTypes="AAAAAAAAA">
                                      <p:cBhvr>
                                        <p:cTn id="8" dur="5000" fill="hold"/>
                                        <p:tgtEl>
                                          <p:spTgt spid="1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RUNACHALA GRACE: Arunachala Girivalam August 2017—Partial Lunar Eclipse"/>
          <p:cNvPicPr>
            <a:picLocks noChangeAspect="1"/>
          </p:cNvPicPr>
          <p:nvPr/>
        </p:nvPicPr>
        <p:blipFill>
          <a:blip r:embed="rId3" cstate="print">
            <a:clrChange>
              <a:clrFrom>
                <a:srgbClr val="000000"/>
              </a:clrFrom>
              <a:clrTo>
                <a:srgbClr val="000000">
                  <a:alpha val="0"/>
                </a:srgbClr>
              </a:clrTo>
            </a:clrChange>
            <a:lum bright="70000" contrast="-70000"/>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987421" y="1556674"/>
            <a:ext cx="1963138" cy="1604865"/>
          </a:xfrm>
          <a:prstGeom prst="rect">
            <a:avLst/>
          </a:prstGeom>
        </p:spPr>
      </p:pic>
      <p:sp>
        <p:nvSpPr>
          <p:cNvPr id="3" name="Content Placeholder 2"/>
          <p:cNvSpPr>
            <a:spLocks noGrp="1"/>
          </p:cNvSpPr>
          <p:nvPr>
            <p:ph idx="1"/>
          </p:nvPr>
        </p:nvSpPr>
        <p:spPr>
          <a:xfrm>
            <a:off x="838200" y="1825625"/>
            <a:ext cx="10515600" cy="4540006"/>
          </a:xfrm>
        </p:spPr>
        <p:txBody>
          <a:bodyPr>
            <a:normAutofit lnSpcReduction="10000"/>
          </a:bodyPr>
          <a:lstStyle/>
          <a:p>
            <a:r>
              <a:rPr lang="en-US" dirty="0" smtClean="0">
                <a:solidFill>
                  <a:srgbClr val="663300"/>
                </a:solidFill>
                <a:latin typeface="Franklin Gothic Medium Cond" panose="020B0606030402020204" pitchFamily="34" charset="0"/>
              </a:rPr>
              <a:t>System-Wide</a:t>
            </a:r>
          </a:p>
          <a:p>
            <a:r>
              <a:rPr lang="en-US" dirty="0" smtClean="0">
                <a:solidFill>
                  <a:srgbClr val="663300"/>
                </a:solidFill>
                <a:latin typeface="Franklin Gothic Medium Cond" panose="020B0606030402020204" pitchFamily="34" charset="0"/>
              </a:rPr>
              <a:t>School Psychologists May </a:t>
            </a:r>
            <a:r>
              <a:rPr lang="en-US" dirty="0">
                <a:solidFill>
                  <a:srgbClr val="663300"/>
                </a:solidFill>
                <a:latin typeface="Franklin Gothic Medium Cond" panose="020B0606030402020204" pitchFamily="34" charset="0"/>
              </a:rPr>
              <a:t>Utilize the MTSS Process to Identify Specific Learning </a:t>
            </a:r>
            <a:r>
              <a:rPr lang="en-US" dirty="0" smtClean="0">
                <a:solidFill>
                  <a:srgbClr val="663300"/>
                </a:solidFill>
                <a:latin typeface="Franklin Gothic Medium Cond" panose="020B0606030402020204" pitchFamily="34" charset="0"/>
              </a:rPr>
              <a:t>Disability</a:t>
            </a:r>
          </a:p>
          <a:p>
            <a:r>
              <a:rPr lang="en-US" dirty="0" smtClean="0">
                <a:solidFill>
                  <a:srgbClr val="663300"/>
                </a:solidFill>
                <a:latin typeface="Franklin Gothic Medium Cond" panose="020B0606030402020204" pitchFamily="34" charset="0"/>
              </a:rPr>
              <a:t>MTSS Leadership Teams Exist in Each Building</a:t>
            </a:r>
          </a:p>
          <a:p>
            <a:r>
              <a:rPr lang="en-US" dirty="0" smtClean="0">
                <a:solidFill>
                  <a:srgbClr val="663300"/>
                </a:solidFill>
                <a:latin typeface="Franklin Gothic Medium Cond" panose="020B0606030402020204" pitchFamily="34" charset="0"/>
              </a:rPr>
              <a:t>Para-Educators Play an Important Role</a:t>
            </a:r>
          </a:p>
          <a:p>
            <a:r>
              <a:rPr lang="en-US" dirty="0" smtClean="0">
                <a:solidFill>
                  <a:srgbClr val="663300"/>
                </a:solidFill>
                <a:latin typeface="Franklin Gothic Medium Cond" panose="020B0606030402020204" pitchFamily="34" charset="0"/>
              </a:rPr>
              <a:t>Classroom Teachers Play a Central Role</a:t>
            </a:r>
          </a:p>
          <a:p>
            <a:r>
              <a:rPr lang="en-US" dirty="0" smtClean="0">
                <a:solidFill>
                  <a:srgbClr val="663300"/>
                </a:solidFill>
                <a:latin typeface="Franklin Gothic Medium Cond" panose="020B0606030402020204" pitchFamily="34" charset="0"/>
              </a:rPr>
              <a:t>Specialists, e.g., OT, PT, Speech Advise and Assist</a:t>
            </a:r>
          </a:p>
          <a:p>
            <a:r>
              <a:rPr lang="en-US" dirty="0" smtClean="0">
                <a:solidFill>
                  <a:srgbClr val="663300"/>
                </a:solidFill>
                <a:latin typeface="Franklin Gothic Medium Cond" panose="020B0606030402020204" pitchFamily="34" charset="0"/>
              </a:rPr>
              <a:t>Counselors Provide Instruction and Supports</a:t>
            </a:r>
          </a:p>
          <a:p>
            <a:r>
              <a:rPr lang="en-US" dirty="0" smtClean="0">
                <a:solidFill>
                  <a:srgbClr val="663300"/>
                </a:solidFill>
                <a:latin typeface="Franklin Gothic Medium Cond" panose="020B0606030402020204" pitchFamily="34" charset="0"/>
              </a:rPr>
              <a:t>Administrators Guide and Support Implementation</a:t>
            </a:r>
          </a:p>
          <a:p>
            <a:r>
              <a:rPr lang="en-US" dirty="0" smtClean="0">
                <a:solidFill>
                  <a:srgbClr val="663300"/>
                </a:solidFill>
                <a:latin typeface="Franklin Gothic Medium Cond" panose="020B0606030402020204" pitchFamily="34" charset="0"/>
              </a:rPr>
              <a:t>Community Partners (e.g., </a:t>
            </a:r>
            <a:r>
              <a:rPr lang="en-US" dirty="0" err="1" smtClean="0">
                <a:solidFill>
                  <a:srgbClr val="663300"/>
                </a:solidFill>
                <a:latin typeface="Franklin Gothic Medium Cond" panose="020B0606030402020204" pitchFamily="34" charset="0"/>
              </a:rPr>
              <a:t>L’esprit</a:t>
            </a:r>
            <a:r>
              <a:rPr lang="en-US" dirty="0" smtClean="0">
                <a:solidFill>
                  <a:srgbClr val="663300"/>
                </a:solidFill>
                <a:latin typeface="Franklin Gothic Medium Cond" panose="020B0606030402020204" pitchFamily="34" charset="0"/>
              </a:rPr>
              <a:t>, LHC, CHP)</a:t>
            </a:r>
            <a:endParaRPr lang="en-US" dirty="0">
              <a:solidFill>
                <a:srgbClr val="663300"/>
              </a:solidFill>
              <a:latin typeface="Franklin Gothic Medium Cond" panose="020B0606030402020204" pitchFamily="34" charset="0"/>
            </a:endParaRPr>
          </a:p>
        </p:txBody>
      </p:sp>
      <p:sp>
        <p:nvSpPr>
          <p:cNvPr id="2" name="Title 1"/>
          <p:cNvSpPr>
            <a:spLocks noGrp="1"/>
          </p:cNvSpPr>
          <p:nvPr>
            <p:ph type="title"/>
          </p:nvPr>
        </p:nvSpPr>
        <p:spPr/>
        <p:txBody>
          <a:bodyPr/>
          <a:lstStyle/>
          <a:p>
            <a:pPr algn="ctr"/>
            <a:r>
              <a:rPr lang="en-US" dirty="0" smtClean="0">
                <a:solidFill>
                  <a:srgbClr val="663300"/>
                </a:solidFill>
                <a:latin typeface="Engravers MT" panose="02090707080505020304" pitchFamily="18" charset="0"/>
              </a:rPr>
              <a:t>Who Does LPS MTSS?</a:t>
            </a:r>
            <a:endParaRPr lang="en-US" dirty="0">
              <a:solidFill>
                <a:srgbClr val="663300"/>
              </a:solidFill>
              <a:latin typeface="Engravers MT" panose="02090707080505020304" pitchFamily="18" charset="0"/>
            </a:endParaRPr>
          </a:p>
        </p:txBody>
      </p:sp>
      <p:sp>
        <p:nvSpPr>
          <p:cNvPr id="4" name="Frame 3"/>
          <p:cNvSpPr/>
          <p:nvPr/>
        </p:nvSpPr>
        <p:spPr>
          <a:xfrm>
            <a:off x="0" y="0"/>
            <a:ext cx="12192000" cy="6858000"/>
          </a:xfrm>
          <a:prstGeom prst="frame">
            <a:avLst>
              <a:gd name="adj1" fmla="val 4201"/>
            </a:avLst>
          </a:prstGeom>
          <a:solidFill>
            <a:schemeClr val="accent4">
              <a:lumMod val="50000"/>
            </a:schemeClr>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18635" y="3680367"/>
            <a:ext cx="3144715" cy="23585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p:cNvSpPr txBox="1"/>
          <p:nvPr/>
        </p:nvSpPr>
        <p:spPr>
          <a:xfrm>
            <a:off x="8141677" y="6038903"/>
            <a:ext cx="3631223" cy="461665"/>
          </a:xfrm>
          <a:prstGeom prst="rect">
            <a:avLst/>
          </a:prstGeom>
          <a:noFill/>
        </p:spPr>
        <p:txBody>
          <a:bodyPr wrap="square" rtlCol="0">
            <a:spAutoFit/>
          </a:bodyPr>
          <a:lstStyle/>
          <a:p>
            <a:pPr algn="ctr"/>
            <a:r>
              <a:rPr lang="en-US" sz="1200" i="1" dirty="0" smtClean="0">
                <a:solidFill>
                  <a:srgbClr val="663300"/>
                </a:solidFill>
                <a:latin typeface="Engravers MT" panose="02090707080505020304" pitchFamily="18" charset="0"/>
              </a:rPr>
              <a:t>LPS “</a:t>
            </a:r>
            <a:r>
              <a:rPr lang="en-US" sz="1200" i="1" dirty="0" err="1" smtClean="0">
                <a:solidFill>
                  <a:srgbClr val="663300"/>
                </a:solidFill>
                <a:latin typeface="Engravers MT" panose="02090707080505020304" pitchFamily="18" charset="0"/>
              </a:rPr>
              <a:t>MTSSers</a:t>
            </a:r>
            <a:r>
              <a:rPr lang="en-US" sz="1200" i="1" dirty="0" smtClean="0">
                <a:solidFill>
                  <a:srgbClr val="663300"/>
                </a:solidFill>
                <a:latin typeface="Engravers MT" panose="02090707080505020304" pitchFamily="18" charset="0"/>
              </a:rPr>
              <a:t>” Discussing Data and Planning Instruction</a:t>
            </a:r>
            <a:endParaRPr lang="en-US" sz="1200" i="1" dirty="0">
              <a:solidFill>
                <a:srgbClr val="663300"/>
              </a:solidFill>
              <a:latin typeface="Engravers MT" panose="02090707080505020304" pitchFamily="18" charset="0"/>
            </a:endParaRPr>
          </a:p>
        </p:txBody>
      </p:sp>
    </p:spTree>
    <p:extLst>
      <p:ext uri="{BB962C8B-B14F-4D97-AF65-F5344CB8AC3E}">
        <p14:creationId xmlns:p14="http://schemas.microsoft.com/office/powerpoint/2010/main" val="1503685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4.16667E-7 -1.48148E-6 L 0.04349 -0.04467 " pathEditMode="relative" rAng="0" ptsTypes="AA">
                                      <p:cBhvr>
                                        <p:cTn id="6" dur="59000" fill="hold"/>
                                        <p:tgtEl>
                                          <p:spTgt spid="5"/>
                                        </p:tgtEl>
                                        <p:attrNameLst>
                                          <p:attrName>ppt_x</p:attrName>
                                          <p:attrName>ppt_y</p:attrName>
                                        </p:attrNameLst>
                                      </p:cBhvr>
                                      <p:rCtr x="2174" y="-224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RUNACHALA GRACE: Arunachala Girivalam August 2017—Partial Lunar Eclipse"/>
          <p:cNvPicPr>
            <a:picLocks noChangeAspect="1"/>
          </p:cNvPicPr>
          <p:nvPr/>
        </p:nvPicPr>
        <p:blipFill>
          <a:blip r:embed="rId3" cstate="print">
            <a:clrChange>
              <a:clrFrom>
                <a:srgbClr val="000000"/>
              </a:clrFrom>
              <a:clrTo>
                <a:srgbClr val="000000">
                  <a:alpha val="0"/>
                </a:srgbClr>
              </a:clrTo>
            </a:clrChange>
            <a:lum bright="70000" contrast="-70000"/>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612572" y="1323408"/>
            <a:ext cx="1963138" cy="1604865"/>
          </a:xfrm>
          <a:prstGeom prst="rect">
            <a:avLst/>
          </a:prstGeom>
        </p:spPr>
      </p:pic>
      <p:sp>
        <p:nvSpPr>
          <p:cNvPr id="3" name="Content Placeholder 2"/>
          <p:cNvSpPr>
            <a:spLocks noGrp="1"/>
          </p:cNvSpPr>
          <p:nvPr>
            <p:ph idx="1"/>
          </p:nvPr>
        </p:nvSpPr>
        <p:spPr>
          <a:xfrm>
            <a:off x="838200" y="1825625"/>
            <a:ext cx="10515600" cy="4351338"/>
          </a:xfrm>
        </p:spPr>
        <p:txBody>
          <a:bodyPr>
            <a:normAutofit/>
          </a:bodyPr>
          <a:lstStyle/>
          <a:p>
            <a:r>
              <a:rPr lang="en-US" dirty="0" smtClean="0">
                <a:solidFill>
                  <a:srgbClr val="663300"/>
                </a:solidFill>
                <a:latin typeface="Franklin Gothic Medium Cond" panose="020B0606030402020204" pitchFamily="34" charset="0"/>
              </a:rPr>
              <a:t>Ideal (Within the next 5 years): Throughout All Instruction, All the Time</a:t>
            </a:r>
          </a:p>
          <a:p>
            <a:r>
              <a:rPr lang="en-US" dirty="0" smtClean="0">
                <a:solidFill>
                  <a:srgbClr val="663300"/>
                </a:solidFill>
                <a:latin typeface="Franklin Gothic Medium Cond" panose="020B0606030402020204" pitchFamily="34" charset="0"/>
              </a:rPr>
              <a:t>Current: Taking Intentional, Incremental Steps Toward Implementation</a:t>
            </a:r>
          </a:p>
          <a:p>
            <a:pPr lvl="1"/>
            <a:r>
              <a:rPr lang="en-US" dirty="0" smtClean="0">
                <a:solidFill>
                  <a:srgbClr val="663300"/>
                </a:solidFill>
                <a:latin typeface="Franklin Gothic Medium Cond" panose="020B0606030402020204" pitchFamily="34" charset="0"/>
              </a:rPr>
              <a:t>Literacy, then, Socio-Emotional Learning/Behaviors, then, Math, then, All Subjects</a:t>
            </a:r>
          </a:p>
          <a:p>
            <a:pPr lvl="1"/>
            <a:r>
              <a:rPr lang="en-US" dirty="0" smtClean="0">
                <a:solidFill>
                  <a:srgbClr val="663300"/>
                </a:solidFill>
                <a:latin typeface="Franklin Gothic Medium Cond" panose="020B0606030402020204" pitchFamily="34" charset="0"/>
              </a:rPr>
              <a:t>PLC, MBI/PBIS, and SST Teams Have Gathered under the Umbrella of MTSS Teams</a:t>
            </a:r>
          </a:p>
          <a:p>
            <a:pPr lvl="1"/>
            <a:r>
              <a:rPr lang="en-US" dirty="0" smtClean="0">
                <a:solidFill>
                  <a:srgbClr val="663300"/>
                </a:solidFill>
                <a:latin typeface="Franklin Gothic Medium Cond" panose="020B0606030402020204" pitchFamily="34" charset="0"/>
              </a:rPr>
              <a:t>Special Education is Now Integrated with MTSS, Rather than Separate</a:t>
            </a:r>
          </a:p>
          <a:p>
            <a:pPr lvl="1"/>
            <a:r>
              <a:rPr lang="en-US" dirty="0" smtClean="0">
                <a:solidFill>
                  <a:srgbClr val="663300"/>
                </a:solidFill>
                <a:latin typeface="Franklin Gothic Medium Cond" panose="020B0606030402020204" pitchFamily="34" charset="0"/>
              </a:rPr>
              <a:t>Professional Learning Focused on Ways to Dive Deeper With Kids who Need it Most</a:t>
            </a:r>
          </a:p>
          <a:p>
            <a:pPr lvl="1"/>
            <a:r>
              <a:rPr lang="en-US" dirty="0" smtClean="0">
                <a:solidFill>
                  <a:srgbClr val="663300"/>
                </a:solidFill>
                <a:latin typeface="Franklin Gothic Medium Cond" panose="020B0606030402020204" pitchFamily="34" charset="0"/>
              </a:rPr>
              <a:t>Continuous Improvement Cycle in Tier I Evolving</a:t>
            </a:r>
          </a:p>
        </p:txBody>
      </p:sp>
      <p:sp>
        <p:nvSpPr>
          <p:cNvPr id="2" name="Title 1"/>
          <p:cNvSpPr>
            <a:spLocks noGrp="1"/>
          </p:cNvSpPr>
          <p:nvPr>
            <p:ph type="title"/>
          </p:nvPr>
        </p:nvSpPr>
        <p:spPr/>
        <p:txBody>
          <a:bodyPr/>
          <a:lstStyle/>
          <a:p>
            <a:pPr algn="ctr"/>
            <a:r>
              <a:rPr lang="en-US" dirty="0" smtClean="0">
                <a:solidFill>
                  <a:srgbClr val="663300"/>
                </a:solidFill>
                <a:latin typeface="Engravers MT" panose="02090707080505020304" pitchFamily="18" charset="0"/>
              </a:rPr>
              <a:t>Where is LPS MTSS?</a:t>
            </a:r>
            <a:endParaRPr lang="en-US" dirty="0">
              <a:solidFill>
                <a:srgbClr val="663300"/>
              </a:solidFill>
              <a:latin typeface="Engravers MT" panose="02090707080505020304" pitchFamily="18" charset="0"/>
            </a:endParaRPr>
          </a:p>
        </p:txBody>
      </p:sp>
      <p:sp>
        <p:nvSpPr>
          <p:cNvPr id="4" name="Frame 3"/>
          <p:cNvSpPr/>
          <p:nvPr/>
        </p:nvSpPr>
        <p:spPr>
          <a:xfrm>
            <a:off x="0" y="0"/>
            <a:ext cx="12192000" cy="6858000"/>
          </a:xfrm>
          <a:prstGeom prst="frame">
            <a:avLst>
              <a:gd name="adj1" fmla="val 4201"/>
            </a:avLst>
          </a:prstGeom>
          <a:solidFill>
            <a:schemeClr val="accent4">
              <a:lumMod val="50000"/>
            </a:schemeClr>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21969" y="4305668"/>
            <a:ext cx="3050931" cy="22118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Oval 6"/>
          <p:cNvSpPr/>
          <p:nvPr/>
        </p:nvSpPr>
        <p:spPr>
          <a:xfrm>
            <a:off x="10023231" y="5741377"/>
            <a:ext cx="123092" cy="12309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p:cNvSpPr txBox="1"/>
          <p:nvPr/>
        </p:nvSpPr>
        <p:spPr>
          <a:xfrm>
            <a:off x="3216520" y="6055816"/>
            <a:ext cx="5505449" cy="461665"/>
          </a:xfrm>
          <a:prstGeom prst="rect">
            <a:avLst/>
          </a:prstGeom>
          <a:noFill/>
        </p:spPr>
        <p:txBody>
          <a:bodyPr wrap="square" rtlCol="0">
            <a:spAutoFit/>
          </a:bodyPr>
          <a:lstStyle/>
          <a:p>
            <a:pPr algn="r"/>
            <a:r>
              <a:rPr lang="en-US" sz="1200" i="1" dirty="0" smtClean="0">
                <a:solidFill>
                  <a:srgbClr val="663300"/>
                </a:solidFill>
                <a:latin typeface="Engravers MT" panose="02090707080505020304" pitchFamily="18" charset="0"/>
              </a:rPr>
              <a:t>Actual Growth over Time for A Student Receiving Special Education Services at LPS </a:t>
            </a:r>
            <a:r>
              <a:rPr lang="en-US" sz="1200" i="1" dirty="0" smtClean="0">
                <a:solidFill>
                  <a:srgbClr val="663300"/>
                </a:solidFill>
                <a:latin typeface="Engravers MT" panose="02090707080505020304" pitchFamily="18" charset="0"/>
                <a:sym typeface="Wingdings" panose="05000000000000000000" pitchFamily="2" charset="2"/>
              </a:rPr>
              <a:t></a:t>
            </a:r>
            <a:r>
              <a:rPr lang="en-US" sz="1200" i="1" dirty="0" smtClean="0">
                <a:solidFill>
                  <a:srgbClr val="663300"/>
                </a:solidFill>
                <a:latin typeface="Engravers MT" panose="02090707080505020304" pitchFamily="18" charset="0"/>
              </a:rPr>
              <a:t> </a:t>
            </a:r>
            <a:endParaRPr lang="en-US" sz="1200" i="1" dirty="0">
              <a:solidFill>
                <a:srgbClr val="663300"/>
              </a:solidFill>
              <a:latin typeface="Engravers MT" panose="02090707080505020304" pitchFamily="18" charset="0"/>
            </a:endParaRPr>
          </a:p>
        </p:txBody>
      </p:sp>
    </p:spTree>
    <p:extLst>
      <p:ext uri="{BB962C8B-B14F-4D97-AF65-F5344CB8AC3E}">
        <p14:creationId xmlns:p14="http://schemas.microsoft.com/office/powerpoint/2010/main" val="1690150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66667E-6 -3.7037E-6 L 0.0457 -0.04328 " pathEditMode="relative" rAng="0" ptsTypes="AA">
                                      <p:cBhvr>
                                        <p:cTn id="6" dur="59000" fill="hold"/>
                                        <p:tgtEl>
                                          <p:spTgt spid="5"/>
                                        </p:tgtEl>
                                        <p:attrNameLst>
                                          <p:attrName>ppt_x</p:attrName>
                                          <p:attrName>ppt_y</p:attrName>
                                        </p:attrNameLst>
                                      </p:cBhvr>
                                      <p:rCtr x="2279" y="-2176"/>
                                    </p:animMotion>
                                  </p:childTnLst>
                                </p:cTn>
                              </p:par>
                              <p:par>
                                <p:cTn id="7" presetID="0" presetClass="path" presetSubtype="0" repeatCount="indefinite" accel="50000" decel="50000" fill="hold" grpId="0" nodeType="withEffect">
                                  <p:stCondLst>
                                    <p:cond delay="0"/>
                                  </p:stCondLst>
                                  <p:childTnLst>
                                    <p:animMotion origin="layout" path="M 0 0 L 0.01537 -0.03542 L 0.03451 -0.0588 L 0.05352 -0.06667 L 0.0698 -0.09792 L 0.06901 -0.09676 " pathEditMode="relative" ptsTypes="AAAAAA">
                                      <p:cBhvr>
                                        <p:cTn id="8" dur="50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RUNACHALA GRACE: Arunachala Girivalam August 2017—Partial Lunar Eclipse"/>
          <p:cNvPicPr>
            <a:picLocks noChangeAspect="1"/>
          </p:cNvPicPr>
          <p:nvPr/>
        </p:nvPicPr>
        <p:blipFill>
          <a:blip r:embed="rId3" cstate="print">
            <a:clrChange>
              <a:clrFrom>
                <a:srgbClr val="000000"/>
              </a:clrFrom>
              <a:clrTo>
                <a:srgbClr val="000000">
                  <a:alpha val="0"/>
                </a:srgbClr>
              </a:clrTo>
            </a:clrChange>
            <a:lum bright="70000" contrast="-70000"/>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433667" y="780694"/>
            <a:ext cx="1963138" cy="1604865"/>
          </a:xfrm>
          <a:prstGeom prst="rect">
            <a:avLst/>
          </a:prstGeom>
        </p:spPr>
      </p:pic>
      <p:sp>
        <p:nvSpPr>
          <p:cNvPr id="3" name="Content Placeholder 2"/>
          <p:cNvSpPr>
            <a:spLocks noGrp="1"/>
          </p:cNvSpPr>
          <p:nvPr>
            <p:ph idx="1"/>
          </p:nvPr>
        </p:nvSpPr>
        <p:spPr>
          <a:xfrm>
            <a:off x="838200" y="1825625"/>
            <a:ext cx="6423212" cy="4351338"/>
          </a:xfrm>
        </p:spPr>
        <p:txBody>
          <a:bodyPr>
            <a:normAutofit lnSpcReduction="10000"/>
          </a:bodyPr>
          <a:lstStyle/>
          <a:p>
            <a:r>
              <a:rPr lang="en-US" dirty="0" smtClean="0">
                <a:solidFill>
                  <a:srgbClr val="663300"/>
                </a:solidFill>
                <a:latin typeface="Franklin Gothic Medium Cond" panose="020B0606030402020204" pitchFamily="34" charset="0"/>
              </a:rPr>
              <a:t>Ultimately, Continuously</a:t>
            </a:r>
          </a:p>
          <a:p>
            <a:r>
              <a:rPr lang="en-US" dirty="0" smtClean="0">
                <a:solidFill>
                  <a:srgbClr val="663300"/>
                </a:solidFill>
                <a:latin typeface="Franklin Gothic Medium Cond" panose="020B0606030402020204" pitchFamily="34" charset="0"/>
              </a:rPr>
              <a:t>Time is Dedicated for Teachers to Analyze and Respond to Data</a:t>
            </a:r>
          </a:p>
          <a:p>
            <a:r>
              <a:rPr lang="en-US" dirty="0" smtClean="0">
                <a:solidFill>
                  <a:srgbClr val="663300"/>
                </a:solidFill>
                <a:latin typeface="Franklin Gothic Medium Cond" panose="020B0606030402020204" pitchFamily="34" charset="0"/>
              </a:rPr>
              <a:t>MTSS PLC Teams are Improving Approaches to Working with Data Regularly</a:t>
            </a:r>
          </a:p>
          <a:p>
            <a:pPr lvl="1"/>
            <a:r>
              <a:rPr lang="en-US" dirty="0" smtClean="0">
                <a:solidFill>
                  <a:srgbClr val="663300"/>
                </a:solidFill>
                <a:latin typeface="Franklin Gothic Medium Cond" panose="020B0606030402020204" pitchFamily="34" charset="0"/>
              </a:rPr>
              <a:t>For Placement</a:t>
            </a:r>
          </a:p>
          <a:p>
            <a:pPr lvl="1"/>
            <a:r>
              <a:rPr lang="en-US" dirty="0" smtClean="0">
                <a:solidFill>
                  <a:srgbClr val="663300"/>
                </a:solidFill>
                <a:latin typeface="Franklin Gothic Medium Cond" panose="020B0606030402020204" pitchFamily="34" charset="0"/>
              </a:rPr>
              <a:t>For Grouping</a:t>
            </a:r>
          </a:p>
          <a:p>
            <a:pPr lvl="1"/>
            <a:r>
              <a:rPr lang="en-US" dirty="0" smtClean="0">
                <a:solidFill>
                  <a:srgbClr val="663300"/>
                </a:solidFill>
                <a:latin typeface="Franklin Gothic Medium Cond" panose="020B0606030402020204" pitchFamily="34" charset="0"/>
              </a:rPr>
              <a:t>For Differentiation</a:t>
            </a:r>
          </a:p>
          <a:p>
            <a:pPr lvl="1"/>
            <a:r>
              <a:rPr lang="en-US" dirty="0" smtClean="0">
                <a:solidFill>
                  <a:srgbClr val="663300"/>
                </a:solidFill>
                <a:latin typeface="Franklin Gothic Medium Cond" panose="020B0606030402020204" pitchFamily="34" charset="0"/>
              </a:rPr>
              <a:t>For Progress Monitoring</a:t>
            </a:r>
          </a:p>
          <a:p>
            <a:r>
              <a:rPr lang="en-US" dirty="0" smtClean="0">
                <a:solidFill>
                  <a:srgbClr val="663300"/>
                </a:solidFill>
                <a:latin typeface="Franklin Gothic Medium Cond" panose="020B0606030402020204" pitchFamily="34" charset="0"/>
              </a:rPr>
              <a:t>On the Horizon – Adoption of PLC Protocols for MTSS</a:t>
            </a:r>
          </a:p>
          <a:p>
            <a:endParaRPr lang="en-US" dirty="0" smtClean="0">
              <a:solidFill>
                <a:srgbClr val="663300"/>
              </a:solidFill>
              <a:latin typeface="Franklin Gothic Medium Cond" panose="020B0606030402020204" pitchFamily="34" charset="0"/>
            </a:endParaRPr>
          </a:p>
        </p:txBody>
      </p:sp>
      <p:sp>
        <p:nvSpPr>
          <p:cNvPr id="2" name="Title 1"/>
          <p:cNvSpPr>
            <a:spLocks noGrp="1"/>
          </p:cNvSpPr>
          <p:nvPr>
            <p:ph type="title"/>
          </p:nvPr>
        </p:nvSpPr>
        <p:spPr/>
        <p:txBody>
          <a:bodyPr/>
          <a:lstStyle/>
          <a:p>
            <a:pPr algn="ctr"/>
            <a:r>
              <a:rPr lang="en-US" dirty="0" smtClean="0">
                <a:solidFill>
                  <a:srgbClr val="663300"/>
                </a:solidFill>
                <a:latin typeface="Engravers MT" panose="02090707080505020304" pitchFamily="18" charset="0"/>
              </a:rPr>
              <a:t>When Does LPS MTSS Happen?</a:t>
            </a:r>
            <a:endParaRPr lang="en-US" dirty="0">
              <a:solidFill>
                <a:srgbClr val="663300"/>
              </a:solidFill>
              <a:latin typeface="Engravers MT" panose="02090707080505020304" pitchFamily="18" charset="0"/>
            </a:endParaRPr>
          </a:p>
        </p:txBody>
      </p:sp>
      <p:sp>
        <p:nvSpPr>
          <p:cNvPr id="4" name="Frame 3"/>
          <p:cNvSpPr/>
          <p:nvPr/>
        </p:nvSpPr>
        <p:spPr>
          <a:xfrm>
            <a:off x="0" y="0"/>
            <a:ext cx="12192000" cy="6858000"/>
          </a:xfrm>
          <a:prstGeom prst="frame">
            <a:avLst>
              <a:gd name="adj1" fmla="val 4201"/>
            </a:avLst>
          </a:prstGeom>
          <a:solidFill>
            <a:schemeClr val="accent4">
              <a:lumMod val="50000"/>
            </a:schemeClr>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Picture 6" descr="The Canadian Pacific Railway: Canada | Building the World"/>
          <p:cNvPicPr>
            <a:picLocks noChangeAspect="1"/>
          </p:cNvPicPr>
          <p:nvPr/>
        </p:nvPicPr>
        <p:blipFill>
          <a:blip r:embed="rId5">
            <a:clrChange>
              <a:clrFrom>
                <a:srgbClr val="FEFFFC"/>
              </a:clrFrom>
              <a:clrTo>
                <a:srgbClr val="FEFFFC">
                  <a:alpha val="0"/>
                </a:srgbClr>
              </a:clrTo>
            </a:clrChange>
            <a:extLst>
              <a:ext uri="{28A0092B-C50C-407E-A947-70E740481C1C}">
                <a14:useLocalDpi xmlns:a14="http://schemas.microsoft.com/office/drawing/2010/main" val="0"/>
              </a:ext>
            </a:extLst>
          </a:blip>
          <a:stretch>
            <a:fillRect/>
          </a:stretch>
        </p:blipFill>
        <p:spPr>
          <a:xfrm>
            <a:off x="8020050" y="2055813"/>
            <a:ext cx="3333750" cy="3343275"/>
          </a:xfrm>
          <a:prstGeom prst="rect">
            <a:avLst/>
          </a:prstGeom>
        </p:spPr>
      </p:pic>
      <p:sp>
        <p:nvSpPr>
          <p:cNvPr id="8" name="TextBox 7"/>
          <p:cNvSpPr txBox="1"/>
          <p:nvPr/>
        </p:nvSpPr>
        <p:spPr>
          <a:xfrm>
            <a:off x="7773305" y="5401974"/>
            <a:ext cx="3827240" cy="1015663"/>
          </a:xfrm>
          <a:prstGeom prst="rect">
            <a:avLst/>
          </a:prstGeom>
          <a:noFill/>
        </p:spPr>
        <p:txBody>
          <a:bodyPr wrap="square" rtlCol="0">
            <a:spAutoFit/>
          </a:bodyPr>
          <a:lstStyle/>
          <a:p>
            <a:pPr algn="ctr"/>
            <a:r>
              <a:rPr lang="en-US" sz="1200" i="1" dirty="0" smtClean="0">
                <a:solidFill>
                  <a:srgbClr val="663300"/>
                </a:solidFill>
                <a:latin typeface="Engravers MT" panose="02090707080505020304" pitchFamily="18" charset="0"/>
              </a:rPr>
              <a:t>Of critical importance to staff is that MTSS not be a passing fad done once or temporarily, but rather, an embedded, ongoing process</a:t>
            </a:r>
            <a:endParaRPr lang="en-US" sz="1200" i="1" dirty="0">
              <a:solidFill>
                <a:srgbClr val="663300"/>
              </a:solidFill>
              <a:latin typeface="Engravers MT" panose="02090707080505020304" pitchFamily="18" charset="0"/>
            </a:endParaRPr>
          </a:p>
        </p:txBody>
      </p:sp>
    </p:spTree>
    <p:extLst>
      <p:ext uri="{BB962C8B-B14F-4D97-AF65-F5344CB8AC3E}">
        <p14:creationId xmlns:p14="http://schemas.microsoft.com/office/powerpoint/2010/main" val="143656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6.25E-7 2.96296E-6 L 0.04505 -0.04699 " pathEditMode="relative" rAng="0" ptsTypes="AA">
                                      <p:cBhvr>
                                        <p:cTn id="6" dur="59000" fill="hold"/>
                                        <p:tgtEl>
                                          <p:spTgt spid="5"/>
                                        </p:tgtEl>
                                        <p:attrNameLst>
                                          <p:attrName>ppt_x</p:attrName>
                                          <p:attrName>ppt_y</p:attrName>
                                        </p:attrNameLst>
                                      </p:cBhvr>
                                      <p:rCtr x="2253" y="-23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dirty="0" smtClean="0">
                <a:solidFill>
                  <a:srgbClr val="663300"/>
                </a:solidFill>
                <a:latin typeface="Franklin Gothic Medium Cond" panose="020B0606030402020204" pitchFamily="34" charset="0"/>
              </a:rPr>
              <a:t>All Students</a:t>
            </a:r>
          </a:p>
          <a:p>
            <a:r>
              <a:rPr lang="en-US" dirty="0" smtClean="0">
                <a:solidFill>
                  <a:srgbClr val="663300"/>
                </a:solidFill>
                <a:latin typeface="Franklin Gothic Medium Cond" panose="020B0606030402020204" pitchFamily="34" charset="0"/>
              </a:rPr>
              <a:t>What about the 80% Tier I, 15% Tier II, 5% Tier III – is the human population predictable enough to fall neatly in such percentages?</a:t>
            </a:r>
          </a:p>
          <a:p>
            <a:pPr lvl="1"/>
            <a:r>
              <a:rPr lang="en-US" dirty="0" smtClean="0">
                <a:solidFill>
                  <a:srgbClr val="663300"/>
                </a:solidFill>
                <a:latin typeface="Franklin Gothic Medium Cond" panose="020B0606030402020204" pitchFamily="34" charset="0"/>
              </a:rPr>
              <a:t>Tiered instruction is not static, term to term</a:t>
            </a:r>
          </a:p>
          <a:p>
            <a:pPr lvl="1"/>
            <a:r>
              <a:rPr lang="en-US" dirty="0" smtClean="0">
                <a:solidFill>
                  <a:srgbClr val="663300"/>
                </a:solidFill>
                <a:latin typeface="Franklin Gothic Medium Cond" panose="020B0606030402020204" pitchFamily="34" charset="0"/>
              </a:rPr>
              <a:t>Tier I is modified based on screening data to meet the needs of 80% of the students</a:t>
            </a:r>
          </a:p>
          <a:p>
            <a:pPr lvl="1"/>
            <a:r>
              <a:rPr lang="en-US" dirty="0" smtClean="0">
                <a:solidFill>
                  <a:srgbClr val="663300"/>
                </a:solidFill>
                <a:latin typeface="Franklin Gothic Medium Cond" panose="020B0606030402020204" pitchFamily="34" charset="0"/>
              </a:rPr>
              <a:t>In this way, we avoid “Tier three-</a:t>
            </a:r>
            <a:r>
              <a:rPr lang="en-US" dirty="0" err="1" smtClean="0">
                <a:solidFill>
                  <a:srgbClr val="663300"/>
                </a:solidFill>
                <a:latin typeface="Franklin Gothic Medium Cond" panose="020B0606030402020204" pitchFamily="34" charset="0"/>
              </a:rPr>
              <a:t>ing</a:t>
            </a:r>
            <a:r>
              <a:rPr lang="en-US" dirty="0" smtClean="0">
                <a:solidFill>
                  <a:srgbClr val="663300"/>
                </a:solidFill>
                <a:latin typeface="Franklin Gothic Medium Cond" panose="020B0606030402020204" pitchFamily="34" charset="0"/>
              </a:rPr>
              <a:t>” our way out of a Tier I issue</a:t>
            </a:r>
          </a:p>
          <a:p>
            <a:pPr lvl="1"/>
            <a:r>
              <a:rPr lang="en-US" dirty="0" smtClean="0">
                <a:solidFill>
                  <a:srgbClr val="663300"/>
                </a:solidFill>
                <a:latin typeface="Franklin Gothic Medium Cond" panose="020B0606030402020204" pitchFamily="34" charset="0"/>
              </a:rPr>
              <a:t>As fidelity of instruction increases, so too do fewer students require extra intervention</a:t>
            </a:r>
          </a:p>
          <a:p>
            <a:r>
              <a:rPr lang="en-US" dirty="0" smtClean="0">
                <a:solidFill>
                  <a:srgbClr val="663300"/>
                </a:solidFill>
                <a:latin typeface="Franklin Gothic Medium Cond" panose="020B0606030402020204" pitchFamily="34" charset="0"/>
              </a:rPr>
              <a:t>Ultimately, everyone in the organization</a:t>
            </a:r>
          </a:p>
          <a:p>
            <a:r>
              <a:rPr lang="en-US" dirty="0" smtClean="0">
                <a:solidFill>
                  <a:srgbClr val="663300"/>
                </a:solidFill>
                <a:latin typeface="Franklin Gothic Medium Cond" panose="020B0606030402020204" pitchFamily="34" charset="0"/>
              </a:rPr>
              <a:t>In simplest terms, MTSS is about knowing what individuals know and can do now, and, helping them achieve what they could know and do next, as rapidly as possible</a:t>
            </a:r>
          </a:p>
          <a:p>
            <a:pPr lvl="1"/>
            <a:endParaRPr lang="en-US" dirty="0" smtClean="0">
              <a:solidFill>
                <a:srgbClr val="663300"/>
              </a:solidFill>
              <a:latin typeface="Franklin Gothic Medium Cond" panose="020B0606030402020204" pitchFamily="34" charset="0"/>
            </a:endParaRPr>
          </a:p>
          <a:p>
            <a:pPr lvl="1"/>
            <a:endParaRPr lang="en-US" dirty="0">
              <a:solidFill>
                <a:srgbClr val="663300"/>
              </a:solidFill>
              <a:latin typeface="Franklin Gothic Medium Cond" panose="020B0606030402020204" pitchFamily="34" charset="0"/>
            </a:endParaRPr>
          </a:p>
        </p:txBody>
      </p:sp>
      <p:pic>
        <p:nvPicPr>
          <p:cNvPr id="5" name="Picture 4" descr="ARUNACHALA GRACE: Arunachala Girivalam August 2017—Partial Lunar Eclipse"/>
          <p:cNvPicPr>
            <a:picLocks noChangeAspect="1"/>
          </p:cNvPicPr>
          <p:nvPr/>
        </p:nvPicPr>
        <p:blipFill>
          <a:blip r:embed="rId3" cstate="print">
            <a:clrChange>
              <a:clrFrom>
                <a:srgbClr val="000000"/>
              </a:clrFrom>
              <a:clrTo>
                <a:srgbClr val="000000">
                  <a:alpha val="0"/>
                </a:srgbClr>
              </a:clrTo>
            </a:clrChange>
            <a:lum bright="70000" contrast="-70000"/>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264091" y="426341"/>
            <a:ext cx="1963138" cy="1604865"/>
          </a:xfrm>
          <a:prstGeom prst="rect">
            <a:avLst/>
          </a:prstGeom>
        </p:spPr>
      </p:pic>
      <p:sp>
        <p:nvSpPr>
          <p:cNvPr id="2" name="Title 1"/>
          <p:cNvSpPr>
            <a:spLocks noGrp="1"/>
          </p:cNvSpPr>
          <p:nvPr>
            <p:ph type="title"/>
          </p:nvPr>
        </p:nvSpPr>
        <p:spPr/>
        <p:txBody>
          <a:bodyPr/>
          <a:lstStyle/>
          <a:p>
            <a:pPr algn="ctr"/>
            <a:r>
              <a:rPr lang="en-US" dirty="0" smtClean="0">
                <a:solidFill>
                  <a:srgbClr val="663300"/>
                </a:solidFill>
                <a:latin typeface="Engravers MT" panose="02090707080505020304" pitchFamily="18" charset="0"/>
              </a:rPr>
              <a:t>Who is LPS MTSS For?</a:t>
            </a:r>
            <a:endParaRPr lang="en-US" dirty="0">
              <a:solidFill>
                <a:srgbClr val="663300"/>
              </a:solidFill>
              <a:latin typeface="Engravers MT" panose="02090707080505020304" pitchFamily="18" charset="0"/>
            </a:endParaRPr>
          </a:p>
        </p:txBody>
      </p:sp>
      <p:sp>
        <p:nvSpPr>
          <p:cNvPr id="4" name="Frame 3"/>
          <p:cNvSpPr/>
          <p:nvPr/>
        </p:nvSpPr>
        <p:spPr>
          <a:xfrm>
            <a:off x="0" y="0"/>
            <a:ext cx="12192000" cy="6858000"/>
          </a:xfrm>
          <a:prstGeom prst="frame">
            <a:avLst>
              <a:gd name="adj1" fmla="val 4201"/>
            </a:avLst>
          </a:prstGeom>
          <a:solidFill>
            <a:schemeClr val="accent4">
              <a:lumMod val="50000"/>
            </a:schemeClr>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590626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66667E-6 3.33333E-6 L 0.04505 -0.04723 " pathEditMode="relative" rAng="0" ptsTypes="AA">
                                      <p:cBhvr>
                                        <p:cTn id="6" dur="59000" fill="hold"/>
                                        <p:tgtEl>
                                          <p:spTgt spid="5"/>
                                        </p:tgtEl>
                                        <p:attrNameLst>
                                          <p:attrName>ppt_x</p:attrName>
                                          <p:attrName>ppt_y</p:attrName>
                                        </p:attrNameLst>
                                      </p:cBhvr>
                                      <p:rCtr x="2253" y="-23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RUNACHALA GRACE: Arunachala Girivalam August 2017—Partial Lunar Eclipse"/>
          <p:cNvPicPr>
            <a:picLocks noChangeAspect="1"/>
          </p:cNvPicPr>
          <p:nvPr/>
        </p:nvPicPr>
        <p:blipFill>
          <a:blip r:embed="rId3" cstate="print">
            <a:clrChange>
              <a:clrFrom>
                <a:srgbClr val="000000"/>
              </a:clrFrom>
              <a:clrTo>
                <a:srgbClr val="000000">
                  <a:alpha val="0"/>
                </a:srgbClr>
              </a:clrTo>
            </a:clrChange>
            <a:lum bright="70000" contrast="-70000"/>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889242" y="85823"/>
            <a:ext cx="1963138" cy="1604865"/>
          </a:xfrm>
          <a:prstGeom prst="rect">
            <a:avLst/>
          </a:prstGeom>
        </p:spPr>
      </p:pic>
      <p:sp>
        <p:nvSpPr>
          <p:cNvPr id="2" name="Title 1"/>
          <p:cNvSpPr>
            <a:spLocks noGrp="1"/>
          </p:cNvSpPr>
          <p:nvPr>
            <p:ph type="title"/>
          </p:nvPr>
        </p:nvSpPr>
        <p:spPr/>
        <p:txBody>
          <a:bodyPr/>
          <a:lstStyle/>
          <a:p>
            <a:pPr algn="ctr"/>
            <a:r>
              <a:rPr lang="en-US" dirty="0" smtClean="0">
                <a:solidFill>
                  <a:srgbClr val="663300"/>
                </a:solidFill>
                <a:latin typeface="Engravers MT" panose="02090707080505020304" pitchFamily="18" charset="0"/>
              </a:rPr>
              <a:t>The LPS MTSS dashboard</a:t>
            </a:r>
            <a:endParaRPr lang="en-US" dirty="0">
              <a:solidFill>
                <a:srgbClr val="663300"/>
              </a:solidFill>
              <a:latin typeface="Engravers MT" panose="02090707080505020304" pitchFamily="18" charset="0"/>
            </a:endParaRPr>
          </a:p>
        </p:txBody>
      </p:sp>
      <p:sp>
        <p:nvSpPr>
          <p:cNvPr id="3" name="Content Placeholder 2"/>
          <p:cNvSpPr>
            <a:spLocks noGrp="1"/>
          </p:cNvSpPr>
          <p:nvPr>
            <p:ph idx="1"/>
          </p:nvPr>
        </p:nvSpPr>
        <p:spPr/>
        <p:txBody>
          <a:bodyPr>
            <a:normAutofit/>
          </a:bodyPr>
          <a:lstStyle/>
          <a:p>
            <a:pPr marL="457200" lvl="1" indent="0">
              <a:buNone/>
            </a:pPr>
            <a:endParaRPr lang="en-US" dirty="0" smtClean="0">
              <a:solidFill>
                <a:srgbClr val="663300"/>
              </a:solidFill>
              <a:latin typeface="Franklin Gothic Medium Cond" panose="020B0606030402020204" pitchFamily="34" charset="0"/>
            </a:endParaRPr>
          </a:p>
          <a:p>
            <a:pPr lvl="1"/>
            <a:endParaRPr lang="en-US" dirty="0">
              <a:solidFill>
                <a:srgbClr val="663300"/>
              </a:solidFill>
              <a:latin typeface="Franklin Gothic Medium Cond" panose="020B0606030402020204" pitchFamily="34" charset="0"/>
            </a:endParaRPr>
          </a:p>
        </p:txBody>
      </p:sp>
      <p:sp>
        <p:nvSpPr>
          <p:cNvPr id="15" name="Snip Same Side Corner Rectangle 14"/>
          <p:cNvSpPr/>
          <p:nvPr/>
        </p:nvSpPr>
        <p:spPr>
          <a:xfrm>
            <a:off x="287513" y="3834882"/>
            <a:ext cx="11609018" cy="2757247"/>
          </a:xfrm>
          <a:prstGeom prst="snip2SameRect">
            <a:avLst>
              <a:gd name="adj1" fmla="val 30492"/>
              <a:gd name="adj2" fmla="val 0"/>
            </a:avLst>
          </a:prstGeom>
          <a:gradFill>
            <a:gsLst>
              <a:gs pos="0">
                <a:schemeClr val="tx1">
                  <a:lumMod val="75000"/>
                  <a:lumOff val="25000"/>
                </a:schemeClr>
              </a:gs>
              <a:gs pos="82000">
                <a:schemeClr val="bg1">
                  <a:shade val="67500"/>
                  <a:satMod val="115000"/>
                </a:schemeClr>
              </a:gs>
              <a:gs pos="100000">
                <a:schemeClr val="bg1">
                  <a:shade val="100000"/>
                  <a:satMod val="115000"/>
                </a:schemeClr>
              </a:gs>
            </a:gsLst>
            <a:lin ang="18900000" scaled="1"/>
          </a:gradFill>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6324" t="11907" r="25442" b="13262"/>
          <a:stretch/>
        </p:blipFill>
        <p:spPr>
          <a:xfrm rot="1574621">
            <a:off x="666777" y="4147421"/>
            <a:ext cx="2211355" cy="2062065"/>
          </a:xfrm>
          <a:prstGeom prst="rect">
            <a:avLst/>
          </a:prstGeom>
        </p:spPr>
      </p:pic>
      <p:sp>
        <p:nvSpPr>
          <p:cNvPr id="16" name="Oval 15"/>
          <p:cNvSpPr/>
          <p:nvPr/>
        </p:nvSpPr>
        <p:spPr>
          <a:xfrm>
            <a:off x="1035697" y="4501981"/>
            <a:ext cx="1399592" cy="1399592"/>
          </a:xfrm>
          <a:prstGeom prst="ellips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8900000" scaled="1"/>
            <a:tileRect/>
          </a:gra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095983" y="4584053"/>
            <a:ext cx="1278294" cy="1200329"/>
          </a:xfrm>
          <a:prstGeom prst="rect">
            <a:avLst/>
          </a:prstGeom>
          <a:noFill/>
        </p:spPr>
        <p:txBody>
          <a:bodyPr wrap="square" rtlCol="0">
            <a:spAutoFit/>
          </a:bodyPr>
          <a:lstStyle/>
          <a:p>
            <a:pPr algn="ctr"/>
            <a:r>
              <a:rPr lang="en-US" sz="1200" dirty="0" smtClean="0"/>
              <a:t>Staff, Student and Parent Awareness of Essential 21</a:t>
            </a:r>
            <a:r>
              <a:rPr lang="en-US" sz="1200" baseline="30000" dirty="0" smtClean="0"/>
              <a:t>st</a:t>
            </a:r>
            <a:r>
              <a:rPr lang="en-US" sz="1200" dirty="0" smtClean="0"/>
              <a:t> Century Skills and Knowledge</a:t>
            </a:r>
            <a:endParaRPr lang="en-US" sz="1200" dirty="0"/>
          </a:p>
        </p:txBody>
      </p:sp>
      <p:sp>
        <p:nvSpPr>
          <p:cNvPr id="18" name="Isosceles Triangle 17"/>
          <p:cNvSpPr/>
          <p:nvPr/>
        </p:nvSpPr>
        <p:spPr>
          <a:xfrm rot="18590071">
            <a:off x="1666775" y="4558465"/>
            <a:ext cx="139072" cy="1244079"/>
          </a:xfrm>
          <a:prstGeom prst="triangle">
            <a:avLst/>
          </a:prstGeom>
          <a:solidFill>
            <a:srgbClr val="C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6324" t="11907" r="25442" b="13262"/>
          <a:stretch/>
        </p:blipFill>
        <p:spPr>
          <a:xfrm rot="1574621">
            <a:off x="2820648" y="4147422"/>
            <a:ext cx="2211355" cy="2062065"/>
          </a:xfrm>
          <a:prstGeom prst="rect">
            <a:avLst/>
          </a:prstGeom>
        </p:spPr>
      </p:pic>
      <p:sp>
        <p:nvSpPr>
          <p:cNvPr id="21" name="Oval 20"/>
          <p:cNvSpPr/>
          <p:nvPr/>
        </p:nvSpPr>
        <p:spPr>
          <a:xfrm>
            <a:off x="3223102" y="4524931"/>
            <a:ext cx="1399592" cy="1399592"/>
          </a:xfrm>
          <a:prstGeom prst="ellips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8900000" scaled="1"/>
            <a:tileRect/>
          </a:gra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3264643" y="4504789"/>
            <a:ext cx="1344800" cy="1384995"/>
          </a:xfrm>
          <a:prstGeom prst="rect">
            <a:avLst/>
          </a:prstGeom>
          <a:noFill/>
          <a:scene3d>
            <a:camera prst="orthographicFront"/>
            <a:lightRig rig="threePt" dir="t"/>
          </a:scene3d>
          <a:sp3d>
            <a:bevelT w="152400" h="50800" prst="softRound"/>
          </a:sp3d>
        </p:spPr>
        <p:txBody>
          <a:bodyPr wrap="square" rtlCol="0">
            <a:spAutoFit/>
          </a:bodyPr>
          <a:lstStyle/>
          <a:p>
            <a:pPr algn="ctr"/>
            <a:r>
              <a:rPr lang="en-US" sz="1200" dirty="0" smtClean="0"/>
              <a:t>Validated Screeners and Diagnostics  Inform Instruction, Grouping, Placement, and Intervention </a:t>
            </a:r>
            <a:endParaRPr lang="en-US" sz="1200" dirty="0"/>
          </a:p>
        </p:txBody>
      </p:sp>
      <p:pic>
        <p:nvPicPr>
          <p:cNvPr id="26" name="Picture 25"/>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6324" t="11907" r="25442" b="13262"/>
          <a:stretch/>
        </p:blipFill>
        <p:spPr>
          <a:xfrm rot="1574621">
            <a:off x="4806846" y="3876057"/>
            <a:ext cx="2583616" cy="2409194"/>
          </a:xfrm>
          <a:prstGeom prst="rect">
            <a:avLst/>
          </a:prstGeom>
        </p:spPr>
      </p:pic>
      <p:sp>
        <p:nvSpPr>
          <p:cNvPr id="27" name="Oval 26"/>
          <p:cNvSpPr/>
          <p:nvPr/>
        </p:nvSpPr>
        <p:spPr>
          <a:xfrm>
            <a:off x="5253420" y="4307049"/>
            <a:ext cx="1603351" cy="1603351"/>
          </a:xfrm>
          <a:prstGeom prst="ellips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8900000" scaled="1"/>
            <a:tileRect/>
          </a:gra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5240169" y="4369964"/>
            <a:ext cx="1571547" cy="1384995"/>
          </a:xfrm>
          <a:prstGeom prst="rect">
            <a:avLst/>
          </a:prstGeom>
          <a:noFill/>
        </p:spPr>
        <p:txBody>
          <a:bodyPr wrap="square" rtlCol="0">
            <a:spAutoFit/>
          </a:bodyPr>
          <a:lstStyle/>
          <a:p>
            <a:pPr algn="ctr"/>
            <a:r>
              <a:rPr lang="en-US" sz="1200" b="1" u="sng" dirty="0" smtClean="0"/>
              <a:t>All Students </a:t>
            </a:r>
          </a:p>
          <a:p>
            <a:pPr algn="ctr"/>
            <a:r>
              <a:rPr lang="en-US" sz="1200" b="1" u="sng" dirty="0" smtClean="0"/>
              <a:t>Learn</a:t>
            </a:r>
          </a:p>
          <a:p>
            <a:pPr algn="ctr"/>
            <a:r>
              <a:rPr lang="en-US" sz="1200" dirty="0" smtClean="0"/>
              <a:t>Tier I Instruction Optimizes Outcomes for 80% of Students, Tier II for 15%, Tier III for 5%</a:t>
            </a:r>
            <a:endParaRPr lang="en-US" sz="1200" dirty="0"/>
          </a:p>
        </p:txBody>
      </p:sp>
      <p:sp>
        <p:nvSpPr>
          <p:cNvPr id="29" name="Isosceles Triangle 28"/>
          <p:cNvSpPr/>
          <p:nvPr/>
        </p:nvSpPr>
        <p:spPr>
          <a:xfrm rot="18430885">
            <a:off x="5970553" y="4415739"/>
            <a:ext cx="160979" cy="1451014"/>
          </a:xfrm>
          <a:prstGeom prst="triangle">
            <a:avLst/>
          </a:prstGeom>
          <a:solidFill>
            <a:srgbClr val="C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6324" t="11907" r="25442" b="13262"/>
          <a:stretch/>
        </p:blipFill>
        <p:spPr>
          <a:xfrm rot="1574621">
            <a:off x="7148287" y="4147423"/>
            <a:ext cx="2211355" cy="2062065"/>
          </a:xfrm>
          <a:prstGeom prst="rect">
            <a:avLst/>
          </a:prstGeom>
        </p:spPr>
      </p:pic>
      <p:sp>
        <p:nvSpPr>
          <p:cNvPr id="31" name="Oval 30"/>
          <p:cNvSpPr/>
          <p:nvPr/>
        </p:nvSpPr>
        <p:spPr>
          <a:xfrm>
            <a:off x="7525410" y="4513709"/>
            <a:ext cx="1399592" cy="1399592"/>
          </a:xfrm>
          <a:prstGeom prst="ellips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8900000" scaled="1"/>
            <a:tileRect/>
          </a:gra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p:cNvSpPr txBox="1"/>
          <p:nvPr/>
        </p:nvSpPr>
        <p:spPr>
          <a:xfrm>
            <a:off x="6983754" y="4601612"/>
            <a:ext cx="1278294" cy="276999"/>
          </a:xfrm>
          <a:prstGeom prst="rect">
            <a:avLst/>
          </a:prstGeom>
          <a:noFill/>
        </p:spPr>
        <p:txBody>
          <a:bodyPr wrap="square" rtlCol="0">
            <a:spAutoFit/>
          </a:bodyPr>
          <a:lstStyle/>
          <a:p>
            <a:pPr algn="ctr"/>
            <a:endParaRPr lang="en-US" sz="1200" dirty="0"/>
          </a:p>
        </p:txBody>
      </p:sp>
      <p:sp>
        <p:nvSpPr>
          <p:cNvPr id="34" name="TextBox 33"/>
          <p:cNvSpPr txBox="1"/>
          <p:nvPr/>
        </p:nvSpPr>
        <p:spPr>
          <a:xfrm>
            <a:off x="7575835" y="4504789"/>
            <a:ext cx="1278294" cy="1384995"/>
          </a:xfrm>
          <a:prstGeom prst="rect">
            <a:avLst/>
          </a:prstGeom>
          <a:noFill/>
        </p:spPr>
        <p:txBody>
          <a:bodyPr wrap="square" rtlCol="0">
            <a:spAutoFit/>
          </a:bodyPr>
          <a:lstStyle/>
          <a:p>
            <a:pPr algn="ctr"/>
            <a:r>
              <a:rPr lang="en-US" sz="1200" dirty="0" smtClean="0"/>
              <a:t>Reduced Absenteeism, Dropout, Unexpected Behaviors, Compassion Fatigue</a:t>
            </a:r>
            <a:endParaRPr lang="en-US" sz="1200" dirty="0"/>
          </a:p>
        </p:txBody>
      </p:sp>
      <p:pic>
        <p:nvPicPr>
          <p:cNvPr id="35" name="Picture 34"/>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6324" t="11907" r="25442" b="13262"/>
          <a:stretch/>
        </p:blipFill>
        <p:spPr>
          <a:xfrm rot="1574621">
            <a:off x="9319178" y="4160252"/>
            <a:ext cx="2211355" cy="2062065"/>
          </a:xfrm>
          <a:prstGeom prst="rect">
            <a:avLst/>
          </a:prstGeom>
        </p:spPr>
      </p:pic>
      <p:sp>
        <p:nvSpPr>
          <p:cNvPr id="38" name="Oval 37"/>
          <p:cNvSpPr/>
          <p:nvPr/>
        </p:nvSpPr>
        <p:spPr>
          <a:xfrm>
            <a:off x="9701583" y="4504451"/>
            <a:ext cx="1399592" cy="1399592"/>
          </a:xfrm>
          <a:prstGeom prst="ellips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8900000" scaled="1"/>
            <a:tileRect/>
          </a:gra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9792715" y="4584053"/>
            <a:ext cx="1278294" cy="1200329"/>
          </a:xfrm>
          <a:prstGeom prst="rect">
            <a:avLst/>
          </a:prstGeom>
          <a:noFill/>
        </p:spPr>
        <p:txBody>
          <a:bodyPr wrap="square" rtlCol="0">
            <a:spAutoFit/>
          </a:bodyPr>
          <a:lstStyle/>
          <a:p>
            <a:pPr algn="ctr"/>
            <a:r>
              <a:rPr lang="en-US" sz="1200" dirty="0" smtClean="0"/>
              <a:t>Increased Academic and Behavioral Outcomes, Compassion Satisfaction</a:t>
            </a:r>
            <a:endParaRPr lang="en-US" sz="1200" dirty="0"/>
          </a:p>
        </p:txBody>
      </p:sp>
      <p:sp>
        <p:nvSpPr>
          <p:cNvPr id="40" name="Block Arc 39"/>
          <p:cNvSpPr/>
          <p:nvPr/>
        </p:nvSpPr>
        <p:spPr>
          <a:xfrm>
            <a:off x="1" y="1590254"/>
            <a:ext cx="12192000" cy="10003749"/>
          </a:xfrm>
          <a:prstGeom prst="blockArc">
            <a:avLst>
              <a:gd name="adj1" fmla="val 10781475"/>
              <a:gd name="adj2" fmla="val 21587860"/>
              <a:gd name="adj3" fmla="val 4303"/>
            </a:avLst>
          </a:prstGeom>
          <a:gradFill>
            <a:gsLst>
              <a:gs pos="0">
                <a:schemeClr val="tx1">
                  <a:lumMod val="75000"/>
                  <a:lumOff val="25000"/>
                </a:schemeClr>
              </a:gs>
              <a:gs pos="68000">
                <a:schemeClr val="tx1">
                  <a:lumMod val="65000"/>
                  <a:lumOff val="35000"/>
                </a:schemeClr>
              </a:gs>
              <a:gs pos="100000">
                <a:schemeClr val="bg1">
                  <a:shade val="100000"/>
                  <a:satMod val="115000"/>
                </a:schemeClr>
              </a:gs>
            </a:gsLst>
            <a:lin ang="18900000" scaled="1"/>
          </a:gradFill>
          <a:ln>
            <a:no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Frame 3"/>
          <p:cNvSpPr/>
          <p:nvPr/>
        </p:nvSpPr>
        <p:spPr>
          <a:xfrm>
            <a:off x="0" y="0"/>
            <a:ext cx="12192000" cy="6858000"/>
          </a:xfrm>
          <a:prstGeom prst="frame">
            <a:avLst>
              <a:gd name="adj1" fmla="val 4201"/>
            </a:avLst>
          </a:prstGeom>
          <a:solidFill>
            <a:schemeClr val="accent4">
              <a:lumMod val="50000"/>
            </a:schemeClr>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Isosceles Triangle 41"/>
          <p:cNvSpPr/>
          <p:nvPr/>
        </p:nvSpPr>
        <p:spPr>
          <a:xfrm rot="18590071">
            <a:off x="3866737" y="4579737"/>
            <a:ext cx="139072" cy="1244079"/>
          </a:xfrm>
          <a:prstGeom prst="triangle">
            <a:avLst/>
          </a:prstGeom>
          <a:solidFill>
            <a:srgbClr val="C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Isosceles Triangle 42"/>
          <p:cNvSpPr/>
          <p:nvPr/>
        </p:nvSpPr>
        <p:spPr>
          <a:xfrm rot="3339448">
            <a:off x="8168302" y="4637400"/>
            <a:ext cx="166929" cy="1242449"/>
          </a:xfrm>
          <a:prstGeom prst="triangle">
            <a:avLst/>
          </a:prstGeom>
          <a:solidFill>
            <a:srgbClr val="C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Isosceles Triangle 43"/>
          <p:cNvSpPr/>
          <p:nvPr/>
        </p:nvSpPr>
        <p:spPr>
          <a:xfrm rot="18590071">
            <a:off x="10331843" y="4569930"/>
            <a:ext cx="139072" cy="1244079"/>
          </a:xfrm>
          <a:prstGeom prst="triangle">
            <a:avLst/>
          </a:prstGeom>
          <a:solidFill>
            <a:srgbClr val="C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008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4.16667E-7 1.85185E-6 L 0.04505 -0.04722 " pathEditMode="relative" rAng="0" ptsTypes="AA">
                                      <p:cBhvr>
                                        <p:cTn id="6" dur="59000" fill="hold"/>
                                        <p:tgtEl>
                                          <p:spTgt spid="5"/>
                                        </p:tgtEl>
                                        <p:attrNameLst>
                                          <p:attrName>ppt_x</p:attrName>
                                          <p:attrName>ppt_y</p:attrName>
                                        </p:attrNameLst>
                                      </p:cBhvr>
                                      <p:rCtr x="2253" y="-2361"/>
                                    </p:animMotion>
                                  </p:childTnLst>
                                </p:cTn>
                              </p:par>
                              <p:par>
                                <p:cTn id="7" presetID="8" presetClass="emph" presetSubtype="0" fill="hold" grpId="0" nodeType="withEffect">
                                  <p:stCondLst>
                                    <p:cond delay="0"/>
                                  </p:stCondLst>
                                  <p:childTnLst>
                                    <p:animRot by="10800000">
                                      <p:cBhvr>
                                        <p:cTn id="8" dur="10000" fill="hold"/>
                                        <p:tgtEl>
                                          <p:spTgt spid="18"/>
                                        </p:tgtEl>
                                        <p:attrNameLst>
                                          <p:attrName>r</p:attrName>
                                        </p:attrNameLst>
                                      </p:cBhvr>
                                    </p:animRot>
                                  </p:childTnLst>
                                </p:cTn>
                              </p:par>
                              <p:par>
                                <p:cTn id="9" presetID="8" presetClass="emph" presetSubtype="0" fill="hold" grpId="0" nodeType="withEffect">
                                  <p:stCondLst>
                                    <p:cond delay="10000"/>
                                  </p:stCondLst>
                                  <p:childTnLst>
                                    <p:animRot by="10800000">
                                      <p:cBhvr>
                                        <p:cTn id="10" dur="10000" fill="hold"/>
                                        <p:tgtEl>
                                          <p:spTgt spid="42"/>
                                        </p:tgtEl>
                                        <p:attrNameLst>
                                          <p:attrName>r</p:attrName>
                                        </p:attrNameLst>
                                      </p:cBhvr>
                                    </p:animRot>
                                  </p:childTnLst>
                                </p:cTn>
                              </p:par>
                              <p:par>
                                <p:cTn id="11" presetID="8" presetClass="emph" presetSubtype="0" fill="hold" grpId="0" nodeType="withEffect">
                                  <p:stCondLst>
                                    <p:cond delay="20000"/>
                                  </p:stCondLst>
                                  <p:childTnLst>
                                    <p:animRot by="10800000">
                                      <p:cBhvr>
                                        <p:cTn id="12" dur="10000" fill="hold"/>
                                        <p:tgtEl>
                                          <p:spTgt spid="29"/>
                                        </p:tgtEl>
                                        <p:attrNameLst>
                                          <p:attrName>r</p:attrName>
                                        </p:attrNameLst>
                                      </p:cBhvr>
                                    </p:animRot>
                                  </p:childTnLst>
                                </p:cTn>
                              </p:par>
                              <p:par>
                                <p:cTn id="13" presetID="8" presetClass="emph" presetSubtype="0" fill="hold" grpId="0" nodeType="withEffect">
                                  <p:stCondLst>
                                    <p:cond delay="30000"/>
                                  </p:stCondLst>
                                  <p:childTnLst>
                                    <p:animRot by="-10800000">
                                      <p:cBhvr>
                                        <p:cTn id="14" dur="10000" fill="hold"/>
                                        <p:tgtEl>
                                          <p:spTgt spid="43"/>
                                        </p:tgtEl>
                                        <p:attrNameLst>
                                          <p:attrName>r</p:attrName>
                                        </p:attrNameLst>
                                      </p:cBhvr>
                                    </p:animRot>
                                  </p:childTnLst>
                                </p:cTn>
                              </p:par>
                              <p:par>
                                <p:cTn id="15" presetID="8" presetClass="emph" presetSubtype="0" fill="hold" grpId="0" nodeType="withEffect">
                                  <p:stCondLst>
                                    <p:cond delay="40000"/>
                                  </p:stCondLst>
                                  <p:childTnLst>
                                    <p:animRot by="10800000">
                                      <p:cBhvr>
                                        <p:cTn id="16" dur="10000" fill="hold"/>
                                        <p:tgtEl>
                                          <p:spTgt spid="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9" grpId="0" animBg="1"/>
      <p:bldP spid="42" grpId="0" animBg="1"/>
      <p:bldP spid="43" grpId="0" animBg="1"/>
      <p:bldP spid="4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5BFBA7D6DF6514FA687AA1EC26ECCDE" ma:contentTypeVersion="13" ma:contentTypeDescription="Create a new document." ma:contentTypeScope="" ma:versionID="99d03a2d85dcef1f9b3db0e115f70571">
  <xsd:schema xmlns:xsd="http://www.w3.org/2001/XMLSchema" xmlns:xs="http://www.w3.org/2001/XMLSchema" xmlns:p="http://schemas.microsoft.com/office/2006/metadata/properties" xmlns:ns3="512b08ae-390d-4228-901e-1b2972730b7b" xmlns:ns4="e5dcb3c5-eb16-4c31-a1ec-4cd8705f8c38" targetNamespace="http://schemas.microsoft.com/office/2006/metadata/properties" ma:root="true" ma:fieldsID="1eebeeccf439829fa08047d31947c6e2" ns3:_="" ns4:_="">
    <xsd:import namespace="512b08ae-390d-4228-901e-1b2972730b7b"/>
    <xsd:import namespace="e5dcb3c5-eb16-4c31-a1ec-4cd8705f8c38"/>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4:SharedWithUsers" minOccurs="0"/>
                <xsd:element ref="ns4:SharedWithDetails" minOccurs="0"/>
                <xsd:element ref="ns4:SharingHintHash" minOccurs="0"/>
                <xsd:element ref="ns3:MediaServiceAutoKeyPoints" minOccurs="0"/>
                <xsd:element ref="ns3:MediaServiceKeyPoint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2b08ae-390d-4228-901e-1b2972730b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5dcb3c5-eb16-4c31-a1ec-4cd8705f8c3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F00B5DC-6D56-4D12-9D5F-4C2057E83229}">
  <ds:schemaRefs>
    <ds:schemaRef ds:uri="http://schemas.microsoft.com/sharepoint/v3/contenttype/forms"/>
  </ds:schemaRefs>
</ds:datastoreItem>
</file>

<file path=customXml/itemProps2.xml><?xml version="1.0" encoding="utf-8"?>
<ds:datastoreItem xmlns:ds="http://schemas.openxmlformats.org/officeDocument/2006/customXml" ds:itemID="{E0C32FD3-BEE1-40F7-9415-6086B82D25DA}">
  <ds:schemaRefs>
    <ds:schemaRef ds:uri="http://schemas.microsoft.com/office/2006/documentManagement/types"/>
    <ds:schemaRef ds:uri="512b08ae-390d-4228-901e-1b2972730b7b"/>
    <ds:schemaRef ds:uri="http://purl.org/dc/elements/1.1/"/>
    <ds:schemaRef ds:uri="http://schemas.microsoft.com/office/2006/metadata/properties"/>
    <ds:schemaRef ds:uri="http://schemas.microsoft.com/office/infopath/2007/PartnerControls"/>
    <ds:schemaRef ds:uri="http://purl.org/dc/terms/"/>
    <ds:schemaRef ds:uri="e5dcb3c5-eb16-4c31-a1ec-4cd8705f8c38"/>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91B4C252-5BE8-469B-A0B7-283953A7AD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12b08ae-390d-4228-901e-1b2972730b7b"/>
    <ds:schemaRef ds:uri="e5dcb3c5-eb16-4c31-a1ec-4cd8705f8c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3251</TotalTime>
  <Words>1537</Words>
  <Application>Microsoft Office PowerPoint</Application>
  <PresentationFormat>Widescreen</PresentationFormat>
  <Paragraphs>123</Paragraphs>
  <Slides>12</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Calibri Light</vt:lpstr>
      <vt:lpstr>Engravers MT</vt:lpstr>
      <vt:lpstr>Franklin Gothic Medium Cond</vt:lpstr>
      <vt:lpstr>Wingdings</vt:lpstr>
      <vt:lpstr>Office Theme</vt:lpstr>
      <vt:lpstr>PowerPoint Presentation</vt:lpstr>
      <vt:lpstr>Five Essential Questions of LPS MTSS</vt:lpstr>
      <vt:lpstr>What is LPS MTSS?</vt:lpstr>
      <vt:lpstr>LPS MTSS Is Not . . .</vt:lpstr>
      <vt:lpstr>Who Does LPS MTSS?</vt:lpstr>
      <vt:lpstr>Where is LPS MTSS?</vt:lpstr>
      <vt:lpstr>When Does LPS MTSS Happen?</vt:lpstr>
      <vt:lpstr>Who is LPS MTSS For?</vt:lpstr>
      <vt:lpstr>The LPS MTSS dashboard</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Todd Wester</dc:creator>
  <cp:lastModifiedBy>Todd Wester</cp:lastModifiedBy>
  <cp:revision>87</cp:revision>
  <dcterms:created xsi:type="dcterms:W3CDTF">2020-02-19T20:42:43Z</dcterms:created>
  <dcterms:modified xsi:type="dcterms:W3CDTF">2021-08-16T23:03:11Z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0x01010005BFBA7D6DF6514FA687AA1EC26ECCDE</vt:lpwstr>
  </property>
</Properties>
</file>