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33"/>
  </p:notesMasterIdLst>
  <p:sldIdLst>
    <p:sldId id="256" r:id="rId5"/>
    <p:sldId id="261" r:id="rId6"/>
    <p:sldId id="278" r:id="rId7"/>
    <p:sldId id="3693" r:id="rId8"/>
    <p:sldId id="3689" r:id="rId9"/>
    <p:sldId id="3694" r:id="rId10"/>
    <p:sldId id="3675" r:id="rId11"/>
    <p:sldId id="3676" r:id="rId12"/>
    <p:sldId id="3677" r:id="rId13"/>
    <p:sldId id="3684" r:id="rId14"/>
    <p:sldId id="3688" r:id="rId15"/>
    <p:sldId id="3695" r:id="rId16"/>
    <p:sldId id="279" r:id="rId17"/>
    <p:sldId id="280" r:id="rId18"/>
    <p:sldId id="283" r:id="rId19"/>
    <p:sldId id="281" r:id="rId20"/>
    <p:sldId id="282" r:id="rId21"/>
    <p:sldId id="3696" r:id="rId22"/>
    <p:sldId id="3697" r:id="rId23"/>
    <p:sldId id="3698" r:id="rId24"/>
    <p:sldId id="3699" r:id="rId25"/>
    <p:sldId id="3700" r:id="rId26"/>
    <p:sldId id="285" r:id="rId27"/>
    <p:sldId id="287" r:id="rId28"/>
    <p:sldId id="273" r:id="rId29"/>
    <p:sldId id="3701" r:id="rId30"/>
    <p:sldId id="3671" r:id="rId31"/>
    <p:sldId id="36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5D11F-9B78-4943-BDD1-2B5E8D8A7889}">
          <p14:sldIdLst>
            <p14:sldId id="256"/>
            <p14:sldId id="261"/>
            <p14:sldId id="278"/>
            <p14:sldId id="3693"/>
            <p14:sldId id="3689"/>
            <p14:sldId id="3694"/>
            <p14:sldId id="3675"/>
            <p14:sldId id="3676"/>
            <p14:sldId id="3677"/>
            <p14:sldId id="3684"/>
            <p14:sldId id="3688"/>
            <p14:sldId id="3695"/>
            <p14:sldId id="279"/>
            <p14:sldId id="280"/>
            <p14:sldId id="283"/>
            <p14:sldId id="281"/>
            <p14:sldId id="282"/>
            <p14:sldId id="3696"/>
            <p14:sldId id="3697"/>
            <p14:sldId id="3698"/>
            <p14:sldId id="3699"/>
            <p14:sldId id="3700"/>
            <p14:sldId id="285"/>
            <p14:sldId id="287"/>
            <p14:sldId id="273"/>
            <p14:sldId id="3701"/>
            <p14:sldId id="3671"/>
            <p14:sldId id="36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726" autoAdjust="0"/>
  </p:normalViewPr>
  <p:slideViewPr>
    <p:cSldViewPr snapToGrid="0">
      <p:cViewPr varScale="1">
        <p:scale>
          <a:sx n="51" d="100"/>
          <a:sy n="51" d="100"/>
        </p:scale>
        <p:origin x="12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dirty="0"/>
              <a:t>Number of Incidents When</a:t>
            </a:r>
            <a:r>
              <a:rPr lang="en-US" baseline="0" dirty="0"/>
              <a:t> a Gun is Brandished, Fired, or a Bullet Hit School Property </a:t>
            </a:r>
            <a:r>
              <a:rPr lang="en-US" dirty="0"/>
              <a:t>in K-12 Schools Nation-wide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4592738407699034E-2"/>
          <c:y val="9.0229425479335421E-2"/>
          <c:w val="0.94290726159230098"/>
          <c:h val="0.7976033312551245"/>
        </c:manualLayout>
      </c:layout>
      <c:lineChart>
        <c:grouping val="standard"/>
        <c:varyColors val="0"/>
        <c:ser>
          <c:idx val="0"/>
          <c:order val="0"/>
          <c:tx>
            <c:strRef>
              <c:f>Sheet1!$B$1</c:f>
              <c:strCache>
                <c:ptCount val="1"/>
                <c:pt idx="0">
                  <c:v>Number of Active Shooter Incidents in K-12 Schools Nation-wide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Sheet1!$B$2:$B$24</c:f>
              <c:numCache>
                <c:formatCode>General</c:formatCode>
                <c:ptCount val="23"/>
                <c:pt idx="0">
                  <c:v>6</c:v>
                </c:pt>
                <c:pt idx="1">
                  <c:v>9</c:v>
                </c:pt>
                <c:pt idx="2">
                  <c:v>4</c:v>
                </c:pt>
                <c:pt idx="3">
                  <c:v>8</c:v>
                </c:pt>
                <c:pt idx="4">
                  <c:v>2</c:v>
                </c:pt>
                <c:pt idx="5">
                  <c:v>3</c:v>
                </c:pt>
                <c:pt idx="6">
                  <c:v>8</c:v>
                </c:pt>
                <c:pt idx="7">
                  <c:v>4</c:v>
                </c:pt>
                <c:pt idx="8">
                  <c:v>1</c:v>
                </c:pt>
                <c:pt idx="9">
                  <c:v>1</c:v>
                </c:pt>
                <c:pt idx="10">
                  <c:v>7</c:v>
                </c:pt>
                <c:pt idx="11">
                  <c:v>2</c:v>
                </c:pt>
                <c:pt idx="12">
                  <c:v>5</c:v>
                </c:pt>
                <c:pt idx="13">
                  <c:v>4</c:v>
                </c:pt>
                <c:pt idx="14">
                  <c:v>4</c:v>
                </c:pt>
                <c:pt idx="15">
                  <c:v>4</c:v>
                </c:pt>
                <c:pt idx="16">
                  <c:v>4</c:v>
                </c:pt>
                <c:pt idx="17">
                  <c:v>6</c:v>
                </c:pt>
                <c:pt idx="18">
                  <c:v>11</c:v>
                </c:pt>
                <c:pt idx="19">
                  <c:v>7</c:v>
                </c:pt>
                <c:pt idx="20">
                  <c:v>1</c:v>
                </c:pt>
                <c:pt idx="21">
                  <c:v>9</c:v>
                </c:pt>
                <c:pt idx="22">
                  <c:v>2</c:v>
                </c:pt>
              </c:numCache>
            </c:numRef>
          </c:val>
          <c:smooth val="0"/>
          <c:extLst>
            <c:ext xmlns:c16="http://schemas.microsoft.com/office/drawing/2014/chart" uri="{C3380CC4-5D6E-409C-BE32-E72D297353CC}">
              <c16:uniqueId val="{00000000-B11A-4110-B278-FC73D5B2BCAF}"/>
            </c:ext>
          </c:extLst>
        </c:ser>
        <c:dLbls>
          <c:showLegendKey val="0"/>
          <c:showVal val="0"/>
          <c:showCatName val="0"/>
          <c:showSerName val="0"/>
          <c:showPercent val="0"/>
          <c:showBubbleSize val="0"/>
        </c:dLbls>
        <c:marker val="1"/>
        <c:smooth val="0"/>
        <c:axId val="114163816"/>
        <c:axId val="114157336"/>
      </c:lineChart>
      <c:catAx>
        <c:axId val="11416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4157336"/>
        <c:crosses val="autoZero"/>
        <c:auto val="1"/>
        <c:lblAlgn val="ctr"/>
        <c:lblOffset val="100"/>
        <c:noMultiLvlLbl val="0"/>
      </c:catAx>
      <c:valAx>
        <c:axId val="114157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4163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tx1"/>
                </a:solidFill>
              </a:rPr>
              <a:t>Duration of the Attacks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Duration of Attack</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F7-48F6-A6C3-E566ECE299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F7-48F6-A6C3-E566ECE299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F7-48F6-A6C3-E566ECE299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F7-48F6-A6C3-E566ECE299E1}"/>
              </c:ext>
            </c:extLst>
          </c:dPt>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fld id="{9590E583-AA89-4349-B636-EAD4ADE2AB2A}" type="CATEGORYNAME">
                      <a:rPr lang="en-US" sz="1800" b="1" smtClean="0">
                        <a:solidFill>
                          <a:schemeClr val="bg1"/>
                        </a:solidFill>
                      </a:rPr>
                      <a:pPr>
                        <a:defRPr sz="1800" b="1">
                          <a:solidFill>
                            <a:schemeClr val="bg1"/>
                          </a:solidFill>
                        </a:defRPr>
                      </a:pPr>
                      <a:t>[CATEGORY NAME]</a:t>
                    </a:fld>
                    <a:endParaRPr lang="en-US" sz="1800" b="1" baseline="0" dirty="0">
                      <a:solidFill>
                        <a:schemeClr val="bg1"/>
                      </a:solidFill>
                    </a:endParaRPr>
                  </a:p>
                  <a:p>
                    <a:pPr>
                      <a:defRPr sz="1800" b="1">
                        <a:solidFill>
                          <a:schemeClr val="bg1"/>
                        </a:solidFill>
                      </a:defRPr>
                    </a:pPr>
                    <a:r>
                      <a:rPr lang="en-US" sz="1800" b="1" baseline="0" dirty="0">
                        <a:solidFill>
                          <a:schemeClr val="bg1"/>
                        </a:solidFill>
                      </a:rPr>
                      <a:t> </a:t>
                    </a:r>
                    <a:fld id="{DA9BFEB7-8287-4CC3-9A6C-03D27BBB7EC6}" type="VALUE">
                      <a:rPr lang="en-US" sz="1800" b="1" baseline="0">
                        <a:solidFill>
                          <a:schemeClr val="bg1"/>
                        </a:solidFill>
                      </a:rPr>
                      <a:pPr>
                        <a:defRPr sz="1800" b="1">
                          <a:solidFill>
                            <a:schemeClr val="bg1"/>
                          </a:solidFill>
                        </a:defRPr>
                      </a:pPr>
                      <a:t>[VALUE]</a:t>
                    </a:fld>
                    <a:endParaRPr lang="en-US" sz="1800" b="1"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EF7-48F6-A6C3-E566ECE299E1}"/>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F7-48F6-A6C3-E566ECE299E1}"/>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F7-48F6-A6C3-E566ECE299E1}"/>
                </c:ext>
              </c:extLst>
            </c:dLbl>
            <c:dLbl>
              <c:idx val="3"/>
              <c:layout>
                <c:manualLayout>
                  <c:x val="0.13551101208193314"/>
                  <c:y val="0.20630022855030686"/>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F7-48F6-A6C3-E566ECE299E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 min or less</c:v>
                </c:pt>
                <c:pt idx="1">
                  <c:v>1-2 min</c:v>
                </c:pt>
                <c:pt idx="2">
                  <c:v>2-5 min</c:v>
                </c:pt>
                <c:pt idx="3">
                  <c:v>5-15 min</c:v>
                </c:pt>
              </c:strCache>
            </c:strRef>
          </c:cat>
          <c:val>
            <c:numRef>
              <c:f>Sheet1!$B$2:$B$5</c:f>
              <c:numCache>
                <c:formatCode>0%</c:formatCode>
                <c:ptCount val="4"/>
                <c:pt idx="0">
                  <c:v>0.44</c:v>
                </c:pt>
                <c:pt idx="1">
                  <c:v>0.24</c:v>
                </c:pt>
                <c:pt idx="2">
                  <c:v>0.15</c:v>
                </c:pt>
                <c:pt idx="3">
                  <c:v>0.15</c:v>
                </c:pt>
              </c:numCache>
            </c:numRef>
          </c:val>
          <c:extLst>
            <c:ext xmlns:c16="http://schemas.microsoft.com/office/drawing/2014/chart" uri="{C3380CC4-5D6E-409C-BE32-E72D297353CC}">
              <c16:uniqueId val="{00000008-2EF7-48F6-A6C3-E566ECE299E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E589C-AB5F-4424-A021-67BA40795634}" type="datetimeFigureOut">
              <a:rPr lang="en-US" smtClean="0"/>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B4074-B916-4FD6-B2EC-E066C222905A}" type="slidenum">
              <a:rPr lang="en-US" smtClean="0"/>
              <a:t>‹#›</a:t>
            </a:fld>
            <a:endParaRPr lang="en-US"/>
          </a:p>
        </p:txBody>
      </p:sp>
    </p:spTree>
    <p:extLst>
      <p:ext uri="{BB962C8B-B14F-4D97-AF65-F5344CB8AC3E}">
        <p14:creationId xmlns:p14="http://schemas.microsoft.com/office/powerpoint/2010/main" val="269067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B4074-B916-4FD6-B2EC-E066C222905A}" type="slidenum">
              <a:rPr lang="en-US" smtClean="0"/>
              <a:t>6</a:t>
            </a:fld>
            <a:endParaRPr lang="en-US"/>
          </a:p>
        </p:txBody>
      </p:sp>
    </p:spTree>
    <p:extLst>
      <p:ext uri="{BB962C8B-B14F-4D97-AF65-F5344CB8AC3E}">
        <p14:creationId xmlns:p14="http://schemas.microsoft.com/office/powerpoint/2010/main" val="197576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let’s talk about the 10 key findings from the safe school initiative. This research study occurred after Columbine and other high profile school shootings and the data and findings are when led the U.S. Secret Service and U.S. Dept of Education to recommend the implementation of school threat assessments. </a:t>
            </a:r>
            <a:endParaRPr lang="en-US" dirty="0"/>
          </a:p>
        </p:txBody>
      </p:sp>
      <p:sp>
        <p:nvSpPr>
          <p:cNvPr id="4" name="Slide Number Placeholder 3"/>
          <p:cNvSpPr>
            <a:spLocks noGrp="1"/>
          </p:cNvSpPr>
          <p:nvPr>
            <p:ph type="sldNum" sz="quarter" idx="5"/>
          </p:nvPr>
        </p:nvSpPr>
        <p:spPr/>
        <p:txBody>
          <a:bodyPr/>
          <a:lstStyle/>
          <a:p>
            <a:fld id="{D6CB4074-B916-4FD6-B2EC-E066C222905A}" type="slidenum">
              <a:rPr lang="en-US" smtClean="0"/>
              <a:t>11</a:t>
            </a:fld>
            <a:endParaRPr lang="en-US"/>
          </a:p>
        </p:txBody>
      </p:sp>
    </p:spTree>
    <p:extLst>
      <p:ext uri="{BB962C8B-B14F-4D97-AF65-F5344CB8AC3E}">
        <p14:creationId xmlns:p14="http://schemas.microsoft.com/office/powerpoint/2010/main" val="160600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B4074-B916-4FD6-B2EC-E066C22290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17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Next, let’s talk about the 10 key findings from the safe school initiative. This research study occurred after Columbine and other high profile school shootings and the data and findings are when led the U.S. Secret Service and U.S. Dept of Education to recommend the implementation of school threat assessments. Each of the findings is important but for the sake of time, I will highlight a couple of the findings. </a:t>
            </a:r>
          </a:p>
          <a:p>
            <a:pPr marL="228600" indent="-228600">
              <a:buAutoNum type="arabicPeriod"/>
            </a:pPr>
            <a:r>
              <a:rPr lang="en-US" sz="1200" kern="1200" dirty="0">
                <a:solidFill>
                  <a:schemeClr val="tx1"/>
                </a:solidFill>
                <a:effectLst/>
                <a:latin typeface="+mn-lt"/>
                <a:ea typeface="+mn-ea"/>
                <a:cs typeface="+mn-cs"/>
              </a:rPr>
              <a:t>Students who carry out an act of violence typically did not “just snap”. Instead, acts of targeted violence tend to be the result of a comprehensible process of thinking and behavior. This means it may be possible to identify the thinking and planning that may occur before an attack is carried out.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In most cases, other youth, such as friends, classmates, or siblings, knew about a student’s idea or plan for an attack before the incident occurred. However, this information was never relayed to an adult.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Typically, students who engaged in acts of violence first displayed other behaviors that caused at least one other person to be concerned.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CDA4DF9-B09A-463E-9D98-75A6C4149CFB}" type="slidenum">
              <a:rPr lang="en-US" smtClean="0"/>
              <a:t>13</a:t>
            </a:fld>
            <a:endParaRPr lang="en-US"/>
          </a:p>
        </p:txBody>
      </p:sp>
    </p:spTree>
    <p:extLst>
      <p:ext uri="{BB962C8B-B14F-4D97-AF65-F5344CB8AC3E}">
        <p14:creationId xmlns:p14="http://schemas.microsoft.com/office/powerpoint/2010/main" val="301429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6. There continues to be a strong connection between students who carry our acts of violence and suicide ideation.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There is also a strong connection between bullying and acts of violence. </a:t>
            </a:r>
            <a:r>
              <a:rPr lang="en-US" sz="1200" kern="1200" dirty="0">
                <a:solidFill>
                  <a:schemeClr val="tx1"/>
                </a:solidFill>
                <a:effectLst/>
                <a:latin typeface="+mn-lt"/>
                <a:ea typeface="+mn-ea"/>
                <a:cs typeface="+mn-cs"/>
              </a:rPr>
              <a:t>The majority of students who have carried out acts of violence in schools described a history of being bullied in ways that tormented the student and could be considered acts of harassment or assault. </a:t>
            </a:r>
          </a:p>
          <a:p>
            <a:pPr marL="0" indent="0">
              <a:buNone/>
            </a:pPr>
            <a:endParaRPr lang="en-US" dirty="0"/>
          </a:p>
        </p:txBody>
      </p:sp>
      <p:sp>
        <p:nvSpPr>
          <p:cNvPr id="4" name="Slide Number Placeholder 3"/>
          <p:cNvSpPr>
            <a:spLocks noGrp="1"/>
          </p:cNvSpPr>
          <p:nvPr>
            <p:ph type="sldNum" sz="quarter" idx="5"/>
          </p:nvPr>
        </p:nvSpPr>
        <p:spPr/>
        <p:txBody>
          <a:bodyPr/>
          <a:lstStyle/>
          <a:p>
            <a:fld id="{7CDA4DF9-B09A-463E-9D98-75A6C4149CFB}" type="slidenum">
              <a:rPr lang="en-US" smtClean="0"/>
              <a:t>14</a:t>
            </a:fld>
            <a:endParaRPr lang="en-US"/>
          </a:p>
        </p:txBody>
      </p:sp>
    </p:spTree>
    <p:extLst>
      <p:ext uri="{BB962C8B-B14F-4D97-AF65-F5344CB8AC3E}">
        <p14:creationId xmlns:p14="http://schemas.microsoft.com/office/powerpoint/2010/main" val="3251269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larger the attack, the more planning behaviors occurred </a:t>
            </a:r>
          </a:p>
        </p:txBody>
      </p:sp>
      <p:sp>
        <p:nvSpPr>
          <p:cNvPr id="4" name="Slide Number Placeholder 3"/>
          <p:cNvSpPr>
            <a:spLocks noGrp="1"/>
          </p:cNvSpPr>
          <p:nvPr>
            <p:ph type="sldNum" sz="quarter" idx="5"/>
          </p:nvPr>
        </p:nvSpPr>
        <p:spPr/>
        <p:txBody>
          <a:bodyPr/>
          <a:lstStyle/>
          <a:p>
            <a:fld id="{D6CB4074-B916-4FD6-B2EC-E066C222905A}" type="slidenum">
              <a:rPr lang="en-US" smtClean="0"/>
              <a:t>17</a:t>
            </a:fld>
            <a:endParaRPr lang="en-US"/>
          </a:p>
        </p:txBody>
      </p:sp>
    </p:spTree>
    <p:extLst>
      <p:ext uri="{BB962C8B-B14F-4D97-AF65-F5344CB8AC3E}">
        <p14:creationId xmlns:p14="http://schemas.microsoft.com/office/powerpoint/2010/main" val="2758444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95628" y="4960137"/>
            <a:ext cx="6633972" cy="1463040"/>
          </a:xfrm>
        </p:spPr>
        <p:txBody>
          <a:bodyPr anchor="ctr">
            <a:normAutofit/>
          </a:bodyPr>
          <a:lstStyle>
            <a:lvl1pPr algn="r">
              <a:defRPr sz="4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8"/>
            <a:ext cx="3200400" cy="507012"/>
          </a:xfrm>
        </p:spPr>
        <p:txBody>
          <a:bodyPr lIns="91440" rIns="91440" anchor="ctr">
            <a:normAutofit/>
          </a:bodyPr>
          <a:lstStyle>
            <a:lvl1pPr marL="0" indent="0">
              <a:lnSpc>
                <a:spcPct val="100000"/>
              </a:lnSpc>
              <a:spcBef>
                <a:spcPts val="0"/>
              </a:spcBef>
              <a:buNone/>
              <a:defRPr sz="1800" baseline="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59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8/8/2023</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8334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a:buClr>
                <a:schemeClr val="bg1">
                  <a:lumMod val="65000"/>
                </a:schemeClr>
              </a:buClr>
              <a:defRPr/>
            </a:lvl2pPr>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8"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8/8/2023</a:t>
            </a:fld>
            <a:endParaRPr lang="en-US" dirty="0"/>
          </a:p>
        </p:txBody>
      </p:sp>
      <p:sp>
        <p:nvSpPr>
          <p:cNvPr id="9"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0"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64145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0"/>
            <a:ext cx="1069299" cy="106618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300" y="5716324"/>
            <a:ext cx="1727200" cy="330200"/>
          </a:xfrm>
          <a:prstGeom prst="rect">
            <a:avLst/>
          </a:prstGeom>
        </p:spPr>
      </p:pic>
      <p:sp>
        <p:nvSpPr>
          <p:cNvPr id="11" name="Date Placeholder 4"/>
          <p:cNvSpPr>
            <a:spLocks noGrp="1"/>
          </p:cNvSpPr>
          <p:nvPr>
            <p:ph type="dt" sz="half" idx="10"/>
          </p:nvPr>
        </p:nvSpPr>
        <p:spPr>
          <a:xfrm rot="5400000">
            <a:off x="-718152" y="2053595"/>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8/8/2023</a:t>
            </a:fld>
            <a:endParaRPr lang="en-US" dirty="0"/>
          </a:p>
        </p:txBody>
      </p:sp>
      <p:sp>
        <p:nvSpPr>
          <p:cNvPr id="12" name="Footer Placeholder 5"/>
          <p:cNvSpPr>
            <a:spLocks noGrp="1"/>
          </p:cNvSpPr>
          <p:nvPr>
            <p:ph type="ftr" sz="quarter" idx="11"/>
          </p:nvPr>
        </p:nvSpPr>
        <p:spPr>
          <a:xfrm rot="5400000">
            <a:off x="-942181" y="2640065"/>
            <a:ext cx="3327082" cy="274320"/>
          </a:xfrm>
        </p:spPr>
        <p:txBody>
          <a:bodyPr/>
          <a:lstStyle>
            <a:lvl1pPr>
              <a:defRPr baseline="0">
                <a:solidFill>
                  <a:schemeClr val="bg1">
                    <a:lumMod val="65000"/>
                  </a:schemeClr>
                </a:solidFill>
              </a:defRPr>
            </a:lvl1pPr>
          </a:lstStyle>
          <a:p>
            <a:endParaRPr lang="en-US" dirty="0"/>
          </a:p>
        </p:txBody>
      </p:sp>
      <p:sp>
        <p:nvSpPr>
          <p:cNvPr id="13" name="Slide Number Placeholder 6"/>
          <p:cNvSpPr>
            <a:spLocks noGrp="1"/>
          </p:cNvSpPr>
          <p:nvPr>
            <p:ph type="sldNum" sz="quarter" idx="12"/>
          </p:nvPr>
        </p:nvSpPr>
        <p:spPr>
          <a:xfrm rot="5400000">
            <a:off x="-127914" y="3816773"/>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665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440008" y="4960137"/>
            <a:ext cx="6789592" cy="1463040"/>
          </a:xfrm>
        </p:spPr>
        <p:txBody>
          <a:bodyPr anchor="ctr">
            <a:normAutofit/>
          </a:bodyPr>
          <a:lstStyle>
            <a:lvl1pPr algn="r">
              <a:defRPr sz="4000" spc="100" baseline="0">
                <a:solidFill>
                  <a:schemeClr val="tx1">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551315"/>
          </a:xfrm>
        </p:spPr>
        <p:txBody>
          <a:bodyPr lIns="91440" rIns="91440" anchor="ctr">
            <a:normAutofit/>
          </a:bodyPr>
          <a:lstStyle>
            <a:lvl1pPr marL="0" indent="0" algn="l">
              <a:lnSpc>
                <a:spcPct val="100000"/>
              </a:lnSpc>
              <a:spcBef>
                <a:spcPts val="0"/>
              </a:spcBef>
              <a:buNone/>
              <a:defRPr sz="1800" baseline="0">
                <a:solidFill>
                  <a:schemeClr val="bg1">
                    <a:lumMod val="5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440008" y="6470704"/>
            <a:ext cx="2154142" cy="274320"/>
          </a:xfrm>
        </p:spPr>
        <p:txBody>
          <a:bodyPr/>
          <a:lstStyle>
            <a:lvl1pPr algn="l">
              <a:defRPr baseline="0">
                <a:solidFill>
                  <a:schemeClr val="bg1">
                    <a:lumMod val="65000"/>
                  </a:schemeClr>
                </a:solidFill>
              </a:defRPr>
            </a:lvl1pPr>
          </a:lstStyle>
          <a:p>
            <a:fld id="{37E48191-2F8F-471A-B424-0389FA895362}" type="datetimeFigureOut">
              <a:rPr lang="en-US" smtClean="0"/>
              <a:pPr/>
              <a:t>8/8/2023</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4807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1499616"/>
          </a:xfrm>
        </p:spPr>
        <p:txBody>
          <a:bodyPr/>
          <a:lstStyle/>
          <a:p>
            <a:r>
              <a:rPr lang="en-US"/>
              <a:t>Click to edit Master title style</a:t>
            </a:r>
            <a:endParaRPr lang="en-US" dirty="0"/>
          </a:p>
        </p:txBody>
      </p:sp>
      <p:sp>
        <p:nvSpPr>
          <p:cNvPr id="3" name="Content Placeholder 2"/>
          <p:cNvSpPr>
            <a:spLocks noGrp="1"/>
          </p:cNvSpPr>
          <p:nvPr>
            <p:ph idx="1"/>
          </p:nvPr>
        </p:nvSpPr>
        <p:spPr>
          <a:xfrm>
            <a:off x="1278128" y="2286000"/>
            <a:ext cx="9720071"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Courier New"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78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8/8/2023</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9931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8/8/2023</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30246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tx1">
                    <a:lumMod val="90000"/>
                    <a:lumOff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tx1">
                    <a:lumMod val="90000"/>
                    <a:lumOff val="1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8/8/2023</a:t>
            </a:fld>
            <a:endParaRPr lang="en-US" dirty="0"/>
          </a:p>
        </p:txBody>
      </p:sp>
      <p:sp>
        <p:nvSpPr>
          <p:cNvPr id="8" name="Footer Placeholder 7"/>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2587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8/8/2023</a:t>
            </a:fld>
            <a:endParaRPr lang="en-US" dirty="0"/>
          </a:p>
        </p:txBody>
      </p:sp>
      <p:sp>
        <p:nvSpPr>
          <p:cNvPr id="4" name="Footer Placeholder 3"/>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82425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8/8/2023</a:t>
            </a:fld>
            <a:endParaRPr lang="en-US" dirty="0"/>
          </a:p>
        </p:txBody>
      </p:sp>
      <p:sp>
        <p:nvSpPr>
          <p:cNvPr id="3" name="Footer Placeholder 2"/>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08829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buClr>
                <a:schemeClr val="bg1">
                  <a:lumMod val="50000"/>
                </a:schemeClr>
              </a:buClr>
              <a:defRPr sz="2000"/>
            </a:lvl2pPr>
            <a:lvl3pPr>
              <a:buClr>
                <a:schemeClr val="bg1">
                  <a:lumMod val="50000"/>
                </a:schemeClr>
              </a:buClr>
              <a:defRPr sz="1600"/>
            </a:lvl3pPr>
            <a:lvl4pPr>
              <a:buClr>
                <a:schemeClr val="bg1">
                  <a:lumMod val="50000"/>
                </a:schemeClr>
              </a:buClr>
              <a:defRPr sz="1600"/>
            </a:lvl4pPr>
            <a:lvl5pPr>
              <a:buClr>
                <a:schemeClr val="bg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8/8/2023</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269568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2544" y="4960138"/>
            <a:ext cx="6567055"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6">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12"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8/8/2023</a:t>
            </a:fld>
            <a:endParaRPr lang="en-US" dirty="0"/>
          </a:p>
        </p:txBody>
      </p:sp>
      <p:sp>
        <p:nvSpPr>
          <p:cNvPr id="13"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4"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442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51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1128" y="6470704"/>
            <a:ext cx="2154142"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37E48191-2F8F-471A-B424-0389FA895362}" type="datetimeFigureOut">
              <a:rPr lang="en-US" smtClean="0"/>
              <a:pPr/>
              <a:t>8/8/2023</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bg1">
                    <a:lumMod val="6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6DE29766-7A0B-426A-9404-A109ABC8A25B}"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Tree>
    <p:extLst>
      <p:ext uri="{BB962C8B-B14F-4D97-AF65-F5344CB8AC3E}">
        <p14:creationId xmlns:p14="http://schemas.microsoft.com/office/powerpoint/2010/main" val="3132819372"/>
      </p:ext>
    </p:extLst>
  </p:cSld>
  <p:clrMap bg1="lt1" tx1="dk1" bg2="lt2" tx2="dk2" accent1="accent1" accent2="accent2" accent3="accent3" accent4="accent4" accent5="accent5" accent6="accent6" hlink="hlink" folHlink="folHlink"/>
  <p:sldLayoutIdLst>
    <p:sldLayoutId id="2147483723" r:id="rId1"/>
    <p:sldLayoutId id="2147483721" r:id="rId2"/>
    <p:sldLayoutId id="2147483722"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michele.henson@mt.gov" TargetMode="External"/><Relationship Id="rId2" Type="http://schemas.openxmlformats.org/officeDocument/2006/relationships/hyperlink" Target="mailto:christina.eblen@mso.umt.edu" TargetMode="Externa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latin typeface="Arial" panose="020B0604020202020204" pitchFamily="34" charset="0"/>
                <a:cs typeface="Arial" panose="020B0604020202020204" pitchFamily="34" charset="0"/>
              </a:rPr>
              <a:t>School-based Threat Assessment and violence Prevention</a:t>
            </a:r>
          </a:p>
        </p:txBody>
      </p:sp>
      <p:sp>
        <p:nvSpPr>
          <p:cNvPr id="3" name="Subtitle 2"/>
          <p:cNvSpPr>
            <a:spLocks noGrp="1"/>
          </p:cNvSpPr>
          <p:nvPr>
            <p:ph type="subTitle" idx="1"/>
          </p:nvPr>
        </p:nvSpPr>
        <p:spPr>
          <a:xfrm>
            <a:off x="8469452" y="5144695"/>
            <a:ext cx="3200400" cy="1463040"/>
          </a:xfrm>
        </p:spPr>
        <p:txBody>
          <a:bodyPr>
            <a:normAutofit/>
          </a:bodyPr>
          <a:lstStyle/>
          <a:p>
            <a:r>
              <a:rPr lang="en-US" dirty="0">
                <a:solidFill>
                  <a:schemeClr val="tx2"/>
                </a:solidFill>
                <a:latin typeface="Arial" panose="020B0604020202020204" pitchFamily="34" charset="0"/>
                <a:cs typeface="Arial" panose="020B0604020202020204" pitchFamily="34" charset="0"/>
              </a:rPr>
              <a:t>Michele Henson, OPI</a:t>
            </a:r>
          </a:p>
          <a:p>
            <a:r>
              <a:rPr lang="en-US" dirty="0">
                <a:solidFill>
                  <a:schemeClr val="tx2"/>
                </a:solidFill>
                <a:latin typeface="Arial" panose="020B0604020202020204" pitchFamily="34" charset="0"/>
                <a:cs typeface="Arial" panose="020B0604020202020204" pitchFamily="34" charset="0"/>
              </a:rPr>
              <a:t>Tina Eblen, Montana Safe Schools Center</a:t>
            </a:r>
          </a:p>
          <a:p>
            <a:endParaRPr lang="en-US" dirty="0">
              <a:solidFill>
                <a:schemeClr val="tx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EFD0AD9-AF7B-B951-06F0-1A1A6D61FA05}"/>
              </a:ext>
            </a:extLst>
          </p:cNvPr>
          <p:cNvPicPr>
            <a:picLocks noChangeAspect="1"/>
          </p:cNvPicPr>
          <p:nvPr/>
        </p:nvPicPr>
        <p:blipFill>
          <a:blip r:embed="rId2">
            <a:extLst>
              <a:ext uri="{28A0092B-C50C-407E-A947-70E740481C1C}">
                <a14:useLocalDpi xmlns:a14="http://schemas.microsoft.com/office/drawing/2010/main" val="0"/>
              </a:ext>
            </a:extLst>
          </a:blip>
          <a:srcRect t="21551" b="21551"/>
          <a:stretch/>
        </p:blipFill>
        <p:spPr>
          <a:xfrm>
            <a:off x="0" y="0"/>
            <a:ext cx="12194931" cy="4960137"/>
          </a:xfrm>
          <a:prstGeom prst="rect">
            <a:avLst/>
          </a:prstGeom>
        </p:spPr>
      </p:pic>
    </p:spTree>
    <p:extLst>
      <p:ext uri="{BB962C8B-B14F-4D97-AF65-F5344CB8AC3E}">
        <p14:creationId xmlns:p14="http://schemas.microsoft.com/office/powerpoint/2010/main" val="347004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F5204C-2D05-7DA0-15A3-97415650F942}"/>
              </a:ext>
            </a:extLst>
          </p:cNvPr>
          <p:cNvSpPr txBox="1"/>
          <p:nvPr/>
        </p:nvSpPr>
        <p:spPr>
          <a:xfrm>
            <a:off x="3566160" y="6513233"/>
            <a:ext cx="5059680" cy="338554"/>
          </a:xfrm>
          <a:prstGeom prst="rect">
            <a:avLst/>
          </a:prstGeom>
          <a:noFill/>
        </p:spPr>
        <p:txBody>
          <a:bodyPr wrap="square" rtlCol="0">
            <a:spAutoFit/>
          </a:bodyPr>
          <a:lstStyle/>
          <a:p>
            <a:r>
              <a:rPr lang="en-US" sz="1600" dirty="0"/>
              <a:t>Source: Center for Homeland Defense and Security</a:t>
            </a:r>
          </a:p>
        </p:txBody>
      </p:sp>
      <p:graphicFrame>
        <p:nvGraphicFramePr>
          <p:cNvPr id="5" name="Chart 4">
            <a:extLst>
              <a:ext uri="{FF2B5EF4-FFF2-40B4-BE49-F238E27FC236}">
                <a16:creationId xmlns:a16="http://schemas.microsoft.com/office/drawing/2014/main" id="{C95D7813-5C5F-9935-E089-CA9BB3901687}"/>
              </a:ext>
            </a:extLst>
          </p:cNvPr>
          <p:cNvGraphicFramePr/>
          <p:nvPr>
            <p:extLst>
              <p:ext uri="{D42A27DB-BD31-4B8C-83A1-F6EECF244321}">
                <p14:modId xmlns:p14="http://schemas.microsoft.com/office/powerpoint/2010/main" val="3746779613"/>
              </p:ext>
            </p:extLst>
          </p:nvPr>
        </p:nvGraphicFramePr>
        <p:xfrm>
          <a:off x="1016000" y="117973"/>
          <a:ext cx="9824720" cy="6272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5876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03AC-D2F0-1757-79CA-118DCCEEB26E}"/>
              </a:ext>
            </a:extLst>
          </p:cNvPr>
          <p:cNvSpPr>
            <a:spLocks noGrp="1"/>
          </p:cNvSpPr>
          <p:nvPr>
            <p:ph type="title"/>
          </p:nvPr>
        </p:nvSpPr>
        <p:spPr>
          <a:xfrm>
            <a:off x="1662544" y="4960138"/>
            <a:ext cx="6567055" cy="1463040"/>
          </a:xfrm>
        </p:spPr>
        <p:txBody>
          <a:bodyPr anchor="ctr">
            <a:normAutofit/>
          </a:bodyPr>
          <a:lstStyle/>
          <a:p>
            <a:r>
              <a:rPr lang="en-US" sz="3500"/>
              <a:t>10 key findings of the Safe school initiative</a:t>
            </a:r>
          </a:p>
        </p:txBody>
      </p:sp>
      <p:pic>
        <p:nvPicPr>
          <p:cNvPr id="5" name="Picture 4" descr="A classroom with desks and chalkboard&#10;&#10;Description automatically generated with low confidence">
            <a:extLst>
              <a:ext uri="{FF2B5EF4-FFF2-40B4-BE49-F238E27FC236}">
                <a16:creationId xmlns:a16="http://schemas.microsoft.com/office/drawing/2014/main" id="{6C412D2E-9213-FB69-8C30-4A7F567E837D}"/>
              </a:ext>
            </a:extLst>
          </p:cNvPr>
          <p:cNvPicPr>
            <a:picLocks noChangeAspect="1"/>
          </p:cNvPicPr>
          <p:nvPr/>
        </p:nvPicPr>
        <p:blipFill rotWithShape="1">
          <a:blip r:embed="rId3">
            <a:extLst>
              <a:ext uri="{28A0092B-C50C-407E-A947-70E740481C1C}">
                <a14:useLocalDpi xmlns:a14="http://schemas.microsoft.com/office/drawing/2010/main" val="0"/>
              </a:ext>
            </a:extLst>
          </a:blip>
          <a:srcRect t="44525" r="-1" b="3014"/>
          <a:stretch/>
        </p:blipFill>
        <p:spPr>
          <a:xfrm>
            <a:off x="20" y="-1"/>
            <a:ext cx="12188932" cy="4572000"/>
          </a:xfrm>
          <a:prstGeom prst="rect">
            <a:avLst/>
          </a:prstGeom>
          <a:noFill/>
        </p:spPr>
      </p:pic>
      <p:sp>
        <p:nvSpPr>
          <p:cNvPr id="10" name="Text Placeholder 3">
            <a:extLst>
              <a:ext uri="{FF2B5EF4-FFF2-40B4-BE49-F238E27FC236}">
                <a16:creationId xmlns:a16="http://schemas.microsoft.com/office/drawing/2014/main" id="{BB8E62E9-2ACA-C73C-09C8-6B498753E12F}"/>
              </a:ext>
            </a:extLst>
          </p:cNvPr>
          <p:cNvSpPr>
            <a:spLocks noGrp="1"/>
          </p:cNvSpPr>
          <p:nvPr>
            <p:ph type="body" sz="half" idx="2"/>
          </p:nvPr>
        </p:nvSpPr>
        <p:spPr>
          <a:xfrm>
            <a:off x="8610600" y="4960138"/>
            <a:ext cx="3200400" cy="1463040"/>
          </a:xfrm>
        </p:spPr>
        <p:txBody>
          <a:bodyPr/>
          <a:lstStyle/>
          <a:p>
            <a:endParaRPr lang="en-US"/>
          </a:p>
        </p:txBody>
      </p:sp>
    </p:spTree>
    <p:extLst>
      <p:ext uri="{BB962C8B-B14F-4D97-AF65-F5344CB8AC3E}">
        <p14:creationId xmlns:p14="http://schemas.microsoft.com/office/powerpoint/2010/main" val="2040740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up of question mark on a hardwood floor against a wall">
            <a:extLst>
              <a:ext uri="{FF2B5EF4-FFF2-40B4-BE49-F238E27FC236}">
                <a16:creationId xmlns:a16="http://schemas.microsoft.com/office/drawing/2014/main" id="{FD80FD36-983D-EBBA-8933-6D90CEA6BC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189" y="0"/>
            <a:ext cx="14145172" cy="6949440"/>
          </a:xfrm>
          <a:prstGeom prst="rect">
            <a:avLst/>
          </a:prstGeom>
        </p:spPr>
      </p:pic>
      <p:sp>
        <p:nvSpPr>
          <p:cNvPr id="2" name="TextBox 1">
            <a:extLst>
              <a:ext uri="{FF2B5EF4-FFF2-40B4-BE49-F238E27FC236}">
                <a16:creationId xmlns:a16="http://schemas.microsoft.com/office/drawing/2014/main" id="{AA00456E-90E6-C6E9-120C-CA21B29F0A1C}"/>
              </a:ext>
            </a:extLst>
          </p:cNvPr>
          <p:cNvSpPr txBox="1"/>
          <p:nvPr/>
        </p:nvSpPr>
        <p:spPr>
          <a:xfrm>
            <a:off x="5161280" y="1259900"/>
            <a:ext cx="6299200" cy="2554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E2B21"/>
                </a:solidFill>
                <a:effectLst/>
                <a:uLnTx/>
                <a:uFillTx/>
                <a:latin typeface="Arial" panose="020B0604020202020204"/>
                <a:ea typeface="+mn-ea"/>
                <a:cs typeface="+mn-cs"/>
              </a:rPr>
              <a:t>True or false: Students who carry out acts</a:t>
            </a:r>
            <a:r>
              <a:rPr kumimoji="0" lang="en-US" sz="3200" b="0" i="0" u="none" strike="noStrike" kern="1200" cap="none" spc="0" normalizeH="0" noProof="0" dirty="0">
                <a:ln>
                  <a:noFill/>
                </a:ln>
                <a:solidFill>
                  <a:srgbClr val="2E2B21"/>
                </a:solidFill>
                <a:effectLst/>
                <a:uLnTx/>
                <a:uFillTx/>
                <a:latin typeface="Arial" panose="020B0604020202020204"/>
                <a:ea typeface="+mn-ea"/>
                <a:cs typeface="+mn-cs"/>
              </a:rPr>
              <a:t> of violence in school usually “just snap”, making it very difficult to predict when violence may occur.</a:t>
            </a:r>
            <a:endParaRPr kumimoji="0" lang="en-US" sz="3200" b="0" i="0" u="none" strike="noStrike" kern="1200" cap="none" spc="0" normalizeH="0" baseline="0" noProof="0" dirty="0">
              <a:ln>
                <a:noFill/>
              </a:ln>
              <a:solidFill>
                <a:srgbClr val="2E2B2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4936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F3FC-F239-44E2-B745-834D037B3DBA}"/>
              </a:ext>
            </a:extLst>
          </p:cNvPr>
          <p:cNvSpPr>
            <a:spLocks noGrp="1"/>
          </p:cNvSpPr>
          <p:nvPr>
            <p:ph type="title"/>
          </p:nvPr>
        </p:nvSpPr>
        <p:spPr/>
        <p:txBody>
          <a:bodyPr>
            <a:normAutofit fontScale="90000"/>
          </a:bodyPr>
          <a:lstStyle/>
          <a:p>
            <a:r>
              <a:rPr lang="en-US" sz="5400" dirty="0">
                <a:solidFill>
                  <a:schemeClr val="tx2"/>
                </a:solidFill>
              </a:rPr>
              <a:t>10 Key Findings from the </a:t>
            </a:r>
            <a:br>
              <a:rPr lang="en-US" sz="5400" dirty="0">
                <a:solidFill>
                  <a:schemeClr val="tx2"/>
                </a:solidFill>
              </a:rPr>
            </a:br>
            <a:r>
              <a:rPr lang="en-US" sz="6000" i="1" dirty="0">
                <a:solidFill>
                  <a:schemeClr val="tx2"/>
                </a:solidFill>
              </a:rPr>
              <a:t>Safe School Initiative</a:t>
            </a:r>
            <a:endParaRPr lang="en-US" dirty="0"/>
          </a:p>
        </p:txBody>
      </p:sp>
      <p:sp>
        <p:nvSpPr>
          <p:cNvPr id="3" name="Content Placeholder 2">
            <a:extLst>
              <a:ext uri="{FF2B5EF4-FFF2-40B4-BE49-F238E27FC236}">
                <a16:creationId xmlns:a16="http://schemas.microsoft.com/office/drawing/2014/main" id="{2BA844C0-20D2-4FE0-B559-99809CEFA789}"/>
              </a:ext>
            </a:extLst>
          </p:cNvPr>
          <p:cNvSpPr>
            <a:spLocks noGrp="1"/>
          </p:cNvSpPr>
          <p:nvPr>
            <p:ph idx="1"/>
          </p:nvPr>
        </p:nvSpPr>
        <p:spPr/>
        <p:txBody>
          <a:bodyPr/>
          <a:lstStyle/>
          <a:p>
            <a:r>
              <a:rPr lang="en-US" dirty="0"/>
              <a:t>1. </a:t>
            </a:r>
            <a:r>
              <a:rPr lang="en-US" sz="2400" dirty="0"/>
              <a:t>Incidents of targeted violence are rarely sudden, impulsive acts</a:t>
            </a:r>
          </a:p>
          <a:p>
            <a:r>
              <a:rPr lang="en-US" sz="2400" dirty="0"/>
              <a:t>2. Prior to most incidents, other people knew about the student’s idea and/or plan to attack </a:t>
            </a:r>
          </a:p>
          <a:p>
            <a:r>
              <a:rPr lang="en-US" sz="2400" dirty="0"/>
              <a:t>3. Most students did not threaten their targets directly </a:t>
            </a:r>
          </a:p>
          <a:p>
            <a:r>
              <a:rPr lang="en-US" sz="2400" dirty="0"/>
              <a:t>4. There is no accurate or useful “profile” of students who engage in targeted school violence </a:t>
            </a:r>
          </a:p>
          <a:p>
            <a:r>
              <a:rPr lang="en-US" sz="2400" dirty="0"/>
              <a:t>5. Most students engaged in some behavior, prior to the incident, that caused concern or indicated a need for help </a:t>
            </a:r>
            <a:endParaRPr lang="en-US" dirty="0"/>
          </a:p>
        </p:txBody>
      </p:sp>
    </p:spTree>
    <p:extLst>
      <p:ext uri="{BB962C8B-B14F-4D97-AF65-F5344CB8AC3E}">
        <p14:creationId xmlns:p14="http://schemas.microsoft.com/office/powerpoint/2010/main" val="41894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F3FC-F239-44E2-B745-834D037B3DBA}"/>
              </a:ext>
            </a:extLst>
          </p:cNvPr>
          <p:cNvSpPr>
            <a:spLocks noGrp="1"/>
          </p:cNvSpPr>
          <p:nvPr>
            <p:ph type="title"/>
          </p:nvPr>
        </p:nvSpPr>
        <p:spPr/>
        <p:txBody>
          <a:bodyPr>
            <a:normAutofit fontScale="90000"/>
          </a:bodyPr>
          <a:lstStyle/>
          <a:p>
            <a:r>
              <a:rPr lang="en-US" sz="5400" dirty="0">
                <a:solidFill>
                  <a:schemeClr val="tx2"/>
                </a:solidFill>
              </a:rPr>
              <a:t>10 Key Findings from the </a:t>
            </a:r>
            <a:br>
              <a:rPr lang="en-US" sz="5400" dirty="0">
                <a:solidFill>
                  <a:schemeClr val="tx2"/>
                </a:solidFill>
              </a:rPr>
            </a:br>
            <a:r>
              <a:rPr lang="en-US" sz="6000" i="1" dirty="0">
                <a:solidFill>
                  <a:schemeClr val="tx2"/>
                </a:solidFill>
              </a:rPr>
              <a:t>Safe School Initiative</a:t>
            </a:r>
            <a:endParaRPr lang="en-US" dirty="0"/>
          </a:p>
        </p:txBody>
      </p:sp>
      <p:sp>
        <p:nvSpPr>
          <p:cNvPr id="3" name="Content Placeholder 2">
            <a:extLst>
              <a:ext uri="{FF2B5EF4-FFF2-40B4-BE49-F238E27FC236}">
                <a16:creationId xmlns:a16="http://schemas.microsoft.com/office/drawing/2014/main" id="{2BA844C0-20D2-4FE0-B559-99809CEFA789}"/>
              </a:ext>
            </a:extLst>
          </p:cNvPr>
          <p:cNvSpPr>
            <a:spLocks noGrp="1"/>
          </p:cNvSpPr>
          <p:nvPr>
            <p:ph idx="1"/>
          </p:nvPr>
        </p:nvSpPr>
        <p:spPr/>
        <p:txBody>
          <a:bodyPr>
            <a:normAutofit/>
          </a:bodyPr>
          <a:lstStyle/>
          <a:p>
            <a:r>
              <a:rPr lang="en-US" dirty="0"/>
              <a:t>6. </a:t>
            </a:r>
            <a:r>
              <a:rPr lang="en-US" sz="2400" dirty="0"/>
              <a:t>Most students were known to have difficulty coping with significant losses or personal failures; many had considered or attempted suicide </a:t>
            </a:r>
          </a:p>
          <a:p>
            <a:r>
              <a:rPr lang="en-US" sz="2400" dirty="0"/>
              <a:t>7. Many students felt bullied, persecuted, or injured by others prior to the attack </a:t>
            </a:r>
          </a:p>
          <a:p>
            <a:r>
              <a:rPr lang="en-US" sz="2400" dirty="0"/>
              <a:t>8. Most students had access to and had used weapons prior to the attack </a:t>
            </a:r>
          </a:p>
          <a:p>
            <a:r>
              <a:rPr lang="en-US" sz="2400" dirty="0"/>
              <a:t>9. In many cases, other students were involved in some capacity</a:t>
            </a:r>
          </a:p>
          <a:p>
            <a:r>
              <a:rPr lang="en-US" sz="2400" dirty="0"/>
              <a:t>10. Despite prompt law enforcement responses, most shooting incidences were stopped by means other than law enforcement </a:t>
            </a:r>
          </a:p>
        </p:txBody>
      </p:sp>
    </p:spTree>
    <p:extLst>
      <p:ext uri="{BB962C8B-B14F-4D97-AF65-F5344CB8AC3E}">
        <p14:creationId xmlns:p14="http://schemas.microsoft.com/office/powerpoint/2010/main" val="26534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311E-CF81-907D-3370-419306190D14}"/>
              </a:ext>
            </a:extLst>
          </p:cNvPr>
          <p:cNvSpPr>
            <a:spLocks noGrp="1"/>
          </p:cNvSpPr>
          <p:nvPr>
            <p:ph type="title"/>
          </p:nvPr>
        </p:nvSpPr>
        <p:spPr/>
        <p:txBody>
          <a:bodyPr/>
          <a:lstStyle/>
          <a:p>
            <a:r>
              <a:rPr lang="en-US" dirty="0"/>
              <a:t>Duration of an attack </a:t>
            </a:r>
          </a:p>
        </p:txBody>
      </p:sp>
      <p:sp>
        <p:nvSpPr>
          <p:cNvPr id="8" name="TextBox 7">
            <a:extLst>
              <a:ext uri="{FF2B5EF4-FFF2-40B4-BE49-F238E27FC236}">
                <a16:creationId xmlns:a16="http://schemas.microsoft.com/office/drawing/2014/main" id="{6996007C-0F41-EFFA-E19A-C3D327BCF37A}"/>
              </a:ext>
            </a:extLst>
          </p:cNvPr>
          <p:cNvSpPr txBox="1"/>
          <p:nvPr/>
        </p:nvSpPr>
        <p:spPr>
          <a:xfrm>
            <a:off x="3760366" y="6186275"/>
            <a:ext cx="6094602" cy="369332"/>
          </a:xfrm>
          <a:prstGeom prst="rect">
            <a:avLst/>
          </a:prstGeom>
          <a:noFill/>
        </p:spPr>
        <p:txBody>
          <a:bodyPr wrap="square">
            <a:spAutoFit/>
          </a:bodyPr>
          <a:lstStyle/>
          <a:p>
            <a:r>
              <a:rPr lang="en-US" dirty="0"/>
              <a:t>U.S. Secret Service: Data from 2008-2017</a:t>
            </a:r>
          </a:p>
        </p:txBody>
      </p:sp>
      <p:graphicFrame>
        <p:nvGraphicFramePr>
          <p:cNvPr id="5" name="Chart 4">
            <a:extLst>
              <a:ext uri="{FF2B5EF4-FFF2-40B4-BE49-F238E27FC236}">
                <a16:creationId xmlns:a16="http://schemas.microsoft.com/office/drawing/2014/main" id="{7C9B474D-DBE7-C233-EB83-9D956301A91D}"/>
              </a:ext>
            </a:extLst>
          </p:cNvPr>
          <p:cNvGraphicFramePr/>
          <p:nvPr>
            <p:extLst>
              <p:ext uri="{D42A27DB-BD31-4B8C-83A1-F6EECF244321}">
                <p14:modId xmlns:p14="http://schemas.microsoft.com/office/powerpoint/2010/main" val="699027278"/>
              </p:ext>
            </p:extLst>
          </p:nvPr>
        </p:nvGraphicFramePr>
        <p:xfrm>
          <a:off x="2975296" y="1899284"/>
          <a:ext cx="5652655" cy="435571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97C0357-15AA-C4F4-644E-3EB7B5CA1274}"/>
              </a:ext>
            </a:extLst>
          </p:cNvPr>
          <p:cNvSpPr txBox="1"/>
          <p:nvPr/>
        </p:nvSpPr>
        <p:spPr>
          <a:xfrm>
            <a:off x="7963250" y="3449687"/>
            <a:ext cx="378343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44% lasted 60 seconds or less</a:t>
            </a:r>
          </a:p>
          <a:p>
            <a:pPr marL="285750" indent="-285750">
              <a:buFont typeface="Arial" panose="020B0604020202020204" pitchFamily="34" charset="0"/>
              <a:buChar char="•"/>
            </a:pPr>
            <a:r>
              <a:rPr lang="en-US" dirty="0"/>
              <a:t>68% lasted 2 minutes or less</a:t>
            </a:r>
          </a:p>
          <a:p>
            <a:pPr marL="285750" indent="-285750">
              <a:buFont typeface="Arial" panose="020B0604020202020204" pitchFamily="34" charset="0"/>
              <a:buChar char="•"/>
            </a:pPr>
            <a:r>
              <a:rPr lang="en-US" dirty="0"/>
              <a:t>83% lasted 5 minutes or less </a:t>
            </a:r>
          </a:p>
          <a:p>
            <a:endParaRPr lang="en-US" dirty="0"/>
          </a:p>
          <a:p>
            <a:r>
              <a:rPr lang="en-US" dirty="0"/>
              <a:t>*Percentages do not total 100 due to rounding</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3713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311E-CF81-907D-3370-419306190D14}"/>
              </a:ext>
            </a:extLst>
          </p:cNvPr>
          <p:cNvSpPr>
            <a:spLocks noGrp="1"/>
          </p:cNvSpPr>
          <p:nvPr>
            <p:ph type="title"/>
          </p:nvPr>
        </p:nvSpPr>
        <p:spPr/>
        <p:txBody>
          <a:bodyPr/>
          <a:lstStyle/>
          <a:p>
            <a:r>
              <a:rPr lang="en-US" dirty="0"/>
              <a:t>Motives for violence </a:t>
            </a:r>
          </a:p>
        </p:txBody>
      </p:sp>
      <p:pic>
        <p:nvPicPr>
          <p:cNvPr id="4" name="Content Placeholder 3">
            <a:extLst>
              <a:ext uri="{FF2B5EF4-FFF2-40B4-BE49-F238E27FC236}">
                <a16:creationId xmlns:a16="http://schemas.microsoft.com/office/drawing/2014/main" id="{29F4A835-04F6-2B58-58BF-87FB3844A3A2}"/>
              </a:ext>
            </a:extLst>
          </p:cNvPr>
          <p:cNvPicPr>
            <a:picLocks noGrp="1" noChangeAspect="1"/>
          </p:cNvPicPr>
          <p:nvPr>
            <p:ph idx="1"/>
          </p:nvPr>
        </p:nvPicPr>
        <p:blipFill>
          <a:blip r:embed="rId2"/>
          <a:stretch>
            <a:fillRect/>
          </a:stretch>
        </p:blipFill>
        <p:spPr>
          <a:xfrm>
            <a:off x="1421104" y="2061949"/>
            <a:ext cx="7000875" cy="3952875"/>
          </a:xfrm>
          <a:prstGeom prst="rect">
            <a:avLst/>
          </a:prstGeom>
        </p:spPr>
      </p:pic>
      <p:sp>
        <p:nvSpPr>
          <p:cNvPr id="5" name="Arrow: Left 4">
            <a:extLst>
              <a:ext uri="{FF2B5EF4-FFF2-40B4-BE49-F238E27FC236}">
                <a16:creationId xmlns:a16="http://schemas.microsoft.com/office/drawing/2014/main" id="{42DF0AE0-1D24-DBA9-4B2D-9214A896EE1D}"/>
              </a:ext>
            </a:extLst>
          </p:cNvPr>
          <p:cNvSpPr/>
          <p:nvPr/>
        </p:nvSpPr>
        <p:spPr>
          <a:xfrm>
            <a:off x="8490359" y="2476846"/>
            <a:ext cx="671120" cy="27683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C45F1E70-0ECE-49F0-F60D-48DAE81E182B}"/>
              </a:ext>
            </a:extLst>
          </p:cNvPr>
          <p:cNvSpPr/>
          <p:nvPr/>
        </p:nvSpPr>
        <p:spPr>
          <a:xfrm>
            <a:off x="8490359" y="3111801"/>
            <a:ext cx="671120" cy="27683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96007C-0F41-EFFA-E19A-C3D327BCF37A}"/>
              </a:ext>
            </a:extLst>
          </p:cNvPr>
          <p:cNvSpPr txBox="1"/>
          <p:nvPr/>
        </p:nvSpPr>
        <p:spPr>
          <a:xfrm>
            <a:off x="3760366" y="6186275"/>
            <a:ext cx="6094602" cy="369332"/>
          </a:xfrm>
          <a:prstGeom prst="rect">
            <a:avLst/>
          </a:prstGeom>
          <a:noFill/>
        </p:spPr>
        <p:txBody>
          <a:bodyPr wrap="square">
            <a:spAutoFit/>
          </a:bodyPr>
          <a:lstStyle/>
          <a:p>
            <a:r>
              <a:rPr lang="en-US" dirty="0"/>
              <a:t>U.S. Secret Service: Data from 2008-2017</a:t>
            </a:r>
          </a:p>
        </p:txBody>
      </p:sp>
      <p:sp>
        <p:nvSpPr>
          <p:cNvPr id="9" name="Arrow: Left 8">
            <a:extLst>
              <a:ext uri="{FF2B5EF4-FFF2-40B4-BE49-F238E27FC236}">
                <a16:creationId xmlns:a16="http://schemas.microsoft.com/office/drawing/2014/main" id="{7783EA4D-598D-61F9-07C6-C6699B7F31B1}"/>
              </a:ext>
            </a:extLst>
          </p:cNvPr>
          <p:cNvSpPr/>
          <p:nvPr/>
        </p:nvSpPr>
        <p:spPr>
          <a:xfrm>
            <a:off x="8490359" y="4394570"/>
            <a:ext cx="671120" cy="2768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E829631E-1932-6074-1845-3634C06A84CE}"/>
              </a:ext>
            </a:extLst>
          </p:cNvPr>
          <p:cNvSpPr/>
          <p:nvPr/>
        </p:nvSpPr>
        <p:spPr>
          <a:xfrm>
            <a:off x="8490359" y="5013585"/>
            <a:ext cx="671120" cy="27683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D5FCDD6-7645-1AF8-B091-D9DCFAE8B3EE}"/>
              </a:ext>
            </a:extLst>
          </p:cNvPr>
          <p:cNvSpPr txBox="1"/>
          <p:nvPr/>
        </p:nvSpPr>
        <p:spPr>
          <a:xfrm>
            <a:off x="9309135" y="2358587"/>
            <a:ext cx="2433905"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One key difference between those who carry out an attack and those who do not: </a:t>
            </a:r>
            <a:r>
              <a:rPr lang="en-US" i="1" dirty="0"/>
              <a:t>Humiliation</a:t>
            </a:r>
            <a:r>
              <a:rPr lang="en-US" dirty="0"/>
              <a:t> </a:t>
            </a:r>
          </a:p>
        </p:txBody>
      </p:sp>
    </p:spTree>
    <p:extLst>
      <p:ext uri="{BB962C8B-B14F-4D97-AF65-F5344CB8AC3E}">
        <p14:creationId xmlns:p14="http://schemas.microsoft.com/office/powerpoint/2010/main" val="379422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311E-CF81-907D-3370-419306190D14}"/>
              </a:ext>
            </a:extLst>
          </p:cNvPr>
          <p:cNvSpPr>
            <a:spLocks noGrp="1"/>
          </p:cNvSpPr>
          <p:nvPr>
            <p:ph type="title"/>
          </p:nvPr>
        </p:nvSpPr>
        <p:spPr/>
        <p:txBody>
          <a:bodyPr/>
          <a:lstStyle/>
          <a:p>
            <a:r>
              <a:rPr lang="en-US" dirty="0"/>
              <a:t>Behaviors prior to an attack </a:t>
            </a:r>
          </a:p>
        </p:txBody>
      </p:sp>
      <p:sp>
        <p:nvSpPr>
          <p:cNvPr id="8" name="TextBox 7">
            <a:extLst>
              <a:ext uri="{FF2B5EF4-FFF2-40B4-BE49-F238E27FC236}">
                <a16:creationId xmlns:a16="http://schemas.microsoft.com/office/drawing/2014/main" id="{6996007C-0F41-EFFA-E19A-C3D327BCF37A}"/>
              </a:ext>
            </a:extLst>
          </p:cNvPr>
          <p:cNvSpPr txBox="1"/>
          <p:nvPr/>
        </p:nvSpPr>
        <p:spPr>
          <a:xfrm>
            <a:off x="3760366" y="6186275"/>
            <a:ext cx="6094602" cy="369332"/>
          </a:xfrm>
          <a:prstGeom prst="rect">
            <a:avLst/>
          </a:prstGeom>
          <a:noFill/>
        </p:spPr>
        <p:txBody>
          <a:bodyPr wrap="square">
            <a:spAutoFit/>
          </a:bodyPr>
          <a:lstStyle/>
          <a:p>
            <a:r>
              <a:rPr lang="en-US" dirty="0"/>
              <a:t>U.S. Secret Service: Data from 2008-2017</a:t>
            </a:r>
          </a:p>
        </p:txBody>
      </p:sp>
      <p:sp>
        <p:nvSpPr>
          <p:cNvPr id="11" name="Content Placeholder 10">
            <a:extLst>
              <a:ext uri="{FF2B5EF4-FFF2-40B4-BE49-F238E27FC236}">
                <a16:creationId xmlns:a16="http://schemas.microsoft.com/office/drawing/2014/main" id="{75E23F21-D3D9-6896-4832-F22E7804288F}"/>
              </a:ext>
            </a:extLst>
          </p:cNvPr>
          <p:cNvSpPr>
            <a:spLocks noGrp="1"/>
          </p:cNvSpPr>
          <p:nvPr>
            <p:ph idx="1"/>
          </p:nvPr>
        </p:nvSpPr>
        <p:spPr>
          <a:xfrm>
            <a:off x="1026458" y="1967218"/>
            <a:ext cx="10322262" cy="4023360"/>
          </a:xfrm>
        </p:spPr>
        <p:txBody>
          <a:bodyPr>
            <a:normAutofit lnSpcReduction="10000"/>
          </a:bodyPr>
          <a:lstStyle/>
          <a:p>
            <a:r>
              <a:rPr lang="en-US" b="0" i="0" dirty="0">
                <a:solidFill>
                  <a:srgbClr val="3A3A3A"/>
                </a:solidFill>
                <a:effectLst/>
              </a:rPr>
              <a:t>Of the 41 incidents studied, in 21 cases the offender engaged in </a:t>
            </a:r>
            <a:r>
              <a:rPr lang="en-US" b="1" i="0" dirty="0">
                <a:solidFill>
                  <a:srgbClr val="3A3A3A"/>
                </a:solidFill>
                <a:effectLst/>
              </a:rPr>
              <a:t>observable</a:t>
            </a:r>
            <a:r>
              <a:rPr lang="en-US" b="0" i="0" dirty="0">
                <a:solidFill>
                  <a:srgbClr val="3A3A3A"/>
                </a:solidFill>
                <a:effectLst/>
              </a:rPr>
              <a:t> planning behaviors prior to the attack: </a:t>
            </a:r>
          </a:p>
          <a:p>
            <a:pPr algn="l">
              <a:buClrTx/>
              <a:buFont typeface="Arial" panose="020B0604020202020204" pitchFamily="34" charset="0"/>
              <a:buChar char="•"/>
            </a:pPr>
            <a:r>
              <a:rPr lang="en-US" b="0" i="0" dirty="0">
                <a:solidFill>
                  <a:srgbClr val="3A3A3A"/>
                </a:solidFill>
                <a:effectLst/>
              </a:rPr>
              <a:t>Researching weapons (32%)</a:t>
            </a:r>
          </a:p>
          <a:p>
            <a:pPr algn="l">
              <a:buClrTx/>
              <a:buFont typeface="Arial" panose="020B0604020202020204" pitchFamily="34" charset="0"/>
              <a:buChar char="•"/>
            </a:pPr>
            <a:r>
              <a:rPr lang="en-US" b="0" i="0" dirty="0">
                <a:solidFill>
                  <a:srgbClr val="3A3A3A"/>
                </a:solidFill>
                <a:effectLst/>
              </a:rPr>
              <a:t>Documenting the plan for attack (17%)</a:t>
            </a:r>
          </a:p>
          <a:p>
            <a:pPr algn="l">
              <a:buClrTx/>
              <a:buFont typeface="Arial" panose="020B0604020202020204" pitchFamily="34" charset="0"/>
              <a:buChar char="•"/>
            </a:pPr>
            <a:r>
              <a:rPr lang="en-US" b="0" i="0" dirty="0">
                <a:solidFill>
                  <a:srgbClr val="3A3A3A"/>
                </a:solidFill>
                <a:effectLst/>
              </a:rPr>
              <a:t>Surveilling or researching the intended target(s) (12%)</a:t>
            </a:r>
          </a:p>
          <a:p>
            <a:pPr algn="l">
              <a:buClrTx/>
              <a:buFont typeface="Arial" panose="020B0604020202020204" pitchFamily="34" charset="0"/>
              <a:buChar char="•"/>
            </a:pPr>
            <a:r>
              <a:rPr lang="en-US" b="0" i="0" dirty="0">
                <a:solidFill>
                  <a:srgbClr val="3A3A3A"/>
                </a:solidFill>
                <a:effectLst/>
              </a:rPr>
              <a:t>Researching prior attacks (12%)</a:t>
            </a:r>
          </a:p>
          <a:p>
            <a:pPr algn="l">
              <a:buClrTx/>
              <a:buFont typeface="Arial" panose="020B0604020202020204" pitchFamily="34" charset="0"/>
              <a:buChar char="•"/>
            </a:pPr>
            <a:r>
              <a:rPr lang="en-US" b="0" i="0" dirty="0">
                <a:solidFill>
                  <a:srgbClr val="3A3A3A"/>
                </a:solidFill>
                <a:effectLst/>
              </a:rPr>
              <a:t>Recruiting others to assist in the planning of an attack or in the attack itself (10%)</a:t>
            </a:r>
          </a:p>
          <a:p>
            <a:pPr algn="l">
              <a:buClrTx/>
              <a:buFont typeface="Arial" panose="020B0604020202020204" pitchFamily="34" charset="0"/>
              <a:buChar char="•"/>
            </a:pPr>
            <a:r>
              <a:rPr lang="en-US" b="0" i="0" dirty="0">
                <a:solidFill>
                  <a:srgbClr val="3A3A3A"/>
                </a:solidFill>
                <a:effectLst/>
              </a:rPr>
              <a:t>Practicing with a weapon (10%)</a:t>
            </a:r>
          </a:p>
          <a:p>
            <a:pPr algn="l">
              <a:buClrTx/>
              <a:buFont typeface="Arial" panose="020B0604020202020204" pitchFamily="34" charset="0"/>
              <a:buChar char="•"/>
            </a:pPr>
            <a:r>
              <a:rPr lang="en-US" b="0" i="0" dirty="0">
                <a:solidFill>
                  <a:srgbClr val="3A3A3A"/>
                </a:solidFill>
                <a:effectLst/>
              </a:rPr>
              <a:t>Packing a bag of materials for the attack (5%)   </a:t>
            </a:r>
          </a:p>
        </p:txBody>
      </p:sp>
    </p:spTree>
    <p:extLst>
      <p:ext uri="{BB962C8B-B14F-4D97-AF65-F5344CB8AC3E}">
        <p14:creationId xmlns:p14="http://schemas.microsoft.com/office/powerpoint/2010/main" val="106519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17DCF9-F700-5EF2-D1FA-CA0372C2357F}"/>
              </a:ext>
            </a:extLst>
          </p:cNvPr>
          <p:cNvSpPr>
            <a:spLocks noGrp="1"/>
          </p:cNvSpPr>
          <p:nvPr>
            <p:ph type="title"/>
          </p:nvPr>
        </p:nvSpPr>
        <p:spPr>
          <a:xfrm>
            <a:off x="1024128" y="471509"/>
            <a:ext cx="5468112" cy="1737360"/>
          </a:xfrm>
        </p:spPr>
        <p:txBody>
          <a:bodyPr/>
          <a:lstStyle/>
          <a:p>
            <a:r>
              <a:rPr lang="en-US" dirty="0"/>
              <a:t>Averted school violence</a:t>
            </a:r>
          </a:p>
        </p:txBody>
      </p:sp>
      <p:pic>
        <p:nvPicPr>
          <p:cNvPr id="3" name="Picture 2">
            <a:extLst>
              <a:ext uri="{FF2B5EF4-FFF2-40B4-BE49-F238E27FC236}">
                <a16:creationId xmlns:a16="http://schemas.microsoft.com/office/drawing/2014/main" id="{AB7C7255-06B6-87DC-C167-643E00326E84}"/>
              </a:ext>
            </a:extLst>
          </p:cNvPr>
          <p:cNvPicPr>
            <a:picLocks noChangeAspect="1"/>
          </p:cNvPicPr>
          <p:nvPr/>
        </p:nvPicPr>
        <p:blipFill>
          <a:blip r:embed="rId2"/>
          <a:stretch>
            <a:fillRect/>
          </a:stretch>
        </p:blipFill>
        <p:spPr>
          <a:xfrm>
            <a:off x="7208565" y="836676"/>
            <a:ext cx="4601374" cy="5184648"/>
          </a:xfrm>
          <a:prstGeom prst="rect">
            <a:avLst/>
          </a:prstGeom>
          <a:noFill/>
        </p:spPr>
      </p:pic>
      <p:sp>
        <p:nvSpPr>
          <p:cNvPr id="10" name="Text Placeholder 3">
            <a:extLst>
              <a:ext uri="{FF2B5EF4-FFF2-40B4-BE49-F238E27FC236}">
                <a16:creationId xmlns:a16="http://schemas.microsoft.com/office/drawing/2014/main" id="{A993ED45-0C92-E628-44AB-AD0C17C787D6}"/>
              </a:ext>
            </a:extLst>
          </p:cNvPr>
          <p:cNvSpPr>
            <a:spLocks noGrp="1"/>
          </p:cNvSpPr>
          <p:nvPr>
            <p:ph type="body" sz="half" idx="2"/>
          </p:nvPr>
        </p:nvSpPr>
        <p:spPr>
          <a:xfrm>
            <a:off x="1024128" y="2001521"/>
            <a:ext cx="5681472" cy="4384970"/>
          </a:xfrm>
        </p:spPr>
        <p:txBody>
          <a:bodyPr>
            <a:normAutofit lnSpcReduction="10000"/>
          </a:bodyPr>
          <a:lstStyle/>
          <a:p>
            <a:pPr marL="285750" indent="-285750">
              <a:buClrTx/>
              <a:buFont typeface="Arial" panose="020B0604020202020204" pitchFamily="34" charset="0"/>
              <a:buChar char="•"/>
            </a:pPr>
            <a:r>
              <a:rPr lang="en-US" sz="2400" dirty="0"/>
              <a:t>Data from 67 cases of averted school attack plots between 2008-2017</a:t>
            </a:r>
          </a:p>
          <a:p>
            <a:pPr marL="285750" indent="-285750">
              <a:buClrTx/>
              <a:buFont typeface="Arial" panose="020B0604020202020204" pitchFamily="34" charset="0"/>
              <a:buChar char="•"/>
            </a:pPr>
            <a:r>
              <a:rPr lang="en-US" sz="2400" dirty="0"/>
              <a:t>Key finding and implications:</a:t>
            </a:r>
          </a:p>
          <a:p>
            <a:pPr marL="800100" lvl="1" indent="-342900">
              <a:buClrTx/>
              <a:buFont typeface="+mj-lt"/>
              <a:buAutoNum type="arabicPeriod"/>
            </a:pPr>
            <a:r>
              <a:rPr lang="en-US" sz="1800" dirty="0"/>
              <a:t>Targeted violence is preventable when communities identify warning signs and intervene </a:t>
            </a:r>
          </a:p>
          <a:p>
            <a:pPr marL="800100" lvl="1" indent="-342900">
              <a:buClrTx/>
              <a:buFont typeface="+mj-lt"/>
              <a:buAutoNum type="arabicPeriod"/>
            </a:pPr>
            <a:r>
              <a:rPr lang="en-US" sz="1800" dirty="0"/>
              <a:t>Schools should seek to intervene with students before their behavior warrants legal consequences </a:t>
            </a:r>
          </a:p>
          <a:p>
            <a:pPr marL="800100" lvl="1" indent="-342900">
              <a:buClrTx/>
              <a:buFont typeface="+mj-lt"/>
              <a:buAutoNum type="arabicPeriod"/>
            </a:pPr>
            <a:r>
              <a:rPr lang="en-US" sz="1800" dirty="0"/>
              <a:t>Students were most often motivated to plan a school attack because of grievances with classmates</a:t>
            </a:r>
          </a:p>
          <a:p>
            <a:pPr marL="800100" lvl="1" indent="-342900">
              <a:buClrTx/>
              <a:buFont typeface="+mj-lt"/>
              <a:buAutoNum type="arabicPeriod"/>
            </a:pPr>
            <a:r>
              <a:rPr lang="en-US" sz="1800" dirty="0"/>
              <a:t>Students are best positioned to identify and report concerning behaviors displayed by their classmates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741204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17DCF9-F700-5EF2-D1FA-CA0372C2357F}"/>
              </a:ext>
            </a:extLst>
          </p:cNvPr>
          <p:cNvSpPr>
            <a:spLocks noGrp="1"/>
          </p:cNvSpPr>
          <p:nvPr>
            <p:ph type="title"/>
          </p:nvPr>
        </p:nvSpPr>
        <p:spPr>
          <a:xfrm>
            <a:off x="1024128" y="471509"/>
            <a:ext cx="5468112" cy="1737360"/>
          </a:xfrm>
        </p:spPr>
        <p:txBody>
          <a:bodyPr/>
          <a:lstStyle/>
          <a:p>
            <a:r>
              <a:rPr lang="en-US" dirty="0"/>
              <a:t>Averted school violence</a:t>
            </a:r>
          </a:p>
        </p:txBody>
      </p:sp>
      <p:pic>
        <p:nvPicPr>
          <p:cNvPr id="3" name="Picture 2">
            <a:extLst>
              <a:ext uri="{FF2B5EF4-FFF2-40B4-BE49-F238E27FC236}">
                <a16:creationId xmlns:a16="http://schemas.microsoft.com/office/drawing/2014/main" id="{AB7C7255-06B6-87DC-C167-643E00326E84}"/>
              </a:ext>
            </a:extLst>
          </p:cNvPr>
          <p:cNvPicPr>
            <a:picLocks noChangeAspect="1"/>
          </p:cNvPicPr>
          <p:nvPr/>
        </p:nvPicPr>
        <p:blipFill>
          <a:blip r:embed="rId2"/>
          <a:stretch>
            <a:fillRect/>
          </a:stretch>
        </p:blipFill>
        <p:spPr>
          <a:xfrm>
            <a:off x="7208565" y="836676"/>
            <a:ext cx="4601374" cy="5184648"/>
          </a:xfrm>
          <a:prstGeom prst="rect">
            <a:avLst/>
          </a:prstGeom>
          <a:noFill/>
        </p:spPr>
      </p:pic>
      <p:sp>
        <p:nvSpPr>
          <p:cNvPr id="10" name="Text Placeholder 3">
            <a:extLst>
              <a:ext uri="{FF2B5EF4-FFF2-40B4-BE49-F238E27FC236}">
                <a16:creationId xmlns:a16="http://schemas.microsoft.com/office/drawing/2014/main" id="{A993ED45-0C92-E628-44AB-AD0C17C787D6}"/>
              </a:ext>
            </a:extLst>
          </p:cNvPr>
          <p:cNvSpPr>
            <a:spLocks noGrp="1"/>
          </p:cNvSpPr>
          <p:nvPr>
            <p:ph type="body" sz="half" idx="2"/>
          </p:nvPr>
        </p:nvSpPr>
        <p:spPr>
          <a:xfrm>
            <a:off x="1024128" y="2062481"/>
            <a:ext cx="5681472" cy="4324010"/>
          </a:xfrm>
        </p:spPr>
        <p:txBody>
          <a:bodyPr>
            <a:normAutofit/>
          </a:bodyPr>
          <a:lstStyle/>
          <a:p>
            <a:pPr marL="285750" indent="-285750">
              <a:buClrTx/>
              <a:buFont typeface="Arial" panose="020B0604020202020204" pitchFamily="34" charset="0"/>
              <a:buChar char="•"/>
            </a:pPr>
            <a:r>
              <a:rPr lang="en-US" sz="2400" dirty="0"/>
              <a:t>Data from 67 cases of averted school attack plots between 2008-2017</a:t>
            </a:r>
          </a:p>
          <a:p>
            <a:pPr marL="285750" indent="-285750">
              <a:buClrTx/>
              <a:buFont typeface="Arial" panose="020B0604020202020204" pitchFamily="34" charset="0"/>
              <a:buChar char="•"/>
            </a:pPr>
            <a:r>
              <a:rPr lang="en-US" sz="2400" dirty="0"/>
              <a:t>Key finding and implications:</a:t>
            </a:r>
          </a:p>
          <a:p>
            <a:pPr marL="800100" lvl="1" indent="-342900">
              <a:buClrTx/>
              <a:buFont typeface="+mj-lt"/>
              <a:buAutoNum type="arabicPeriod" startAt="5"/>
            </a:pPr>
            <a:r>
              <a:rPr lang="en-US" sz="1800" dirty="0"/>
              <a:t>The role of parents and families in recognizing concerning behavior is critical to prevention</a:t>
            </a:r>
          </a:p>
          <a:p>
            <a:pPr marL="800100" lvl="1" indent="-342900">
              <a:buClrTx/>
              <a:buFont typeface="+mj-lt"/>
              <a:buAutoNum type="arabicPeriod" startAt="5"/>
            </a:pPr>
            <a:r>
              <a:rPr lang="en-US" sz="1800" dirty="0"/>
              <a:t>SROs play an important role in school violence prevention</a:t>
            </a:r>
          </a:p>
          <a:p>
            <a:pPr marL="800100" lvl="1" indent="-342900">
              <a:buClrTx/>
              <a:buFont typeface="+mj-lt"/>
              <a:buAutoNum type="arabicPeriod" startAt="5"/>
            </a:pPr>
            <a:r>
              <a:rPr lang="en-US" sz="1800" dirty="0"/>
              <a:t>Removing a student from school does not eliminate the risk they might pose to themselves or others</a:t>
            </a:r>
          </a:p>
          <a:p>
            <a:pPr marL="800100" lvl="1" indent="-342900">
              <a:buClrTx/>
              <a:buFont typeface="+mj-lt"/>
              <a:buAutoNum type="arabicPeriod" startAt="5"/>
            </a:pPr>
            <a:r>
              <a:rPr lang="en-US" sz="1800" dirty="0"/>
              <a:t>Students displaying an interest in violent or hate-filled topics should elicit immediate assessment and intervention</a:t>
            </a:r>
          </a:p>
          <a:p>
            <a:pPr marL="742950" lvl="1" indent="-285750">
              <a:buClrTx/>
              <a:buFont typeface="Arial" panose="020B0604020202020204" pitchFamily="34" charset="0"/>
              <a:buChar char="•"/>
            </a:pPr>
            <a:endParaRPr lang="en-US" sz="1800"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38882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Arial" panose="020B0604020202020204" pitchFamily="34" charset="0"/>
                <a:cs typeface="Arial" panose="020B0604020202020204" pitchFamily="34" charset="0"/>
              </a:rPr>
              <a:t>Agenda</a:t>
            </a:r>
          </a:p>
        </p:txBody>
      </p:sp>
      <p:sp>
        <p:nvSpPr>
          <p:cNvPr id="3" name="Content Placeholder 2"/>
          <p:cNvSpPr>
            <a:spLocks noGrp="1"/>
          </p:cNvSpPr>
          <p:nvPr>
            <p:ph idx="1"/>
          </p:nvPr>
        </p:nvSpPr>
        <p:spPr>
          <a:xfrm>
            <a:off x="1278129" y="1648398"/>
            <a:ext cx="9720071" cy="4457761"/>
          </a:xfrm>
        </p:spPr>
        <p:txBody>
          <a:bodyPr>
            <a:noAutofit/>
          </a:bodyPr>
          <a:lstStyle/>
          <a:p>
            <a:pPr>
              <a:buClr>
                <a:schemeClr val="bg1">
                  <a:lumMod val="50000"/>
                </a:schemeClr>
              </a:buClr>
              <a:buFont typeface="Wingdings" charset="2"/>
              <a:buChar char="§"/>
            </a:pPr>
            <a:r>
              <a:rPr lang="en-US" sz="2400" dirty="0">
                <a:latin typeface="Arial" panose="020B0604020202020204" pitchFamily="34" charset="0"/>
                <a:cs typeface="Arial" panose="020B0604020202020204" pitchFamily="34" charset="0"/>
              </a:rPr>
              <a:t>Background Information</a:t>
            </a:r>
          </a:p>
          <a:p>
            <a:pPr lvl="1">
              <a:buFont typeface="Wingdings" charset="2"/>
              <a:buChar char="§"/>
            </a:pPr>
            <a:r>
              <a:rPr lang="en-US" sz="2400" dirty="0">
                <a:latin typeface="Arial" panose="020B0604020202020204" pitchFamily="34" charset="0"/>
                <a:cs typeface="Arial" panose="020B0604020202020204" pitchFamily="34" charset="0"/>
              </a:rPr>
              <a:t>What does the data tell us about preventing school violence?</a:t>
            </a:r>
          </a:p>
          <a:p>
            <a:pPr lvl="2">
              <a:buFont typeface="Wingdings" charset="2"/>
              <a:buChar char="§"/>
            </a:pPr>
            <a:r>
              <a:rPr lang="en-US" sz="2000" dirty="0">
                <a:latin typeface="Arial" panose="020B0604020202020204" pitchFamily="34" charset="0"/>
                <a:cs typeface="Arial" panose="020B0604020202020204" pitchFamily="34" charset="0"/>
              </a:rPr>
              <a:t>National and state-level data on targeted school violence and gun violence </a:t>
            </a:r>
          </a:p>
          <a:p>
            <a:pPr lvl="2">
              <a:buFont typeface="Wingdings" charset="2"/>
              <a:buChar char="§"/>
            </a:pPr>
            <a:r>
              <a:rPr lang="en-US" sz="2000" dirty="0">
                <a:latin typeface="Arial" panose="020B0604020202020204" pitchFamily="34" charset="0"/>
                <a:cs typeface="Arial" panose="020B0604020202020204" pitchFamily="34" charset="0"/>
              </a:rPr>
              <a:t>10 Key Findings from the </a:t>
            </a:r>
            <a:r>
              <a:rPr lang="en-US" sz="2000" i="1" dirty="0">
                <a:latin typeface="Arial" panose="020B0604020202020204" pitchFamily="34" charset="0"/>
                <a:cs typeface="Arial" panose="020B0604020202020204" pitchFamily="34" charset="0"/>
              </a:rPr>
              <a:t>Safe School Initiative </a:t>
            </a:r>
            <a:r>
              <a:rPr lang="en-US" sz="2000" dirty="0">
                <a:latin typeface="Arial" panose="020B0604020202020204" pitchFamily="34" charset="0"/>
                <a:cs typeface="Arial" panose="020B0604020202020204" pitchFamily="34" charset="0"/>
              </a:rPr>
              <a:t>and</a:t>
            </a:r>
            <a:r>
              <a:rPr lang="en-US" sz="2000" i="1" dirty="0">
                <a:latin typeface="Arial" panose="020B0604020202020204" pitchFamily="34" charset="0"/>
                <a:cs typeface="Arial" panose="020B0604020202020204" pitchFamily="34" charset="0"/>
              </a:rPr>
              <a:t> Averted School Violence </a:t>
            </a:r>
            <a:r>
              <a:rPr lang="en-US" sz="2000" dirty="0">
                <a:latin typeface="Arial" panose="020B0604020202020204" pitchFamily="34" charset="0"/>
                <a:cs typeface="Arial" panose="020B0604020202020204" pitchFamily="34" charset="0"/>
              </a:rPr>
              <a:t>reports</a:t>
            </a:r>
          </a:p>
          <a:p>
            <a:pPr>
              <a:buClr>
                <a:schemeClr val="bg1">
                  <a:lumMod val="50000"/>
                </a:schemeClr>
              </a:buClr>
              <a:buFont typeface="Wingdings" charset="2"/>
              <a:buChar char="§"/>
            </a:pPr>
            <a:r>
              <a:rPr lang="en-US" sz="2400" dirty="0">
                <a:latin typeface="Arial" panose="020B0604020202020204" pitchFamily="34" charset="0"/>
                <a:cs typeface="Arial" panose="020B0604020202020204" pitchFamily="34" charset="0"/>
              </a:rPr>
              <a:t>Threat assessment and intervention </a:t>
            </a:r>
          </a:p>
          <a:p>
            <a:pPr>
              <a:buClr>
                <a:schemeClr val="bg1">
                  <a:lumMod val="50000"/>
                </a:schemeClr>
              </a:buClr>
              <a:buFont typeface="Wingdings" charset="2"/>
              <a:buChar char="§"/>
            </a:pPr>
            <a:r>
              <a:rPr lang="en-US" sz="2400" dirty="0">
                <a:latin typeface="Arial" panose="020B0604020202020204" pitchFamily="34" charset="0"/>
                <a:cs typeface="Arial" panose="020B0604020202020204" pitchFamily="34" charset="0"/>
              </a:rPr>
              <a:t>Purpose and example of a threat assessment model </a:t>
            </a:r>
          </a:p>
          <a:p>
            <a:pPr lvl="1">
              <a:buFont typeface="Wingdings" charset="2"/>
              <a:buChar char="§"/>
            </a:pPr>
            <a:r>
              <a:rPr lang="en-US" sz="2400" dirty="0">
                <a:latin typeface="Arial" panose="020B0604020202020204" pitchFamily="34" charset="0"/>
                <a:cs typeface="Arial" panose="020B0604020202020204" pitchFamily="34" charset="0"/>
              </a:rPr>
              <a:t> Scenarios </a:t>
            </a:r>
          </a:p>
          <a:p>
            <a:pPr>
              <a:buClr>
                <a:schemeClr val="bg1">
                  <a:lumMod val="50000"/>
                </a:schemeClr>
              </a:buClr>
              <a:buFont typeface="Wingdings" charset="2"/>
              <a:buChar char="§"/>
            </a:pPr>
            <a:r>
              <a:rPr lang="en-US" sz="2400" dirty="0">
                <a:latin typeface="Arial" panose="020B0604020202020204" pitchFamily="34" charset="0"/>
                <a:cs typeface="Arial" panose="020B0604020202020204" pitchFamily="34" charset="0"/>
              </a:rPr>
              <a:t>Questions and answers </a:t>
            </a:r>
          </a:p>
          <a:p>
            <a:pPr>
              <a:buClr>
                <a:schemeClr val="bg1">
                  <a:lumMod val="50000"/>
                </a:schemeClr>
              </a:buClr>
            </a:pPr>
            <a:r>
              <a:rPr lang="en-US" sz="3200" dirty="0">
                <a:latin typeface="Arial" panose="020B0604020202020204" pitchFamily="34" charset="0"/>
                <a:cs typeface="Arial" panose="020B0604020202020204" pitchFamily="34" charset="0"/>
              </a:rPr>
              <a:t> </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548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17DCF9-F700-5EF2-D1FA-CA0372C2357F}"/>
              </a:ext>
            </a:extLst>
          </p:cNvPr>
          <p:cNvSpPr>
            <a:spLocks noGrp="1"/>
          </p:cNvSpPr>
          <p:nvPr>
            <p:ph type="title"/>
          </p:nvPr>
        </p:nvSpPr>
        <p:spPr>
          <a:xfrm>
            <a:off x="1024128" y="471509"/>
            <a:ext cx="5468112" cy="1737360"/>
          </a:xfrm>
        </p:spPr>
        <p:txBody>
          <a:bodyPr/>
          <a:lstStyle/>
          <a:p>
            <a:r>
              <a:rPr lang="en-US" dirty="0"/>
              <a:t>Averted school violence</a:t>
            </a:r>
          </a:p>
        </p:txBody>
      </p:sp>
      <p:pic>
        <p:nvPicPr>
          <p:cNvPr id="3" name="Picture 2">
            <a:extLst>
              <a:ext uri="{FF2B5EF4-FFF2-40B4-BE49-F238E27FC236}">
                <a16:creationId xmlns:a16="http://schemas.microsoft.com/office/drawing/2014/main" id="{AB7C7255-06B6-87DC-C167-643E00326E84}"/>
              </a:ext>
            </a:extLst>
          </p:cNvPr>
          <p:cNvPicPr>
            <a:picLocks noChangeAspect="1"/>
          </p:cNvPicPr>
          <p:nvPr/>
        </p:nvPicPr>
        <p:blipFill>
          <a:blip r:embed="rId2"/>
          <a:stretch>
            <a:fillRect/>
          </a:stretch>
        </p:blipFill>
        <p:spPr>
          <a:xfrm>
            <a:off x="7208565" y="836676"/>
            <a:ext cx="4601374" cy="5184648"/>
          </a:xfrm>
          <a:prstGeom prst="rect">
            <a:avLst/>
          </a:prstGeom>
          <a:noFill/>
        </p:spPr>
      </p:pic>
      <p:sp>
        <p:nvSpPr>
          <p:cNvPr id="10" name="Text Placeholder 3">
            <a:extLst>
              <a:ext uri="{FF2B5EF4-FFF2-40B4-BE49-F238E27FC236}">
                <a16:creationId xmlns:a16="http://schemas.microsoft.com/office/drawing/2014/main" id="{A993ED45-0C92-E628-44AB-AD0C17C787D6}"/>
              </a:ext>
            </a:extLst>
          </p:cNvPr>
          <p:cNvSpPr>
            <a:spLocks noGrp="1"/>
          </p:cNvSpPr>
          <p:nvPr>
            <p:ph type="body" sz="half" idx="2"/>
          </p:nvPr>
        </p:nvSpPr>
        <p:spPr>
          <a:xfrm>
            <a:off x="1024128" y="2062481"/>
            <a:ext cx="5681472" cy="4324010"/>
          </a:xfrm>
        </p:spPr>
        <p:txBody>
          <a:bodyPr>
            <a:normAutofit/>
          </a:bodyPr>
          <a:lstStyle/>
          <a:p>
            <a:pPr marL="285750" indent="-285750">
              <a:buClrTx/>
              <a:buFont typeface="Arial" panose="020B0604020202020204" pitchFamily="34" charset="0"/>
              <a:buChar char="•"/>
            </a:pPr>
            <a:r>
              <a:rPr lang="en-US" sz="2400" dirty="0"/>
              <a:t>Data from 67 cases of averted school attack plots between 2008-2017</a:t>
            </a:r>
          </a:p>
          <a:p>
            <a:pPr marL="285750" indent="-285750">
              <a:buClrTx/>
              <a:buFont typeface="Arial" panose="020B0604020202020204" pitchFamily="34" charset="0"/>
              <a:buChar char="•"/>
            </a:pPr>
            <a:r>
              <a:rPr lang="en-US" sz="2400" dirty="0"/>
              <a:t>Key finding and implications:</a:t>
            </a:r>
          </a:p>
          <a:p>
            <a:pPr marL="800100" lvl="1" indent="-342900">
              <a:buClrTx/>
              <a:buFont typeface="+mj-lt"/>
              <a:buAutoNum type="arabicPeriod" startAt="9"/>
            </a:pPr>
            <a:r>
              <a:rPr lang="en-US" sz="1800" dirty="0"/>
              <a:t>Many school attack plots were associated with certain dates, particularly in the month of April</a:t>
            </a:r>
          </a:p>
          <a:p>
            <a:pPr marL="800100" lvl="1" indent="-342900">
              <a:buClrTx/>
              <a:buFont typeface="+mj-lt"/>
              <a:buAutoNum type="arabicPeriod" startAt="9"/>
            </a:pPr>
            <a:r>
              <a:rPr lang="en-US" sz="1800" dirty="0"/>
              <a:t>Many of the student plotters had access to weapons, including unimpeded access to firearms</a:t>
            </a:r>
          </a:p>
          <a:p>
            <a:pPr marL="742950" lvl="1" indent="-285750">
              <a:buClrTx/>
              <a:buFont typeface="Arial" panose="020B0604020202020204" pitchFamily="34" charset="0"/>
              <a:buChar char="•"/>
            </a:pPr>
            <a:endParaRPr lang="en-US" sz="1800"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369853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5896-6B6D-7172-F2C2-1A8CF601CAE7}"/>
              </a:ext>
            </a:extLst>
          </p:cNvPr>
          <p:cNvSpPr>
            <a:spLocks noGrp="1"/>
          </p:cNvSpPr>
          <p:nvPr>
            <p:ph type="title"/>
          </p:nvPr>
        </p:nvSpPr>
        <p:spPr/>
        <p:txBody>
          <a:bodyPr>
            <a:normAutofit/>
          </a:bodyPr>
          <a:lstStyle/>
          <a:p>
            <a:r>
              <a:rPr lang="en-US" sz="3600" dirty="0"/>
              <a:t>Discovery of plot to act violently </a:t>
            </a:r>
          </a:p>
        </p:txBody>
      </p:sp>
      <p:pic>
        <p:nvPicPr>
          <p:cNvPr id="5" name="Content Placeholder 4">
            <a:extLst>
              <a:ext uri="{FF2B5EF4-FFF2-40B4-BE49-F238E27FC236}">
                <a16:creationId xmlns:a16="http://schemas.microsoft.com/office/drawing/2014/main" id="{DAC93AC8-3567-3261-43B4-8A4DA9A93747}"/>
              </a:ext>
            </a:extLst>
          </p:cNvPr>
          <p:cNvPicPr>
            <a:picLocks noGrp="1" noChangeAspect="1"/>
          </p:cNvPicPr>
          <p:nvPr>
            <p:ph idx="1"/>
          </p:nvPr>
        </p:nvPicPr>
        <p:blipFill>
          <a:blip r:embed="rId2"/>
          <a:stretch>
            <a:fillRect/>
          </a:stretch>
        </p:blipFill>
        <p:spPr>
          <a:xfrm>
            <a:off x="3088640" y="2020630"/>
            <a:ext cx="5598160" cy="4252154"/>
          </a:xfrm>
        </p:spPr>
      </p:pic>
    </p:spTree>
    <p:extLst>
      <p:ext uri="{BB962C8B-B14F-4D97-AF65-F5344CB8AC3E}">
        <p14:creationId xmlns:p14="http://schemas.microsoft.com/office/powerpoint/2010/main" val="3784460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5896-6B6D-7172-F2C2-1A8CF601CAE7}"/>
              </a:ext>
            </a:extLst>
          </p:cNvPr>
          <p:cNvSpPr>
            <a:spLocks noGrp="1"/>
          </p:cNvSpPr>
          <p:nvPr>
            <p:ph type="title"/>
          </p:nvPr>
        </p:nvSpPr>
        <p:spPr/>
        <p:txBody>
          <a:bodyPr>
            <a:normAutofit/>
          </a:bodyPr>
          <a:lstStyle/>
          <a:p>
            <a:r>
              <a:rPr lang="en-US" sz="3600" dirty="0"/>
              <a:t>Discovery of plot to act violently </a:t>
            </a:r>
          </a:p>
        </p:txBody>
      </p:sp>
      <p:pic>
        <p:nvPicPr>
          <p:cNvPr id="7" name="Content Placeholder 6">
            <a:extLst>
              <a:ext uri="{FF2B5EF4-FFF2-40B4-BE49-F238E27FC236}">
                <a16:creationId xmlns:a16="http://schemas.microsoft.com/office/drawing/2014/main" id="{9581B4F0-02FE-491C-1E47-50AA36C9A377}"/>
              </a:ext>
            </a:extLst>
          </p:cNvPr>
          <p:cNvPicPr>
            <a:picLocks noGrp="1" noChangeAspect="1"/>
          </p:cNvPicPr>
          <p:nvPr>
            <p:ph idx="1"/>
          </p:nvPr>
        </p:nvPicPr>
        <p:blipFill>
          <a:blip r:embed="rId2"/>
          <a:stretch>
            <a:fillRect/>
          </a:stretch>
        </p:blipFill>
        <p:spPr>
          <a:xfrm>
            <a:off x="998968" y="2084832"/>
            <a:ext cx="10681429" cy="3960368"/>
          </a:xfrm>
        </p:spPr>
      </p:pic>
    </p:spTree>
    <p:extLst>
      <p:ext uri="{BB962C8B-B14F-4D97-AF65-F5344CB8AC3E}">
        <p14:creationId xmlns:p14="http://schemas.microsoft.com/office/powerpoint/2010/main" val="3928690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A789-AA40-EFFC-C1A5-20A2B831F38D}"/>
              </a:ext>
            </a:extLst>
          </p:cNvPr>
          <p:cNvSpPr>
            <a:spLocks noGrp="1"/>
          </p:cNvSpPr>
          <p:nvPr>
            <p:ph type="title"/>
          </p:nvPr>
        </p:nvSpPr>
        <p:spPr/>
        <p:txBody>
          <a:bodyPr/>
          <a:lstStyle/>
          <a:p>
            <a:r>
              <a:rPr lang="en-US" dirty="0"/>
              <a:t>Threat Assessment and Intervention</a:t>
            </a:r>
          </a:p>
        </p:txBody>
      </p:sp>
      <p:sp>
        <p:nvSpPr>
          <p:cNvPr id="3" name="Text Placeholder 2">
            <a:extLst>
              <a:ext uri="{FF2B5EF4-FFF2-40B4-BE49-F238E27FC236}">
                <a16:creationId xmlns:a16="http://schemas.microsoft.com/office/drawing/2014/main" id="{C3F540B0-D223-DD0D-098F-2474E339EDCB}"/>
              </a:ext>
            </a:extLst>
          </p:cNvPr>
          <p:cNvSpPr>
            <a:spLocks noGrp="1"/>
          </p:cNvSpPr>
          <p:nvPr>
            <p:ph type="body" idx="1"/>
          </p:nvPr>
        </p:nvSpPr>
        <p:spPr>
          <a:xfrm>
            <a:off x="8568655" y="5080000"/>
            <a:ext cx="3200400" cy="1148080"/>
          </a:xfrm>
        </p:spPr>
        <p:txBody>
          <a:bodyPr>
            <a:normAutofit/>
          </a:bodyPr>
          <a:lstStyle/>
          <a:p>
            <a:r>
              <a:rPr lang="en-US" dirty="0"/>
              <a:t>A team approach to preventing violence and supporting students </a:t>
            </a:r>
          </a:p>
        </p:txBody>
      </p:sp>
      <p:pic>
        <p:nvPicPr>
          <p:cNvPr id="4" name="Picture 3" descr="Text&#10;&#10;Description automatically generated">
            <a:extLst>
              <a:ext uri="{FF2B5EF4-FFF2-40B4-BE49-F238E27FC236}">
                <a16:creationId xmlns:a16="http://schemas.microsoft.com/office/drawing/2014/main" id="{624A1F0B-6489-35EA-46C4-DDA99EB400C4}"/>
              </a:ext>
            </a:extLst>
          </p:cNvPr>
          <p:cNvPicPr>
            <a:picLocks noChangeAspect="1"/>
          </p:cNvPicPr>
          <p:nvPr/>
        </p:nvPicPr>
        <p:blipFill rotWithShape="1">
          <a:blip r:embed="rId2">
            <a:extLst>
              <a:ext uri="{28A0092B-C50C-407E-A947-70E740481C1C}">
                <a14:useLocalDpi xmlns:a14="http://schemas.microsoft.com/office/drawing/2010/main" val="0"/>
              </a:ext>
            </a:extLst>
          </a:blip>
          <a:srcRect t="9579" b="8430"/>
          <a:stretch/>
        </p:blipFill>
        <p:spPr>
          <a:xfrm>
            <a:off x="0" y="0"/>
            <a:ext cx="12194931" cy="4960137"/>
          </a:xfrm>
          <a:prstGeom prst="rect">
            <a:avLst/>
          </a:prstGeom>
        </p:spPr>
      </p:pic>
    </p:spTree>
    <p:extLst>
      <p:ext uri="{BB962C8B-B14F-4D97-AF65-F5344CB8AC3E}">
        <p14:creationId xmlns:p14="http://schemas.microsoft.com/office/powerpoint/2010/main" val="3270041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450B3-D164-4153-9DF2-54B8C0D1B923}"/>
              </a:ext>
            </a:extLst>
          </p:cNvPr>
          <p:cNvSpPr>
            <a:spLocks noGrp="1"/>
          </p:cNvSpPr>
          <p:nvPr>
            <p:ph type="title"/>
          </p:nvPr>
        </p:nvSpPr>
        <p:spPr/>
        <p:txBody>
          <a:bodyPr/>
          <a:lstStyle/>
          <a:p>
            <a:r>
              <a:rPr lang="en-US" dirty="0"/>
              <a:t>Threat assessment and intervention </a:t>
            </a:r>
          </a:p>
        </p:txBody>
      </p:sp>
      <p:sp>
        <p:nvSpPr>
          <p:cNvPr id="3" name="Content Placeholder 2">
            <a:extLst>
              <a:ext uri="{FF2B5EF4-FFF2-40B4-BE49-F238E27FC236}">
                <a16:creationId xmlns:a16="http://schemas.microsoft.com/office/drawing/2014/main" id="{D1106EAB-8068-427A-BDC8-D39CA942CA41}"/>
              </a:ext>
            </a:extLst>
          </p:cNvPr>
          <p:cNvSpPr>
            <a:spLocks noGrp="1"/>
          </p:cNvSpPr>
          <p:nvPr>
            <p:ph idx="1"/>
          </p:nvPr>
        </p:nvSpPr>
        <p:spPr/>
        <p:txBody>
          <a:bodyPr/>
          <a:lstStyle/>
          <a:p>
            <a:pPr>
              <a:buClrTx/>
              <a:buFont typeface="Arial" panose="020B0604020202020204" pitchFamily="34" charset="0"/>
              <a:buChar char="•"/>
            </a:pPr>
            <a:r>
              <a:rPr lang="en-US" dirty="0"/>
              <a:t> A threat assessment is a violence prevention strategy that that aims to:</a:t>
            </a:r>
          </a:p>
          <a:p>
            <a:pPr lvl="1"/>
            <a:r>
              <a:rPr lang="en-US" dirty="0"/>
              <a:t>Identify students who may be planning to commit an act of violence</a:t>
            </a:r>
          </a:p>
          <a:p>
            <a:pPr lvl="1"/>
            <a:r>
              <a:rPr lang="en-US" dirty="0"/>
              <a:t>Determine the seriousness of the threat of violence </a:t>
            </a:r>
          </a:p>
          <a:p>
            <a:pPr lvl="1"/>
            <a:r>
              <a:rPr lang="en-US" dirty="0"/>
              <a:t>Intervene to prevent the act from occurring and address the underlying problem or conflict </a:t>
            </a:r>
          </a:p>
          <a:p>
            <a:pPr>
              <a:buClrTx/>
              <a:buFont typeface="Arial" panose="020B0604020202020204" pitchFamily="34" charset="0"/>
              <a:buChar char="•"/>
            </a:pPr>
            <a:r>
              <a:rPr lang="en-US" dirty="0"/>
              <a:t> The ultimate goal of a threat assessment is to keep school safe while providing support to students who may be considering carrying out an act of violence to overcome what ever issues are driving those violent inclinations.</a:t>
            </a:r>
          </a:p>
          <a:p>
            <a:pPr>
              <a:buClrTx/>
              <a:buFont typeface="Arial" panose="020B0604020202020204" pitchFamily="34" charset="0"/>
              <a:buChar char="•"/>
            </a:pPr>
            <a:r>
              <a:rPr lang="en-US" dirty="0"/>
              <a:t> Effective threat assessments will include both an assessment </a:t>
            </a:r>
            <a:r>
              <a:rPr lang="en-US" i="1" dirty="0"/>
              <a:t>and </a:t>
            </a:r>
            <a:r>
              <a:rPr lang="en-US" dirty="0"/>
              <a:t>intervention.</a:t>
            </a:r>
          </a:p>
          <a:p>
            <a:pPr lvl="1"/>
            <a:r>
              <a:rPr lang="en-US" dirty="0"/>
              <a:t>Promotes a team approach to supporting </a:t>
            </a:r>
            <a:r>
              <a:rPr lang="en-US" i="1" dirty="0"/>
              <a:t>all </a:t>
            </a:r>
            <a:r>
              <a:rPr lang="en-US" dirty="0"/>
              <a:t>students</a:t>
            </a:r>
          </a:p>
          <a:p>
            <a:endParaRPr lang="en-US" dirty="0"/>
          </a:p>
        </p:txBody>
      </p:sp>
    </p:spTree>
    <p:extLst>
      <p:ext uri="{BB962C8B-B14F-4D97-AF65-F5344CB8AC3E}">
        <p14:creationId xmlns:p14="http://schemas.microsoft.com/office/powerpoint/2010/main" val="1122392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31113B6-FCE7-42F2-BCAB-B4090D6B0375}"/>
              </a:ext>
            </a:extLst>
          </p:cNvPr>
          <p:cNvSpPr txBox="1"/>
          <p:nvPr/>
        </p:nvSpPr>
        <p:spPr>
          <a:xfrm>
            <a:off x="3258766" y="3996408"/>
            <a:ext cx="133001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VERY SERIOUS </a:t>
            </a:r>
          </a:p>
        </p:txBody>
      </p:sp>
      <p:sp>
        <p:nvSpPr>
          <p:cNvPr id="18" name="TextBox 17">
            <a:extLst>
              <a:ext uri="{FF2B5EF4-FFF2-40B4-BE49-F238E27FC236}">
                <a16:creationId xmlns:a16="http://schemas.microsoft.com/office/drawing/2014/main" id="{57753649-27FF-4CA8-9BD3-9D572DB8E770}"/>
              </a:ext>
            </a:extLst>
          </p:cNvPr>
          <p:cNvSpPr txBox="1"/>
          <p:nvPr/>
        </p:nvSpPr>
        <p:spPr>
          <a:xfrm>
            <a:off x="3439487" y="2390622"/>
            <a:ext cx="114929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SUBSTANTIVE</a:t>
            </a:r>
          </a:p>
        </p:txBody>
      </p:sp>
      <p:sp>
        <p:nvSpPr>
          <p:cNvPr id="17" name="TextBox 16">
            <a:extLst>
              <a:ext uri="{FF2B5EF4-FFF2-40B4-BE49-F238E27FC236}">
                <a16:creationId xmlns:a16="http://schemas.microsoft.com/office/drawing/2014/main" id="{914EFD62-4215-456C-A795-D65E1617C56C}"/>
              </a:ext>
            </a:extLst>
          </p:cNvPr>
          <p:cNvSpPr txBox="1"/>
          <p:nvPr/>
        </p:nvSpPr>
        <p:spPr>
          <a:xfrm>
            <a:off x="3926047" y="1459405"/>
            <a:ext cx="66273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YES</a:t>
            </a:r>
          </a:p>
        </p:txBody>
      </p:sp>
      <p:sp>
        <p:nvSpPr>
          <p:cNvPr id="2" name="TextBox 1">
            <a:extLst>
              <a:ext uri="{FF2B5EF4-FFF2-40B4-BE49-F238E27FC236}">
                <a16:creationId xmlns:a16="http://schemas.microsoft.com/office/drawing/2014/main" id="{350106F5-B2D2-421A-8462-B05683D46C03}"/>
              </a:ext>
            </a:extLst>
          </p:cNvPr>
          <p:cNvSpPr txBox="1"/>
          <p:nvPr/>
        </p:nvSpPr>
        <p:spPr>
          <a:xfrm>
            <a:off x="315985" y="163268"/>
            <a:ext cx="57800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School Threat Assessment Decision Tree- CSTAG Model</a:t>
            </a:r>
          </a:p>
        </p:txBody>
      </p:sp>
      <p:sp>
        <p:nvSpPr>
          <p:cNvPr id="3" name="TextBox 2">
            <a:extLst>
              <a:ext uri="{FF2B5EF4-FFF2-40B4-BE49-F238E27FC236}">
                <a16:creationId xmlns:a16="http://schemas.microsoft.com/office/drawing/2014/main" id="{05846F2B-D09A-48B1-99C8-32C2651FDA0F}"/>
              </a:ext>
            </a:extLst>
          </p:cNvPr>
          <p:cNvSpPr txBox="1"/>
          <p:nvPr/>
        </p:nvSpPr>
        <p:spPr>
          <a:xfrm>
            <a:off x="315975" y="492266"/>
            <a:ext cx="8224010"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Step 1. Evaluate the threat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Obtain a detailed account of the threat, usually by interviewing the person who made the threat, the intended victim, and other witnesses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Write the exact content of the treat and key observations by each party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Consider the circumstances in which the threat was made and the student’s intentions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Is there communication of intent to harm someone or behavior to suggest intent to harm?</a:t>
            </a:r>
          </a:p>
        </p:txBody>
      </p:sp>
      <p:sp>
        <p:nvSpPr>
          <p:cNvPr id="4" name="TextBox 3">
            <a:extLst>
              <a:ext uri="{FF2B5EF4-FFF2-40B4-BE49-F238E27FC236}">
                <a16:creationId xmlns:a16="http://schemas.microsoft.com/office/drawing/2014/main" id="{3BE24F27-2243-43B4-B607-DD2A511371BA}"/>
              </a:ext>
            </a:extLst>
          </p:cNvPr>
          <p:cNvSpPr txBox="1"/>
          <p:nvPr/>
        </p:nvSpPr>
        <p:spPr>
          <a:xfrm>
            <a:off x="313157" y="1762961"/>
            <a:ext cx="8224009"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Step 2. Attempt to resolve the threat as transient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Is the threat an expression of humor, rhetoric, anger or frustration that can be easily resolved so that there is no intent to harm?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Does the person retract the threat or offer an explanation and/or apology that indicates no future intent to harm anyone? </a:t>
            </a:r>
          </a:p>
        </p:txBody>
      </p:sp>
      <p:sp>
        <p:nvSpPr>
          <p:cNvPr id="5" name="TextBox 4">
            <a:extLst>
              <a:ext uri="{FF2B5EF4-FFF2-40B4-BE49-F238E27FC236}">
                <a16:creationId xmlns:a16="http://schemas.microsoft.com/office/drawing/2014/main" id="{2323C229-64F2-4EA3-9513-2CD230E53F37}"/>
              </a:ext>
            </a:extLst>
          </p:cNvPr>
          <p:cNvSpPr txBox="1"/>
          <p:nvPr/>
        </p:nvSpPr>
        <p:spPr>
          <a:xfrm>
            <a:off x="313156" y="2684541"/>
            <a:ext cx="8224009" cy="12772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Step 3. Respond to a substantive threat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Serious threat includes a threat to hit, fight, or beat up. A very serious threat includes: kill, rape, or cause very serious injury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For all substantive threats: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Take precautions to protect potential victims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Warn intended victim and parents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Look for ways to resolve conflict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Discipline student, when appropriate </a:t>
            </a:r>
          </a:p>
        </p:txBody>
      </p:sp>
      <p:sp>
        <p:nvSpPr>
          <p:cNvPr id="6" name="TextBox 5">
            <a:extLst>
              <a:ext uri="{FF2B5EF4-FFF2-40B4-BE49-F238E27FC236}">
                <a16:creationId xmlns:a16="http://schemas.microsoft.com/office/drawing/2014/main" id="{CB86E820-A589-4BD5-AF1C-8023A3590656}"/>
              </a:ext>
            </a:extLst>
          </p:cNvPr>
          <p:cNvSpPr txBox="1"/>
          <p:nvPr/>
        </p:nvSpPr>
        <p:spPr>
          <a:xfrm>
            <a:off x="311746" y="4307317"/>
            <a:ext cx="8224009"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Step 4. Conduct a safety evaluations for a very serious substantive threat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In addition to actions outlined in Step 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Screen student for mental health services and counseling and refer as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Law enforcement investigation for evidence of planning and preparation, criminal activity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Develop safety plan that reduces risk and addresses student needs. Plan should include review of Individual Education Plan if already receiving special education services and further assessment if possible disability.  </a:t>
            </a:r>
          </a:p>
        </p:txBody>
      </p:sp>
      <p:sp>
        <p:nvSpPr>
          <p:cNvPr id="7" name="TextBox 6">
            <a:extLst>
              <a:ext uri="{FF2B5EF4-FFF2-40B4-BE49-F238E27FC236}">
                <a16:creationId xmlns:a16="http://schemas.microsoft.com/office/drawing/2014/main" id="{AAD259BE-DE53-467B-934A-AC5A0E34EB49}"/>
              </a:ext>
            </a:extLst>
          </p:cNvPr>
          <p:cNvSpPr txBox="1"/>
          <p:nvPr/>
        </p:nvSpPr>
        <p:spPr>
          <a:xfrm>
            <a:off x="315978" y="5760153"/>
            <a:ext cx="822400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Step 5. Implement and monitor the safety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Document the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Maintain contact with the student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Monitor whether plan is working and revise as needed </a:t>
            </a:r>
          </a:p>
        </p:txBody>
      </p:sp>
      <p:cxnSp>
        <p:nvCxnSpPr>
          <p:cNvPr id="9" name="Straight Arrow Connector 8">
            <a:extLst>
              <a:ext uri="{FF2B5EF4-FFF2-40B4-BE49-F238E27FC236}">
                <a16:creationId xmlns:a16="http://schemas.microsoft.com/office/drawing/2014/main" id="{69303433-7FDD-48D9-9E89-E6C0A3FD880E}"/>
              </a:ext>
            </a:extLst>
          </p:cNvPr>
          <p:cNvCxnSpPr>
            <a:cxnSpLocks/>
          </p:cNvCxnSpPr>
          <p:nvPr/>
        </p:nvCxnSpPr>
        <p:spPr>
          <a:xfrm>
            <a:off x="4425162" y="1442687"/>
            <a:ext cx="1409" cy="3018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EC79866-EF4F-4C49-AE07-1418F7AEB45A}"/>
              </a:ext>
            </a:extLst>
          </p:cNvPr>
          <p:cNvCxnSpPr>
            <a:cxnSpLocks/>
          </p:cNvCxnSpPr>
          <p:nvPr/>
        </p:nvCxnSpPr>
        <p:spPr>
          <a:xfrm>
            <a:off x="4425160" y="2354141"/>
            <a:ext cx="1409" cy="3018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7E07E8C-9682-46B5-81C9-7B5E07881CA0}"/>
              </a:ext>
            </a:extLst>
          </p:cNvPr>
          <p:cNvCxnSpPr>
            <a:cxnSpLocks/>
          </p:cNvCxnSpPr>
          <p:nvPr/>
        </p:nvCxnSpPr>
        <p:spPr>
          <a:xfrm>
            <a:off x="4423751" y="3956167"/>
            <a:ext cx="1409" cy="3018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52D381D-4B91-4726-979B-EF4446EADD44}"/>
              </a:ext>
            </a:extLst>
          </p:cNvPr>
          <p:cNvCxnSpPr>
            <a:cxnSpLocks/>
          </p:cNvCxnSpPr>
          <p:nvPr/>
        </p:nvCxnSpPr>
        <p:spPr>
          <a:xfrm>
            <a:off x="4423750" y="5423766"/>
            <a:ext cx="1409" cy="3018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6B25217-2920-480B-A167-271E07509CA7}"/>
              </a:ext>
            </a:extLst>
          </p:cNvPr>
          <p:cNvSpPr txBox="1"/>
          <p:nvPr/>
        </p:nvSpPr>
        <p:spPr>
          <a:xfrm>
            <a:off x="8535755" y="755397"/>
            <a:ext cx="66273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NO</a:t>
            </a:r>
          </a:p>
        </p:txBody>
      </p:sp>
      <p:sp>
        <p:nvSpPr>
          <p:cNvPr id="23" name="TextBox 22">
            <a:extLst>
              <a:ext uri="{FF2B5EF4-FFF2-40B4-BE49-F238E27FC236}">
                <a16:creationId xmlns:a16="http://schemas.microsoft.com/office/drawing/2014/main" id="{E648A2CE-AB87-4550-87A6-2E035A005DD6}"/>
              </a:ext>
            </a:extLst>
          </p:cNvPr>
          <p:cNvSpPr txBox="1"/>
          <p:nvPr/>
        </p:nvSpPr>
        <p:spPr>
          <a:xfrm>
            <a:off x="8535755" y="1854328"/>
            <a:ext cx="1044473" cy="2655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TRANSIENT </a:t>
            </a:r>
          </a:p>
        </p:txBody>
      </p:sp>
      <p:sp>
        <p:nvSpPr>
          <p:cNvPr id="24" name="TextBox 23">
            <a:extLst>
              <a:ext uri="{FF2B5EF4-FFF2-40B4-BE49-F238E27FC236}">
                <a16:creationId xmlns:a16="http://schemas.microsoft.com/office/drawing/2014/main" id="{49E3EBE0-D4D4-434A-8D96-664A09AC6A01}"/>
              </a:ext>
            </a:extLst>
          </p:cNvPr>
          <p:cNvSpPr txBox="1"/>
          <p:nvPr/>
        </p:nvSpPr>
        <p:spPr>
          <a:xfrm>
            <a:off x="8535755" y="3077153"/>
            <a:ext cx="7928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SERIOUS</a:t>
            </a:r>
          </a:p>
        </p:txBody>
      </p:sp>
      <p:cxnSp>
        <p:nvCxnSpPr>
          <p:cNvPr id="26" name="Straight Arrow Connector 25">
            <a:extLst>
              <a:ext uri="{FF2B5EF4-FFF2-40B4-BE49-F238E27FC236}">
                <a16:creationId xmlns:a16="http://schemas.microsoft.com/office/drawing/2014/main" id="{0E68501A-0855-4FBB-B107-EDBCA71A2111}"/>
              </a:ext>
            </a:extLst>
          </p:cNvPr>
          <p:cNvCxnSpPr>
            <a:cxnSpLocks/>
          </p:cNvCxnSpPr>
          <p:nvPr/>
        </p:nvCxnSpPr>
        <p:spPr>
          <a:xfrm>
            <a:off x="8535755" y="1005587"/>
            <a:ext cx="6627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58508A3-1EB3-4AC8-B5C6-28C1057BB4BB}"/>
              </a:ext>
            </a:extLst>
          </p:cNvPr>
          <p:cNvCxnSpPr>
            <a:cxnSpLocks/>
          </p:cNvCxnSpPr>
          <p:nvPr/>
        </p:nvCxnSpPr>
        <p:spPr>
          <a:xfrm>
            <a:off x="8535755" y="2119908"/>
            <a:ext cx="6627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45EC4E2-2F41-4B7D-AD3D-3D390CB4B605}"/>
              </a:ext>
            </a:extLst>
          </p:cNvPr>
          <p:cNvCxnSpPr>
            <a:cxnSpLocks/>
          </p:cNvCxnSpPr>
          <p:nvPr/>
        </p:nvCxnSpPr>
        <p:spPr>
          <a:xfrm>
            <a:off x="8535755" y="3365428"/>
            <a:ext cx="6627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AB63BFA-E1B4-4CC7-B2CE-631E9B34A17B}"/>
              </a:ext>
            </a:extLst>
          </p:cNvPr>
          <p:cNvSpPr txBox="1"/>
          <p:nvPr/>
        </p:nvSpPr>
        <p:spPr>
          <a:xfrm>
            <a:off x="9328601" y="716925"/>
            <a:ext cx="159807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Not a threat. Might be an expression of anger that merits follow-up. </a:t>
            </a:r>
          </a:p>
        </p:txBody>
      </p:sp>
      <p:sp>
        <p:nvSpPr>
          <p:cNvPr id="31" name="TextBox 30">
            <a:extLst>
              <a:ext uri="{FF2B5EF4-FFF2-40B4-BE49-F238E27FC236}">
                <a16:creationId xmlns:a16="http://schemas.microsoft.com/office/drawing/2014/main" id="{2EF6758F-851A-470B-9DA0-B0D4A5D6380C}"/>
              </a:ext>
            </a:extLst>
          </p:cNvPr>
          <p:cNvSpPr txBox="1"/>
          <p:nvPr/>
        </p:nvSpPr>
        <p:spPr>
          <a:xfrm>
            <a:off x="9365634" y="1854328"/>
            <a:ext cx="159807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Case resolved as transient; add services as needed. </a:t>
            </a:r>
          </a:p>
        </p:txBody>
      </p:sp>
      <p:sp>
        <p:nvSpPr>
          <p:cNvPr id="32" name="TextBox 31">
            <a:extLst>
              <a:ext uri="{FF2B5EF4-FFF2-40B4-BE49-F238E27FC236}">
                <a16:creationId xmlns:a16="http://schemas.microsoft.com/office/drawing/2014/main" id="{C99CA861-480C-4001-8FF0-55127089A822}"/>
              </a:ext>
            </a:extLst>
          </p:cNvPr>
          <p:cNvSpPr txBox="1"/>
          <p:nvPr/>
        </p:nvSpPr>
        <p:spPr>
          <a:xfrm>
            <a:off x="9365634" y="2991731"/>
            <a:ext cx="159807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Case resolved as serious substantive threat; refer to services as needed</a:t>
            </a:r>
          </a:p>
        </p:txBody>
      </p:sp>
    </p:spTree>
    <p:extLst>
      <p:ext uri="{BB962C8B-B14F-4D97-AF65-F5344CB8AC3E}">
        <p14:creationId xmlns:p14="http://schemas.microsoft.com/office/powerpoint/2010/main" val="545668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31113B6-FCE7-42F2-BCAB-B4090D6B0375}"/>
              </a:ext>
            </a:extLst>
          </p:cNvPr>
          <p:cNvSpPr txBox="1"/>
          <p:nvPr/>
        </p:nvSpPr>
        <p:spPr>
          <a:xfrm>
            <a:off x="3258766" y="3996408"/>
            <a:ext cx="133001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VERY SERIOUS </a:t>
            </a:r>
          </a:p>
        </p:txBody>
      </p:sp>
      <p:sp>
        <p:nvSpPr>
          <p:cNvPr id="18" name="TextBox 17">
            <a:extLst>
              <a:ext uri="{FF2B5EF4-FFF2-40B4-BE49-F238E27FC236}">
                <a16:creationId xmlns:a16="http://schemas.microsoft.com/office/drawing/2014/main" id="{57753649-27FF-4CA8-9BD3-9D572DB8E770}"/>
              </a:ext>
            </a:extLst>
          </p:cNvPr>
          <p:cNvSpPr txBox="1"/>
          <p:nvPr/>
        </p:nvSpPr>
        <p:spPr>
          <a:xfrm>
            <a:off x="3439487" y="2390622"/>
            <a:ext cx="114929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SUBSTANTIVE</a:t>
            </a:r>
          </a:p>
        </p:txBody>
      </p:sp>
      <p:sp>
        <p:nvSpPr>
          <p:cNvPr id="17" name="TextBox 16">
            <a:extLst>
              <a:ext uri="{FF2B5EF4-FFF2-40B4-BE49-F238E27FC236}">
                <a16:creationId xmlns:a16="http://schemas.microsoft.com/office/drawing/2014/main" id="{914EFD62-4215-456C-A795-D65E1617C56C}"/>
              </a:ext>
            </a:extLst>
          </p:cNvPr>
          <p:cNvSpPr txBox="1"/>
          <p:nvPr/>
        </p:nvSpPr>
        <p:spPr>
          <a:xfrm>
            <a:off x="3926047" y="1459405"/>
            <a:ext cx="66273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YES</a:t>
            </a:r>
          </a:p>
        </p:txBody>
      </p:sp>
      <p:sp>
        <p:nvSpPr>
          <p:cNvPr id="2" name="TextBox 1">
            <a:extLst>
              <a:ext uri="{FF2B5EF4-FFF2-40B4-BE49-F238E27FC236}">
                <a16:creationId xmlns:a16="http://schemas.microsoft.com/office/drawing/2014/main" id="{350106F5-B2D2-421A-8462-B05683D46C03}"/>
              </a:ext>
            </a:extLst>
          </p:cNvPr>
          <p:cNvSpPr txBox="1"/>
          <p:nvPr/>
        </p:nvSpPr>
        <p:spPr>
          <a:xfrm>
            <a:off x="315985" y="163268"/>
            <a:ext cx="57800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School Threat Assessment Decision Tree- CSTAG Model</a:t>
            </a:r>
          </a:p>
        </p:txBody>
      </p:sp>
      <p:sp>
        <p:nvSpPr>
          <p:cNvPr id="3" name="TextBox 2">
            <a:extLst>
              <a:ext uri="{FF2B5EF4-FFF2-40B4-BE49-F238E27FC236}">
                <a16:creationId xmlns:a16="http://schemas.microsoft.com/office/drawing/2014/main" id="{05846F2B-D09A-48B1-99C8-32C2651FDA0F}"/>
              </a:ext>
            </a:extLst>
          </p:cNvPr>
          <p:cNvSpPr txBox="1"/>
          <p:nvPr/>
        </p:nvSpPr>
        <p:spPr>
          <a:xfrm>
            <a:off x="315975" y="492266"/>
            <a:ext cx="8224010"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Step 1. Evaluate the threat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Obtain a detailed account of the threat, usually by interviewing the person who made the threat, the intended victim, and other witnesses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Write the exact content of the treat and key observations by each party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Consider the circumstances in which the threat was made and the student’s intentions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Is there communication of intent to harm someone or behavior to suggest intent to harm?</a:t>
            </a:r>
          </a:p>
        </p:txBody>
      </p:sp>
      <p:sp>
        <p:nvSpPr>
          <p:cNvPr id="4" name="TextBox 3">
            <a:extLst>
              <a:ext uri="{FF2B5EF4-FFF2-40B4-BE49-F238E27FC236}">
                <a16:creationId xmlns:a16="http://schemas.microsoft.com/office/drawing/2014/main" id="{3BE24F27-2243-43B4-B607-DD2A511371BA}"/>
              </a:ext>
            </a:extLst>
          </p:cNvPr>
          <p:cNvSpPr txBox="1"/>
          <p:nvPr/>
        </p:nvSpPr>
        <p:spPr>
          <a:xfrm>
            <a:off x="313157" y="1762961"/>
            <a:ext cx="8224009"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Step 2. Attempt to resolve the threat as transient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Is the threat an expression of humor, rhetoric, anger or frustration that can be easily resolved so that there is no intent to harm?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Does the person retract the threat or offer an explanation and/or apology that indicates no future intent to harm anyone? </a:t>
            </a:r>
          </a:p>
        </p:txBody>
      </p:sp>
      <p:sp>
        <p:nvSpPr>
          <p:cNvPr id="5" name="TextBox 4">
            <a:extLst>
              <a:ext uri="{FF2B5EF4-FFF2-40B4-BE49-F238E27FC236}">
                <a16:creationId xmlns:a16="http://schemas.microsoft.com/office/drawing/2014/main" id="{2323C229-64F2-4EA3-9513-2CD230E53F37}"/>
              </a:ext>
            </a:extLst>
          </p:cNvPr>
          <p:cNvSpPr txBox="1"/>
          <p:nvPr/>
        </p:nvSpPr>
        <p:spPr>
          <a:xfrm>
            <a:off x="313156" y="2684541"/>
            <a:ext cx="8224009" cy="12772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Step 3. Respond to a substantive threat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highlight>
                  <a:srgbClr val="FFFF00"/>
                </a:highlight>
                <a:uLnTx/>
                <a:uFillTx/>
                <a:latin typeface="Calibri" panose="020F0502020204030204" pitchFamily="34" charset="0"/>
                <a:ea typeface="+mn-ea"/>
                <a:cs typeface="Calibri" panose="020F0502020204030204" pitchFamily="34" charset="0"/>
              </a:rPr>
              <a:t>Serious threat includes a threat to hit, fight, or beat up. A very serious threat includes: kill, rape, or cause very serious injury</a:t>
            </a: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For all substantive threats: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Take precautions to protect potential victims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Warn intended victim and parents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Look for ways to resolve conflict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Discipline student, when appropriate </a:t>
            </a:r>
          </a:p>
        </p:txBody>
      </p:sp>
      <p:sp>
        <p:nvSpPr>
          <p:cNvPr id="6" name="TextBox 5">
            <a:extLst>
              <a:ext uri="{FF2B5EF4-FFF2-40B4-BE49-F238E27FC236}">
                <a16:creationId xmlns:a16="http://schemas.microsoft.com/office/drawing/2014/main" id="{CB86E820-A589-4BD5-AF1C-8023A3590656}"/>
              </a:ext>
            </a:extLst>
          </p:cNvPr>
          <p:cNvSpPr txBox="1"/>
          <p:nvPr/>
        </p:nvSpPr>
        <p:spPr>
          <a:xfrm>
            <a:off x="311746" y="4307317"/>
            <a:ext cx="8224009"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Step 4. Conduct a safety evaluations for a very serious substantive threat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In addition to actions outlined in Step 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Screen student for mental health services and counseling and refer as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Law enforcement investigation for evidence of planning and preparation, criminal activity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Develop safety plan that reduces risk and addresses student needs. Plan should include review of Individual Education Plan if already receiving special education services and further assessment if possible disability.  </a:t>
            </a:r>
          </a:p>
        </p:txBody>
      </p:sp>
      <p:sp>
        <p:nvSpPr>
          <p:cNvPr id="7" name="TextBox 6">
            <a:extLst>
              <a:ext uri="{FF2B5EF4-FFF2-40B4-BE49-F238E27FC236}">
                <a16:creationId xmlns:a16="http://schemas.microsoft.com/office/drawing/2014/main" id="{AAD259BE-DE53-467B-934A-AC5A0E34EB49}"/>
              </a:ext>
            </a:extLst>
          </p:cNvPr>
          <p:cNvSpPr txBox="1"/>
          <p:nvPr/>
        </p:nvSpPr>
        <p:spPr>
          <a:xfrm>
            <a:off x="315978" y="5760153"/>
            <a:ext cx="822400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Step 5. Implement and monitor the safety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Document the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Maintain contact with the student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Monitor whether plan is working and revise as needed </a:t>
            </a:r>
          </a:p>
        </p:txBody>
      </p:sp>
      <p:cxnSp>
        <p:nvCxnSpPr>
          <p:cNvPr id="9" name="Straight Arrow Connector 8">
            <a:extLst>
              <a:ext uri="{FF2B5EF4-FFF2-40B4-BE49-F238E27FC236}">
                <a16:creationId xmlns:a16="http://schemas.microsoft.com/office/drawing/2014/main" id="{69303433-7FDD-48D9-9E89-E6C0A3FD880E}"/>
              </a:ext>
            </a:extLst>
          </p:cNvPr>
          <p:cNvCxnSpPr>
            <a:cxnSpLocks/>
          </p:cNvCxnSpPr>
          <p:nvPr/>
        </p:nvCxnSpPr>
        <p:spPr>
          <a:xfrm>
            <a:off x="4425162" y="1442687"/>
            <a:ext cx="1409" cy="3018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EC79866-EF4F-4C49-AE07-1418F7AEB45A}"/>
              </a:ext>
            </a:extLst>
          </p:cNvPr>
          <p:cNvCxnSpPr>
            <a:cxnSpLocks/>
          </p:cNvCxnSpPr>
          <p:nvPr/>
        </p:nvCxnSpPr>
        <p:spPr>
          <a:xfrm>
            <a:off x="4425160" y="2354141"/>
            <a:ext cx="1409" cy="3018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7E07E8C-9682-46B5-81C9-7B5E07881CA0}"/>
              </a:ext>
            </a:extLst>
          </p:cNvPr>
          <p:cNvCxnSpPr>
            <a:cxnSpLocks/>
          </p:cNvCxnSpPr>
          <p:nvPr/>
        </p:nvCxnSpPr>
        <p:spPr>
          <a:xfrm>
            <a:off x="4423751" y="3956167"/>
            <a:ext cx="1409" cy="3018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52D381D-4B91-4726-979B-EF4446EADD44}"/>
              </a:ext>
            </a:extLst>
          </p:cNvPr>
          <p:cNvCxnSpPr>
            <a:cxnSpLocks/>
          </p:cNvCxnSpPr>
          <p:nvPr/>
        </p:nvCxnSpPr>
        <p:spPr>
          <a:xfrm>
            <a:off x="4423750" y="5423766"/>
            <a:ext cx="1409" cy="3018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6B25217-2920-480B-A167-271E07509CA7}"/>
              </a:ext>
            </a:extLst>
          </p:cNvPr>
          <p:cNvSpPr txBox="1"/>
          <p:nvPr/>
        </p:nvSpPr>
        <p:spPr>
          <a:xfrm>
            <a:off x="8535755" y="755397"/>
            <a:ext cx="66273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NO</a:t>
            </a:r>
          </a:p>
        </p:txBody>
      </p:sp>
      <p:sp>
        <p:nvSpPr>
          <p:cNvPr id="23" name="TextBox 22">
            <a:extLst>
              <a:ext uri="{FF2B5EF4-FFF2-40B4-BE49-F238E27FC236}">
                <a16:creationId xmlns:a16="http://schemas.microsoft.com/office/drawing/2014/main" id="{E648A2CE-AB87-4550-87A6-2E035A005DD6}"/>
              </a:ext>
            </a:extLst>
          </p:cNvPr>
          <p:cNvSpPr txBox="1"/>
          <p:nvPr/>
        </p:nvSpPr>
        <p:spPr>
          <a:xfrm>
            <a:off x="8535755" y="1854328"/>
            <a:ext cx="1044473" cy="2655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TRANSIENT </a:t>
            </a:r>
          </a:p>
        </p:txBody>
      </p:sp>
      <p:sp>
        <p:nvSpPr>
          <p:cNvPr id="24" name="TextBox 23">
            <a:extLst>
              <a:ext uri="{FF2B5EF4-FFF2-40B4-BE49-F238E27FC236}">
                <a16:creationId xmlns:a16="http://schemas.microsoft.com/office/drawing/2014/main" id="{49E3EBE0-D4D4-434A-8D96-664A09AC6A01}"/>
              </a:ext>
            </a:extLst>
          </p:cNvPr>
          <p:cNvSpPr txBox="1"/>
          <p:nvPr/>
        </p:nvSpPr>
        <p:spPr>
          <a:xfrm>
            <a:off x="8535755" y="3077153"/>
            <a:ext cx="7928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SERIOUS</a:t>
            </a:r>
          </a:p>
        </p:txBody>
      </p:sp>
      <p:cxnSp>
        <p:nvCxnSpPr>
          <p:cNvPr id="26" name="Straight Arrow Connector 25">
            <a:extLst>
              <a:ext uri="{FF2B5EF4-FFF2-40B4-BE49-F238E27FC236}">
                <a16:creationId xmlns:a16="http://schemas.microsoft.com/office/drawing/2014/main" id="{0E68501A-0855-4FBB-B107-EDBCA71A2111}"/>
              </a:ext>
            </a:extLst>
          </p:cNvPr>
          <p:cNvCxnSpPr>
            <a:cxnSpLocks/>
          </p:cNvCxnSpPr>
          <p:nvPr/>
        </p:nvCxnSpPr>
        <p:spPr>
          <a:xfrm>
            <a:off x="8535755" y="1005587"/>
            <a:ext cx="6627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58508A3-1EB3-4AC8-B5C6-28C1057BB4BB}"/>
              </a:ext>
            </a:extLst>
          </p:cNvPr>
          <p:cNvCxnSpPr>
            <a:cxnSpLocks/>
          </p:cNvCxnSpPr>
          <p:nvPr/>
        </p:nvCxnSpPr>
        <p:spPr>
          <a:xfrm>
            <a:off x="8535755" y="2119908"/>
            <a:ext cx="6627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45EC4E2-2F41-4B7D-AD3D-3D390CB4B605}"/>
              </a:ext>
            </a:extLst>
          </p:cNvPr>
          <p:cNvCxnSpPr>
            <a:cxnSpLocks/>
          </p:cNvCxnSpPr>
          <p:nvPr/>
        </p:nvCxnSpPr>
        <p:spPr>
          <a:xfrm>
            <a:off x="8535755" y="3365428"/>
            <a:ext cx="6627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AB63BFA-E1B4-4CC7-B2CE-631E9B34A17B}"/>
              </a:ext>
            </a:extLst>
          </p:cNvPr>
          <p:cNvSpPr txBox="1"/>
          <p:nvPr/>
        </p:nvSpPr>
        <p:spPr>
          <a:xfrm>
            <a:off x="9328601" y="716925"/>
            <a:ext cx="159807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Not a threat. Might be an expression of anger that merits follow-up. </a:t>
            </a:r>
          </a:p>
        </p:txBody>
      </p:sp>
      <p:sp>
        <p:nvSpPr>
          <p:cNvPr id="31" name="TextBox 30">
            <a:extLst>
              <a:ext uri="{FF2B5EF4-FFF2-40B4-BE49-F238E27FC236}">
                <a16:creationId xmlns:a16="http://schemas.microsoft.com/office/drawing/2014/main" id="{2EF6758F-851A-470B-9DA0-B0D4A5D6380C}"/>
              </a:ext>
            </a:extLst>
          </p:cNvPr>
          <p:cNvSpPr txBox="1"/>
          <p:nvPr/>
        </p:nvSpPr>
        <p:spPr>
          <a:xfrm>
            <a:off x="9365634" y="1854328"/>
            <a:ext cx="159807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Case resolved as transient; add services as needed. </a:t>
            </a:r>
          </a:p>
        </p:txBody>
      </p:sp>
      <p:sp>
        <p:nvSpPr>
          <p:cNvPr id="32" name="TextBox 31">
            <a:extLst>
              <a:ext uri="{FF2B5EF4-FFF2-40B4-BE49-F238E27FC236}">
                <a16:creationId xmlns:a16="http://schemas.microsoft.com/office/drawing/2014/main" id="{C99CA861-480C-4001-8FF0-55127089A822}"/>
              </a:ext>
            </a:extLst>
          </p:cNvPr>
          <p:cNvSpPr txBox="1"/>
          <p:nvPr/>
        </p:nvSpPr>
        <p:spPr>
          <a:xfrm>
            <a:off x="9365634" y="2991731"/>
            <a:ext cx="159807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Case resolved as serious substantive threat; refer to services as needed</a:t>
            </a:r>
          </a:p>
        </p:txBody>
      </p:sp>
    </p:spTree>
    <p:extLst>
      <p:ext uri="{BB962C8B-B14F-4D97-AF65-F5344CB8AC3E}">
        <p14:creationId xmlns:p14="http://schemas.microsoft.com/office/powerpoint/2010/main" val="3642706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B486D2-A686-9188-1E3A-63A901177BD3}"/>
              </a:ext>
            </a:extLst>
          </p:cNvPr>
          <p:cNvPicPr>
            <a:picLocks noChangeAspect="1"/>
          </p:cNvPicPr>
          <p:nvPr/>
        </p:nvPicPr>
        <p:blipFill>
          <a:blip r:embed="rId2"/>
          <a:stretch>
            <a:fillRect/>
          </a:stretch>
        </p:blipFill>
        <p:spPr>
          <a:xfrm>
            <a:off x="228985" y="0"/>
            <a:ext cx="11734030" cy="6858000"/>
          </a:xfrm>
          <a:prstGeom prst="rect">
            <a:avLst/>
          </a:prstGeom>
        </p:spPr>
      </p:pic>
    </p:spTree>
    <p:extLst>
      <p:ext uri="{BB962C8B-B14F-4D97-AF65-F5344CB8AC3E}">
        <p14:creationId xmlns:p14="http://schemas.microsoft.com/office/powerpoint/2010/main" val="2345961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07722-A3A5-4555-9AB4-D6DA941AAE85}"/>
              </a:ext>
            </a:extLst>
          </p:cNvPr>
          <p:cNvSpPr>
            <a:spLocks noGrp="1"/>
          </p:cNvSpPr>
          <p:nvPr>
            <p:ph type="title"/>
          </p:nvPr>
        </p:nvSpPr>
        <p:spPr/>
        <p:txBody>
          <a:bodyPr/>
          <a:lstStyle/>
          <a:p>
            <a:r>
              <a:rPr lang="en-US" dirty="0"/>
              <a:t>Interested in school safety? </a:t>
            </a:r>
          </a:p>
        </p:txBody>
      </p:sp>
      <p:sp>
        <p:nvSpPr>
          <p:cNvPr id="3" name="Content Placeholder 2">
            <a:extLst>
              <a:ext uri="{FF2B5EF4-FFF2-40B4-BE49-F238E27FC236}">
                <a16:creationId xmlns:a16="http://schemas.microsoft.com/office/drawing/2014/main" id="{4DF6300B-A64B-4615-95E9-ACD58021CCC5}"/>
              </a:ext>
            </a:extLst>
          </p:cNvPr>
          <p:cNvSpPr>
            <a:spLocks noGrp="1"/>
          </p:cNvSpPr>
          <p:nvPr>
            <p:ph idx="1"/>
          </p:nvPr>
        </p:nvSpPr>
        <p:spPr>
          <a:xfrm>
            <a:off x="1193801" y="1930400"/>
            <a:ext cx="5481319" cy="4378960"/>
          </a:xfrm>
        </p:spPr>
        <p:txBody>
          <a:bodyPr>
            <a:normAutofit/>
          </a:bodyPr>
          <a:lstStyle/>
          <a:p>
            <a:pPr marL="0" indent="0">
              <a:buClrTx/>
              <a:buNone/>
            </a:pPr>
            <a:r>
              <a:rPr lang="en-US" dirty="0"/>
              <a:t>Reach out! </a:t>
            </a:r>
          </a:p>
          <a:p>
            <a:pPr>
              <a:buClrTx/>
              <a:buFont typeface="Arial" panose="020B0604020202020204" pitchFamily="34" charset="0"/>
              <a:buChar char="•"/>
            </a:pPr>
            <a:r>
              <a:rPr lang="en-US" dirty="0"/>
              <a:t>Tina Eblen, Montana Safe Schools Center</a:t>
            </a:r>
          </a:p>
          <a:p>
            <a:pPr lvl="1">
              <a:buClrTx/>
              <a:buFont typeface="Arial" panose="020B0604020202020204" pitchFamily="34" charset="0"/>
              <a:buChar char="•"/>
            </a:pPr>
            <a:r>
              <a:rPr lang="en-US" dirty="0">
                <a:hlinkClick r:id="rId2">
                  <a:extLst>
                    <a:ext uri="{A12FA001-AC4F-418D-AE19-62706E023703}">
                      <ahyp:hlinkClr xmlns:ahyp="http://schemas.microsoft.com/office/drawing/2018/hyperlinkcolor" val="tx"/>
                    </a:ext>
                  </a:extLst>
                </a:hlinkClick>
              </a:rPr>
              <a:t>christina.eblen@mso.umt.edu</a:t>
            </a:r>
            <a:r>
              <a:rPr lang="en-US" dirty="0"/>
              <a:t> </a:t>
            </a:r>
          </a:p>
          <a:p>
            <a:pPr>
              <a:buClrTx/>
              <a:buFont typeface="Arial" panose="020B0604020202020204" pitchFamily="34" charset="0"/>
              <a:buChar char="•"/>
            </a:pPr>
            <a:r>
              <a:rPr lang="en-US" dirty="0"/>
              <a:t>Michele Henson, School Safety Program Manger OPI</a:t>
            </a:r>
          </a:p>
          <a:p>
            <a:pPr lvl="1">
              <a:buClrTx/>
              <a:buFont typeface="Arial" panose="020B0604020202020204" pitchFamily="34" charset="0"/>
              <a:buChar char="•"/>
            </a:pPr>
            <a:r>
              <a:rPr lang="en-US" dirty="0"/>
              <a:t> </a:t>
            </a:r>
            <a:r>
              <a:rPr lang="en-US" dirty="0">
                <a:hlinkClick r:id="rId3">
                  <a:extLst>
                    <a:ext uri="{A12FA001-AC4F-418D-AE19-62706E023703}">
                      <ahyp:hlinkClr xmlns:ahyp="http://schemas.microsoft.com/office/drawing/2018/hyperlinkcolor" val="tx"/>
                    </a:ext>
                  </a:extLst>
                </a:hlinkClick>
              </a:rPr>
              <a:t>michele.henson@mt.gov</a:t>
            </a:r>
            <a:r>
              <a:rPr lang="en-US" dirty="0"/>
              <a:t> or 406-595-1058  </a:t>
            </a:r>
          </a:p>
          <a:p>
            <a:pPr marL="128016" lvl="1" indent="0">
              <a:buClrTx/>
              <a:buNone/>
            </a:pPr>
            <a:endParaRPr lang="en-US" dirty="0"/>
          </a:p>
          <a:p>
            <a:pPr marL="0" indent="0">
              <a:buClrTx/>
              <a:buNone/>
            </a:pPr>
            <a:r>
              <a:rPr lang="en-US" dirty="0"/>
              <a:t>Please use the QR code and give us your feedback! We value your thoughts and opinions. </a:t>
            </a:r>
          </a:p>
        </p:txBody>
      </p:sp>
      <p:pic>
        <p:nvPicPr>
          <p:cNvPr id="4" name="Picture 3">
            <a:extLst>
              <a:ext uri="{FF2B5EF4-FFF2-40B4-BE49-F238E27FC236}">
                <a16:creationId xmlns:a16="http://schemas.microsoft.com/office/drawing/2014/main" id="{65C72069-B3D7-4D23-93ED-608173BAACBE}"/>
              </a:ext>
            </a:extLst>
          </p:cNvPr>
          <p:cNvPicPr>
            <a:picLocks noChangeAspect="1"/>
          </p:cNvPicPr>
          <p:nvPr/>
        </p:nvPicPr>
        <p:blipFill>
          <a:blip r:embed="rId4"/>
          <a:stretch>
            <a:fillRect/>
          </a:stretch>
        </p:blipFill>
        <p:spPr>
          <a:xfrm>
            <a:off x="6855461" y="1656080"/>
            <a:ext cx="4927600" cy="4927600"/>
          </a:xfrm>
          <a:prstGeom prst="rect">
            <a:avLst/>
          </a:prstGeom>
        </p:spPr>
      </p:pic>
    </p:spTree>
    <p:extLst>
      <p:ext uri="{BB962C8B-B14F-4D97-AF65-F5344CB8AC3E}">
        <p14:creationId xmlns:p14="http://schemas.microsoft.com/office/powerpoint/2010/main" val="249527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A789-AA40-EFFC-C1A5-20A2B831F38D}"/>
              </a:ext>
            </a:extLst>
          </p:cNvPr>
          <p:cNvSpPr>
            <a:spLocks noGrp="1"/>
          </p:cNvSpPr>
          <p:nvPr>
            <p:ph type="title"/>
          </p:nvPr>
        </p:nvSpPr>
        <p:spPr>
          <a:xfrm>
            <a:off x="1662544" y="4960138"/>
            <a:ext cx="6567055" cy="1463040"/>
          </a:xfrm>
        </p:spPr>
        <p:txBody>
          <a:bodyPr anchor="ctr">
            <a:normAutofit/>
          </a:bodyPr>
          <a:lstStyle/>
          <a:p>
            <a:r>
              <a:rPr lang="en-US"/>
              <a:t>What does the data say?</a:t>
            </a:r>
          </a:p>
        </p:txBody>
      </p:sp>
      <p:pic>
        <p:nvPicPr>
          <p:cNvPr id="5" name="Picture 4" descr="Graph on document with pen">
            <a:extLst>
              <a:ext uri="{FF2B5EF4-FFF2-40B4-BE49-F238E27FC236}">
                <a16:creationId xmlns:a16="http://schemas.microsoft.com/office/drawing/2014/main" id="{6564D9B5-2A2D-FBD5-CF8D-B0BB5B71BD1C}"/>
              </a:ext>
            </a:extLst>
          </p:cNvPr>
          <p:cNvPicPr>
            <a:picLocks noChangeAspect="1"/>
          </p:cNvPicPr>
          <p:nvPr/>
        </p:nvPicPr>
        <p:blipFill rotWithShape="1">
          <a:blip r:embed="rId2">
            <a:extLst>
              <a:ext uri="{28A0092B-C50C-407E-A947-70E740481C1C}">
                <a14:useLocalDpi xmlns:a14="http://schemas.microsoft.com/office/drawing/2010/main" val="0"/>
              </a:ext>
            </a:extLst>
          </a:blip>
          <a:srcRect t="15453" r="-1" b="28352"/>
          <a:stretch/>
        </p:blipFill>
        <p:spPr>
          <a:xfrm>
            <a:off x="20" y="-1"/>
            <a:ext cx="12188932" cy="4572000"/>
          </a:xfrm>
          <a:prstGeom prst="rect">
            <a:avLst/>
          </a:prstGeom>
          <a:noFill/>
        </p:spPr>
      </p:pic>
      <p:sp>
        <p:nvSpPr>
          <p:cNvPr id="3" name="Text Placeholder 2">
            <a:extLst>
              <a:ext uri="{FF2B5EF4-FFF2-40B4-BE49-F238E27FC236}">
                <a16:creationId xmlns:a16="http://schemas.microsoft.com/office/drawing/2014/main" id="{C3F540B0-D223-DD0D-098F-2474E339EDCB}"/>
              </a:ext>
            </a:extLst>
          </p:cNvPr>
          <p:cNvSpPr>
            <a:spLocks noGrp="1"/>
          </p:cNvSpPr>
          <p:nvPr>
            <p:ph type="body" sz="half" idx="2"/>
          </p:nvPr>
        </p:nvSpPr>
        <p:spPr>
          <a:xfrm>
            <a:off x="8610600" y="4960138"/>
            <a:ext cx="3200400" cy="1463040"/>
          </a:xfrm>
        </p:spPr>
        <p:txBody>
          <a:bodyPr anchor="ctr">
            <a:normAutofit/>
          </a:bodyPr>
          <a:lstStyle/>
          <a:p>
            <a:r>
              <a:rPr lang="en-US" dirty="0"/>
              <a:t>State and national facts about school violence </a:t>
            </a:r>
          </a:p>
        </p:txBody>
      </p:sp>
    </p:spTree>
    <p:extLst>
      <p:ext uri="{BB962C8B-B14F-4D97-AF65-F5344CB8AC3E}">
        <p14:creationId xmlns:p14="http://schemas.microsoft.com/office/powerpoint/2010/main" val="63364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A789-AA40-EFFC-C1A5-20A2B831F38D}"/>
              </a:ext>
            </a:extLst>
          </p:cNvPr>
          <p:cNvSpPr>
            <a:spLocks noGrp="1"/>
          </p:cNvSpPr>
          <p:nvPr>
            <p:ph type="title"/>
          </p:nvPr>
        </p:nvSpPr>
        <p:spPr>
          <a:xfrm>
            <a:off x="1024128" y="585216"/>
            <a:ext cx="9720072" cy="1499616"/>
          </a:xfrm>
        </p:spPr>
        <p:txBody>
          <a:bodyPr anchor="ctr">
            <a:normAutofit/>
          </a:bodyPr>
          <a:lstStyle/>
          <a:p>
            <a:r>
              <a:rPr lang="en-US" dirty="0"/>
              <a:t>Data helps with informed decision-making</a:t>
            </a:r>
          </a:p>
        </p:txBody>
      </p:sp>
      <p:sp>
        <p:nvSpPr>
          <p:cNvPr id="3" name="Text Placeholder 2">
            <a:extLst>
              <a:ext uri="{FF2B5EF4-FFF2-40B4-BE49-F238E27FC236}">
                <a16:creationId xmlns:a16="http://schemas.microsoft.com/office/drawing/2014/main" id="{C3F540B0-D223-DD0D-098F-2474E339EDCB}"/>
              </a:ext>
            </a:extLst>
          </p:cNvPr>
          <p:cNvSpPr>
            <a:spLocks noGrp="1"/>
          </p:cNvSpPr>
          <p:nvPr>
            <p:ph sz="half" idx="1"/>
          </p:nvPr>
        </p:nvSpPr>
        <p:spPr>
          <a:xfrm>
            <a:off x="1024128" y="2286000"/>
            <a:ext cx="4754880" cy="4023360"/>
          </a:xfrm>
        </p:spPr>
        <p:txBody>
          <a:bodyPr>
            <a:normAutofit/>
          </a:bodyPr>
          <a:lstStyle/>
          <a:p>
            <a:pPr>
              <a:buClrTx/>
              <a:buFont typeface="Arial" panose="020B0604020202020204" pitchFamily="34" charset="0"/>
              <a:buChar char="•"/>
            </a:pPr>
            <a:r>
              <a:rPr lang="en-US" dirty="0"/>
              <a:t> State and national facts about school violence show trends in behaviors</a:t>
            </a:r>
          </a:p>
          <a:p>
            <a:pPr>
              <a:buClrTx/>
              <a:buFont typeface="Arial" panose="020B0604020202020204" pitchFamily="34" charset="0"/>
              <a:buChar char="•"/>
            </a:pPr>
            <a:r>
              <a:rPr lang="en-US" dirty="0"/>
              <a:t> Ultimately, human behavior is unpredictable </a:t>
            </a:r>
          </a:p>
        </p:txBody>
      </p:sp>
      <p:pic>
        <p:nvPicPr>
          <p:cNvPr id="5" name="Picture 4" descr="Graph on document with pen">
            <a:extLst>
              <a:ext uri="{FF2B5EF4-FFF2-40B4-BE49-F238E27FC236}">
                <a16:creationId xmlns:a16="http://schemas.microsoft.com/office/drawing/2014/main" id="{6564D9B5-2A2D-FBD5-CF8D-B0BB5B71BD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333" r="3781" b="2"/>
          <a:stretch/>
        </p:blipFill>
        <p:spPr>
          <a:xfrm>
            <a:off x="5989320" y="2286000"/>
            <a:ext cx="4754880" cy="4023360"/>
          </a:xfrm>
          <a:prstGeom prst="rect">
            <a:avLst/>
          </a:prstGeom>
          <a:noFill/>
        </p:spPr>
      </p:pic>
    </p:spTree>
    <p:extLst>
      <p:ext uri="{BB962C8B-B14F-4D97-AF65-F5344CB8AC3E}">
        <p14:creationId xmlns:p14="http://schemas.microsoft.com/office/powerpoint/2010/main" val="254593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389C8-9361-71B5-8184-7C4C50595691}"/>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E0F2D30B-3B41-6765-1BF9-791BDDF4EF85}"/>
              </a:ext>
            </a:extLst>
          </p:cNvPr>
          <p:cNvSpPr>
            <a:spLocks noGrp="1"/>
          </p:cNvSpPr>
          <p:nvPr>
            <p:ph idx="1"/>
          </p:nvPr>
        </p:nvSpPr>
        <p:spPr>
          <a:xfrm>
            <a:off x="1113705" y="1666240"/>
            <a:ext cx="9720071" cy="4338320"/>
          </a:xfrm>
        </p:spPr>
        <p:txBody>
          <a:bodyPr/>
          <a:lstStyle/>
          <a:p>
            <a:r>
              <a:rPr lang="en-US" dirty="0"/>
              <a:t>Targeted violence: violence that is premeditated and directed at specific individuals, groups, or locations</a:t>
            </a:r>
          </a:p>
          <a:p>
            <a:r>
              <a:rPr lang="en-US" dirty="0"/>
              <a:t>Targeted school violence: </a:t>
            </a:r>
            <a:r>
              <a:rPr lang="en-US" b="0" i="0" dirty="0">
                <a:solidFill>
                  <a:srgbClr val="212121"/>
                </a:solidFill>
                <a:effectLst/>
                <a:latin typeface="Source Sans Pro Web"/>
              </a:rPr>
              <a:t>targeted violence that occurs within a school</a:t>
            </a:r>
            <a:endParaRPr lang="en-US" dirty="0"/>
          </a:p>
          <a:p>
            <a:r>
              <a:rPr lang="en-US" dirty="0"/>
              <a:t>Mass attack: A violence attack in which three or more individuals were harmed (U.S. Secret Service) </a:t>
            </a:r>
          </a:p>
          <a:p>
            <a:r>
              <a:rPr lang="en-US" dirty="0"/>
              <a:t>Active shooter: An active shooter is an individual actively engaged in killing or attempting to kill people in a populated area (FBI)</a:t>
            </a:r>
          </a:p>
        </p:txBody>
      </p:sp>
      <p:pic>
        <p:nvPicPr>
          <p:cNvPr id="4" name="Picture 3">
            <a:extLst>
              <a:ext uri="{FF2B5EF4-FFF2-40B4-BE49-F238E27FC236}">
                <a16:creationId xmlns:a16="http://schemas.microsoft.com/office/drawing/2014/main" id="{BB392EFD-C512-332B-A9D5-425B51613EAC}"/>
              </a:ext>
            </a:extLst>
          </p:cNvPr>
          <p:cNvPicPr>
            <a:picLocks noChangeAspect="1"/>
          </p:cNvPicPr>
          <p:nvPr/>
        </p:nvPicPr>
        <p:blipFill rotWithShape="1">
          <a:blip r:embed="rId2"/>
          <a:srcRect l="18358" t="12494" r="12836" b="19071"/>
          <a:stretch/>
        </p:blipFill>
        <p:spPr>
          <a:xfrm>
            <a:off x="3687575" y="4694424"/>
            <a:ext cx="1944433" cy="1933960"/>
          </a:xfrm>
          <a:prstGeom prst="rect">
            <a:avLst/>
          </a:prstGeom>
        </p:spPr>
      </p:pic>
      <p:pic>
        <p:nvPicPr>
          <p:cNvPr id="5" name="Picture 4">
            <a:extLst>
              <a:ext uri="{FF2B5EF4-FFF2-40B4-BE49-F238E27FC236}">
                <a16:creationId xmlns:a16="http://schemas.microsoft.com/office/drawing/2014/main" id="{714DAEAB-1155-65E5-DFC1-596419C3652D}"/>
              </a:ext>
            </a:extLst>
          </p:cNvPr>
          <p:cNvPicPr>
            <a:picLocks noChangeAspect="1"/>
          </p:cNvPicPr>
          <p:nvPr/>
        </p:nvPicPr>
        <p:blipFill rotWithShape="1">
          <a:blip r:embed="rId3"/>
          <a:srcRect l="50874" t="14957" r="1954" b="7626"/>
          <a:stretch/>
        </p:blipFill>
        <p:spPr>
          <a:xfrm>
            <a:off x="5632008" y="4694424"/>
            <a:ext cx="1797807" cy="1933960"/>
          </a:xfrm>
          <a:prstGeom prst="rect">
            <a:avLst/>
          </a:prstGeom>
        </p:spPr>
      </p:pic>
    </p:spTree>
    <p:extLst>
      <p:ext uri="{BB962C8B-B14F-4D97-AF65-F5344CB8AC3E}">
        <p14:creationId xmlns:p14="http://schemas.microsoft.com/office/powerpoint/2010/main" val="219189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up of question mark on a hardwood floor against a wall">
            <a:extLst>
              <a:ext uri="{FF2B5EF4-FFF2-40B4-BE49-F238E27FC236}">
                <a16:creationId xmlns:a16="http://schemas.microsoft.com/office/drawing/2014/main" id="{FD80FD36-983D-EBBA-8933-6D90CEA6BC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189" y="0"/>
            <a:ext cx="14145172" cy="6949440"/>
          </a:xfrm>
          <a:prstGeom prst="rect">
            <a:avLst/>
          </a:prstGeom>
        </p:spPr>
      </p:pic>
      <p:sp>
        <p:nvSpPr>
          <p:cNvPr id="2" name="TextBox 1">
            <a:extLst>
              <a:ext uri="{FF2B5EF4-FFF2-40B4-BE49-F238E27FC236}">
                <a16:creationId xmlns:a16="http://schemas.microsoft.com/office/drawing/2014/main" id="{AA00456E-90E6-C6E9-120C-CA21B29F0A1C}"/>
              </a:ext>
            </a:extLst>
          </p:cNvPr>
          <p:cNvSpPr txBox="1"/>
          <p:nvPr/>
        </p:nvSpPr>
        <p:spPr>
          <a:xfrm>
            <a:off x="4937760" y="1574800"/>
            <a:ext cx="5648960" cy="206210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dirty="0"/>
              <a:t>True or false: The number of active shooter events in the U.S. have increased in the last 5 years</a:t>
            </a:r>
          </a:p>
        </p:txBody>
      </p:sp>
    </p:spTree>
    <p:extLst>
      <p:ext uri="{BB962C8B-B14F-4D97-AF65-F5344CB8AC3E}">
        <p14:creationId xmlns:p14="http://schemas.microsoft.com/office/powerpoint/2010/main" val="248786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C08269-3749-2839-301C-2B2DF1217F4E}"/>
              </a:ext>
            </a:extLst>
          </p:cNvPr>
          <p:cNvPicPr>
            <a:picLocks noChangeAspect="1"/>
          </p:cNvPicPr>
          <p:nvPr/>
        </p:nvPicPr>
        <p:blipFill>
          <a:blip r:embed="rId2"/>
          <a:stretch>
            <a:fillRect/>
          </a:stretch>
        </p:blipFill>
        <p:spPr>
          <a:xfrm>
            <a:off x="558800" y="1283048"/>
            <a:ext cx="7591425" cy="4542625"/>
          </a:xfrm>
          <a:prstGeom prst="rect">
            <a:avLst/>
          </a:prstGeom>
        </p:spPr>
      </p:pic>
      <p:sp>
        <p:nvSpPr>
          <p:cNvPr id="4" name="TextBox 3">
            <a:extLst>
              <a:ext uri="{FF2B5EF4-FFF2-40B4-BE49-F238E27FC236}">
                <a16:creationId xmlns:a16="http://schemas.microsoft.com/office/drawing/2014/main" id="{65D022D8-DDF0-6BDC-0A1F-1C9DDCAF0459}"/>
              </a:ext>
            </a:extLst>
          </p:cNvPr>
          <p:cNvSpPr txBox="1"/>
          <p:nvPr/>
        </p:nvSpPr>
        <p:spPr>
          <a:xfrm>
            <a:off x="8244840" y="2376423"/>
            <a:ext cx="3388360" cy="3139321"/>
          </a:xfrm>
          <a:prstGeom prst="rect">
            <a:avLst/>
          </a:prstGeom>
          <a:noFill/>
        </p:spPr>
        <p:txBody>
          <a:bodyPr wrap="square">
            <a:spAutoFit/>
          </a:bodyPr>
          <a:lstStyle/>
          <a:p>
            <a:pPr marL="285750" indent="-285750">
              <a:buFont typeface="Arial" panose="020B0604020202020204" pitchFamily="34" charset="0"/>
              <a:buChar char="•"/>
            </a:pPr>
            <a:r>
              <a:rPr lang="en-US" dirty="0"/>
              <a:t>The FBI defines an active shooter as one or more individuals actively engaged in killing or attempting to kill people in a populated area. </a:t>
            </a:r>
          </a:p>
          <a:p>
            <a:endParaRPr lang="en-US" dirty="0"/>
          </a:p>
          <a:p>
            <a:pPr marL="285750" indent="-285750">
              <a:buFont typeface="Arial" panose="020B0604020202020204" pitchFamily="34" charset="0"/>
              <a:buChar char="•"/>
            </a:pPr>
            <a:r>
              <a:rPr lang="en-US" dirty="0"/>
              <a:t>Data shows a 33% increase in active shooter incidents between 2019 and 2020 and a 52.5% increase between 2020 and 2021 (FBI, 2021). </a:t>
            </a:r>
          </a:p>
        </p:txBody>
      </p:sp>
      <p:sp>
        <p:nvSpPr>
          <p:cNvPr id="3" name="TextBox 2">
            <a:extLst>
              <a:ext uri="{FF2B5EF4-FFF2-40B4-BE49-F238E27FC236}">
                <a16:creationId xmlns:a16="http://schemas.microsoft.com/office/drawing/2014/main" id="{20D964CA-D5A1-4E3A-8E0C-983A3A9E5F2A}"/>
              </a:ext>
            </a:extLst>
          </p:cNvPr>
          <p:cNvSpPr txBox="1"/>
          <p:nvPr/>
        </p:nvSpPr>
        <p:spPr>
          <a:xfrm>
            <a:off x="263048" y="490318"/>
            <a:ext cx="11370152" cy="523220"/>
          </a:xfrm>
          <a:prstGeom prst="rect">
            <a:avLst/>
          </a:prstGeom>
          <a:noFill/>
        </p:spPr>
        <p:txBody>
          <a:bodyPr wrap="square" rtlCol="0">
            <a:spAutoFit/>
          </a:bodyPr>
          <a:lstStyle/>
          <a:p>
            <a:r>
              <a:rPr lang="en-US" sz="2800" b="1" dirty="0"/>
              <a:t>Active shooter incidents occurring in</a:t>
            </a:r>
            <a:r>
              <a:rPr lang="en-US" sz="2800" b="1" i="1" dirty="0"/>
              <a:t> any </a:t>
            </a:r>
            <a:r>
              <a:rPr lang="en-US" sz="2800" b="1" dirty="0"/>
              <a:t>location across the US</a:t>
            </a:r>
          </a:p>
        </p:txBody>
      </p:sp>
    </p:spTree>
    <p:extLst>
      <p:ext uri="{BB962C8B-B14F-4D97-AF65-F5344CB8AC3E}">
        <p14:creationId xmlns:p14="http://schemas.microsoft.com/office/powerpoint/2010/main" val="264681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CBB15B-2BA7-41F3-72B6-523EF944B394}"/>
              </a:ext>
            </a:extLst>
          </p:cNvPr>
          <p:cNvPicPr>
            <a:picLocks noChangeAspect="1"/>
          </p:cNvPicPr>
          <p:nvPr/>
        </p:nvPicPr>
        <p:blipFill>
          <a:blip r:embed="rId2"/>
          <a:stretch>
            <a:fillRect/>
          </a:stretch>
        </p:blipFill>
        <p:spPr>
          <a:xfrm>
            <a:off x="415468" y="162123"/>
            <a:ext cx="8983624" cy="5000884"/>
          </a:xfrm>
          <a:prstGeom prst="rect">
            <a:avLst/>
          </a:prstGeom>
        </p:spPr>
      </p:pic>
      <p:sp>
        <p:nvSpPr>
          <p:cNvPr id="4" name="TextBox 3">
            <a:extLst>
              <a:ext uri="{FF2B5EF4-FFF2-40B4-BE49-F238E27FC236}">
                <a16:creationId xmlns:a16="http://schemas.microsoft.com/office/drawing/2014/main" id="{098F8FCA-11E0-28A0-CC06-B3AD9BEA1D8E}"/>
              </a:ext>
            </a:extLst>
          </p:cNvPr>
          <p:cNvSpPr txBox="1"/>
          <p:nvPr/>
        </p:nvSpPr>
        <p:spPr>
          <a:xfrm>
            <a:off x="1971040" y="6488668"/>
            <a:ext cx="7802880" cy="369332"/>
          </a:xfrm>
          <a:prstGeom prst="rect">
            <a:avLst/>
          </a:prstGeom>
          <a:noFill/>
        </p:spPr>
        <p:txBody>
          <a:bodyPr wrap="square" rtlCol="0">
            <a:spAutoFit/>
          </a:bodyPr>
          <a:lstStyle/>
          <a:p>
            <a:r>
              <a:rPr lang="en-US" dirty="0"/>
              <a:t>Source: U.S. Secret Service: Mass Attacks in Public Places 2016-2020</a:t>
            </a:r>
          </a:p>
        </p:txBody>
      </p:sp>
      <p:sp>
        <p:nvSpPr>
          <p:cNvPr id="5" name="TextBox 4">
            <a:extLst>
              <a:ext uri="{FF2B5EF4-FFF2-40B4-BE49-F238E27FC236}">
                <a16:creationId xmlns:a16="http://schemas.microsoft.com/office/drawing/2014/main" id="{93B48625-F076-35AD-ACF0-CE3E85F279FC}"/>
              </a:ext>
            </a:extLst>
          </p:cNvPr>
          <p:cNvSpPr txBox="1"/>
          <p:nvPr/>
        </p:nvSpPr>
        <p:spPr>
          <a:xfrm>
            <a:off x="6024880" y="4053622"/>
            <a:ext cx="600456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dirty="0"/>
              <a:t>Mass attack: A violence attach in which three or more individuals were harmed </a:t>
            </a:r>
            <a:r>
              <a:rPr lang="en-US" dirty="0"/>
              <a:t>(U.S. Secret Service)- Includes all types of weapons and vehicles </a:t>
            </a:r>
          </a:p>
          <a:p>
            <a:endParaRPr lang="en-US" dirty="0"/>
          </a:p>
          <a:p>
            <a:r>
              <a:rPr lang="en-US" dirty="0"/>
              <a:t>Of the 13 attacks at schools:</a:t>
            </a:r>
          </a:p>
          <a:p>
            <a:pPr marL="285750" indent="-285750">
              <a:buFont typeface="Arial" panose="020B0604020202020204" pitchFamily="34" charset="0"/>
              <a:buChar char="•"/>
            </a:pPr>
            <a:r>
              <a:rPr lang="en-US" dirty="0"/>
              <a:t>3 elementary schools </a:t>
            </a:r>
          </a:p>
          <a:p>
            <a:pPr marL="285750" indent="-285750">
              <a:buFont typeface="Arial" panose="020B0604020202020204" pitchFamily="34" charset="0"/>
              <a:buChar char="•"/>
            </a:pPr>
            <a:r>
              <a:rPr lang="en-US" dirty="0"/>
              <a:t>7 high schools </a:t>
            </a:r>
          </a:p>
          <a:p>
            <a:pPr marL="285750" indent="-285750">
              <a:buFont typeface="Arial" panose="020B0604020202020204" pitchFamily="34" charset="0"/>
              <a:buChar char="•"/>
            </a:pPr>
            <a:r>
              <a:rPr lang="en-US" dirty="0"/>
              <a:t>3 universities</a:t>
            </a:r>
          </a:p>
        </p:txBody>
      </p:sp>
    </p:spTree>
    <p:extLst>
      <p:ext uri="{BB962C8B-B14F-4D97-AF65-F5344CB8AC3E}">
        <p14:creationId xmlns:p14="http://schemas.microsoft.com/office/powerpoint/2010/main" val="333456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BEDE91-F1D5-E786-151F-5DD79832F2C0}"/>
              </a:ext>
            </a:extLst>
          </p:cNvPr>
          <p:cNvSpPr>
            <a:spLocks noGrp="1"/>
          </p:cNvSpPr>
          <p:nvPr>
            <p:ph type="title"/>
          </p:nvPr>
        </p:nvSpPr>
        <p:spPr>
          <a:xfrm>
            <a:off x="1278128" y="585216"/>
            <a:ext cx="9720072" cy="1499616"/>
          </a:xfrm>
        </p:spPr>
        <p:txBody>
          <a:bodyPr>
            <a:noAutofit/>
          </a:bodyPr>
          <a:lstStyle/>
          <a:p>
            <a:r>
              <a:rPr lang="en-US" sz="1800" b="0" i="0" dirty="0">
                <a:solidFill>
                  <a:srgbClr val="212529"/>
                </a:solidFill>
                <a:effectLst/>
                <a:latin typeface="-apple-system"/>
              </a:rPr>
              <a:t>Shooting Incidents are based on publicly available data on incidents from the beginning of 1970 through June of 2022 following the definition of each and every instance a gun is brandished, is fired, or a bullet hits school property for any reason, regardless of the number of victims, time of day, or day of week.</a:t>
            </a:r>
            <a:endParaRPr lang="en-US" sz="1800" dirty="0"/>
          </a:p>
        </p:txBody>
      </p:sp>
      <p:pic>
        <p:nvPicPr>
          <p:cNvPr id="3" name="Picture 2" descr="A map of the united states with many colored circles&#10;&#10;Description automatically generated with low confidence">
            <a:extLst>
              <a:ext uri="{FF2B5EF4-FFF2-40B4-BE49-F238E27FC236}">
                <a16:creationId xmlns:a16="http://schemas.microsoft.com/office/drawing/2014/main" id="{D9AA2A55-8E70-6BB3-7386-5258BB0FBE7D}"/>
              </a:ext>
            </a:extLst>
          </p:cNvPr>
          <p:cNvPicPr>
            <a:picLocks noChangeAspect="1"/>
          </p:cNvPicPr>
          <p:nvPr/>
        </p:nvPicPr>
        <p:blipFill>
          <a:blip r:embed="rId2"/>
          <a:stretch>
            <a:fillRect/>
          </a:stretch>
        </p:blipFill>
        <p:spPr>
          <a:xfrm>
            <a:off x="1391920" y="2084832"/>
            <a:ext cx="8130718" cy="4492222"/>
          </a:xfrm>
          <a:prstGeom prst="rect">
            <a:avLst/>
          </a:prstGeom>
          <a:noFill/>
        </p:spPr>
      </p:pic>
      <p:sp>
        <p:nvSpPr>
          <p:cNvPr id="4" name="TextBox 3">
            <a:extLst>
              <a:ext uri="{FF2B5EF4-FFF2-40B4-BE49-F238E27FC236}">
                <a16:creationId xmlns:a16="http://schemas.microsoft.com/office/drawing/2014/main" id="{2109E489-D102-A544-8AB0-743754F00D6E}"/>
              </a:ext>
            </a:extLst>
          </p:cNvPr>
          <p:cNvSpPr txBox="1"/>
          <p:nvPr/>
        </p:nvSpPr>
        <p:spPr>
          <a:xfrm>
            <a:off x="8920480" y="5455920"/>
            <a:ext cx="2987040" cy="584775"/>
          </a:xfrm>
          <a:prstGeom prst="rect">
            <a:avLst/>
          </a:prstGeom>
          <a:noFill/>
        </p:spPr>
        <p:txBody>
          <a:bodyPr wrap="square" rtlCol="0">
            <a:spAutoFit/>
          </a:bodyPr>
          <a:lstStyle/>
          <a:p>
            <a:r>
              <a:rPr lang="en-US" sz="1600" dirty="0"/>
              <a:t>Source: Center for Homeland Defense and Security</a:t>
            </a:r>
          </a:p>
        </p:txBody>
      </p:sp>
    </p:spTree>
    <p:extLst>
      <p:ext uri="{BB962C8B-B14F-4D97-AF65-F5344CB8AC3E}">
        <p14:creationId xmlns:p14="http://schemas.microsoft.com/office/powerpoint/2010/main" val="30076817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5" id="{68E00E3D-A77C-1741-BC9E-8A73079B037E}" vid="{8C512E34-964D-B84D-9C0B-BE53207C5D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icture" ma:contentTypeID="0x01010200E036147281672746ABE25831E7D7E6B1" ma:contentTypeVersion="0" ma:contentTypeDescription="Upload an image or a photograph." ma:contentTypeScope="" ma:versionID="51deca0fb153f947b9711417cd940bf9">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1c211168f7f9dc9c01bde21ac8dc318f" ns1:_="" ns2:_="">
    <xsd:import namespace="http://schemas.microsoft.com/sharepoint/v3"/>
    <xsd:import namespace="http://schemas.microsoft.com/sharepoint/v3/fields"/>
    <xsd:element name="properties">
      <xsd:complexType>
        <xsd:sequence>
          <xsd:element name="documentManagement">
            <xsd:complexType>
              <xsd:all>
                <xsd:element ref="ns2:ImageWidth" minOccurs="0"/>
                <xsd:element ref="ns2: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13" nillable="true" ma:displayName="Date Picture Taken" ma:descriptio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description=""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Description xmlns="http://schemas.microsoft.com/sharepoint/v3" xsi:nil="true"/>
    <ImageCreateDate xmlns="http://schemas.microsoft.com/sharepoint/v3" xsi:nil="true"/>
  </documentManagement>
</p:properties>
</file>

<file path=customXml/itemProps1.xml><?xml version="1.0" encoding="utf-8"?>
<ds:datastoreItem xmlns:ds="http://schemas.openxmlformats.org/officeDocument/2006/customXml" ds:itemID="{9781A8FF-3C5B-423D-8A88-3274CE7FF2D7}">
  <ds:schemaRefs>
    <ds:schemaRef ds:uri="http://schemas.microsoft.com/sharepoint/v3/contenttype/forms"/>
  </ds:schemaRefs>
</ds:datastoreItem>
</file>

<file path=customXml/itemProps2.xml><?xml version="1.0" encoding="utf-8"?>
<ds:datastoreItem xmlns:ds="http://schemas.openxmlformats.org/officeDocument/2006/customXml" ds:itemID="{B8D4A748-D19E-4B26-88AA-60300E029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F29E68-59EA-4748-B564-D718F3AFEF7A}">
  <ds:schemaRefs>
    <ds:schemaRef ds:uri="http://schemas.microsoft.com/office/infopath/2007/PartnerControls"/>
    <ds:schemaRef ds:uri="http://schemas.microsoft.com/sharepoint/v3/fields"/>
    <ds:schemaRef ds:uri="http://purl.org/dc/dcmitype/"/>
    <ds:schemaRef ds:uri="http://schemas.microsoft.com/sharepoint/v3"/>
    <ds:schemaRef ds:uri="http://purl.org/dc/elements/1.1/"/>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2011</TotalTime>
  <Words>2294</Words>
  <Application>Microsoft Office PowerPoint</Application>
  <PresentationFormat>Widescreen</PresentationFormat>
  <Paragraphs>202</Paragraphs>
  <Slides>28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-apple-system</vt:lpstr>
      <vt:lpstr>Arial</vt:lpstr>
      <vt:lpstr>Calibri</vt:lpstr>
      <vt:lpstr>Courier New</vt:lpstr>
      <vt:lpstr>Source Sans Pro Web</vt:lpstr>
      <vt:lpstr>Tw Cen MT</vt:lpstr>
      <vt:lpstr>Wingdings</vt:lpstr>
      <vt:lpstr>Wingdings 3</vt:lpstr>
      <vt:lpstr>Integral</vt:lpstr>
      <vt:lpstr>School-based Threat Assessment and violence Prevention</vt:lpstr>
      <vt:lpstr>Agenda</vt:lpstr>
      <vt:lpstr>What does the data say?</vt:lpstr>
      <vt:lpstr>Data helps with informed decision-making</vt:lpstr>
      <vt:lpstr>Definitions </vt:lpstr>
      <vt:lpstr>PowerPoint Presentation</vt:lpstr>
      <vt:lpstr>PowerPoint Presentation</vt:lpstr>
      <vt:lpstr>PowerPoint Presentation</vt:lpstr>
      <vt:lpstr>Shooting Incidents are based on publicly available data on incidents from the beginning of 1970 through June of 2022 following the definition of each and every instance a gun is brandished, is fired, or a bullet hits school property for any reason, regardless of the number of victims, time of day, or day of week.</vt:lpstr>
      <vt:lpstr>PowerPoint Presentation</vt:lpstr>
      <vt:lpstr>10 key findings of the Safe school initiative</vt:lpstr>
      <vt:lpstr>PowerPoint Presentation</vt:lpstr>
      <vt:lpstr>10 Key Findings from the  Safe School Initiative</vt:lpstr>
      <vt:lpstr>10 Key Findings from the  Safe School Initiative</vt:lpstr>
      <vt:lpstr>Duration of an attack </vt:lpstr>
      <vt:lpstr>Motives for violence </vt:lpstr>
      <vt:lpstr>Behaviors prior to an attack </vt:lpstr>
      <vt:lpstr>Averted school violence</vt:lpstr>
      <vt:lpstr>Averted school violence</vt:lpstr>
      <vt:lpstr>Averted school violence</vt:lpstr>
      <vt:lpstr>Discovery of plot to act violently </vt:lpstr>
      <vt:lpstr>Discovery of plot to act violently </vt:lpstr>
      <vt:lpstr>Threat Assessment and Intervention</vt:lpstr>
      <vt:lpstr>Threat assessment and intervention </vt:lpstr>
      <vt:lpstr>PowerPoint Presentation</vt:lpstr>
      <vt:lpstr>PowerPoint Presentation</vt:lpstr>
      <vt:lpstr>PowerPoint Presentation</vt:lpstr>
      <vt:lpstr>Interested in school safety?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Threat Assessment &amp; School violence Prevention</dc:title>
  <dc:creator>Henson, Michele</dc:creator>
  <cp:lastModifiedBy>Henson, Michele</cp:lastModifiedBy>
  <cp:revision>20</cp:revision>
  <dcterms:created xsi:type="dcterms:W3CDTF">2022-06-07T13:19:28Z</dcterms:created>
  <dcterms:modified xsi:type="dcterms:W3CDTF">2023-08-08T21:50:04Z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0x01010200E036147281672746ABE25831E7D7E6B1</vt:lpwstr>
  </property>
</Properties>
</file>