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e4cba05e2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e4cba05e2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4cba05e28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e4cba05e28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e4cba05e28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e4cba05e2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e4cba05e28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e4cba05e2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e736a4b79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e736a4b79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de4cd4eed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de4cd4eed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de4cd4eed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de4cd4eed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de4cd4eed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de4cd4eed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de4cd4eed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de4cd4eed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de4cd4eed9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de4cd4eed9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de4cd4ee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de4cd4ee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de4cd4eed9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de4cd4eed9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e4cba05e2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e4cba05e2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e4cba05e2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e4cba05e2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de4cd4eed9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de4cd4eed9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de4cd4eed9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de4cd4eed9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e736a4b79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e736a4b79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de4cd4eed9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de4cd4eed9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de4cd4eed9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de4cd4eed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de4cd4eed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de4cd4eed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e4cba05e28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e4cba05e28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e4dc34633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e4dc34633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e4cba05e28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e4cba05e28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de4cd4eed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de4cd4eed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e736a4b79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e736a4b79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de4cd4eed9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de4cd4eed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4cba05e2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4cba05e2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e2e67dc29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e2e67dc29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e4cba05e2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e4cba05e2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safesupportivelearning.ed.gov/sites/default/files/SCIRP/referencemanualwhole.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youtube.com/watch?v=PbXBP3RVTCk" TargetMode="External"/><Relationship Id="rId4" Type="http://schemas.openxmlformats.org/officeDocument/2006/relationships/hyperlink" Target="https://www.youtube.com/watch?v=BrDejfDmUI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slide" Target="/ppt/slides/slide13.xml"/><Relationship Id="rId10" Type="http://schemas.openxmlformats.org/officeDocument/2006/relationships/slide" Target="/ppt/slides/slide12.xml"/><Relationship Id="rId13" Type="http://schemas.openxmlformats.org/officeDocument/2006/relationships/slide" Target="/ppt/slides/slide18.xml"/><Relationship Id="rId12" Type="http://schemas.openxmlformats.org/officeDocument/2006/relationships/slide" Target="/ppt/slides/slide14.xml"/><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11.xml"/><Relationship Id="rId15" Type="http://schemas.openxmlformats.org/officeDocument/2006/relationships/slide" Target="/ppt/slides/slide21.xml"/><Relationship Id="rId14" Type="http://schemas.openxmlformats.org/officeDocument/2006/relationships/slide" Target="/ppt/slides/slide19.xml"/><Relationship Id="rId17" Type="http://schemas.openxmlformats.org/officeDocument/2006/relationships/slide" Target="/ppt/slides/slide28.xml"/><Relationship Id="rId16" Type="http://schemas.openxmlformats.org/officeDocument/2006/relationships/slide" Target="/ppt/slides/slide26.xml"/><Relationship Id="rId5" Type="http://schemas.openxmlformats.org/officeDocument/2006/relationships/slide" Target="/ppt/slides/slide6.xml"/><Relationship Id="rId6" Type="http://schemas.openxmlformats.org/officeDocument/2006/relationships/slide" Target="/ppt/slides/slide7.xml"/><Relationship Id="rId18" Type="http://schemas.openxmlformats.org/officeDocument/2006/relationships/slide" Target="/ppt/slides/slide29.xml"/><Relationship Id="rId7" Type="http://schemas.openxmlformats.org/officeDocument/2006/relationships/slide" Target="/ppt/slides/slide9.xml"/><Relationship Id="rId8" Type="http://schemas.openxmlformats.org/officeDocument/2006/relationships/slide" Target="/ppt/slides/slide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nasponline.org/Documents/Professional%20Development/PREPaRE/Assessing%20the%20Safety%20of%20the%20School%20Environment%20FINAL.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1" Type="http://schemas.openxmlformats.org/officeDocument/2006/relationships/hyperlink" Target="https://www.nasponline.org/resources-and-publications/resources-and-podcasts/school-climate-safety-and-crisis/systems-level-prevention/a-framework-for-safe-and-successful-schools/policy-recommendations-for-implementing-the-framework-for-safe-and-successful-schools" TargetMode="External"/><Relationship Id="rId10" Type="http://schemas.openxmlformats.org/officeDocument/2006/relationships/hyperlink" Target="https://www.safeandsoundschools.org/" TargetMode="External"/><Relationship Id="rId13" Type="http://schemas.openxmlformats.org/officeDocument/2006/relationships/hyperlink" Target="https://healthysafechildren.org/learning-module-series/mental-health-module-series" TargetMode="External"/><Relationship Id="rId12" Type="http://schemas.openxmlformats.org/officeDocument/2006/relationships/hyperlink" Target="https://safesupportivelearning.ed.gov/sites/default/files/sssta/20110322_EBPMatrix6.08.pdf" TargetMode="External"/><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hyperlink" Target="https://opi.mt.gov/Portals/182/Page%20Files/Emergency%20Planning%20and%20Safety/NSSA%20School%20Safety%20Lexicon%20v1.2.pdf?ver=2018-09-04-113354-137" TargetMode="External"/><Relationship Id="rId9" Type="http://schemas.openxmlformats.org/officeDocument/2006/relationships/hyperlink" Target="https://www.ncpc.org/programs/be-safe-and-sound-in-school/" TargetMode="External"/><Relationship Id="rId15" Type="http://schemas.openxmlformats.org/officeDocument/2006/relationships/hyperlink" Target="https://www.nassp.org/learn-the-issues/school-climate-and-safety/" TargetMode="External"/><Relationship Id="rId14" Type="http://schemas.openxmlformats.org/officeDocument/2006/relationships/hyperlink" Target="https://safesupportivelearning.ed.gov/topic-research/safety/physical-safety" TargetMode="External"/><Relationship Id="rId17" Type="http://schemas.openxmlformats.org/officeDocument/2006/relationships/hyperlink" Target="https://www.panoramaed.com/blog/family-engagement-comprehensive-guide" TargetMode="External"/><Relationship Id="rId16" Type="http://schemas.openxmlformats.org/officeDocument/2006/relationships/hyperlink" Target="https://opi.mt.gov/Montana-Suicide-Awareness-and-Prevention-Resources-for-Parents" TargetMode="External"/><Relationship Id="rId5" Type="http://schemas.openxmlformats.org/officeDocument/2006/relationships/hyperlink" Target="https://opi.mt.gov/Leadership/Academic-Success/Title-Other-Federal-Programs/Title-IV-Part-A-Student-Support-Academic-Enrichment/School-Safety-Professional-Development-Grant" TargetMode="External"/><Relationship Id="rId6" Type="http://schemas.openxmlformats.org/officeDocument/2006/relationships/hyperlink" Target="https://opi.mt.gov/Leadership/Management-Operations/Emergency-Planning-Safety" TargetMode="External"/><Relationship Id="rId7" Type="http://schemas.openxmlformats.org/officeDocument/2006/relationships/hyperlink" Target="https://www.pta.org/home/family-resources/safety/School-Safety" TargetMode="External"/><Relationship Id="rId8" Type="http://schemas.openxmlformats.org/officeDocument/2006/relationships/hyperlink" Target="https://rems.ed.gov/"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www2.ed.gov/policy/gen/guid/school-discipline/guiding-principles.pdf" TargetMode="External"/><Relationship Id="rId4" Type="http://schemas.openxmlformats.org/officeDocument/2006/relationships/hyperlink" Target="http://www.dualcapacity.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ravemobilesafety.com/blog/top-school-safety-term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ravemobilesafety.com/blog/top-school-safety-term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hyperlink" Target="https://www.safeandsoundschools.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opi.mt.gov/Portals/182/Page%20Files/Suicide%20Prevention/Documents/HB381TrainingGuidance.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256025" y="232450"/>
            <a:ext cx="8520600" cy="144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2580"/>
              <a:t>School Safety:</a:t>
            </a:r>
            <a:endParaRPr b="1" sz="2580"/>
          </a:p>
          <a:p>
            <a:pPr indent="0" lvl="0" marL="0" rtl="0" algn="ctr">
              <a:spcBef>
                <a:spcPts val="0"/>
              </a:spcBef>
              <a:spcAft>
                <a:spcPts val="0"/>
              </a:spcAft>
              <a:buSzPts val="990"/>
              <a:buNone/>
            </a:pPr>
            <a:r>
              <a:rPr b="1" lang="en" sz="2580"/>
              <a:t>Leading Your Community</a:t>
            </a:r>
            <a:endParaRPr b="1" sz="2580"/>
          </a:p>
          <a:p>
            <a:pPr indent="0" lvl="0" marL="0" rtl="0" algn="ctr">
              <a:spcBef>
                <a:spcPts val="0"/>
              </a:spcBef>
              <a:spcAft>
                <a:spcPts val="0"/>
              </a:spcAft>
              <a:buSzPts val="990"/>
              <a:buNone/>
            </a:pPr>
            <a:r>
              <a:rPr b="1" lang="en" sz="2580"/>
              <a:t>Through Student and Family Engagement</a:t>
            </a:r>
            <a:endParaRPr b="1" sz="2580"/>
          </a:p>
        </p:txBody>
      </p:sp>
      <p:sp>
        <p:nvSpPr>
          <p:cNvPr id="55" name="Google Shape;55;p13"/>
          <p:cNvSpPr txBox="1"/>
          <p:nvPr>
            <p:ph idx="1" type="subTitle"/>
          </p:nvPr>
        </p:nvSpPr>
        <p:spPr>
          <a:xfrm>
            <a:off x="311700" y="3989400"/>
            <a:ext cx="8520600" cy="1020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550">
                <a:solidFill>
                  <a:schemeClr val="dk1"/>
                </a:solidFill>
              </a:rPr>
              <a:t>Presented by JP Williams - Principal</a:t>
            </a:r>
            <a:endParaRPr b="1" sz="2550">
              <a:solidFill>
                <a:schemeClr val="dk1"/>
              </a:solidFill>
            </a:endParaRPr>
          </a:p>
          <a:p>
            <a:pPr indent="0" lvl="0" marL="0" rtl="0" algn="ctr">
              <a:spcBef>
                <a:spcPts val="0"/>
              </a:spcBef>
              <a:spcAft>
                <a:spcPts val="0"/>
              </a:spcAft>
              <a:buNone/>
            </a:pPr>
            <a:r>
              <a:rPr b="1" lang="en" sz="2550">
                <a:solidFill>
                  <a:schemeClr val="dk1"/>
                </a:solidFill>
              </a:rPr>
              <a:t>August 18, 2021</a:t>
            </a:r>
            <a:endParaRPr b="1" sz="2550">
              <a:solidFill>
                <a:schemeClr val="dk1"/>
              </a:solidFill>
            </a:endParaRPr>
          </a:p>
        </p:txBody>
      </p:sp>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7" name="Google Shape;57;p13"/>
          <p:cNvPicPr preferRelativeResize="0"/>
          <p:nvPr/>
        </p:nvPicPr>
        <p:blipFill>
          <a:blip r:embed="rId3">
            <a:alphaModFix/>
          </a:blip>
          <a:stretch>
            <a:fillRect/>
          </a:stretch>
        </p:blipFill>
        <p:spPr>
          <a:xfrm>
            <a:off x="3610625" y="1625950"/>
            <a:ext cx="2037593" cy="2010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21" name="Shape 121"/>
        <p:cNvGrpSpPr/>
        <p:nvPr/>
      </p:nvGrpSpPr>
      <p:grpSpPr>
        <a:xfrm>
          <a:off x="0" y="0"/>
          <a:ext cx="0" cy="0"/>
          <a:chOff x="0" y="0"/>
          <a:chExt cx="0" cy="0"/>
        </a:xfrm>
      </p:grpSpPr>
      <p:pic>
        <p:nvPicPr>
          <p:cNvPr id="122" name="Google Shape;122;p22"/>
          <p:cNvPicPr preferRelativeResize="0"/>
          <p:nvPr/>
        </p:nvPicPr>
        <p:blipFill>
          <a:blip r:embed="rId3">
            <a:alphaModFix/>
          </a:blip>
          <a:stretch>
            <a:fillRect/>
          </a:stretch>
        </p:blipFill>
        <p:spPr>
          <a:xfrm>
            <a:off x="-44350" y="0"/>
            <a:ext cx="9188349" cy="5143500"/>
          </a:xfrm>
          <a:prstGeom prst="rect">
            <a:avLst/>
          </a:prstGeom>
          <a:noFill/>
          <a:ln>
            <a:noFill/>
          </a:ln>
        </p:spPr>
      </p:pic>
      <p:sp>
        <p:nvSpPr>
          <p:cNvPr id="123" name="Google Shape;123;p22"/>
          <p:cNvSpPr txBox="1"/>
          <p:nvPr>
            <p:ph type="title"/>
          </p:nvPr>
        </p:nvSpPr>
        <p:spPr>
          <a:xfrm>
            <a:off x="234100" y="178975"/>
            <a:ext cx="505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420"/>
              <a:t> </a:t>
            </a:r>
            <a:r>
              <a:rPr b="1" lang="en" sz="2420"/>
              <a:t>Physical Safety and Security</a:t>
            </a:r>
            <a:endParaRPr b="1" sz="2420"/>
          </a:p>
        </p:txBody>
      </p:sp>
      <p:sp>
        <p:nvSpPr>
          <p:cNvPr id="124" name="Google Shape;124;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2B2D2F"/>
                </a:solidFill>
                <a:highlight>
                  <a:srgbClr val="FFFFFF"/>
                </a:highlight>
              </a:rPr>
              <a:t>Physical safety refers to the protection of all stakeholders, including families, caregivers, students, school staff, and the community, from violence, theft, and exposure to weapons and threats, in order to establish a secure learning environment.</a:t>
            </a:r>
            <a:endParaRPr b="1">
              <a:solidFill>
                <a:srgbClr val="2B2D2F"/>
              </a:solidFill>
              <a:highlight>
                <a:srgbClr val="FFFFFF"/>
              </a:highlight>
            </a:endParaRPr>
          </a:p>
          <a:p>
            <a:pPr indent="0" lvl="0" marL="0" rtl="0" algn="l">
              <a:spcBef>
                <a:spcPts val="1200"/>
              </a:spcBef>
              <a:spcAft>
                <a:spcPts val="0"/>
              </a:spcAft>
              <a:buClr>
                <a:schemeClr val="dk1"/>
              </a:buClr>
              <a:buSzPts val="1100"/>
              <a:buFont typeface="Arial"/>
              <a:buNone/>
            </a:pPr>
            <a:r>
              <a:rPr b="1" lang="en">
                <a:solidFill>
                  <a:srgbClr val="2B2D2F"/>
                </a:solidFill>
                <a:highlight>
                  <a:srgbClr val="00FFFF"/>
                </a:highlight>
              </a:rPr>
              <a:t>Homework Question</a:t>
            </a:r>
            <a:r>
              <a:rPr b="1" lang="en">
                <a:solidFill>
                  <a:srgbClr val="2B2D2F"/>
                </a:solidFill>
                <a:highlight>
                  <a:srgbClr val="00FFFF"/>
                </a:highlight>
              </a:rPr>
              <a:t>:</a:t>
            </a:r>
            <a:r>
              <a:rPr b="1" lang="en">
                <a:solidFill>
                  <a:srgbClr val="2B2D2F"/>
                </a:solidFill>
                <a:highlight>
                  <a:schemeClr val="lt1"/>
                </a:highlight>
              </a:rPr>
              <a:t> What are your school/ District/ Community policies for Physical Safety and Security?</a:t>
            </a:r>
            <a:endParaRPr b="1">
              <a:solidFill>
                <a:srgbClr val="2B2D2F"/>
              </a:solidFill>
              <a:highlight>
                <a:schemeClr val="lt1"/>
              </a:highlight>
            </a:endParaRPr>
          </a:p>
          <a:p>
            <a:pPr indent="0" lvl="0" marL="0" rtl="0" algn="l">
              <a:spcBef>
                <a:spcPts val="1200"/>
              </a:spcBef>
              <a:spcAft>
                <a:spcPts val="0"/>
              </a:spcAft>
              <a:buClr>
                <a:schemeClr val="dk1"/>
              </a:buClr>
              <a:buSzPts val="1100"/>
              <a:buFont typeface="Arial"/>
              <a:buNone/>
            </a:pPr>
            <a:r>
              <a:rPr b="1" lang="en">
                <a:solidFill>
                  <a:srgbClr val="2B2D2F"/>
                </a:solidFill>
                <a:highlight>
                  <a:srgbClr val="00FFFF"/>
                </a:highlight>
              </a:rPr>
              <a:t>Homework Question:</a:t>
            </a:r>
            <a:r>
              <a:rPr b="1" lang="en">
                <a:solidFill>
                  <a:srgbClr val="2B2D2F"/>
                </a:solidFill>
                <a:highlight>
                  <a:schemeClr val="lt1"/>
                </a:highlight>
              </a:rPr>
              <a:t> Where can you find this information out about your organization? </a:t>
            </a:r>
            <a:endParaRPr b="1">
              <a:solidFill>
                <a:srgbClr val="2B2D2F"/>
              </a:solidFill>
              <a:highlight>
                <a:srgbClr val="FFFFFF"/>
              </a:highlight>
            </a:endParaRPr>
          </a:p>
          <a:p>
            <a:pPr indent="0" lvl="0" marL="0" rtl="0" algn="l">
              <a:spcBef>
                <a:spcPts val="1200"/>
              </a:spcBef>
              <a:spcAft>
                <a:spcPts val="1200"/>
              </a:spcAft>
              <a:buNone/>
            </a:pPr>
            <a:r>
              <a:t/>
            </a:r>
            <a:endParaRPr b="1" sz="1600">
              <a:solidFill>
                <a:srgbClr val="2B2D2F"/>
              </a:solidFill>
              <a:highlight>
                <a:srgbClr val="FFFFFF"/>
              </a:highlight>
            </a:endParaRPr>
          </a:p>
        </p:txBody>
      </p:sp>
      <p:sp>
        <p:nvSpPr>
          <p:cNvPr id="125" name="Google Shape;125;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101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Culture, Climate, and Community</a:t>
            </a:r>
            <a:endParaRPr b="1"/>
          </a:p>
        </p:txBody>
      </p:sp>
      <p:sp>
        <p:nvSpPr>
          <p:cNvPr id="131" name="Google Shape;131;p23"/>
          <p:cNvSpPr txBox="1"/>
          <p:nvPr>
            <p:ph idx="1" type="body"/>
          </p:nvPr>
        </p:nvSpPr>
        <p:spPr>
          <a:xfrm>
            <a:off x="311700" y="643200"/>
            <a:ext cx="8520600" cy="43341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en">
                <a:solidFill>
                  <a:schemeClr val="dk1"/>
                </a:solidFill>
              </a:rPr>
              <a:t>Every School and District needs an engagement plan with clear objectives and definable, measurable leadership actions. Your plan needs to include:</a:t>
            </a:r>
            <a:endParaRPr>
              <a:solidFill>
                <a:schemeClr val="dk1"/>
              </a:solidFill>
            </a:endParaRPr>
          </a:p>
          <a:p>
            <a:pPr indent="-308610" lvl="0" marL="457200" rtl="0" algn="l">
              <a:spcBef>
                <a:spcPts val="1200"/>
              </a:spcBef>
              <a:spcAft>
                <a:spcPts val="0"/>
              </a:spcAft>
              <a:buClr>
                <a:schemeClr val="dk1"/>
              </a:buClr>
              <a:buSzPct val="100000"/>
              <a:buChar char="●"/>
            </a:pPr>
            <a:r>
              <a:rPr lang="en">
                <a:solidFill>
                  <a:schemeClr val="dk1"/>
                </a:solidFill>
              </a:rPr>
              <a:t>A written </a:t>
            </a:r>
            <a:r>
              <a:rPr lang="en">
                <a:solidFill>
                  <a:schemeClr val="dk1"/>
                </a:solidFill>
              </a:rPr>
              <a:t>Continuous</a:t>
            </a:r>
            <a:r>
              <a:rPr lang="en">
                <a:solidFill>
                  <a:schemeClr val="dk1"/>
                </a:solidFill>
              </a:rPr>
              <a:t> School Improvement Plan (CSIP)</a:t>
            </a:r>
            <a:endParaRPr>
              <a:solidFill>
                <a:schemeClr val="dk1"/>
              </a:solidFill>
            </a:endParaRPr>
          </a:p>
          <a:p>
            <a:pPr indent="-308610" lvl="0" marL="457200" rtl="0" algn="l">
              <a:spcBef>
                <a:spcPts val="0"/>
              </a:spcBef>
              <a:spcAft>
                <a:spcPts val="0"/>
              </a:spcAft>
              <a:buClr>
                <a:schemeClr val="dk1"/>
              </a:buClr>
              <a:buSzPct val="100000"/>
              <a:buChar char="●"/>
            </a:pPr>
            <a:r>
              <a:rPr lang="en">
                <a:solidFill>
                  <a:schemeClr val="dk1"/>
                </a:solidFill>
              </a:rPr>
              <a:t>Engaging Stakeholders in School Climate Improvements</a:t>
            </a:r>
            <a:endParaRPr>
              <a:solidFill>
                <a:schemeClr val="dk1"/>
              </a:solidFill>
            </a:endParaRPr>
          </a:p>
          <a:p>
            <a:pPr indent="-308610" lvl="0" marL="457200" rtl="0" algn="l">
              <a:spcBef>
                <a:spcPts val="0"/>
              </a:spcBef>
              <a:spcAft>
                <a:spcPts val="0"/>
              </a:spcAft>
              <a:buClr>
                <a:schemeClr val="dk1"/>
              </a:buClr>
              <a:buSzPct val="100000"/>
              <a:buChar char="●"/>
            </a:pPr>
            <a:r>
              <a:rPr lang="en">
                <a:solidFill>
                  <a:schemeClr val="dk1"/>
                </a:solidFill>
              </a:rPr>
              <a:t>Collecting and reporting School Climate Data</a:t>
            </a:r>
            <a:endParaRPr>
              <a:solidFill>
                <a:schemeClr val="dk1"/>
              </a:solidFill>
            </a:endParaRPr>
          </a:p>
          <a:p>
            <a:pPr indent="-308610" lvl="0" marL="457200" rtl="0" algn="l">
              <a:spcBef>
                <a:spcPts val="0"/>
              </a:spcBef>
              <a:spcAft>
                <a:spcPts val="0"/>
              </a:spcAft>
              <a:buClr>
                <a:schemeClr val="dk1"/>
              </a:buClr>
              <a:buSzPct val="100000"/>
              <a:buChar char="●"/>
            </a:pPr>
            <a:r>
              <a:rPr lang="en">
                <a:solidFill>
                  <a:schemeClr val="dk1"/>
                </a:solidFill>
              </a:rPr>
              <a:t>Implementing and c</a:t>
            </a:r>
            <a:r>
              <a:rPr lang="en">
                <a:solidFill>
                  <a:schemeClr val="dk1"/>
                </a:solidFill>
              </a:rPr>
              <a:t>onducting focus groups and interviews with students, staff, or families</a:t>
            </a:r>
            <a:endParaRPr>
              <a:solidFill>
                <a:schemeClr val="dk1"/>
              </a:solidFill>
            </a:endParaRPr>
          </a:p>
          <a:p>
            <a:pPr indent="-308610" lvl="0" marL="457200" rtl="0" algn="l">
              <a:spcBef>
                <a:spcPts val="0"/>
              </a:spcBef>
              <a:spcAft>
                <a:spcPts val="0"/>
              </a:spcAft>
              <a:buClr>
                <a:schemeClr val="dk1"/>
              </a:buClr>
              <a:buSzPct val="100000"/>
              <a:buChar char="●"/>
            </a:pPr>
            <a:r>
              <a:rPr lang="en">
                <a:solidFill>
                  <a:schemeClr val="dk1"/>
                </a:solidFill>
              </a:rPr>
              <a:t>Choosing and Implementing School Climate Interventions</a:t>
            </a:r>
            <a:endParaRPr>
              <a:solidFill>
                <a:schemeClr val="dk1"/>
              </a:solidFill>
            </a:endParaRPr>
          </a:p>
          <a:p>
            <a:pPr indent="-308610" lvl="0" marL="457200" rtl="0" algn="l">
              <a:spcBef>
                <a:spcPts val="0"/>
              </a:spcBef>
              <a:spcAft>
                <a:spcPts val="0"/>
              </a:spcAft>
              <a:buClr>
                <a:schemeClr val="dk1"/>
              </a:buClr>
              <a:buSzPct val="100000"/>
              <a:buChar char="●"/>
            </a:pPr>
            <a:r>
              <a:rPr lang="en">
                <a:solidFill>
                  <a:schemeClr val="dk1"/>
                </a:solidFill>
              </a:rPr>
              <a:t>Monitoring and Evaluating Overall School Climate Improvements</a:t>
            </a:r>
            <a:endParaRPr>
              <a:solidFill>
                <a:schemeClr val="dk1"/>
              </a:solidFill>
            </a:endParaRPr>
          </a:p>
          <a:p>
            <a:pPr indent="0" lvl="0" marL="0" rtl="0" algn="l">
              <a:spcBef>
                <a:spcPts val="1200"/>
              </a:spcBef>
              <a:spcAft>
                <a:spcPts val="0"/>
              </a:spcAft>
              <a:buNone/>
            </a:pPr>
            <a:r>
              <a:rPr lang="en">
                <a:solidFill>
                  <a:schemeClr val="dk1"/>
                </a:solidFill>
              </a:rPr>
              <a:t>School climate improvement produces benefits for all students. Students are more likely to engage in school and develop positive relationships when schools participate in an intentional effort to improve and sustain school climate. Similarly, students are more likely to feel safe, nurtured, and welcome and are less likely to exhibit problem behavior, in and out of school.</a:t>
            </a:r>
            <a:endParaRPr>
              <a:solidFill>
                <a:schemeClr val="dk1"/>
              </a:solidFill>
            </a:endParaRPr>
          </a:p>
          <a:p>
            <a:pPr indent="0" lvl="0" marL="457200" rtl="0" algn="l">
              <a:spcBef>
                <a:spcPts val="1200"/>
              </a:spcBef>
              <a:spcAft>
                <a:spcPts val="0"/>
              </a:spcAft>
              <a:buNone/>
            </a:pPr>
            <a:r>
              <a:rPr lang="en">
                <a:solidFill>
                  <a:schemeClr val="dk1"/>
                </a:solidFill>
              </a:rPr>
              <a:t>You can learn at this link: </a:t>
            </a:r>
            <a:r>
              <a:rPr lang="en" u="sng">
                <a:solidFill>
                  <a:srgbClr val="0000FF"/>
                </a:solidFill>
                <a:hlinkClick r:id="rId3">
                  <a:extLst>
                    <a:ext uri="{A12FA001-AC4F-418D-AE19-62706E023703}">
                      <ahyp:hlinkClr val="tx"/>
                    </a:ext>
                  </a:extLst>
                </a:hlinkClick>
              </a:rPr>
              <a:t>Reference Manual on Making School Climate Improvements</a:t>
            </a:r>
            <a:endParaRPr>
              <a:solidFill>
                <a:srgbClr val="0000FF"/>
              </a:solidFill>
            </a:endParaRPr>
          </a:p>
          <a:p>
            <a:pPr indent="0" lvl="0" marL="457200" rtl="0" algn="l">
              <a:spcBef>
                <a:spcPts val="1200"/>
              </a:spcBef>
              <a:spcAft>
                <a:spcPts val="0"/>
              </a:spcAft>
              <a:buNone/>
            </a:pPr>
            <a:r>
              <a:rPr b="1" lang="en">
                <a:solidFill>
                  <a:schemeClr val="dk1"/>
                </a:solidFill>
                <a:highlight>
                  <a:srgbClr val="FFFF00"/>
                </a:highlight>
              </a:rPr>
              <a:t>Question:</a:t>
            </a:r>
            <a:r>
              <a:rPr b="1" lang="en">
                <a:solidFill>
                  <a:schemeClr val="dk1"/>
                </a:solidFill>
              </a:rPr>
              <a:t> </a:t>
            </a:r>
            <a:r>
              <a:rPr lang="en">
                <a:solidFill>
                  <a:schemeClr val="dk1"/>
                </a:solidFill>
              </a:rPr>
              <a:t>In what ways have you already been successful in community engagement that lends to a positive climate and school culture in your setting? </a:t>
            </a:r>
            <a:r>
              <a:rPr b="1" lang="en">
                <a:solidFill>
                  <a:schemeClr val="dk1"/>
                </a:solidFill>
                <a:highlight>
                  <a:srgbClr val="00FF00"/>
                </a:highlight>
              </a:rPr>
              <a:t>(Discuss it)</a:t>
            </a:r>
            <a:endParaRPr b="1">
              <a:solidFill>
                <a:schemeClr val="dk1"/>
              </a:solidFill>
              <a:highlight>
                <a:srgbClr val="00FF00"/>
              </a:highlight>
            </a:endParaRPr>
          </a:p>
          <a:p>
            <a:pPr indent="0" lvl="0" marL="457200" rtl="0" algn="l">
              <a:spcBef>
                <a:spcPts val="1200"/>
              </a:spcBef>
              <a:spcAft>
                <a:spcPts val="1200"/>
              </a:spcAft>
              <a:buNone/>
            </a:pPr>
            <a:r>
              <a:t/>
            </a:r>
            <a:endParaRPr sz="1200">
              <a:solidFill>
                <a:schemeClr val="dk1"/>
              </a:solidFill>
            </a:endParaRPr>
          </a:p>
        </p:txBody>
      </p:sp>
      <p:sp>
        <p:nvSpPr>
          <p:cNvPr id="132" name="Google Shape;13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1235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Leadership, Law, and Policy</a:t>
            </a:r>
            <a:endParaRPr b="1"/>
          </a:p>
        </p:txBody>
      </p:sp>
      <p:sp>
        <p:nvSpPr>
          <p:cNvPr id="138" name="Google Shape;138;p24"/>
          <p:cNvSpPr txBox="1"/>
          <p:nvPr>
            <p:ph idx="1" type="body"/>
          </p:nvPr>
        </p:nvSpPr>
        <p:spPr>
          <a:xfrm>
            <a:off x="311700" y="587125"/>
            <a:ext cx="8520600" cy="4212600"/>
          </a:xfrm>
          <a:prstGeom prst="rect">
            <a:avLst/>
          </a:prstGeom>
        </p:spPr>
        <p:txBody>
          <a:bodyPr anchorCtr="0" anchor="t" bIns="91425" lIns="91425" spcFirstLastPara="1" rIns="91425" wrap="square" tIns="91425">
            <a:normAutofit fontScale="62500"/>
          </a:bodyPr>
          <a:lstStyle/>
          <a:p>
            <a:pPr indent="0" lvl="0" marL="0" rtl="0" algn="l">
              <a:spcBef>
                <a:spcPts val="0"/>
              </a:spcBef>
              <a:spcAft>
                <a:spcPts val="0"/>
              </a:spcAft>
              <a:buNone/>
            </a:pPr>
            <a:r>
              <a:rPr b="1" lang="en" sz="2258">
                <a:solidFill>
                  <a:schemeClr val="dk1"/>
                </a:solidFill>
                <a:highlight>
                  <a:srgbClr val="FFFF00"/>
                </a:highlight>
              </a:rPr>
              <a:t>Question:</a:t>
            </a:r>
            <a:r>
              <a:rPr lang="en" sz="2258">
                <a:solidFill>
                  <a:schemeClr val="dk1"/>
                </a:solidFill>
              </a:rPr>
              <a:t> Are you familiar with or currently implementing practices centered </a:t>
            </a:r>
            <a:r>
              <a:rPr lang="en" sz="2258">
                <a:solidFill>
                  <a:schemeClr val="dk1"/>
                </a:solidFill>
              </a:rPr>
              <a:t>around</a:t>
            </a:r>
            <a:r>
              <a:rPr lang="en" sz="2258">
                <a:solidFill>
                  <a:schemeClr val="dk1"/>
                </a:solidFill>
              </a:rPr>
              <a:t> the following legislation:</a:t>
            </a:r>
            <a:endParaRPr sz="2258">
              <a:solidFill>
                <a:schemeClr val="dk1"/>
              </a:solidFill>
            </a:endParaRPr>
          </a:p>
          <a:p>
            <a:pPr indent="-318220" lvl="0" marL="457200" rtl="0" algn="l">
              <a:spcBef>
                <a:spcPts val="1200"/>
              </a:spcBef>
              <a:spcAft>
                <a:spcPts val="0"/>
              </a:spcAft>
              <a:buClr>
                <a:schemeClr val="dk1"/>
              </a:buClr>
              <a:buSzPct val="100000"/>
              <a:buChar char="●"/>
            </a:pPr>
            <a:r>
              <a:rPr lang="en" sz="2258">
                <a:solidFill>
                  <a:schemeClr val="dk1"/>
                </a:solidFill>
                <a:highlight>
                  <a:srgbClr val="FFFFFF"/>
                </a:highlight>
              </a:rPr>
              <a:t>DREAM Act (S. 1615/H.R. 3440)</a:t>
            </a:r>
            <a:endParaRPr sz="2258">
              <a:solidFill>
                <a:schemeClr val="dk1"/>
              </a:solidFill>
              <a:highlight>
                <a:srgbClr val="FFFFFF"/>
              </a:highlight>
            </a:endParaRPr>
          </a:p>
          <a:p>
            <a:pPr indent="-318220" lvl="0" marL="457200" rtl="0" algn="l">
              <a:spcBef>
                <a:spcPts val="0"/>
              </a:spcBef>
              <a:spcAft>
                <a:spcPts val="0"/>
              </a:spcAft>
              <a:buClr>
                <a:schemeClr val="dk1"/>
              </a:buClr>
              <a:buSzPct val="100000"/>
              <a:buChar char="●"/>
            </a:pPr>
            <a:r>
              <a:rPr lang="en" sz="2258">
                <a:solidFill>
                  <a:schemeClr val="dk1"/>
                </a:solidFill>
                <a:highlight>
                  <a:srgbClr val="FFFFFF"/>
                </a:highlight>
              </a:rPr>
              <a:t>Eagles Act (S. 2759)</a:t>
            </a:r>
            <a:endParaRPr sz="2258">
              <a:solidFill>
                <a:schemeClr val="dk1"/>
              </a:solidFill>
              <a:highlight>
                <a:srgbClr val="FFFFFF"/>
              </a:highlight>
            </a:endParaRPr>
          </a:p>
          <a:p>
            <a:pPr indent="-318220" lvl="0" marL="457200" rtl="0" algn="l">
              <a:spcBef>
                <a:spcPts val="0"/>
              </a:spcBef>
              <a:spcAft>
                <a:spcPts val="0"/>
              </a:spcAft>
              <a:buClr>
                <a:schemeClr val="dk1"/>
              </a:buClr>
              <a:buSzPct val="100000"/>
              <a:buChar char="●"/>
            </a:pPr>
            <a:r>
              <a:rPr lang="en" sz="2258">
                <a:solidFill>
                  <a:schemeClr val="dk1"/>
                </a:solidFill>
                <a:highlight>
                  <a:srgbClr val="FFFFFF"/>
                </a:highlight>
              </a:rPr>
              <a:t>Fix NICS Act (S. 2135/H.R. 4477)</a:t>
            </a:r>
            <a:endParaRPr sz="2258">
              <a:solidFill>
                <a:schemeClr val="dk1"/>
              </a:solidFill>
              <a:highlight>
                <a:srgbClr val="FFFFFF"/>
              </a:highlight>
            </a:endParaRPr>
          </a:p>
          <a:p>
            <a:pPr indent="-318220" lvl="0" marL="457200" rtl="0" algn="l">
              <a:spcBef>
                <a:spcPts val="0"/>
              </a:spcBef>
              <a:spcAft>
                <a:spcPts val="0"/>
              </a:spcAft>
              <a:buClr>
                <a:schemeClr val="dk1"/>
              </a:buClr>
              <a:buSzPct val="100000"/>
              <a:buChar char="●"/>
            </a:pPr>
            <a:r>
              <a:rPr lang="en" sz="2258">
                <a:solidFill>
                  <a:schemeClr val="dk1"/>
                </a:solidFill>
                <a:highlight>
                  <a:srgbClr val="FFFFFF"/>
                </a:highlight>
              </a:rPr>
              <a:t>Handle with Care Act (S. 2754)</a:t>
            </a:r>
            <a:endParaRPr sz="2258">
              <a:solidFill>
                <a:schemeClr val="dk1"/>
              </a:solidFill>
              <a:highlight>
                <a:srgbClr val="FFFFFF"/>
              </a:highlight>
            </a:endParaRPr>
          </a:p>
          <a:p>
            <a:pPr indent="-318220" lvl="0" marL="457200" rtl="0" algn="l">
              <a:spcBef>
                <a:spcPts val="0"/>
              </a:spcBef>
              <a:spcAft>
                <a:spcPts val="0"/>
              </a:spcAft>
              <a:buClr>
                <a:schemeClr val="dk1"/>
              </a:buClr>
              <a:buSzPct val="100000"/>
              <a:buChar char="●"/>
            </a:pPr>
            <a:r>
              <a:rPr lang="en" sz="2258">
                <a:solidFill>
                  <a:schemeClr val="dk1"/>
                </a:solidFill>
                <a:highlight>
                  <a:srgbClr val="FFFFFF"/>
                </a:highlight>
              </a:rPr>
              <a:t>Mental Health in Schools Act (H.R. 2913/S. 1370)</a:t>
            </a:r>
            <a:endParaRPr sz="2258">
              <a:solidFill>
                <a:schemeClr val="dk1"/>
              </a:solidFill>
              <a:highlight>
                <a:srgbClr val="FFFFFF"/>
              </a:highlight>
            </a:endParaRPr>
          </a:p>
          <a:p>
            <a:pPr indent="-318220" lvl="0" marL="457200" rtl="0" algn="l">
              <a:spcBef>
                <a:spcPts val="0"/>
              </a:spcBef>
              <a:spcAft>
                <a:spcPts val="0"/>
              </a:spcAft>
              <a:buClr>
                <a:schemeClr val="dk1"/>
              </a:buClr>
              <a:buSzPct val="100000"/>
              <a:buChar char="●"/>
            </a:pPr>
            <a:r>
              <a:rPr lang="en" sz="2258">
                <a:solidFill>
                  <a:schemeClr val="dk1"/>
                </a:solidFill>
                <a:highlight>
                  <a:srgbClr val="FFFFFF"/>
                </a:highlight>
              </a:rPr>
              <a:t>Protecting Student Athletes from Concussions Act (H.R. 3580)</a:t>
            </a:r>
            <a:endParaRPr sz="2258">
              <a:solidFill>
                <a:schemeClr val="dk1"/>
              </a:solidFill>
              <a:highlight>
                <a:srgbClr val="FFFFFF"/>
              </a:highlight>
            </a:endParaRPr>
          </a:p>
          <a:p>
            <a:pPr indent="-318220" lvl="0" marL="457200" rtl="0" algn="l">
              <a:spcBef>
                <a:spcPts val="0"/>
              </a:spcBef>
              <a:spcAft>
                <a:spcPts val="0"/>
              </a:spcAft>
              <a:buClr>
                <a:schemeClr val="dk1"/>
              </a:buClr>
              <a:buSzPct val="100000"/>
              <a:buChar char="●"/>
            </a:pPr>
            <a:r>
              <a:rPr lang="en" sz="2258">
                <a:solidFill>
                  <a:schemeClr val="dk1"/>
                </a:solidFill>
                <a:highlight>
                  <a:srgbClr val="FFFFFF"/>
                </a:highlight>
              </a:rPr>
              <a:t>Safe Schools Improvement Act (H.R. 1957/S. 2572)</a:t>
            </a:r>
            <a:endParaRPr sz="2258">
              <a:solidFill>
                <a:schemeClr val="dk1"/>
              </a:solidFill>
              <a:highlight>
                <a:srgbClr val="FFFFFF"/>
              </a:highlight>
            </a:endParaRPr>
          </a:p>
          <a:p>
            <a:pPr indent="-318220" lvl="0" marL="457200" rtl="0" algn="l">
              <a:spcBef>
                <a:spcPts val="0"/>
              </a:spcBef>
              <a:spcAft>
                <a:spcPts val="0"/>
              </a:spcAft>
              <a:buClr>
                <a:schemeClr val="dk1"/>
              </a:buClr>
              <a:buSzPct val="100000"/>
              <a:buChar char="●"/>
            </a:pPr>
            <a:r>
              <a:rPr lang="en" sz="2258">
                <a:solidFill>
                  <a:schemeClr val="dk1"/>
                </a:solidFill>
                <a:highlight>
                  <a:srgbClr val="FFFFFF"/>
                </a:highlight>
              </a:rPr>
              <a:t>STOP School Violence Act (H.R. 4904/S. 2495)</a:t>
            </a:r>
            <a:endParaRPr sz="2258">
              <a:solidFill>
                <a:schemeClr val="dk1"/>
              </a:solidFill>
              <a:highlight>
                <a:srgbClr val="FFFFFF"/>
              </a:highlight>
            </a:endParaRPr>
          </a:p>
          <a:p>
            <a:pPr indent="0" lvl="0" marL="0" rtl="0" algn="l">
              <a:spcBef>
                <a:spcPts val="1200"/>
              </a:spcBef>
              <a:spcAft>
                <a:spcPts val="0"/>
              </a:spcAft>
              <a:buNone/>
            </a:pPr>
            <a:r>
              <a:rPr b="1" lang="en" sz="2258">
                <a:solidFill>
                  <a:schemeClr val="dk1"/>
                </a:solidFill>
                <a:highlight>
                  <a:srgbClr val="00FF00"/>
                </a:highlight>
              </a:rPr>
              <a:t>Action:</a:t>
            </a:r>
            <a:r>
              <a:rPr lang="en" sz="2258">
                <a:solidFill>
                  <a:schemeClr val="dk1"/>
                </a:solidFill>
                <a:highlight>
                  <a:srgbClr val="FFFFFF"/>
                </a:highlight>
              </a:rPr>
              <a:t> Write down 2-3 current and state and federal laws your are familiar with that impact school safety in your community?</a:t>
            </a:r>
            <a:endParaRPr sz="2258">
              <a:solidFill>
                <a:schemeClr val="dk1"/>
              </a:solidFill>
              <a:highlight>
                <a:srgbClr val="FFFFFF"/>
              </a:highlight>
            </a:endParaRPr>
          </a:p>
          <a:p>
            <a:pPr indent="0" lvl="0" marL="0" rtl="0" algn="l">
              <a:spcBef>
                <a:spcPts val="1200"/>
              </a:spcBef>
              <a:spcAft>
                <a:spcPts val="1200"/>
              </a:spcAft>
              <a:buNone/>
            </a:pPr>
            <a:r>
              <a:t/>
            </a:r>
            <a:endParaRPr/>
          </a:p>
        </p:txBody>
      </p:sp>
      <p:sp>
        <p:nvSpPr>
          <p:cNvPr id="139" name="Google Shape;139;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43" name="Shape 143"/>
        <p:cNvGrpSpPr/>
        <p:nvPr/>
      </p:nvGrpSpPr>
      <p:grpSpPr>
        <a:xfrm>
          <a:off x="0" y="0"/>
          <a:ext cx="0" cy="0"/>
          <a:chOff x="0" y="0"/>
          <a:chExt cx="0" cy="0"/>
        </a:xfrm>
      </p:grpSpPr>
      <p:pic>
        <p:nvPicPr>
          <p:cNvPr id="144" name="Google Shape;144;p25"/>
          <p:cNvPicPr preferRelativeResize="0"/>
          <p:nvPr/>
        </p:nvPicPr>
        <p:blipFill>
          <a:blip r:embed="rId3">
            <a:alphaModFix/>
          </a:blip>
          <a:stretch>
            <a:fillRect/>
          </a:stretch>
        </p:blipFill>
        <p:spPr>
          <a:xfrm>
            <a:off x="6296350" y="3303375"/>
            <a:ext cx="2775426" cy="1753450"/>
          </a:xfrm>
          <a:prstGeom prst="rect">
            <a:avLst/>
          </a:prstGeom>
          <a:noFill/>
          <a:ln>
            <a:noFill/>
          </a:ln>
        </p:spPr>
      </p:pic>
      <p:sp>
        <p:nvSpPr>
          <p:cNvPr id="145" name="Google Shape;145;p25"/>
          <p:cNvSpPr txBox="1"/>
          <p:nvPr>
            <p:ph type="title"/>
          </p:nvPr>
        </p:nvSpPr>
        <p:spPr>
          <a:xfrm>
            <a:off x="367375" y="111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Operations and Emergency Management</a:t>
            </a:r>
            <a:endParaRPr b="1"/>
          </a:p>
        </p:txBody>
      </p:sp>
      <p:sp>
        <p:nvSpPr>
          <p:cNvPr id="146" name="Google Shape;146;p25"/>
          <p:cNvSpPr txBox="1"/>
          <p:nvPr>
            <p:ph idx="1" type="body"/>
          </p:nvPr>
        </p:nvSpPr>
        <p:spPr>
          <a:xfrm>
            <a:off x="211500" y="562425"/>
            <a:ext cx="8368500" cy="4148700"/>
          </a:xfrm>
          <a:prstGeom prst="rect">
            <a:avLst/>
          </a:prstGeom>
        </p:spPr>
        <p:txBody>
          <a:bodyPr anchorCtr="0" anchor="t" bIns="91425" lIns="91425" spcFirstLastPara="1" rIns="91425" wrap="square" tIns="91425">
            <a:normAutofit fontScale="32500" lnSpcReduction="20000"/>
          </a:bodyPr>
          <a:lstStyle/>
          <a:p>
            <a:pPr indent="0" lvl="0" marL="0" rtl="0" algn="l">
              <a:spcBef>
                <a:spcPts val="0"/>
              </a:spcBef>
              <a:spcAft>
                <a:spcPts val="0"/>
              </a:spcAft>
              <a:buNone/>
            </a:pPr>
            <a:r>
              <a:t/>
            </a:r>
            <a:endParaRPr b="1" sz="3750">
              <a:solidFill>
                <a:srgbClr val="2B2D2F"/>
              </a:solidFill>
              <a:highlight>
                <a:srgbClr val="FFFFFF"/>
              </a:highlight>
            </a:endParaRPr>
          </a:p>
          <a:p>
            <a:pPr indent="0" lvl="0" marL="0" rtl="0" algn="l">
              <a:spcBef>
                <a:spcPts val="1200"/>
              </a:spcBef>
              <a:spcAft>
                <a:spcPts val="0"/>
              </a:spcAft>
              <a:buNone/>
            </a:pPr>
            <a:r>
              <a:rPr b="1" lang="en" sz="4673">
                <a:solidFill>
                  <a:srgbClr val="2B2D2F"/>
                </a:solidFill>
                <a:highlight>
                  <a:srgbClr val="FFFFFF"/>
                </a:highlight>
              </a:rPr>
              <a:t>It is critical for schools/institutions of higher education and communities to work together to develop plans that can be effectively implemented in the event of an emergency.</a:t>
            </a:r>
            <a:endParaRPr b="1" sz="4673">
              <a:solidFill>
                <a:srgbClr val="2B2D2F"/>
              </a:solidFill>
              <a:highlight>
                <a:srgbClr val="FFFFFF"/>
              </a:highlight>
            </a:endParaRPr>
          </a:p>
          <a:p>
            <a:pPr indent="-325040" lvl="0" marL="457200" marR="215900" rtl="0" algn="l">
              <a:spcBef>
                <a:spcPts val="1200"/>
              </a:spcBef>
              <a:spcAft>
                <a:spcPts val="0"/>
              </a:spcAft>
              <a:buClr>
                <a:schemeClr val="dk1"/>
              </a:buClr>
              <a:buSzPct val="100000"/>
              <a:buChar char="●"/>
            </a:pPr>
            <a:r>
              <a:rPr b="1" lang="en" sz="4673">
                <a:solidFill>
                  <a:schemeClr val="dk1"/>
                </a:solidFill>
              </a:rPr>
              <a:t>Engagement</a:t>
            </a:r>
            <a:r>
              <a:rPr lang="en" sz="4673">
                <a:solidFill>
                  <a:schemeClr val="dk1"/>
                </a:solidFill>
              </a:rPr>
              <a:t>. Strong relationships between students, teachers, families, and schools and strong connections between schools and the broader community.</a:t>
            </a:r>
            <a:endParaRPr sz="4673">
              <a:solidFill>
                <a:schemeClr val="dk1"/>
              </a:solidFill>
            </a:endParaRPr>
          </a:p>
          <a:p>
            <a:pPr indent="-325040" lvl="0" marL="457200" marR="215900" rtl="0" algn="l">
              <a:spcBef>
                <a:spcPts val="0"/>
              </a:spcBef>
              <a:spcAft>
                <a:spcPts val="0"/>
              </a:spcAft>
              <a:buClr>
                <a:schemeClr val="dk1"/>
              </a:buClr>
              <a:buSzPct val="100000"/>
              <a:buChar char="●"/>
            </a:pPr>
            <a:r>
              <a:rPr b="1" lang="en" sz="4673">
                <a:solidFill>
                  <a:schemeClr val="dk1"/>
                </a:solidFill>
              </a:rPr>
              <a:t>Safety</a:t>
            </a:r>
            <a:r>
              <a:rPr lang="en" sz="4673">
                <a:solidFill>
                  <a:schemeClr val="dk1"/>
                </a:solidFill>
              </a:rPr>
              <a:t>. Schools and school-related activities where students are safe from violence, bullying, harassment, and controlled-substance use.</a:t>
            </a:r>
            <a:endParaRPr sz="4673">
              <a:solidFill>
                <a:schemeClr val="dk1"/>
              </a:solidFill>
            </a:endParaRPr>
          </a:p>
          <a:p>
            <a:pPr indent="-325040" lvl="0" marL="457200" marR="215900" rtl="0" algn="l">
              <a:spcBef>
                <a:spcPts val="0"/>
              </a:spcBef>
              <a:spcAft>
                <a:spcPts val="0"/>
              </a:spcAft>
              <a:buClr>
                <a:schemeClr val="dk1"/>
              </a:buClr>
              <a:buSzPct val="100000"/>
              <a:buChar char="●"/>
            </a:pPr>
            <a:r>
              <a:rPr b="1" lang="en" sz="4673">
                <a:solidFill>
                  <a:schemeClr val="dk1"/>
                </a:solidFill>
              </a:rPr>
              <a:t>Environment</a:t>
            </a:r>
            <a:r>
              <a:rPr lang="en" sz="4673">
                <a:solidFill>
                  <a:schemeClr val="dk1"/>
                </a:solidFill>
              </a:rPr>
              <a:t>. Appropriate facilities, well-managed classrooms, available school-based health supports, and a clear, fair disciplinary policy.</a:t>
            </a:r>
            <a:endParaRPr sz="4673">
              <a:solidFill>
                <a:schemeClr val="dk1"/>
              </a:solidFill>
            </a:endParaRPr>
          </a:p>
          <a:p>
            <a:pPr indent="0" lvl="0" marL="457200" marR="215900" rtl="0" algn="l">
              <a:spcBef>
                <a:spcPts val="3400"/>
              </a:spcBef>
              <a:spcAft>
                <a:spcPts val="0"/>
              </a:spcAft>
              <a:buNone/>
            </a:pPr>
            <a:r>
              <a:t/>
            </a:r>
            <a:endParaRPr>
              <a:solidFill>
                <a:srgbClr val="2B2D2F"/>
              </a:solidFill>
            </a:endParaRPr>
          </a:p>
          <a:p>
            <a:pPr indent="0" lvl="0" marL="457200" marR="215900" rtl="0" algn="l">
              <a:spcBef>
                <a:spcPts val="3400"/>
              </a:spcBef>
              <a:spcAft>
                <a:spcPts val="0"/>
              </a:spcAft>
              <a:buNone/>
            </a:pPr>
            <a:r>
              <a:t/>
            </a:r>
            <a:endParaRPr sz="1150">
              <a:solidFill>
                <a:srgbClr val="2B2D2F"/>
              </a:solidFill>
            </a:endParaRPr>
          </a:p>
          <a:p>
            <a:pPr indent="0" lvl="0" marL="0" rtl="0" algn="l">
              <a:spcBef>
                <a:spcPts val="3400"/>
              </a:spcBef>
              <a:spcAft>
                <a:spcPts val="1200"/>
              </a:spcAft>
              <a:buNone/>
            </a:pPr>
            <a:r>
              <a:t/>
            </a:r>
            <a:endParaRPr b="1" sz="1150">
              <a:solidFill>
                <a:srgbClr val="2B2D2F"/>
              </a:solidFill>
              <a:highlight>
                <a:srgbClr val="FFFFFF"/>
              </a:highlight>
            </a:endParaRPr>
          </a:p>
        </p:txBody>
      </p:sp>
      <p:sp>
        <p:nvSpPr>
          <p:cNvPr id="147" name="Google Shape;147;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CC4"/>
        </a:solidFill>
      </p:bgPr>
    </p:bg>
    <p:spTree>
      <p:nvGrpSpPr>
        <p:cNvPr id="151" name="Shape 151"/>
        <p:cNvGrpSpPr/>
        <p:nvPr/>
      </p:nvGrpSpPr>
      <p:grpSpPr>
        <a:xfrm>
          <a:off x="0" y="0"/>
          <a:ext cx="0" cy="0"/>
          <a:chOff x="0" y="0"/>
          <a:chExt cx="0" cy="0"/>
        </a:xfrm>
      </p:grpSpPr>
      <p:sp>
        <p:nvSpPr>
          <p:cNvPr id="152" name="Google Shape;152;p26"/>
          <p:cNvSpPr txBox="1"/>
          <p:nvPr>
            <p:ph type="title"/>
          </p:nvPr>
        </p:nvSpPr>
        <p:spPr>
          <a:xfrm>
            <a:off x="311700" y="100200"/>
            <a:ext cx="8520600" cy="91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lang="en" sz="2200"/>
              <a:t>Safe and Supportive Schools Model</a:t>
            </a:r>
            <a:endParaRPr/>
          </a:p>
        </p:txBody>
      </p:sp>
      <p:sp>
        <p:nvSpPr>
          <p:cNvPr id="153" name="Google Shape;153;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54" name="Google Shape;154;p26"/>
          <p:cNvPicPr preferRelativeResize="0"/>
          <p:nvPr/>
        </p:nvPicPr>
        <p:blipFill>
          <a:blip r:embed="rId3">
            <a:alphaModFix/>
          </a:blip>
          <a:stretch>
            <a:fillRect/>
          </a:stretch>
        </p:blipFill>
        <p:spPr>
          <a:xfrm>
            <a:off x="345125" y="890650"/>
            <a:ext cx="6613650" cy="4039775"/>
          </a:xfrm>
          <a:prstGeom prst="rect">
            <a:avLst/>
          </a:prstGeom>
          <a:noFill/>
          <a:ln cap="flat" cmpd="sng" w="38100">
            <a:solidFill>
              <a:schemeClr val="dk2"/>
            </a:solidFill>
            <a:prstDash val="solid"/>
            <a:round/>
            <a:headEnd len="sm" w="sm" type="none"/>
            <a:tailEnd len="sm" w="sm" type="none"/>
          </a:ln>
        </p:spPr>
      </p:pic>
      <p:sp>
        <p:nvSpPr>
          <p:cNvPr id="155" name="Google Shape;155;p26"/>
          <p:cNvSpPr txBox="1"/>
          <p:nvPr/>
        </p:nvSpPr>
        <p:spPr>
          <a:xfrm>
            <a:off x="7036125" y="863250"/>
            <a:ext cx="18630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What does your school/district Emergency Management Plan (EMP) flow chart look like? </a:t>
            </a:r>
            <a:r>
              <a:rPr b="1" lang="en">
                <a:solidFill>
                  <a:schemeClr val="dk1"/>
                </a:solidFill>
                <a:highlight>
                  <a:srgbClr val="00FF00"/>
                </a:highlight>
              </a:rPr>
              <a:t>(Pair &amp; Share)</a:t>
            </a:r>
            <a:endParaRPr b="1">
              <a:solidFill>
                <a:schemeClr val="dk1"/>
              </a:solidFill>
              <a:highlight>
                <a:srgbClr val="00FF00"/>
              </a:highlight>
            </a:endParaRPr>
          </a:p>
          <a:p>
            <a:pPr indent="0" lvl="0" marL="0" rtl="0" algn="l">
              <a:spcBef>
                <a:spcPts val="0"/>
              </a:spcBef>
              <a:spcAft>
                <a:spcPts val="0"/>
              </a:spcAft>
              <a:buNone/>
            </a:pPr>
            <a:r>
              <a:t/>
            </a:r>
            <a:endParaRPr>
              <a:solidFill>
                <a:schemeClr val="dk1"/>
              </a:solidFill>
              <a:highlight>
                <a:srgbClr val="00FF00"/>
              </a:highlight>
            </a:endParaRPr>
          </a:p>
          <a:p>
            <a:pPr indent="0" lvl="0" marL="0" rtl="0" algn="l">
              <a:spcBef>
                <a:spcPts val="0"/>
              </a:spcBef>
              <a:spcAft>
                <a:spcPts val="0"/>
              </a:spcAft>
              <a:buNone/>
            </a:pPr>
            <a:r>
              <a:t/>
            </a:r>
            <a:endParaRPr>
              <a:solidFill>
                <a:schemeClr val="dk1"/>
              </a:solidFill>
              <a:highlight>
                <a:srgbClr val="00FF00"/>
              </a:highlight>
            </a:endParaRPr>
          </a:p>
          <a:p>
            <a:pPr indent="0" lvl="0" marL="0" rtl="0" algn="l">
              <a:spcBef>
                <a:spcPts val="0"/>
              </a:spcBef>
              <a:spcAft>
                <a:spcPts val="0"/>
              </a:spcAft>
              <a:buNone/>
            </a:pPr>
            <a:r>
              <a:rPr lang="en">
                <a:solidFill>
                  <a:schemeClr val="dk1"/>
                </a:solidFill>
              </a:rPr>
              <a:t>What action can you take to develop or refine your EMP and who will be involved in the process? </a:t>
            </a:r>
            <a:r>
              <a:rPr b="1" lang="en">
                <a:solidFill>
                  <a:schemeClr val="dk1"/>
                </a:solidFill>
                <a:highlight>
                  <a:srgbClr val="FF9900"/>
                </a:highlight>
              </a:rPr>
              <a:t>(Brainstorm)</a:t>
            </a:r>
            <a:endParaRPr b="1">
              <a:solidFill>
                <a:schemeClr val="dk1"/>
              </a:solidFill>
              <a:highlight>
                <a:srgbClr val="FF9900"/>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59" name="Shape 159"/>
        <p:cNvGrpSpPr/>
        <p:nvPr/>
      </p:nvGrpSpPr>
      <p:grpSpPr>
        <a:xfrm>
          <a:off x="0" y="0"/>
          <a:ext cx="0" cy="0"/>
          <a:chOff x="0" y="0"/>
          <a:chExt cx="0" cy="0"/>
        </a:xfrm>
      </p:grpSpPr>
      <p:sp>
        <p:nvSpPr>
          <p:cNvPr id="160" name="Google Shape;160;p27"/>
          <p:cNvSpPr txBox="1"/>
          <p:nvPr>
            <p:ph type="title"/>
          </p:nvPr>
        </p:nvSpPr>
        <p:spPr>
          <a:xfrm>
            <a:off x="311700" y="29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320"/>
              <a:t>Actively Engaging Families in Creating Safe Environments</a:t>
            </a:r>
            <a:endParaRPr b="1" sz="2320"/>
          </a:p>
        </p:txBody>
      </p:sp>
      <p:sp>
        <p:nvSpPr>
          <p:cNvPr id="161" name="Google Shape;161;p27"/>
          <p:cNvSpPr txBox="1"/>
          <p:nvPr>
            <p:ph idx="1" type="body"/>
          </p:nvPr>
        </p:nvSpPr>
        <p:spPr>
          <a:xfrm>
            <a:off x="311700" y="602475"/>
            <a:ext cx="8520600" cy="434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sz="1400">
                <a:solidFill>
                  <a:schemeClr val="dk1"/>
                </a:solidFill>
                <a:highlight>
                  <a:srgbClr val="00FF00"/>
                </a:highlight>
              </a:rPr>
              <a:t>Take Action</a:t>
            </a:r>
            <a:endParaRPr b="1" sz="1400">
              <a:solidFill>
                <a:schemeClr val="dk1"/>
              </a:solidFill>
              <a:highlight>
                <a:srgbClr val="00FF00"/>
              </a:highlight>
            </a:endParaRPr>
          </a:p>
          <a:p>
            <a:pPr indent="0" lvl="0" marL="0" rtl="0" algn="l">
              <a:spcBef>
                <a:spcPts val="0"/>
              </a:spcBef>
              <a:spcAft>
                <a:spcPts val="0"/>
              </a:spcAft>
              <a:buNone/>
            </a:pPr>
            <a:r>
              <a:rPr lang="en" sz="1400">
                <a:solidFill>
                  <a:schemeClr val="dk1"/>
                </a:solidFill>
                <a:highlight>
                  <a:srgbClr val="FFFFFF"/>
                </a:highlight>
              </a:rPr>
              <a:t>It is imperative that families are actively engaged in creating safe and supportive schools for students. Leaders need to develop resources for parents and partners to implement effective and successful school safety programs. </a:t>
            </a:r>
            <a:endParaRPr sz="1400">
              <a:solidFill>
                <a:schemeClr val="dk1"/>
              </a:solidFill>
              <a:highlight>
                <a:srgbClr val="FFFFFF"/>
              </a:highlight>
            </a:endParaRPr>
          </a:p>
          <a:p>
            <a:pPr indent="0" lvl="0" marL="0" rtl="0" algn="l">
              <a:spcBef>
                <a:spcPts val="1900"/>
              </a:spcBef>
              <a:spcAft>
                <a:spcPts val="0"/>
              </a:spcAft>
              <a:buNone/>
            </a:pPr>
            <a:r>
              <a:rPr b="1" lang="en" sz="1400">
                <a:solidFill>
                  <a:schemeClr val="dk1"/>
                </a:solidFill>
                <a:highlight>
                  <a:srgbClr val="00FF00"/>
                </a:highlight>
              </a:rPr>
              <a:t>Leaders should:</a:t>
            </a:r>
            <a:r>
              <a:rPr b="1" lang="en" sz="1400">
                <a:solidFill>
                  <a:schemeClr val="dk1"/>
                </a:solidFill>
                <a:highlight>
                  <a:srgbClr val="FFFFFF"/>
                </a:highlight>
              </a:rPr>
              <a:t> </a:t>
            </a:r>
            <a:r>
              <a:rPr lang="en" sz="1400">
                <a:solidFill>
                  <a:schemeClr val="dk1"/>
                </a:solidFill>
                <a:highlight>
                  <a:srgbClr val="FFFFFF"/>
                </a:highlight>
              </a:rPr>
              <a:t>Lead parents and school communities in having conversations with their School Leaders and leadership stakeholders about: </a:t>
            </a:r>
            <a:endParaRPr sz="1400">
              <a:solidFill>
                <a:schemeClr val="dk1"/>
              </a:solidFill>
              <a:highlight>
                <a:srgbClr val="FFFFFF"/>
              </a:highlight>
            </a:endParaRPr>
          </a:p>
          <a:p>
            <a:pPr indent="-317500" lvl="0" marL="914400" rtl="0" algn="l">
              <a:spcBef>
                <a:spcPts val="1900"/>
              </a:spcBef>
              <a:spcAft>
                <a:spcPts val="0"/>
              </a:spcAft>
              <a:buClr>
                <a:schemeClr val="dk1"/>
              </a:buClr>
              <a:buSzPts val="1400"/>
              <a:buChar char="●"/>
            </a:pPr>
            <a:r>
              <a:rPr lang="en" sz="1400">
                <a:solidFill>
                  <a:schemeClr val="dk1"/>
                </a:solidFill>
                <a:highlight>
                  <a:srgbClr val="FFFFFF"/>
                </a:highlight>
              </a:rPr>
              <a:t>School safety policies and procedures </a:t>
            </a:r>
            <a:endParaRPr sz="1400">
              <a:solidFill>
                <a:schemeClr val="dk1"/>
              </a:solidFill>
              <a:highlight>
                <a:srgbClr val="FFFFFF"/>
              </a:highlight>
            </a:endParaRPr>
          </a:p>
          <a:p>
            <a:pPr indent="-317500" lvl="0" marL="914400" rtl="0" algn="l">
              <a:spcBef>
                <a:spcPts val="0"/>
              </a:spcBef>
              <a:spcAft>
                <a:spcPts val="0"/>
              </a:spcAft>
              <a:buClr>
                <a:schemeClr val="dk1"/>
              </a:buClr>
              <a:buSzPts val="1400"/>
              <a:buChar char="●"/>
            </a:pPr>
            <a:r>
              <a:rPr lang="en" sz="1400">
                <a:solidFill>
                  <a:schemeClr val="dk1"/>
                </a:solidFill>
                <a:highlight>
                  <a:srgbClr val="FFFFFF"/>
                </a:highlight>
              </a:rPr>
              <a:t>Introduce preventative resources for students, families, and school personnel</a:t>
            </a:r>
            <a:endParaRPr sz="1400">
              <a:solidFill>
                <a:schemeClr val="dk1"/>
              </a:solidFill>
              <a:highlight>
                <a:srgbClr val="FFFFFF"/>
              </a:highlight>
            </a:endParaRPr>
          </a:p>
          <a:p>
            <a:pPr indent="-317500" lvl="0" marL="914400" rtl="0" algn="l">
              <a:spcBef>
                <a:spcPts val="0"/>
              </a:spcBef>
              <a:spcAft>
                <a:spcPts val="0"/>
              </a:spcAft>
              <a:buClr>
                <a:schemeClr val="dk1"/>
              </a:buClr>
              <a:buSzPts val="1400"/>
              <a:buChar char="●"/>
            </a:pPr>
            <a:r>
              <a:rPr lang="en" sz="1400">
                <a:solidFill>
                  <a:schemeClr val="dk1"/>
                </a:solidFill>
                <a:highlight>
                  <a:srgbClr val="FFFFFF"/>
                </a:highlight>
              </a:rPr>
              <a:t>Facilitate what type of communication channels are actively in place for families and students.</a:t>
            </a:r>
            <a:endParaRPr sz="1400">
              <a:solidFill>
                <a:schemeClr val="dk1"/>
              </a:solidFill>
              <a:highlight>
                <a:srgbClr val="FFFFFF"/>
              </a:highlight>
            </a:endParaRPr>
          </a:p>
          <a:p>
            <a:pPr indent="0" lvl="0" marL="0" rtl="0" algn="l">
              <a:spcBef>
                <a:spcPts val="2200"/>
              </a:spcBef>
              <a:spcAft>
                <a:spcPts val="0"/>
              </a:spcAft>
              <a:buNone/>
            </a:pPr>
            <a:r>
              <a:rPr b="1" lang="en" sz="1400">
                <a:solidFill>
                  <a:schemeClr val="dk1"/>
                </a:solidFill>
                <a:highlight>
                  <a:srgbClr val="FFFF00"/>
                </a:highlight>
              </a:rPr>
              <a:t>Question:</a:t>
            </a:r>
            <a:r>
              <a:rPr lang="en" sz="1400">
                <a:solidFill>
                  <a:schemeClr val="dk1"/>
                </a:solidFill>
                <a:highlight>
                  <a:srgbClr val="FFFF00"/>
                </a:highlight>
              </a:rPr>
              <a:t> </a:t>
            </a:r>
            <a:r>
              <a:rPr lang="en" sz="1400">
                <a:solidFill>
                  <a:schemeClr val="dk1"/>
                </a:solidFill>
                <a:highlight>
                  <a:srgbClr val="FFFFFF"/>
                </a:highlight>
              </a:rPr>
              <a:t>What are 2 critical actions you are considering today for taking leadership actions in engaging Families???</a:t>
            </a:r>
            <a:endParaRPr sz="1400">
              <a:solidFill>
                <a:schemeClr val="dk1"/>
              </a:solidFill>
              <a:highlight>
                <a:srgbClr val="FFFFFF"/>
              </a:highlight>
            </a:endParaRPr>
          </a:p>
          <a:p>
            <a:pPr indent="0" lvl="0" marL="0" rtl="0" algn="l">
              <a:spcBef>
                <a:spcPts val="2200"/>
              </a:spcBef>
              <a:spcAft>
                <a:spcPts val="2200"/>
              </a:spcAft>
              <a:buNone/>
            </a:pPr>
            <a:r>
              <a:t/>
            </a:r>
            <a:endParaRPr sz="1400">
              <a:solidFill>
                <a:schemeClr val="dk1"/>
              </a:solidFill>
              <a:highlight>
                <a:srgbClr val="FFFFFF"/>
              </a:highlight>
            </a:endParaRPr>
          </a:p>
        </p:txBody>
      </p:sp>
      <p:sp>
        <p:nvSpPr>
          <p:cNvPr id="162" name="Google Shape;162;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66" name="Shape 166"/>
        <p:cNvGrpSpPr/>
        <p:nvPr/>
      </p:nvGrpSpPr>
      <p:grpSpPr>
        <a:xfrm>
          <a:off x="0" y="0"/>
          <a:ext cx="0" cy="0"/>
          <a:chOff x="0" y="0"/>
          <a:chExt cx="0" cy="0"/>
        </a:xfrm>
      </p:grpSpPr>
      <p:sp>
        <p:nvSpPr>
          <p:cNvPr id="167" name="Google Shape;167;p28"/>
          <p:cNvSpPr txBox="1"/>
          <p:nvPr>
            <p:ph type="title"/>
          </p:nvPr>
        </p:nvSpPr>
        <p:spPr>
          <a:xfrm>
            <a:off x="311700" y="519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Actively Engaging Families...</a:t>
            </a:r>
            <a:endParaRPr b="1"/>
          </a:p>
        </p:txBody>
      </p:sp>
      <p:sp>
        <p:nvSpPr>
          <p:cNvPr id="168" name="Google Shape;168;p28"/>
          <p:cNvSpPr txBox="1"/>
          <p:nvPr>
            <p:ph idx="1" type="body"/>
          </p:nvPr>
        </p:nvSpPr>
        <p:spPr>
          <a:xfrm>
            <a:off x="333850" y="587750"/>
            <a:ext cx="8520600" cy="44220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0"/>
              </a:spcAft>
              <a:buNone/>
            </a:pPr>
            <a:r>
              <a:rPr b="1" lang="en" sz="4400">
                <a:solidFill>
                  <a:schemeClr val="dk1"/>
                </a:solidFill>
                <a:highlight>
                  <a:srgbClr val="FFFFFF"/>
                </a:highlight>
              </a:rPr>
              <a:t>Mobilizing Family Stakeholders</a:t>
            </a:r>
            <a:r>
              <a:rPr lang="en" sz="4400">
                <a:solidFill>
                  <a:schemeClr val="dk1"/>
                </a:solidFill>
                <a:highlight>
                  <a:srgbClr val="FFFFFF"/>
                </a:highlight>
              </a:rPr>
              <a:t> with resources to get in the know about school safety, host a school safety forum and advocate to decision makers about school safety.</a:t>
            </a:r>
            <a:endParaRPr sz="4400">
              <a:solidFill>
                <a:schemeClr val="dk1"/>
              </a:solidFill>
              <a:highlight>
                <a:srgbClr val="FFFFFF"/>
              </a:highlight>
            </a:endParaRPr>
          </a:p>
          <a:p>
            <a:pPr indent="0" lvl="0" marL="0" rtl="0" algn="l">
              <a:spcBef>
                <a:spcPts val="0"/>
              </a:spcBef>
              <a:spcAft>
                <a:spcPts val="0"/>
              </a:spcAft>
              <a:buNone/>
            </a:pPr>
            <a:r>
              <a:t/>
            </a:r>
            <a:endParaRPr b="1" sz="4400">
              <a:solidFill>
                <a:schemeClr val="dk1"/>
              </a:solidFill>
              <a:highlight>
                <a:srgbClr val="FFFFFF"/>
              </a:highlight>
            </a:endParaRPr>
          </a:p>
          <a:p>
            <a:pPr indent="0" lvl="0" marL="0" rtl="0" algn="l">
              <a:spcBef>
                <a:spcPts val="0"/>
              </a:spcBef>
              <a:spcAft>
                <a:spcPts val="0"/>
              </a:spcAft>
              <a:buNone/>
            </a:pPr>
            <a:r>
              <a:rPr b="1" lang="en" sz="4400">
                <a:solidFill>
                  <a:schemeClr val="dk1"/>
                </a:solidFill>
                <a:highlight>
                  <a:srgbClr val="00FF00"/>
                </a:highlight>
              </a:rPr>
              <a:t>Take Action</a:t>
            </a:r>
            <a:endParaRPr b="1" sz="4400">
              <a:solidFill>
                <a:schemeClr val="dk1"/>
              </a:solidFill>
              <a:highlight>
                <a:srgbClr val="00FF00"/>
              </a:highlight>
            </a:endParaRPr>
          </a:p>
          <a:p>
            <a:pPr indent="0" lvl="0" marL="0" rtl="0" algn="l">
              <a:spcBef>
                <a:spcPts val="0"/>
              </a:spcBef>
              <a:spcAft>
                <a:spcPts val="0"/>
              </a:spcAft>
              <a:buNone/>
            </a:pPr>
            <a:r>
              <a:rPr b="1" lang="en" sz="4400">
                <a:solidFill>
                  <a:schemeClr val="dk1"/>
                </a:solidFill>
                <a:highlight>
                  <a:srgbClr val="00FF00"/>
                </a:highlight>
              </a:rPr>
              <a:t>Leaders should:</a:t>
            </a:r>
            <a:r>
              <a:rPr lang="en" sz="4400">
                <a:solidFill>
                  <a:schemeClr val="dk1"/>
                </a:solidFill>
                <a:highlight>
                  <a:srgbClr val="FFFFFF"/>
                </a:highlight>
              </a:rPr>
              <a:t> Develop a comprehensive school safety program with the goal of improving safety and security by mobilizing parents, school administrators, elected officials, policymakers, and students to take action on the issue of school safety and security. </a:t>
            </a:r>
            <a:endParaRPr sz="4400">
              <a:solidFill>
                <a:schemeClr val="dk1"/>
              </a:solidFill>
              <a:highlight>
                <a:srgbClr val="FFFFFF"/>
              </a:highlight>
            </a:endParaRPr>
          </a:p>
          <a:p>
            <a:pPr indent="-319405" lvl="0" marL="457200" rtl="0" algn="l">
              <a:lnSpc>
                <a:spcPct val="100000"/>
              </a:lnSpc>
              <a:spcBef>
                <a:spcPts val="1100"/>
              </a:spcBef>
              <a:spcAft>
                <a:spcPts val="0"/>
              </a:spcAft>
              <a:buClr>
                <a:schemeClr val="dk1"/>
              </a:buClr>
              <a:buSzPct val="100000"/>
              <a:buChar char="●"/>
            </a:pPr>
            <a:r>
              <a:rPr lang="en" sz="4400">
                <a:solidFill>
                  <a:schemeClr val="dk1"/>
                </a:solidFill>
                <a:highlight>
                  <a:srgbClr val="FFFFFF"/>
                </a:highlight>
              </a:rPr>
              <a:t>Educates individuals on the elements of school safety</a:t>
            </a:r>
            <a:endParaRPr sz="4400">
              <a:solidFill>
                <a:schemeClr val="dk1"/>
              </a:solidFill>
              <a:highlight>
                <a:srgbClr val="FFFFFF"/>
              </a:highlight>
            </a:endParaRPr>
          </a:p>
          <a:p>
            <a:pPr indent="-319405" lvl="0" marL="457200" rtl="0" algn="l">
              <a:lnSpc>
                <a:spcPct val="100000"/>
              </a:lnSpc>
              <a:spcBef>
                <a:spcPts val="0"/>
              </a:spcBef>
              <a:spcAft>
                <a:spcPts val="0"/>
              </a:spcAft>
              <a:buClr>
                <a:schemeClr val="dk1"/>
              </a:buClr>
              <a:buSzPct val="100000"/>
              <a:buChar char="●"/>
            </a:pPr>
            <a:r>
              <a:rPr lang="en" sz="4400">
                <a:solidFill>
                  <a:schemeClr val="dk1"/>
                </a:solidFill>
                <a:highlight>
                  <a:srgbClr val="FFFFFF"/>
                </a:highlight>
              </a:rPr>
              <a:t>Engage school administrators, parents, students, law enforcement, and other community members in making the school safer</a:t>
            </a:r>
            <a:endParaRPr sz="4400">
              <a:solidFill>
                <a:schemeClr val="dk1"/>
              </a:solidFill>
              <a:highlight>
                <a:srgbClr val="FFFFFF"/>
              </a:highlight>
            </a:endParaRPr>
          </a:p>
          <a:p>
            <a:pPr indent="-319405" lvl="0" marL="457200" rtl="0" algn="l">
              <a:lnSpc>
                <a:spcPct val="100000"/>
              </a:lnSpc>
              <a:spcBef>
                <a:spcPts val="0"/>
              </a:spcBef>
              <a:spcAft>
                <a:spcPts val="0"/>
              </a:spcAft>
              <a:buClr>
                <a:schemeClr val="dk1"/>
              </a:buClr>
              <a:buSzPct val="100000"/>
              <a:buChar char="●"/>
            </a:pPr>
            <a:r>
              <a:rPr lang="en" sz="4400">
                <a:solidFill>
                  <a:schemeClr val="dk1"/>
                </a:solidFill>
                <a:highlight>
                  <a:srgbClr val="FFFFFF"/>
                </a:highlight>
              </a:rPr>
              <a:t>Facilitates the development of strategic plans</a:t>
            </a:r>
            <a:endParaRPr sz="4400">
              <a:solidFill>
                <a:schemeClr val="dk1"/>
              </a:solidFill>
              <a:highlight>
                <a:srgbClr val="FFFFFF"/>
              </a:highlight>
            </a:endParaRPr>
          </a:p>
          <a:p>
            <a:pPr indent="0" lvl="0" marL="457200" rtl="0" algn="l">
              <a:spcBef>
                <a:spcPts val="1100"/>
              </a:spcBef>
              <a:spcAft>
                <a:spcPts val="0"/>
              </a:spcAft>
              <a:buNone/>
            </a:pPr>
            <a:r>
              <a:t/>
            </a:r>
            <a:endParaRPr sz="4400">
              <a:solidFill>
                <a:srgbClr val="333333"/>
              </a:solidFill>
              <a:highlight>
                <a:srgbClr val="FFFFFF"/>
              </a:highlight>
            </a:endParaRPr>
          </a:p>
          <a:p>
            <a:pPr indent="0" lvl="0" marL="457200" rtl="0" algn="l">
              <a:spcBef>
                <a:spcPts val="1100"/>
              </a:spcBef>
              <a:spcAft>
                <a:spcPts val="0"/>
              </a:spcAft>
              <a:buNone/>
            </a:pPr>
            <a:r>
              <a:t/>
            </a:r>
            <a:endParaRPr sz="1500">
              <a:solidFill>
                <a:srgbClr val="444444"/>
              </a:solidFill>
              <a:highlight>
                <a:srgbClr val="FFFFFF"/>
              </a:highlight>
            </a:endParaRPr>
          </a:p>
          <a:p>
            <a:pPr indent="0" lvl="0" marL="457200" rtl="0" algn="l">
              <a:spcBef>
                <a:spcPts val="2200"/>
              </a:spcBef>
              <a:spcAft>
                <a:spcPts val="0"/>
              </a:spcAft>
              <a:buNone/>
            </a:pPr>
            <a:r>
              <a:t/>
            </a:r>
            <a:endParaRPr b="1" sz="1500">
              <a:highlight>
                <a:srgbClr val="FFFFFF"/>
              </a:highlight>
            </a:endParaRPr>
          </a:p>
          <a:p>
            <a:pPr indent="0" lvl="0" marL="0" rtl="0" algn="l">
              <a:spcBef>
                <a:spcPts val="2200"/>
              </a:spcBef>
              <a:spcAft>
                <a:spcPts val="2200"/>
              </a:spcAft>
              <a:buNone/>
            </a:pPr>
            <a:r>
              <a:t/>
            </a:r>
            <a:endParaRPr b="1" sz="1500">
              <a:highlight>
                <a:srgbClr val="FFFFFF"/>
              </a:highlight>
            </a:endParaRPr>
          </a:p>
        </p:txBody>
      </p:sp>
      <p:sp>
        <p:nvSpPr>
          <p:cNvPr id="169" name="Google Shape;169;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73" name="Shape 173"/>
        <p:cNvGrpSpPr/>
        <p:nvPr/>
      </p:nvGrpSpPr>
      <p:grpSpPr>
        <a:xfrm>
          <a:off x="0" y="0"/>
          <a:ext cx="0" cy="0"/>
          <a:chOff x="0" y="0"/>
          <a:chExt cx="0" cy="0"/>
        </a:xfrm>
      </p:grpSpPr>
      <p:sp>
        <p:nvSpPr>
          <p:cNvPr id="174" name="Google Shape;174;p29"/>
          <p:cNvSpPr txBox="1"/>
          <p:nvPr>
            <p:ph type="title"/>
          </p:nvPr>
        </p:nvSpPr>
        <p:spPr>
          <a:xfrm>
            <a:off x="284025" y="61475"/>
            <a:ext cx="3839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Time for some action…</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5" name="Google Shape;175;p29"/>
          <p:cNvSpPr txBox="1"/>
          <p:nvPr>
            <p:ph idx="1" type="body"/>
          </p:nvPr>
        </p:nvSpPr>
        <p:spPr>
          <a:xfrm>
            <a:off x="284025" y="544725"/>
            <a:ext cx="8373000" cy="4512000"/>
          </a:xfrm>
          <a:prstGeom prst="rect">
            <a:avLst/>
          </a:prstGeom>
        </p:spPr>
        <p:txBody>
          <a:bodyPr anchorCtr="0" anchor="t" bIns="91425" lIns="91425" spcFirstLastPara="1" rIns="91425" wrap="square" tIns="91425">
            <a:normAutofit fontScale="25000" lnSpcReduction="20000"/>
          </a:bodyPr>
          <a:lstStyle/>
          <a:p>
            <a:pPr indent="0" lvl="0" marL="0" rtl="0" algn="l">
              <a:lnSpc>
                <a:spcPct val="100000"/>
              </a:lnSpc>
              <a:spcBef>
                <a:spcPts val="0"/>
              </a:spcBef>
              <a:spcAft>
                <a:spcPts val="0"/>
              </a:spcAft>
              <a:buNone/>
            </a:pPr>
            <a:r>
              <a:rPr lang="en" sz="5600">
                <a:solidFill>
                  <a:schemeClr val="dk1"/>
                </a:solidFill>
                <a:highlight>
                  <a:srgbClr val="FFFFFF"/>
                </a:highlight>
              </a:rPr>
              <a:t>A critical action model is creating a comprehensive approach to school safety that addresses school safety problems that may be promoting an unsafe school environment.  </a:t>
            </a:r>
            <a:r>
              <a:rPr lang="en" sz="5600">
                <a:solidFill>
                  <a:schemeClr val="dk1"/>
                </a:solidFill>
              </a:rPr>
              <a:t>In a small group brainstorm your ideas and lead a </a:t>
            </a:r>
            <a:r>
              <a:rPr lang="en" sz="5600">
                <a:solidFill>
                  <a:schemeClr val="dk1"/>
                </a:solidFill>
              </a:rPr>
              <a:t>discussion on the following:</a:t>
            </a:r>
            <a:endParaRPr sz="5600">
              <a:solidFill>
                <a:schemeClr val="dk1"/>
              </a:solidFill>
            </a:endParaRPr>
          </a:p>
          <a:p>
            <a:pPr indent="0" lvl="0" marL="0" rtl="0" algn="l">
              <a:lnSpc>
                <a:spcPct val="100000"/>
              </a:lnSpc>
              <a:spcBef>
                <a:spcPts val="1200"/>
              </a:spcBef>
              <a:spcAft>
                <a:spcPts val="0"/>
              </a:spcAft>
              <a:buNone/>
            </a:pPr>
            <a:r>
              <a:rPr b="1" lang="en" sz="5600">
                <a:solidFill>
                  <a:schemeClr val="dk1"/>
                </a:solidFill>
                <a:highlight>
                  <a:srgbClr val="00FF00"/>
                </a:highlight>
              </a:rPr>
              <a:t>Take Action</a:t>
            </a:r>
            <a:endParaRPr b="1" sz="5600">
              <a:solidFill>
                <a:schemeClr val="dk1"/>
              </a:solidFill>
              <a:highlight>
                <a:srgbClr val="00FF00"/>
              </a:highlight>
            </a:endParaRPr>
          </a:p>
          <a:p>
            <a:pPr indent="0" lvl="0" marL="0" rtl="0" algn="l">
              <a:lnSpc>
                <a:spcPct val="100000"/>
              </a:lnSpc>
              <a:spcBef>
                <a:spcPts val="0"/>
              </a:spcBef>
              <a:spcAft>
                <a:spcPts val="0"/>
              </a:spcAft>
              <a:buClr>
                <a:schemeClr val="dk1"/>
              </a:buClr>
              <a:buSzPts val="275"/>
              <a:buFont typeface="Arial"/>
              <a:buNone/>
            </a:pPr>
            <a:r>
              <a:rPr b="1" lang="en" sz="5600">
                <a:solidFill>
                  <a:schemeClr val="dk1"/>
                </a:solidFill>
                <a:highlight>
                  <a:srgbClr val="00FF00"/>
                </a:highlight>
              </a:rPr>
              <a:t>Leaders Should:</a:t>
            </a:r>
            <a:r>
              <a:rPr lang="en" sz="5600">
                <a:solidFill>
                  <a:schemeClr val="dk1"/>
                </a:solidFill>
                <a:highlight>
                  <a:srgbClr val="00FF00"/>
                </a:highlight>
              </a:rPr>
              <a:t> </a:t>
            </a:r>
            <a:r>
              <a:rPr lang="en" sz="5600">
                <a:solidFill>
                  <a:schemeClr val="dk1"/>
                </a:solidFill>
                <a:highlight>
                  <a:srgbClr val="FFFFFF"/>
                </a:highlight>
              </a:rPr>
              <a:t>Take a few minutes to develop a graphic organizer your model based on each action below. Write down your ideas and continue to refine and develop them over time.</a:t>
            </a:r>
            <a:endParaRPr sz="5600">
              <a:solidFill>
                <a:schemeClr val="dk1"/>
              </a:solidFill>
              <a:highlight>
                <a:srgbClr val="FFFFFF"/>
              </a:highlight>
            </a:endParaRPr>
          </a:p>
          <a:p>
            <a:pPr indent="0" lvl="0" marL="0" rtl="0" algn="l">
              <a:spcBef>
                <a:spcPts val="1100"/>
              </a:spcBef>
              <a:spcAft>
                <a:spcPts val="0"/>
              </a:spcAft>
              <a:buNone/>
            </a:pPr>
            <a:r>
              <a:rPr lang="en" sz="5600">
                <a:solidFill>
                  <a:schemeClr val="dk1"/>
                </a:solidFill>
                <a:highlight>
                  <a:srgbClr val="FFFFFF"/>
                </a:highlight>
              </a:rPr>
              <a:t>Form an action team 				- Who will this be in your district /building?</a:t>
            </a:r>
            <a:endParaRPr sz="5600">
              <a:solidFill>
                <a:schemeClr val="dk1"/>
              </a:solidFill>
              <a:highlight>
                <a:srgbClr val="FFFFFF"/>
              </a:highlight>
            </a:endParaRPr>
          </a:p>
          <a:p>
            <a:pPr indent="0" lvl="0" marL="0" rtl="0" algn="l">
              <a:spcBef>
                <a:spcPts val="1100"/>
              </a:spcBef>
              <a:spcAft>
                <a:spcPts val="0"/>
              </a:spcAft>
              <a:buNone/>
            </a:pPr>
            <a:r>
              <a:rPr lang="en" sz="5600">
                <a:solidFill>
                  <a:schemeClr val="dk1"/>
                </a:solidFill>
                <a:highlight>
                  <a:srgbClr val="FFFFFF"/>
                </a:highlight>
              </a:rPr>
              <a:t>Identify safety and security problems	- What are some major obstacles that require action? </a:t>
            </a:r>
            <a:endParaRPr sz="5600">
              <a:solidFill>
                <a:schemeClr val="dk1"/>
              </a:solidFill>
              <a:highlight>
                <a:srgbClr val="FFFFFF"/>
              </a:highlight>
            </a:endParaRPr>
          </a:p>
          <a:p>
            <a:pPr indent="0" lvl="0" marL="0" rtl="0" algn="l">
              <a:spcBef>
                <a:spcPts val="1100"/>
              </a:spcBef>
              <a:spcAft>
                <a:spcPts val="0"/>
              </a:spcAft>
              <a:buNone/>
            </a:pPr>
            <a:r>
              <a:rPr lang="en" sz="5600">
                <a:solidFill>
                  <a:schemeClr val="dk1"/>
                </a:solidFill>
                <a:highlight>
                  <a:srgbClr val="FFFFFF"/>
                </a:highlight>
              </a:rPr>
              <a:t>Hold a school safety and security forum	- When will you hold the forum? Who is invited?</a:t>
            </a:r>
            <a:endParaRPr sz="5600">
              <a:solidFill>
                <a:schemeClr val="dk1"/>
              </a:solidFill>
              <a:highlight>
                <a:srgbClr val="FFFFFF"/>
              </a:highlight>
            </a:endParaRPr>
          </a:p>
          <a:p>
            <a:pPr indent="0" lvl="0" marL="0" rtl="0" algn="l">
              <a:spcBef>
                <a:spcPts val="1100"/>
              </a:spcBef>
              <a:spcAft>
                <a:spcPts val="0"/>
              </a:spcAft>
              <a:buNone/>
            </a:pPr>
            <a:r>
              <a:rPr lang="en" sz="5600">
                <a:solidFill>
                  <a:schemeClr val="dk1"/>
                </a:solidFill>
                <a:highlight>
                  <a:srgbClr val="FFFFFF"/>
                </a:highlight>
              </a:rPr>
              <a:t>Develop an action plan				- What goals and objectives will you develop for your plan?</a:t>
            </a:r>
            <a:endParaRPr sz="5600">
              <a:solidFill>
                <a:schemeClr val="dk1"/>
              </a:solidFill>
              <a:highlight>
                <a:srgbClr val="FFFFFF"/>
              </a:highlight>
            </a:endParaRPr>
          </a:p>
          <a:p>
            <a:pPr indent="0" lvl="0" marL="0" rtl="0" algn="l">
              <a:spcBef>
                <a:spcPts val="1100"/>
              </a:spcBef>
              <a:spcAft>
                <a:spcPts val="0"/>
              </a:spcAft>
              <a:buNone/>
            </a:pPr>
            <a:r>
              <a:rPr lang="en" sz="5600">
                <a:solidFill>
                  <a:schemeClr val="dk1"/>
                </a:solidFill>
                <a:highlight>
                  <a:srgbClr val="FFFFFF"/>
                </a:highlight>
              </a:rPr>
              <a:t>Publicize your initiative				- Which media forums will you use to communicate the plan?</a:t>
            </a:r>
            <a:endParaRPr sz="5600">
              <a:solidFill>
                <a:schemeClr val="dk1"/>
              </a:solidFill>
              <a:highlight>
                <a:srgbClr val="FFFFFF"/>
              </a:highlight>
            </a:endParaRPr>
          </a:p>
          <a:p>
            <a:pPr indent="0" lvl="0" marL="0" rtl="0" algn="l">
              <a:spcBef>
                <a:spcPts val="1100"/>
              </a:spcBef>
              <a:spcAft>
                <a:spcPts val="0"/>
              </a:spcAft>
              <a:buNone/>
            </a:pPr>
            <a:r>
              <a:rPr lang="en" sz="5600">
                <a:solidFill>
                  <a:schemeClr val="dk1"/>
                </a:solidFill>
                <a:highlight>
                  <a:srgbClr val="FFFFFF"/>
                </a:highlight>
              </a:rPr>
              <a:t>Advocate for your cause			- How are you achieving community buy in?</a:t>
            </a:r>
            <a:endParaRPr sz="5600">
              <a:solidFill>
                <a:schemeClr val="dk1"/>
              </a:solidFill>
              <a:highlight>
                <a:srgbClr val="FFFFFF"/>
              </a:highlight>
            </a:endParaRPr>
          </a:p>
          <a:p>
            <a:pPr indent="0" lvl="0" marL="0" rtl="0" algn="l">
              <a:spcBef>
                <a:spcPts val="1100"/>
              </a:spcBef>
              <a:spcAft>
                <a:spcPts val="0"/>
              </a:spcAft>
              <a:buNone/>
            </a:pPr>
            <a:r>
              <a:rPr lang="en" sz="5600">
                <a:solidFill>
                  <a:schemeClr val="dk1"/>
                </a:solidFill>
                <a:highlight>
                  <a:srgbClr val="FFFFFF"/>
                </a:highlight>
              </a:rPr>
              <a:t>Evaluate success and revise the plan	- How often will you evaluate and update your plan?</a:t>
            </a:r>
            <a:endParaRPr sz="5600">
              <a:solidFill>
                <a:schemeClr val="dk1"/>
              </a:solidFill>
              <a:highlight>
                <a:srgbClr val="FFFFFF"/>
              </a:highlight>
            </a:endParaRPr>
          </a:p>
          <a:p>
            <a:pPr indent="0" lvl="0" marL="457200" rtl="0" algn="l">
              <a:spcBef>
                <a:spcPts val="1100"/>
              </a:spcBef>
              <a:spcAft>
                <a:spcPts val="0"/>
              </a:spcAft>
              <a:buClr>
                <a:schemeClr val="dk1"/>
              </a:buClr>
              <a:buSzPct val="73333"/>
              <a:buFont typeface="Arial"/>
              <a:buNone/>
            </a:pPr>
            <a:r>
              <a:t/>
            </a:r>
            <a:endParaRPr sz="1500">
              <a:solidFill>
                <a:srgbClr val="444444"/>
              </a:solidFill>
              <a:highlight>
                <a:srgbClr val="FFFFFF"/>
              </a:highlight>
            </a:endParaRPr>
          </a:p>
          <a:p>
            <a:pPr indent="0" lvl="0" marL="0" rtl="0" algn="l">
              <a:spcBef>
                <a:spcPts val="2200"/>
              </a:spcBef>
              <a:spcAft>
                <a:spcPts val="1200"/>
              </a:spcAft>
              <a:buNone/>
            </a:pPr>
            <a:r>
              <a:t/>
            </a:r>
            <a:endParaRPr/>
          </a:p>
        </p:txBody>
      </p:sp>
      <p:sp>
        <p:nvSpPr>
          <p:cNvPr id="176" name="Google Shape;176;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77" name="Google Shape;177;p29"/>
          <p:cNvPicPr preferRelativeResize="0"/>
          <p:nvPr/>
        </p:nvPicPr>
        <p:blipFill rotWithShape="1">
          <a:blip r:embed="rId3">
            <a:alphaModFix/>
          </a:blip>
          <a:srcRect b="11179" l="0" r="0" t="-11180"/>
          <a:stretch/>
        </p:blipFill>
        <p:spPr>
          <a:xfrm>
            <a:off x="7796350" y="1215000"/>
            <a:ext cx="1610900" cy="1139275"/>
          </a:xfrm>
          <a:prstGeom prst="rect">
            <a:avLst/>
          </a:prstGeom>
          <a:noFill/>
          <a:ln>
            <a:noFill/>
          </a:ln>
        </p:spPr>
      </p:pic>
      <p:pic>
        <p:nvPicPr>
          <p:cNvPr id="178" name="Google Shape;178;p29"/>
          <p:cNvPicPr preferRelativeResize="0"/>
          <p:nvPr/>
        </p:nvPicPr>
        <p:blipFill>
          <a:blip r:embed="rId4">
            <a:alphaModFix/>
          </a:blip>
          <a:stretch>
            <a:fillRect/>
          </a:stretch>
        </p:blipFill>
        <p:spPr>
          <a:xfrm>
            <a:off x="3385725" y="4206275"/>
            <a:ext cx="1547275" cy="9372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82" name="Shape 182"/>
        <p:cNvGrpSpPr/>
        <p:nvPr/>
      </p:nvGrpSpPr>
      <p:grpSpPr>
        <a:xfrm>
          <a:off x="0" y="0"/>
          <a:ext cx="0" cy="0"/>
          <a:chOff x="0" y="0"/>
          <a:chExt cx="0" cy="0"/>
        </a:xfrm>
      </p:grpSpPr>
      <p:sp>
        <p:nvSpPr>
          <p:cNvPr id="183" name="Google Shape;183;p30"/>
          <p:cNvSpPr txBox="1"/>
          <p:nvPr>
            <p:ph type="title"/>
          </p:nvPr>
        </p:nvSpPr>
        <p:spPr>
          <a:xfrm>
            <a:off x="311700" y="46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Actively Engaging Families...</a:t>
            </a:r>
            <a:endParaRPr b="1"/>
          </a:p>
        </p:txBody>
      </p:sp>
      <p:sp>
        <p:nvSpPr>
          <p:cNvPr id="184" name="Google Shape;184;p30"/>
          <p:cNvSpPr txBox="1"/>
          <p:nvPr>
            <p:ph idx="1" type="body"/>
          </p:nvPr>
        </p:nvSpPr>
        <p:spPr>
          <a:xfrm>
            <a:off x="70875" y="517700"/>
            <a:ext cx="8761500" cy="4342200"/>
          </a:xfrm>
          <a:prstGeom prst="rect">
            <a:avLst/>
          </a:prstGeom>
        </p:spPr>
        <p:txBody>
          <a:bodyPr anchorCtr="0" anchor="t" bIns="91425" lIns="91425" spcFirstLastPara="1" rIns="91425" wrap="square" tIns="91425">
            <a:normAutofit fontScale="25000" lnSpcReduction="20000"/>
          </a:bodyPr>
          <a:lstStyle/>
          <a:p>
            <a:pPr indent="0" lvl="0" marL="457200" rtl="0" algn="l">
              <a:spcBef>
                <a:spcPts val="0"/>
              </a:spcBef>
              <a:spcAft>
                <a:spcPts val="0"/>
              </a:spcAft>
              <a:buNone/>
            </a:pPr>
            <a:r>
              <a:rPr b="1" lang="en" sz="5600">
                <a:solidFill>
                  <a:schemeClr val="dk1"/>
                </a:solidFill>
                <a:highlight>
                  <a:srgbClr val="FFFFFF"/>
                </a:highlight>
              </a:rPr>
              <a:t>Mobilizing for Change:</a:t>
            </a:r>
            <a:endParaRPr b="1" sz="5600">
              <a:solidFill>
                <a:schemeClr val="dk1"/>
              </a:solidFill>
              <a:highlight>
                <a:srgbClr val="FFFFFF"/>
              </a:highlight>
            </a:endParaRPr>
          </a:p>
          <a:p>
            <a:pPr indent="457200" lvl="0" marL="0" rtl="0" algn="l">
              <a:spcBef>
                <a:spcPts val="2200"/>
              </a:spcBef>
              <a:spcAft>
                <a:spcPts val="0"/>
              </a:spcAft>
              <a:buNone/>
            </a:pPr>
            <a:r>
              <a:rPr lang="en" sz="5600">
                <a:solidFill>
                  <a:schemeClr val="dk1"/>
                </a:solidFill>
                <a:highlight>
                  <a:srgbClr val="FFFFFF"/>
                </a:highlight>
              </a:rPr>
              <a:t>Focuses on action—what can school leaders, family members, and community partners do to ensure	that schools are safe and supportive places for our children to learn. </a:t>
            </a:r>
            <a:endParaRPr sz="5600">
              <a:solidFill>
                <a:schemeClr val="dk1"/>
              </a:solidFill>
              <a:highlight>
                <a:srgbClr val="FFFFFF"/>
              </a:highlight>
            </a:endParaRPr>
          </a:p>
          <a:p>
            <a:pPr indent="0" lvl="0" marL="457200" rtl="0" algn="l">
              <a:spcBef>
                <a:spcPts val="2200"/>
              </a:spcBef>
              <a:spcAft>
                <a:spcPts val="0"/>
              </a:spcAft>
              <a:buNone/>
            </a:pPr>
            <a:r>
              <a:rPr lang="en" sz="5600">
                <a:solidFill>
                  <a:schemeClr val="dk1"/>
                </a:solidFill>
                <a:highlight>
                  <a:srgbClr val="FFFFFF"/>
                </a:highlight>
              </a:rPr>
              <a:t>Two lessons from Sandy Hook. </a:t>
            </a:r>
            <a:endParaRPr sz="5600">
              <a:solidFill>
                <a:schemeClr val="dk1"/>
              </a:solidFill>
              <a:highlight>
                <a:srgbClr val="FFFFFF"/>
              </a:highlight>
            </a:endParaRPr>
          </a:p>
          <a:p>
            <a:pPr indent="0" lvl="0" marL="457200" rtl="0" algn="l">
              <a:spcBef>
                <a:spcPts val="2200"/>
              </a:spcBef>
              <a:spcAft>
                <a:spcPts val="0"/>
              </a:spcAft>
              <a:buNone/>
            </a:pPr>
            <a:r>
              <a:rPr b="1" lang="en" sz="5600">
                <a:solidFill>
                  <a:schemeClr val="dk1"/>
                </a:solidFill>
                <a:highlight>
                  <a:srgbClr val="00FF00"/>
                </a:highlight>
              </a:rPr>
              <a:t>Take Action</a:t>
            </a:r>
            <a:endParaRPr b="1" sz="5600">
              <a:solidFill>
                <a:schemeClr val="dk1"/>
              </a:solidFill>
              <a:highlight>
                <a:srgbClr val="00FF00"/>
              </a:highlight>
            </a:endParaRPr>
          </a:p>
          <a:p>
            <a:pPr indent="0" lvl="0" marL="457200" rtl="0" algn="l">
              <a:spcBef>
                <a:spcPts val="2200"/>
              </a:spcBef>
              <a:spcAft>
                <a:spcPts val="0"/>
              </a:spcAft>
              <a:buNone/>
            </a:pPr>
            <a:r>
              <a:rPr b="1" lang="en" sz="5600">
                <a:solidFill>
                  <a:schemeClr val="dk1"/>
                </a:solidFill>
                <a:highlight>
                  <a:srgbClr val="00FF00"/>
                </a:highlight>
              </a:rPr>
              <a:t>Leaders Should:</a:t>
            </a:r>
            <a:r>
              <a:rPr lang="en" sz="5600">
                <a:solidFill>
                  <a:schemeClr val="dk1"/>
                </a:solidFill>
                <a:highlight>
                  <a:srgbClr val="00FF00"/>
                </a:highlight>
              </a:rPr>
              <a:t> </a:t>
            </a:r>
            <a:r>
              <a:rPr lang="en" sz="5600">
                <a:solidFill>
                  <a:schemeClr val="dk1"/>
                </a:solidFill>
                <a:highlight>
                  <a:srgbClr val="FFFFFF"/>
                </a:highlight>
              </a:rPr>
              <a:t>Watch and share the following videos to learn more about about creating change in your community.</a:t>
            </a:r>
            <a:endParaRPr sz="5600">
              <a:solidFill>
                <a:schemeClr val="dk1"/>
              </a:solidFill>
              <a:highlight>
                <a:srgbClr val="FFFFFF"/>
              </a:highlight>
            </a:endParaRPr>
          </a:p>
          <a:p>
            <a:pPr indent="0" lvl="0" marL="457200" rtl="0" algn="l">
              <a:spcBef>
                <a:spcPts val="2200"/>
              </a:spcBef>
              <a:spcAft>
                <a:spcPts val="0"/>
              </a:spcAft>
              <a:buNone/>
            </a:pPr>
            <a:r>
              <a:rPr lang="en" sz="5600" u="sng">
                <a:solidFill>
                  <a:srgbClr val="0000FF"/>
                </a:solidFill>
                <a:highlight>
                  <a:srgbClr val="FFFFFF"/>
                </a:highlight>
                <a:hlinkClick r:id="rId3">
                  <a:extLst>
                    <a:ext uri="{A12FA001-AC4F-418D-AE19-62706E023703}">
                      <ahyp:hlinkClr val="tx"/>
                    </a:ext>
                  </a:extLst>
                </a:hlinkClick>
              </a:rPr>
              <a:t>School Safety: Mobilizing for Change - WEBINAR</a:t>
            </a:r>
            <a:endParaRPr sz="5600">
              <a:solidFill>
                <a:srgbClr val="0000FF"/>
              </a:solidFill>
              <a:highlight>
                <a:srgbClr val="FFFFFF"/>
              </a:highlight>
            </a:endParaRPr>
          </a:p>
          <a:p>
            <a:pPr indent="0" lvl="0" marL="457200" rtl="0" algn="l">
              <a:spcBef>
                <a:spcPts val="2200"/>
              </a:spcBef>
              <a:spcAft>
                <a:spcPts val="0"/>
              </a:spcAft>
              <a:buNone/>
            </a:pPr>
            <a:r>
              <a:rPr lang="en" sz="5600" u="sng">
                <a:solidFill>
                  <a:srgbClr val="0000FF"/>
                </a:solidFill>
                <a:highlight>
                  <a:srgbClr val="FFFFFF"/>
                </a:highlight>
                <a:hlinkClick r:id="rId4">
                  <a:extLst>
                    <a:ext uri="{A12FA001-AC4F-418D-AE19-62706E023703}">
                      <ahyp:hlinkClr val="tx"/>
                    </a:ext>
                  </a:extLst>
                </a:hlinkClick>
              </a:rPr>
              <a:t>PrepTalks: Michelle Gay "Rethinking School Safety"</a:t>
            </a:r>
            <a:endParaRPr sz="5600">
              <a:solidFill>
                <a:srgbClr val="0000FF"/>
              </a:solidFill>
              <a:highlight>
                <a:srgbClr val="FFFFFF"/>
              </a:highlight>
            </a:endParaRPr>
          </a:p>
          <a:p>
            <a:pPr indent="0" lvl="0" marL="457200" rtl="0" algn="l">
              <a:spcBef>
                <a:spcPts val="2200"/>
              </a:spcBef>
              <a:spcAft>
                <a:spcPts val="0"/>
              </a:spcAft>
              <a:buNone/>
            </a:pPr>
            <a:r>
              <a:t/>
            </a:r>
            <a:endParaRPr sz="1600">
              <a:solidFill>
                <a:srgbClr val="444444"/>
              </a:solidFill>
              <a:highlight>
                <a:srgbClr val="FFFFFF"/>
              </a:highlight>
            </a:endParaRPr>
          </a:p>
          <a:p>
            <a:pPr indent="0" lvl="0" marL="457200" rtl="0" algn="l">
              <a:spcBef>
                <a:spcPts val="2200"/>
              </a:spcBef>
              <a:spcAft>
                <a:spcPts val="0"/>
              </a:spcAft>
              <a:buNone/>
            </a:pPr>
            <a:r>
              <a:t/>
            </a:r>
            <a:endParaRPr sz="1500">
              <a:solidFill>
                <a:srgbClr val="444444"/>
              </a:solidFill>
              <a:highlight>
                <a:srgbClr val="FFFFFF"/>
              </a:highlight>
            </a:endParaRPr>
          </a:p>
          <a:p>
            <a:pPr indent="0" lvl="0" marL="457200" rtl="0" algn="l">
              <a:spcBef>
                <a:spcPts val="2200"/>
              </a:spcBef>
              <a:spcAft>
                <a:spcPts val="2200"/>
              </a:spcAft>
              <a:buNone/>
            </a:pPr>
            <a:r>
              <a:t/>
            </a:r>
            <a:endParaRPr sz="1500">
              <a:solidFill>
                <a:srgbClr val="444444"/>
              </a:solidFill>
              <a:highlight>
                <a:srgbClr val="FFFFFF"/>
              </a:highlight>
            </a:endParaRPr>
          </a:p>
        </p:txBody>
      </p:sp>
      <p:sp>
        <p:nvSpPr>
          <p:cNvPr id="185" name="Google Shape;185;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9" name="Shape 189"/>
        <p:cNvGrpSpPr/>
        <p:nvPr/>
      </p:nvGrpSpPr>
      <p:grpSpPr>
        <a:xfrm>
          <a:off x="0" y="0"/>
          <a:ext cx="0" cy="0"/>
          <a:chOff x="0" y="0"/>
          <a:chExt cx="0" cy="0"/>
        </a:xfrm>
      </p:grpSpPr>
      <p:sp>
        <p:nvSpPr>
          <p:cNvPr id="190" name="Google Shape;190;p31"/>
          <p:cNvSpPr txBox="1"/>
          <p:nvPr>
            <p:ph type="title"/>
          </p:nvPr>
        </p:nvSpPr>
        <p:spPr>
          <a:xfrm>
            <a:off x="39475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Create and Implementing a Framework</a:t>
            </a:r>
            <a:endParaRPr b="1"/>
          </a:p>
        </p:txBody>
      </p:sp>
      <p:sp>
        <p:nvSpPr>
          <p:cNvPr id="191" name="Google Shape;191;p31"/>
          <p:cNvSpPr txBox="1"/>
          <p:nvPr>
            <p:ph idx="1" type="body"/>
          </p:nvPr>
        </p:nvSpPr>
        <p:spPr>
          <a:xfrm>
            <a:off x="422450" y="602475"/>
            <a:ext cx="8520600" cy="4158000"/>
          </a:xfrm>
          <a:prstGeom prst="rect">
            <a:avLst/>
          </a:prstGeom>
          <a:noFill/>
        </p:spPr>
        <p:txBody>
          <a:bodyPr anchorCtr="0" anchor="t" bIns="91425" lIns="91425" spcFirstLastPara="1" rIns="91425" wrap="square" tIns="91425">
            <a:noAutofit/>
          </a:bodyPr>
          <a:lstStyle/>
          <a:p>
            <a:pPr indent="0" lvl="0" marL="0" rtl="0" algn="l">
              <a:lnSpc>
                <a:spcPct val="128571"/>
              </a:lnSpc>
              <a:spcBef>
                <a:spcPts val="0"/>
              </a:spcBef>
              <a:spcAft>
                <a:spcPts val="0"/>
              </a:spcAft>
              <a:buClr>
                <a:schemeClr val="dk1"/>
              </a:buClr>
              <a:buSzPts val="1100"/>
              <a:buFont typeface="Arial"/>
              <a:buNone/>
            </a:pPr>
            <a:r>
              <a:rPr b="1" lang="en" sz="1400">
                <a:solidFill>
                  <a:schemeClr val="dk1"/>
                </a:solidFill>
                <a:highlight>
                  <a:srgbClr val="FAFAFA"/>
                </a:highlight>
              </a:rPr>
              <a:t>Integration of Services and Initiatives</a:t>
            </a:r>
            <a:endParaRPr b="1" sz="1400">
              <a:solidFill>
                <a:schemeClr val="dk1"/>
              </a:solidFill>
              <a:highlight>
                <a:srgbClr val="FAFAFA"/>
              </a:highlight>
            </a:endParaRPr>
          </a:p>
          <a:p>
            <a:pPr indent="-317500" lvl="0" marL="736600" rtl="0" algn="l">
              <a:lnSpc>
                <a:spcPct val="100000"/>
              </a:lnSpc>
              <a:spcBef>
                <a:spcPts val="1500"/>
              </a:spcBef>
              <a:spcAft>
                <a:spcPts val="0"/>
              </a:spcAft>
              <a:buClr>
                <a:schemeClr val="dk1"/>
              </a:buClr>
              <a:buSzPts val="1400"/>
              <a:buChar char="●"/>
            </a:pPr>
            <a:r>
              <a:rPr lang="en" sz="1400">
                <a:solidFill>
                  <a:schemeClr val="dk1"/>
                </a:solidFill>
                <a:highlight>
                  <a:srgbClr val="FAFAFA"/>
                </a:highlight>
              </a:rPr>
              <a:t>Provide ongoing, high quality, relevant, and job embedded professional development to all school staff.</a:t>
            </a:r>
            <a:endParaRPr sz="1400">
              <a:solidFill>
                <a:schemeClr val="dk1"/>
              </a:solidFill>
              <a:highlight>
                <a:srgbClr val="FAFAFA"/>
              </a:highlight>
            </a:endParaRPr>
          </a:p>
          <a:p>
            <a:pPr indent="-317500" lvl="0" marL="736600" rtl="0" algn="l">
              <a:lnSpc>
                <a:spcPct val="100000"/>
              </a:lnSpc>
              <a:spcBef>
                <a:spcPts val="3000"/>
              </a:spcBef>
              <a:spcAft>
                <a:spcPts val="0"/>
              </a:spcAft>
              <a:buClr>
                <a:schemeClr val="dk1"/>
              </a:buClr>
              <a:buSzPts val="1400"/>
              <a:buChar char="●"/>
            </a:pPr>
            <a:r>
              <a:rPr lang="en" sz="1400">
                <a:solidFill>
                  <a:schemeClr val="dk1"/>
                </a:solidFill>
                <a:highlight>
                  <a:srgbClr val="FAFAFA"/>
                </a:highlight>
              </a:rPr>
              <a:t>Encourage the use of professional learning communities or other structured avenues to foster collaboration among school staff.</a:t>
            </a:r>
            <a:endParaRPr sz="1400">
              <a:solidFill>
                <a:schemeClr val="dk1"/>
              </a:solidFill>
              <a:highlight>
                <a:srgbClr val="FAFAFA"/>
              </a:highlight>
            </a:endParaRPr>
          </a:p>
          <a:p>
            <a:pPr indent="-317500" lvl="0" marL="736600" rtl="0" algn="l">
              <a:lnSpc>
                <a:spcPct val="100000"/>
              </a:lnSpc>
              <a:spcBef>
                <a:spcPts val="1000"/>
              </a:spcBef>
              <a:spcAft>
                <a:spcPts val="0"/>
              </a:spcAft>
              <a:buClr>
                <a:schemeClr val="dk1"/>
              </a:buClr>
              <a:buSzPts val="1400"/>
              <a:buChar char="●"/>
            </a:pPr>
            <a:r>
              <a:rPr lang="en" sz="1400">
                <a:solidFill>
                  <a:schemeClr val="dk1"/>
                </a:solidFill>
                <a:highlight>
                  <a:srgbClr val="FAFAFA"/>
                </a:highlight>
              </a:rPr>
              <a:t>Ensure that district and school building teams have representation of diverse stakeholders, including principals, teachers (general and special education), parents, school security professionals and school resource officers (SROs), school-employed mental health professionals (e.g., school psychologists), and other specialized instructional support personnel.</a:t>
            </a:r>
            <a:endParaRPr sz="1400">
              <a:solidFill>
                <a:schemeClr val="dk1"/>
              </a:solidFill>
              <a:highlight>
                <a:srgbClr val="FAFAFA"/>
              </a:highlight>
            </a:endParaRPr>
          </a:p>
          <a:p>
            <a:pPr indent="-317500" lvl="0" marL="736600" rtl="0" algn="l">
              <a:lnSpc>
                <a:spcPct val="100000"/>
              </a:lnSpc>
              <a:spcBef>
                <a:spcPts val="1000"/>
              </a:spcBef>
              <a:spcAft>
                <a:spcPts val="0"/>
              </a:spcAft>
              <a:buClr>
                <a:schemeClr val="dk1"/>
              </a:buClr>
              <a:buSzPts val="1400"/>
              <a:buChar char="●"/>
            </a:pPr>
            <a:r>
              <a:rPr lang="en" sz="1400">
                <a:solidFill>
                  <a:schemeClr val="dk1"/>
                </a:solidFill>
                <a:highlight>
                  <a:srgbClr val="FAFAFA"/>
                </a:highlight>
              </a:rPr>
              <a:t>Engage in resource mapping to better understand available resources and how they are utilized through the school or district to support:</a:t>
            </a:r>
            <a:endParaRPr sz="1400">
              <a:solidFill>
                <a:schemeClr val="dk1"/>
              </a:solidFill>
              <a:highlight>
                <a:srgbClr val="FAFAFA"/>
              </a:highlight>
            </a:endParaRPr>
          </a:p>
          <a:p>
            <a:pPr indent="-317500" lvl="0" marL="1371600" rtl="0" algn="l">
              <a:lnSpc>
                <a:spcPct val="100000"/>
              </a:lnSpc>
              <a:spcBef>
                <a:spcPts val="1000"/>
              </a:spcBef>
              <a:spcAft>
                <a:spcPts val="0"/>
              </a:spcAft>
              <a:buClr>
                <a:schemeClr val="dk1"/>
              </a:buClr>
              <a:buSzPts val="1400"/>
              <a:buChar char="-"/>
            </a:pPr>
            <a:r>
              <a:rPr lang="en" sz="1400">
                <a:solidFill>
                  <a:schemeClr val="dk1"/>
                </a:solidFill>
                <a:highlight>
                  <a:srgbClr val="FAFAFA"/>
                </a:highlight>
              </a:rPr>
              <a:t>Instruction, Organization, and management</a:t>
            </a:r>
            <a:endParaRPr sz="1400">
              <a:solidFill>
                <a:schemeClr val="dk1"/>
              </a:solidFill>
              <a:highlight>
                <a:srgbClr val="FAFAFA"/>
              </a:highlight>
            </a:endParaRPr>
          </a:p>
          <a:p>
            <a:pPr indent="-317500" lvl="0" marL="1371600" rtl="0" algn="l">
              <a:lnSpc>
                <a:spcPct val="100000"/>
              </a:lnSpc>
              <a:spcBef>
                <a:spcPts val="1000"/>
              </a:spcBef>
              <a:spcAft>
                <a:spcPts val="0"/>
              </a:spcAft>
              <a:buClr>
                <a:schemeClr val="dk1"/>
              </a:buClr>
              <a:buSzPts val="1400"/>
              <a:buChar char="-"/>
            </a:pPr>
            <a:r>
              <a:rPr lang="en" sz="1400">
                <a:solidFill>
                  <a:schemeClr val="dk1"/>
                </a:solidFill>
                <a:highlight>
                  <a:srgbClr val="FAFAFA"/>
                </a:highlight>
              </a:rPr>
              <a:t>Learning supports (e.g., mental and behavioral health services)</a:t>
            </a:r>
            <a:endParaRPr sz="1400">
              <a:solidFill>
                <a:schemeClr val="dk1"/>
              </a:solidFill>
              <a:highlight>
                <a:srgbClr val="FAFAFA"/>
              </a:highlight>
            </a:endParaRPr>
          </a:p>
          <a:p>
            <a:pPr indent="0" lvl="0" marL="0" rtl="0" algn="l">
              <a:spcBef>
                <a:spcPts val="1600"/>
              </a:spcBef>
              <a:spcAft>
                <a:spcPts val="3800"/>
              </a:spcAft>
              <a:buNone/>
            </a:pPr>
            <a:r>
              <a:t/>
            </a:r>
            <a:endParaRPr sz="1400">
              <a:solidFill>
                <a:srgbClr val="444444"/>
              </a:solidFill>
              <a:highlight>
                <a:srgbClr val="FAFAFA"/>
              </a:highlight>
            </a:endParaRPr>
          </a:p>
        </p:txBody>
      </p:sp>
      <p:sp>
        <p:nvSpPr>
          <p:cNvPr id="192" name="Google Shape;192;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1893750" y="0"/>
            <a:ext cx="5356500" cy="478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Table of Contents</a:t>
            </a:r>
            <a:endParaRPr b="1"/>
          </a:p>
          <a:p>
            <a:pPr indent="0" lvl="0" marL="0" rtl="0" algn="l">
              <a:spcBef>
                <a:spcPts val="0"/>
              </a:spcBef>
              <a:spcAft>
                <a:spcPts val="0"/>
              </a:spcAft>
              <a:buNone/>
            </a:pPr>
            <a:r>
              <a:t/>
            </a:r>
            <a:endParaRPr/>
          </a:p>
        </p:txBody>
      </p:sp>
      <p:sp>
        <p:nvSpPr>
          <p:cNvPr id="63" name="Google Shape;63;p14"/>
          <p:cNvSpPr txBox="1"/>
          <p:nvPr>
            <p:ph idx="1" type="body"/>
          </p:nvPr>
        </p:nvSpPr>
        <p:spPr>
          <a:xfrm>
            <a:off x="249200" y="389650"/>
            <a:ext cx="8520600" cy="4667100"/>
          </a:xfrm>
          <a:prstGeom prst="rect">
            <a:avLst/>
          </a:prstGeom>
        </p:spPr>
        <p:txBody>
          <a:bodyPr anchorCtr="0" anchor="t" bIns="91425" lIns="91425" spcFirstLastPara="1" rIns="91425" wrap="square" tIns="91425">
            <a:normAutofit fontScale="25000" lnSpcReduction="20000"/>
          </a:bodyPr>
          <a:lstStyle/>
          <a:p>
            <a:pPr indent="0" lvl="0" marL="0" rtl="0" algn="l">
              <a:lnSpc>
                <a:spcPct val="100000"/>
              </a:lnSpc>
              <a:spcBef>
                <a:spcPts val="0"/>
              </a:spcBef>
              <a:spcAft>
                <a:spcPts val="0"/>
              </a:spcAft>
              <a:buNone/>
            </a:pPr>
            <a:r>
              <a:rPr lang="en" sz="5200" u="sng">
                <a:solidFill>
                  <a:srgbClr val="0000FF"/>
                </a:solidFill>
                <a:hlinkClick action="ppaction://hlinksldjump" r:id="rId3">
                  <a:extLst>
                    <a:ext uri="{A12FA001-AC4F-418D-AE19-62706E023703}">
                      <ahyp:hlinkClr val="tx"/>
                    </a:ext>
                  </a:extLst>
                </a:hlinkClick>
              </a:rPr>
              <a:t>Slide 3: Breakout Session Objectives</a:t>
            </a:r>
            <a:endParaRPr sz="5200">
              <a:solidFill>
                <a:srgbClr val="0000FF"/>
              </a:solidFill>
            </a:endParaRPr>
          </a:p>
          <a:p>
            <a:pPr indent="0" lvl="0" marL="0" rtl="0" algn="l">
              <a:lnSpc>
                <a:spcPct val="100000"/>
              </a:lnSpc>
              <a:spcBef>
                <a:spcPts val="1000"/>
              </a:spcBef>
              <a:spcAft>
                <a:spcPts val="0"/>
              </a:spcAft>
              <a:buNone/>
            </a:pPr>
            <a:r>
              <a:rPr lang="en" sz="5200" u="sng">
                <a:solidFill>
                  <a:srgbClr val="0000FF"/>
                </a:solidFill>
                <a:hlinkClick action="ppaction://hlinksldjump" r:id="rId4">
                  <a:extLst>
                    <a:ext uri="{A12FA001-AC4F-418D-AE19-62706E023703}">
                      <ahyp:hlinkClr val="tx"/>
                    </a:ext>
                  </a:extLst>
                </a:hlinkClick>
              </a:rPr>
              <a:t>Slide 4: School Safety Terms and Definitions Leaders Must Know</a:t>
            </a:r>
            <a:endParaRPr sz="5200">
              <a:solidFill>
                <a:srgbClr val="0000FF"/>
              </a:solidFill>
            </a:endParaRPr>
          </a:p>
          <a:p>
            <a:pPr indent="0" lvl="0" marL="0" rtl="0" algn="l">
              <a:lnSpc>
                <a:spcPct val="100000"/>
              </a:lnSpc>
              <a:spcBef>
                <a:spcPts val="1000"/>
              </a:spcBef>
              <a:spcAft>
                <a:spcPts val="0"/>
              </a:spcAft>
              <a:buNone/>
            </a:pPr>
            <a:r>
              <a:rPr lang="en" sz="5200" u="sng">
                <a:solidFill>
                  <a:srgbClr val="0000FF"/>
                </a:solidFill>
                <a:hlinkClick action="ppaction://hlinksldjump" r:id="rId5">
                  <a:extLst>
                    <a:ext uri="{A12FA001-AC4F-418D-AE19-62706E023703}">
                      <ahyp:hlinkClr val="tx"/>
                    </a:ext>
                  </a:extLst>
                </a:hlinkClick>
              </a:rPr>
              <a:t>Slide 6: What is School Safety? Whole Group Brainstorm Session</a:t>
            </a:r>
            <a:endParaRPr sz="5200">
              <a:solidFill>
                <a:srgbClr val="0000FF"/>
              </a:solidFill>
            </a:endParaRPr>
          </a:p>
          <a:p>
            <a:pPr indent="0" lvl="0" marL="0" rtl="0" algn="l">
              <a:lnSpc>
                <a:spcPct val="100000"/>
              </a:lnSpc>
              <a:spcBef>
                <a:spcPts val="1000"/>
              </a:spcBef>
              <a:spcAft>
                <a:spcPts val="0"/>
              </a:spcAft>
              <a:buNone/>
            </a:pPr>
            <a:r>
              <a:rPr lang="en" sz="5200" u="sng">
                <a:solidFill>
                  <a:srgbClr val="0000FF"/>
                </a:solidFill>
                <a:hlinkClick action="ppaction://hlinksldjump" r:id="rId6">
                  <a:extLst>
                    <a:ext uri="{A12FA001-AC4F-418D-AE19-62706E023703}">
                      <ahyp:hlinkClr val="tx"/>
                    </a:ext>
                  </a:extLst>
                </a:hlinkClick>
              </a:rPr>
              <a:t>Slide 7: Mental Health and Behavioral Health</a:t>
            </a:r>
            <a:endParaRPr sz="5200">
              <a:solidFill>
                <a:srgbClr val="0000FF"/>
              </a:solidFill>
            </a:endParaRPr>
          </a:p>
          <a:p>
            <a:pPr indent="0" lvl="0" marL="0" rtl="0" algn="l">
              <a:lnSpc>
                <a:spcPct val="100000"/>
              </a:lnSpc>
              <a:spcBef>
                <a:spcPts val="1000"/>
              </a:spcBef>
              <a:spcAft>
                <a:spcPts val="0"/>
              </a:spcAft>
              <a:buNone/>
            </a:pPr>
            <a:r>
              <a:rPr lang="en" sz="5200" u="sng">
                <a:solidFill>
                  <a:srgbClr val="0000FF"/>
                </a:solidFill>
                <a:hlinkClick action="ppaction://hlinksldjump" r:id="rId7">
                  <a:extLst>
                    <a:ext uri="{A12FA001-AC4F-418D-AE19-62706E023703}">
                      <ahyp:hlinkClr val="tx"/>
                    </a:ext>
                  </a:extLst>
                </a:hlinkClick>
              </a:rPr>
              <a:t>Slide 9: Health and Wellness</a:t>
            </a:r>
            <a:endParaRPr sz="5200">
              <a:solidFill>
                <a:srgbClr val="0000FF"/>
              </a:solidFill>
            </a:endParaRPr>
          </a:p>
          <a:p>
            <a:pPr indent="0" lvl="0" marL="0" rtl="0" algn="l">
              <a:lnSpc>
                <a:spcPct val="100000"/>
              </a:lnSpc>
              <a:spcBef>
                <a:spcPts val="1000"/>
              </a:spcBef>
              <a:spcAft>
                <a:spcPts val="0"/>
              </a:spcAft>
              <a:buNone/>
            </a:pPr>
            <a:r>
              <a:rPr lang="en" sz="5200" u="sng">
                <a:solidFill>
                  <a:srgbClr val="0000FF"/>
                </a:solidFill>
                <a:hlinkClick action="ppaction://hlinksldjump" r:id="rId8">
                  <a:extLst>
                    <a:ext uri="{A12FA001-AC4F-418D-AE19-62706E023703}">
                      <ahyp:hlinkClr val="tx"/>
                    </a:ext>
                  </a:extLst>
                </a:hlinkClick>
              </a:rPr>
              <a:t>Slide 10: Physical Safety and Security</a:t>
            </a:r>
            <a:endParaRPr sz="5200">
              <a:solidFill>
                <a:srgbClr val="0000FF"/>
              </a:solidFill>
            </a:endParaRPr>
          </a:p>
          <a:p>
            <a:pPr indent="0" lvl="0" marL="0" rtl="0" algn="l">
              <a:lnSpc>
                <a:spcPct val="100000"/>
              </a:lnSpc>
              <a:spcBef>
                <a:spcPts val="1000"/>
              </a:spcBef>
              <a:spcAft>
                <a:spcPts val="0"/>
              </a:spcAft>
              <a:buNone/>
            </a:pPr>
            <a:r>
              <a:rPr lang="en" sz="5200" u="sng">
                <a:solidFill>
                  <a:srgbClr val="0000FF"/>
                </a:solidFill>
                <a:hlinkClick action="ppaction://hlinksldjump" r:id="rId9">
                  <a:extLst>
                    <a:ext uri="{A12FA001-AC4F-418D-AE19-62706E023703}">
                      <ahyp:hlinkClr val="tx"/>
                    </a:ext>
                  </a:extLst>
                </a:hlinkClick>
              </a:rPr>
              <a:t>Slide 11: Culture, Climate, and Community</a:t>
            </a:r>
            <a:endParaRPr sz="5200">
              <a:solidFill>
                <a:srgbClr val="0000FF"/>
              </a:solidFill>
            </a:endParaRPr>
          </a:p>
          <a:p>
            <a:pPr indent="0" lvl="0" marL="0" rtl="0" algn="l">
              <a:lnSpc>
                <a:spcPct val="100000"/>
              </a:lnSpc>
              <a:spcBef>
                <a:spcPts val="1000"/>
              </a:spcBef>
              <a:spcAft>
                <a:spcPts val="0"/>
              </a:spcAft>
              <a:buNone/>
            </a:pPr>
            <a:r>
              <a:rPr lang="en" sz="5200" u="sng">
                <a:solidFill>
                  <a:srgbClr val="0000FF"/>
                </a:solidFill>
                <a:hlinkClick action="ppaction://hlinksldjump" r:id="rId10">
                  <a:extLst>
                    <a:ext uri="{A12FA001-AC4F-418D-AE19-62706E023703}">
                      <ahyp:hlinkClr val="tx"/>
                    </a:ext>
                  </a:extLst>
                </a:hlinkClick>
              </a:rPr>
              <a:t>Slide 12: Leadership, Law, and Policy</a:t>
            </a:r>
            <a:endParaRPr sz="5200">
              <a:solidFill>
                <a:srgbClr val="0000FF"/>
              </a:solidFill>
            </a:endParaRPr>
          </a:p>
          <a:p>
            <a:pPr indent="0" lvl="0" marL="0" rtl="0" algn="l">
              <a:lnSpc>
                <a:spcPct val="100000"/>
              </a:lnSpc>
              <a:spcBef>
                <a:spcPts val="1000"/>
              </a:spcBef>
              <a:spcAft>
                <a:spcPts val="0"/>
              </a:spcAft>
              <a:buNone/>
            </a:pPr>
            <a:r>
              <a:rPr lang="en" sz="5200" u="sng">
                <a:solidFill>
                  <a:srgbClr val="0000FF"/>
                </a:solidFill>
                <a:hlinkClick action="ppaction://hlinksldjump" r:id="rId11">
                  <a:extLst>
                    <a:ext uri="{A12FA001-AC4F-418D-AE19-62706E023703}">
                      <ahyp:hlinkClr val="tx"/>
                    </a:ext>
                  </a:extLst>
                </a:hlinkClick>
              </a:rPr>
              <a:t>Slide 13: Operations and Emergency Management</a:t>
            </a:r>
            <a:endParaRPr sz="5200">
              <a:solidFill>
                <a:srgbClr val="0000FF"/>
              </a:solidFill>
            </a:endParaRPr>
          </a:p>
          <a:p>
            <a:pPr indent="0" lvl="0" marL="0" rtl="0" algn="l">
              <a:lnSpc>
                <a:spcPct val="100000"/>
              </a:lnSpc>
              <a:spcBef>
                <a:spcPts val="1000"/>
              </a:spcBef>
              <a:spcAft>
                <a:spcPts val="0"/>
              </a:spcAft>
              <a:buNone/>
            </a:pPr>
            <a:r>
              <a:rPr lang="en" sz="5200" u="sng">
                <a:solidFill>
                  <a:srgbClr val="0000FF"/>
                </a:solidFill>
                <a:hlinkClick action="ppaction://hlinksldjump" r:id="rId12">
                  <a:extLst>
                    <a:ext uri="{A12FA001-AC4F-418D-AE19-62706E023703}">
                      <ahyp:hlinkClr val="tx"/>
                    </a:ext>
                  </a:extLst>
                </a:hlinkClick>
              </a:rPr>
              <a:t>Slide 14: Safe and Supportive Schools Model</a:t>
            </a:r>
            <a:endParaRPr sz="5200">
              <a:solidFill>
                <a:srgbClr val="0000FF"/>
              </a:solidFill>
            </a:endParaRPr>
          </a:p>
          <a:p>
            <a:pPr indent="0" lvl="0" marL="0" rtl="0" algn="l">
              <a:lnSpc>
                <a:spcPct val="100000"/>
              </a:lnSpc>
              <a:spcBef>
                <a:spcPts val="1000"/>
              </a:spcBef>
              <a:spcAft>
                <a:spcPts val="0"/>
              </a:spcAft>
              <a:buNone/>
            </a:pPr>
            <a:r>
              <a:rPr lang="en" sz="5200" u="sng">
                <a:solidFill>
                  <a:srgbClr val="0000FF"/>
                </a:solidFill>
                <a:hlinkClick action="ppaction://hlinksldjump" r:id="rId13">
                  <a:extLst>
                    <a:ext uri="{A12FA001-AC4F-418D-AE19-62706E023703}">
                      <ahyp:hlinkClr val="tx"/>
                    </a:ext>
                  </a:extLst>
                </a:hlinkClick>
              </a:rPr>
              <a:t>Slide 18: Actively Engaging Families...</a:t>
            </a:r>
            <a:endParaRPr sz="5200">
              <a:solidFill>
                <a:srgbClr val="0000FF"/>
              </a:solidFill>
            </a:endParaRPr>
          </a:p>
          <a:p>
            <a:pPr indent="0" lvl="0" marL="0" rtl="0" algn="l">
              <a:lnSpc>
                <a:spcPct val="100000"/>
              </a:lnSpc>
              <a:spcBef>
                <a:spcPts val="1000"/>
              </a:spcBef>
              <a:spcAft>
                <a:spcPts val="0"/>
              </a:spcAft>
              <a:buNone/>
            </a:pPr>
            <a:r>
              <a:rPr lang="en" sz="5200" u="sng">
                <a:solidFill>
                  <a:srgbClr val="0000FF"/>
                </a:solidFill>
                <a:hlinkClick action="ppaction://hlinksldjump" r:id="rId14">
                  <a:extLst>
                    <a:ext uri="{A12FA001-AC4F-418D-AE19-62706E023703}">
                      <ahyp:hlinkClr val="tx"/>
                    </a:ext>
                  </a:extLst>
                </a:hlinkClick>
              </a:rPr>
              <a:t>Slide 19: Create and Implementing a Framework</a:t>
            </a:r>
            <a:endParaRPr sz="5200">
              <a:solidFill>
                <a:srgbClr val="0000FF"/>
              </a:solidFill>
            </a:endParaRPr>
          </a:p>
          <a:p>
            <a:pPr indent="0" lvl="0" marL="0" rtl="0" algn="l">
              <a:lnSpc>
                <a:spcPct val="100000"/>
              </a:lnSpc>
              <a:spcBef>
                <a:spcPts val="1000"/>
              </a:spcBef>
              <a:spcAft>
                <a:spcPts val="0"/>
              </a:spcAft>
              <a:buNone/>
            </a:pPr>
            <a:r>
              <a:rPr lang="en" sz="5200" u="sng">
                <a:solidFill>
                  <a:srgbClr val="0000FF"/>
                </a:solidFill>
                <a:hlinkClick action="ppaction://hlinksldjump" r:id="rId15">
                  <a:extLst>
                    <a:ext uri="{A12FA001-AC4F-418D-AE19-62706E023703}">
                      <ahyp:hlinkClr val="tx"/>
                    </a:ext>
                  </a:extLst>
                </a:hlinkClick>
              </a:rPr>
              <a:t>Slide 21: Creating An Action Plan</a:t>
            </a:r>
            <a:endParaRPr sz="5200">
              <a:solidFill>
                <a:srgbClr val="0000FF"/>
              </a:solidFill>
            </a:endParaRPr>
          </a:p>
          <a:p>
            <a:pPr indent="0" lvl="0" marL="0" rtl="0" algn="l">
              <a:lnSpc>
                <a:spcPct val="100000"/>
              </a:lnSpc>
              <a:spcBef>
                <a:spcPts val="1000"/>
              </a:spcBef>
              <a:spcAft>
                <a:spcPts val="0"/>
              </a:spcAft>
              <a:buNone/>
            </a:pPr>
            <a:r>
              <a:rPr lang="en" sz="5200" u="sng">
                <a:solidFill>
                  <a:srgbClr val="0000FF"/>
                </a:solidFill>
                <a:hlinkClick action="ppaction://hlinksldjump" r:id="rId16">
                  <a:extLst>
                    <a:ext uri="{A12FA001-AC4F-418D-AE19-62706E023703}">
                      <ahyp:hlinkClr val="tx"/>
                    </a:ext>
                  </a:extLst>
                </a:hlinkClick>
              </a:rPr>
              <a:t>Slide 26: Key Elements of Student and Family Engagement</a:t>
            </a:r>
            <a:endParaRPr sz="5200">
              <a:solidFill>
                <a:srgbClr val="0000FF"/>
              </a:solidFill>
            </a:endParaRPr>
          </a:p>
          <a:p>
            <a:pPr indent="0" lvl="0" marL="0" rtl="0" algn="l">
              <a:lnSpc>
                <a:spcPct val="100000"/>
              </a:lnSpc>
              <a:spcBef>
                <a:spcPts val="1000"/>
              </a:spcBef>
              <a:spcAft>
                <a:spcPts val="0"/>
              </a:spcAft>
              <a:buNone/>
            </a:pPr>
            <a:r>
              <a:rPr lang="en" sz="5200" u="sng">
                <a:solidFill>
                  <a:srgbClr val="0000FF"/>
                </a:solidFill>
                <a:hlinkClick action="ppaction://hlinksldjump" r:id="rId17">
                  <a:extLst>
                    <a:ext uri="{A12FA001-AC4F-418D-AE19-62706E023703}">
                      <ahyp:hlinkClr val="tx"/>
                    </a:ext>
                  </a:extLst>
                </a:hlinkClick>
              </a:rPr>
              <a:t>Slide 28: Additional Resources</a:t>
            </a:r>
            <a:endParaRPr sz="5200">
              <a:solidFill>
                <a:srgbClr val="0000FF"/>
              </a:solidFill>
            </a:endParaRPr>
          </a:p>
          <a:p>
            <a:pPr indent="0" lvl="0" marL="0" rtl="0" algn="l">
              <a:lnSpc>
                <a:spcPct val="100000"/>
              </a:lnSpc>
              <a:spcBef>
                <a:spcPts val="1000"/>
              </a:spcBef>
              <a:spcAft>
                <a:spcPts val="0"/>
              </a:spcAft>
              <a:buNone/>
            </a:pPr>
            <a:r>
              <a:rPr lang="en" sz="5200" u="sng">
                <a:solidFill>
                  <a:srgbClr val="0000FF"/>
                </a:solidFill>
                <a:hlinkClick action="ppaction://hlinksldjump" r:id="rId18">
                  <a:extLst>
                    <a:ext uri="{A12FA001-AC4F-418D-AE19-62706E023703}">
                      <ahyp:hlinkClr val="tx"/>
                    </a:ext>
                  </a:extLst>
                </a:hlinkClick>
              </a:rPr>
              <a:t>Slide 29: Additional Articles and References</a:t>
            </a:r>
            <a:endParaRPr sz="5200">
              <a:solidFill>
                <a:srgbClr val="0000FF"/>
              </a:solidFill>
            </a:endParaRPr>
          </a:p>
          <a:p>
            <a:pPr indent="0" lvl="0" marL="0" rtl="0" algn="l">
              <a:lnSpc>
                <a:spcPct val="100000"/>
              </a:lnSpc>
              <a:spcBef>
                <a:spcPts val="1000"/>
              </a:spcBef>
              <a:spcAft>
                <a:spcPts val="0"/>
              </a:spcAft>
              <a:buNone/>
            </a:pPr>
            <a:r>
              <a:t/>
            </a:r>
            <a:endParaRPr sz="5200">
              <a:solidFill>
                <a:schemeClr val="dk1"/>
              </a:solidFill>
            </a:endParaRPr>
          </a:p>
          <a:p>
            <a:pPr indent="0" lvl="0" marL="0" rtl="0" algn="l">
              <a:lnSpc>
                <a:spcPct val="100000"/>
              </a:lnSpc>
              <a:spcBef>
                <a:spcPts val="0"/>
              </a:spcBef>
              <a:spcAft>
                <a:spcPts val="0"/>
              </a:spcAft>
              <a:buNone/>
            </a:pPr>
            <a:r>
              <a:t/>
            </a:r>
            <a:endParaRPr sz="3200">
              <a:solidFill>
                <a:schemeClr val="dk1"/>
              </a:solidFill>
            </a:endParaRPr>
          </a:p>
          <a:p>
            <a:pPr indent="0" lvl="0" marL="0" rtl="0" algn="l">
              <a:lnSpc>
                <a:spcPct val="100000"/>
              </a:lnSpc>
              <a:spcBef>
                <a:spcPts val="0"/>
              </a:spcBef>
              <a:spcAft>
                <a:spcPts val="0"/>
              </a:spcAft>
              <a:buNone/>
            </a:pPr>
            <a:r>
              <a:t/>
            </a:r>
            <a:endParaRPr sz="4800">
              <a:solidFill>
                <a:schemeClr val="dk1"/>
              </a:solidFill>
            </a:endParaRPr>
          </a:p>
          <a:p>
            <a:pPr indent="0" lvl="0" marL="0" rtl="0" algn="l">
              <a:lnSpc>
                <a:spcPct val="100000"/>
              </a:lnSpc>
              <a:spcBef>
                <a:spcPts val="0"/>
              </a:spcBef>
              <a:spcAft>
                <a:spcPts val="0"/>
              </a:spcAft>
              <a:buNone/>
            </a:pPr>
            <a:r>
              <a:t/>
            </a:r>
            <a:endParaRPr sz="48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1200"/>
              </a:spcBef>
              <a:spcAft>
                <a:spcPts val="0"/>
              </a:spcAft>
              <a:buNone/>
            </a:pPr>
            <a:r>
              <a:t/>
            </a:r>
            <a:endParaRPr sz="1400">
              <a:solidFill>
                <a:schemeClr val="dk1"/>
              </a:solidFill>
            </a:endParaRPr>
          </a:p>
          <a:p>
            <a:pPr indent="0" lvl="0" marL="0" rtl="0" algn="l">
              <a:spcBef>
                <a:spcPts val="1200"/>
              </a:spcBef>
              <a:spcAft>
                <a:spcPts val="0"/>
              </a:spcAft>
              <a:buNone/>
            </a:pPr>
            <a:r>
              <a:t/>
            </a:r>
            <a:endParaRPr sz="1400">
              <a:solidFill>
                <a:schemeClr val="dk1"/>
              </a:solidFil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  </a:t>
            </a:r>
            <a:endParaRPr/>
          </a:p>
        </p:txBody>
      </p:sp>
      <p:sp>
        <p:nvSpPr>
          <p:cNvPr id="64" name="Google Shape;64;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6" name="Shape 196"/>
        <p:cNvGrpSpPr/>
        <p:nvPr/>
      </p:nvGrpSpPr>
      <p:grpSpPr>
        <a:xfrm>
          <a:off x="0" y="0"/>
          <a:ext cx="0" cy="0"/>
          <a:chOff x="0" y="0"/>
          <a:chExt cx="0" cy="0"/>
        </a:xfrm>
      </p:grpSpPr>
      <p:sp>
        <p:nvSpPr>
          <p:cNvPr id="197" name="Google Shape;197;p32"/>
          <p:cNvSpPr txBox="1"/>
          <p:nvPr>
            <p:ph type="title"/>
          </p:nvPr>
        </p:nvSpPr>
        <p:spPr>
          <a:xfrm>
            <a:off x="311700" y="123575"/>
            <a:ext cx="8520600" cy="71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500">
                <a:highlight>
                  <a:srgbClr val="FAFAFA"/>
                </a:highlight>
              </a:rPr>
              <a:t>Creating and Implementing a Framework </a:t>
            </a:r>
            <a:endParaRPr b="1" sz="2500"/>
          </a:p>
        </p:txBody>
      </p:sp>
      <p:sp>
        <p:nvSpPr>
          <p:cNvPr id="198" name="Google Shape;198;p32"/>
          <p:cNvSpPr txBox="1"/>
          <p:nvPr>
            <p:ph idx="1" type="body"/>
          </p:nvPr>
        </p:nvSpPr>
        <p:spPr>
          <a:xfrm>
            <a:off x="311700" y="720525"/>
            <a:ext cx="8520600" cy="4167900"/>
          </a:xfrm>
          <a:prstGeom prst="rect">
            <a:avLst/>
          </a:prstGeom>
        </p:spPr>
        <p:txBody>
          <a:bodyPr anchorCtr="0" anchor="t" bIns="91425" lIns="91425" spcFirstLastPara="1" rIns="91425" wrap="square" tIns="91425">
            <a:normAutofit/>
          </a:bodyPr>
          <a:lstStyle/>
          <a:p>
            <a:pPr indent="0" lvl="0" marL="457200" rtl="0" algn="l">
              <a:lnSpc>
                <a:spcPct val="100000"/>
              </a:lnSpc>
              <a:spcBef>
                <a:spcPts val="0"/>
              </a:spcBef>
              <a:spcAft>
                <a:spcPts val="0"/>
              </a:spcAft>
              <a:buNone/>
            </a:pPr>
            <a:r>
              <a:rPr b="1" lang="en" sz="1400">
                <a:solidFill>
                  <a:schemeClr val="dk1"/>
                </a:solidFill>
                <a:highlight>
                  <a:srgbClr val="00FF00"/>
                </a:highlight>
              </a:rPr>
              <a:t>Take Action</a:t>
            </a:r>
            <a:endParaRPr b="1" sz="1400">
              <a:solidFill>
                <a:schemeClr val="dk1"/>
              </a:solidFill>
              <a:highlight>
                <a:srgbClr val="00FF00"/>
              </a:highlight>
            </a:endParaRPr>
          </a:p>
          <a:p>
            <a:pPr indent="0" lvl="0" marL="457200" rtl="0" algn="l">
              <a:lnSpc>
                <a:spcPct val="100000"/>
              </a:lnSpc>
              <a:spcBef>
                <a:spcPts val="0"/>
              </a:spcBef>
              <a:spcAft>
                <a:spcPts val="0"/>
              </a:spcAft>
              <a:buNone/>
            </a:pPr>
            <a:r>
              <a:rPr b="1" lang="en" sz="1400">
                <a:solidFill>
                  <a:schemeClr val="dk1"/>
                </a:solidFill>
                <a:highlight>
                  <a:srgbClr val="00FF00"/>
                </a:highlight>
              </a:rPr>
              <a:t>Leaders should: </a:t>
            </a:r>
            <a:endParaRPr b="1" sz="1400">
              <a:solidFill>
                <a:schemeClr val="dk1"/>
              </a:solidFill>
              <a:highlight>
                <a:srgbClr val="00FF00"/>
              </a:highlight>
            </a:endParaRPr>
          </a:p>
          <a:p>
            <a:pPr indent="0" lvl="0" marL="457200" rtl="0" algn="l">
              <a:lnSpc>
                <a:spcPct val="100000"/>
              </a:lnSpc>
              <a:spcBef>
                <a:spcPts val="0"/>
              </a:spcBef>
              <a:spcAft>
                <a:spcPts val="0"/>
              </a:spcAft>
              <a:buNone/>
            </a:pPr>
            <a:r>
              <a:t/>
            </a:r>
            <a:endParaRPr b="1" sz="1400">
              <a:solidFill>
                <a:schemeClr val="dk1"/>
              </a:solidFill>
              <a:highlight>
                <a:srgbClr val="FAFAFA"/>
              </a:highlight>
            </a:endParaRPr>
          </a:p>
          <a:p>
            <a:pPr indent="0" lvl="0" marL="457200" rtl="0" algn="l">
              <a:lnSpc>
                <a:spcPct val="100000"/>
              </a:lnSpc>
              <a:spcBef>
                <a:spcPts val="0"/>
              </a:spcBef>
              <a:spcAft>
                <a:spcPts val="0"/>
              </a:spcAft>
              <a:buNone/>
            </a:pPr>
            <a:r>
              <a:rPr b="1" lang="en" sz="1400">
                <a:solidFill>
                  <a:schemeClr val="dk1"/>
                </a:solidFill>
                <a:highlight>
                  <a:srgbClr val="FAFAFA"/>
                </a:highlight>
              </a:rPr>
              <a:t>Begin d</a:t>
            </a:r>
            <a:r>
              <a:rPr b="1" lang="en" sz="1400">
                <a:solidFill>
                  <a:schemeClr val="dk1"/>
                </a:solidFill>
                <a:highlight>
                  <a:srgbClr val="FAFAFA"/>
                </a:highlight>
              </a:rPr>
              <a:t>evelopment</a:t>
            </a:r>
            <a:r>
              <a:rPr b="1" lang="en" sz="1400">
                <a:solidFill>
                  <a:schemeClr val="dk1"/>
                </a:solidFill>
                <a:highlight>
                  <a:srgbClr val="FAFAFA"/>
                </a:highlight>
              </a:rPr>
              <a:t> of a plan by assessing the </a:t>
            </a:r>
            <a:r>
              <a:rPr b="1" lang="en" sz="1400">
                <a:solidFill>
                  <a:schemeClr val="dk1"/>
                </a:solidFill>
                <a:highlight>
                  <a:srgbClr val="FAFAFA"/>
                </a:highlight>
              </a:rPr>
              <a:t>organizational</a:t>
            </a:r>
            <a:r>
              <a:rPr b="1" lang="en" sz="1400">
                <a:solidFill>
                  <a:schemeClr val="dk1"/>
                </a:solidFill>
                <a:highlight>
                  <a:srgbClr val="FAFAFA"/>
                </a:highlight>
              </a:rPr>
              <a:t> strengths and weaknesses in regard to school safety</a:t>
            </a:r>
            <a:endParaRPr b="1" sz="1400">
              <a:solidFill>
                <a:schemeClr val="dk1"/>
              </a:solidFill>
              <a:highlight>
                <a:srgbClr val="FAFAFA"/>
              </a:highlight>
            </a:endParaRPr>
          </a:p>
          <a:p>
            <a:pPr indent="0" lvl="0" marL="457200" rtl="0" algn="l">
              <a:lnSpc>
                <a:spcPct val="100000"/>
              </a:lnSpc>
              <a:spcBef>
                <a:spcPts val="0"/>
              </a:spcBef>
              <a:spcAft>
                <a:spcPts val="0"/>
              </a:spcAft>
              <a:buNone/>
            </a:pPr>
            <a:r>
              <a:t/>
            </a:r>
            <a:endParaRPr b="1" sz="1400">
              <a:solidFill>
                <a:schemeClr val="dk1"/>
              </a:solidFill>
              <a:highlight>
                <a:srgbClr val="FAFAFA"/>
              </a:highlight>
            </a:endParaRPr>
          </a:p>
          <a:p>
            <a:pPr indent="0" lvl="0" marL="457200" rtl="0" algn="l">
              <a:lnSpc>
                <a:spcPct val="100000"/>
              </a:lnSpc>
              <a:spcBef>
                <a:spcPts val="0"/>
              </a:spcBef>
              <a:spcAft>
                <a:spcPts val="0"/>
              </a:spcAft>
              <a:buNone/>
            </a:pPr>
            <a:r>
              <a:rPr b="1" lang="en" sz="1400">
                <a:solidFill>
                  <a:schemeClr val="dk1"/>
                </a:solidFill>
                <a:highlight>
                  <a:srgbClr val="00FFFF"/>
                </a:highlight>
              </a:rPr>
              <a:t>Homework:</a:t>
            </a:r>
            <a:r>
              <a:rPr b="1" lang="en" sz="1400">
                <a:solidFill>
                  <a:schemeClr val="dk1"/>
                </a:solidFill>
                <a:highlight>
                  <a:srgbClr val="FAFAFA"/>
                </a:highlight>
              </a:rPr>
              <a:t> Take the survey and develop your framework</a:t>
            </a:r>
            <a:endParaRPr b="1" sz="1400">
              <a:solidFill>
                <a:schemeClr val="dk1"/>
              </a:solidFill>
              <a:highlight>
                <a:srgbClr val="FAFAFA"/>
              </a:highlight>
            </a:endParaRPr>
          </a:p>
          <a:p>
            <a:pPr indent="0" lvl="0" marL="457200" rtl="0" algn="l">
              <a:lnSpc>
                <a:spcPct val="100000"/>
              </a:lnSpc>
              <a:spcBef>
                <a:spcPts val="0"/>
              </a:spcBef>
              <a:spcAft>
                <a:spcPts val="0"/>
              </a:spcAft>
              <a:buNone/>
            </a:pPr>
            <a:r>
              <a:t/>
            </a:r>
            <a:endParaRPr b="1" sz="1400">
              <a:solidFill>
                <a:schemeClr val="dk1"/>
              </a:solidFill>
              <a:highlight>
                <a:srgbClr val="FAFAFA"/>
              </a:highlight>
            </a:endParaRPr>
          </a:p>
          <a:p>
            <a:pPr indent="0" lvl="0" marL="457200" rtl="0" algn="l">
              <a:lnSpc>
                <a:spcPct val="100000"/>
              </a:lnSpc>
              <a:spcBef>
                <a:spcPts val="0"/>
              </a:spcBef>
              <a:spcAft>
                <a:spcPts val="0"/>
              </a:spcAft>
              <a:buNone/>
            </a:pPr>
            <a:r>
              <a:rPr b="1" lang="en" sz="1400">
                <a:solidFill>
                  <a:srgbClr val="0000FF"/>
                </a:solidFill>
                <a:highlight>
                  <a:srgbClr val="FAFAFA"/>
                </a:highlight>
                <a:uFill>
                  <a:noFill/>
                </a:uFill>
                <a:hlinkClick r:id="rId3">
                  <a:extLst>
                    <a:ext uri="{A12FA001-AC4F-418D-AE19-62706E023703}">
                      <ahyp:hlinkClr val="tx"/>
                    </a:ext>
                  </a:extLst>
                </a:hlinkClick>
              </a:rPr>
              <a:t>Assessing the Safety of the School Environment Using the Framework</a:t>
            </a:r>
            <a:r>
              <a:rPr lang="en" sz="1400">
                <a:solidFill>
                  <a:srgbClr val="0000FF"/>
                </a:solidFill>
                <a:highlight>
                  <a:srgbClr val="FAFAFA"/>
                </a:highlight>
              </a:rPr>
              <a:t> </a:t>
            </a:r>
            <a:endParaRPr sz="1400">
              <a:solidFill>
                <a:srgbClr val="0000FF"/>
              </a:solidFill>
              <a:highlight>
                <a:srgbClr val="FAFAFA"/>
              </a:highlight>
            </a:endParaRPr>
          </a:p>
          <a:p>
            <a:pPr indent="0" lvl="0" marL="457200" rtl="0" algn="l">
              <a:lnSpc>
                <a:spcPct val="100000"/>
              </a:lnSpc>
              <a:spcBef>
                <a:spcPts val="0"/>
              </a:spcBef>
              <a:spcAft>
                <a:spcPts val="0"/>
              </a:spcAft>
              <a:buNone/>
            </a:pPr>
            <a:r>
              <a:t/>
            </a:r>
            <a:endParaRPr sz="1400">
              <a:solidFill>
                <a:srgbClr val="0000FF"/>
              </a:solidFill>
              <a:highlight>
                <a:srgbClr val="FAFAFA"/>
              </a:highlight>
            </a:endParaRPr>
          </a:p>
          <a:p>
            <a:pPr indent="0" lvl="0" marL="457200" rtl="0" algn="l">
              <a:lnSpc>
                <a:spcPct val="100000"/>
              </a:lnSpc>
              <a:spcBef>
                <a:spcPts val="0"/>
              </a:spcBef>
              <a:spcAft>
                <a:spcPts val="0"/>
              </a:spcAft>
              <a:buNone/>
            </a:pPr>
            <a:r>
              <a:rPr lang="en" sz="1400">
                <a:solidFill>
                  <a:schemeClr val="dk1"/>
                </a:solidFill>
                <a:highlight>
                  <a:srgbClr val="FAFAFA"/>
                </a:highlight>
              </a:rPr>
              <a:t>This tool helps to assess the policies and practices represented in the framework, identify effective systems that need sustained effort, and components in need of change to better support school and student physical and psychological safety.</a:t>
            </a:r>
            <a:endParaRPr sz="1400">
              <a:solidFill>
                <a:schemeClr val="dk1"/>
              </a:solidFill>
              <a:highlight>
                <a:srgbClr val="FAFAFA"/>
              </a:highlight>
            </a:endParaRPr>
          </a:p>
          <a:p>
            <a:pPr indent="0" lvl="0" marL="0" rtl="0" algn="l">
              <a:lnSpc>
                <a:spcPct val="100000"/>
              </a:lnSpc>
              <a:spcBef>
                <a:spcPts val="3000"/>
              </a:spcBef>
              <a:spcAft>
                <a:spcPts val="1500"/>
              </a:spcAft>
              <a:buNone/>
            </a:pPr>
            <a:r>
              <a:rPr lang="en" sz="2700">
                <a:solidFill>
                  <a:schemeClr val="dk1"/>
                </a:solidFill>
              </a:rPr>
              <a:t>Survey Available @ </a:t>
            </a:r>
            <a:r>
              <a:rPr b="1" lang="en" sz="1400">
                <a:solidFill>
                  <a:srgbClr val="0000FF"/>
                </a:solidFill>
                <a:highlight>
                  <a:srgbClr val="FAFAFA"/>
                </a:highlight>
              </a:rPr>
              <a:t>https://www.nasponline.org/</a:t>
            </a:r>
            <a:endParaRPr b="1" sz="1600">
              <a:solidFill>
                <a:srgbClr val="0000FF"/>
              </a:solidFill>
            </a:endParaRPr>
          </a:p>
        </p:txBody>
      </p:sp>
      <p:sp>
        <p:nvSpPr>
          <p:cNvPr id="199" name="Google Shape;199;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3" name="Shape 203"/>
        <p:cNvGrpSpPr/>
        <p:nvPr/>
      </p:nvGrpSpPr>
      <p:grpSpPr>
        <a:xfrm>
          <a:off x="0" y="0"/>
          <a:ext cx="0" cy="0"/>
          <a:chOff x="0" y="0"/>
          <a:chExt cx="0" cy="0"/>
        </a:xfrm>
      </p:grpSpPr>
      <p:pic>
        <p:nvPicPr>
          <p:cNvPr id="204" name="Google Shape;204;p33"/>
          <p:cNvPicPr preferRelativeResize="0"/>
          <p:nvPr/>
        </p:nvPicPr>
        <p:blipFill>
          <a:blip r:embed="rId3">
            <a:alphaModFix/>
          </a:blip>
          <a:stretch>
            <a:fillRect/>
          </a:stretch>
        </p:blipFill>
        <p:spPr>
          <a:xfrm>
            <a:off x="423050" y="520050"/>
            <a:ext cx="8193975" cy="4536775"/>
          </a:xfrm>
          <a:prstGeom prst="rect">
            <a:avLst/>
          </a:prstGeom>
          <a:noFill/>
          <a:ln>
            <a:noFill/>
          </a:ln>
        </p:spPr>
      </p:pic>
      <p:sp>
        <p:nvSpPr>
          <p:cNvPr id="205" name="Google Shape;205;p33"/>
          <p:cNvSpPr txBox="1"/>
          <p:nvPr>
            <p:ph type="title"/>
          </p:nvPr>
        </p:nvSpPr>
        <p:spPr>
          <a:xfrm>
            <a:off x="423050" y="111175"/>
            <a:ext cx="6201600" cy="556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Creating An Action Plan </a:t>
            </a:r>
            <a:endParaRPr b="1"/>
          </a:p>
        </p:txBody>
      </p:sp>
      <p:sp>
        <p:nvSpPr>
          <p:cNvPr id="206" name="Google Shape;206;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0" name="Shape 210"/>
        <p:cNvGrpSpPr/>
        <p:nvPr/>
      </p:nvGrpSpPr>
      <p:grpSpPr>
        <a:xfrm>
          <a:off x="0" y="0"/>
          <a:ext cx="0" cy="0"/>
          <a:chOff x="0" y="0"/>
          <a:chExt cx="0" cy="0"/>
        </a:xfrm>
      </p:grpSpPr>
      <p:sp>
        <p:nvSpPr>
          <p:cNvPr id="211" name="Google Shape;211;p34"/>
          <p:cNvSpPr txBox="1"/>
          <p:nvPr>
            <p:ph type="title"/>
          </p:nvPr>
        </p:nvSpPr>
        <p:spPr>
          <a:xfrm>
            <a:off x="178100" y="553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Plan Development</a:t>
            </a:r>
            <a:endParaRPr b="1"/>
          </a:p>
        </p:txBody>
      </p:sp>
      <p:sp>
        <p:nvSpPr>
          <p:cNvPr id="212" name="Google Shape;212;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3" name="Google Shape;213;p34"/>
          <p:cNvPicPr preferRelativeResize="0"/>
          <p:nvPr/>
        </p:nvPicPr>
        <p:blipFill>
          <a:blip r:embed="rId3">
            <a:alphaModFix/>
          </a:blip>
          <a:stretch>
            <a:fillRect/>
          </a:stretch>
        </p:blipFill>
        <p:spPr>
          <a:xfrm>
            <a:off x="456475" y="477875"/>
            <a:ext cx="8294151" cy="4477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7" name="Shape 217"/>
        <p:cNvGrpSpPr/>
        <p:nvPr/>
      </p:nvGrpSpPr>
      <p:grpSpPr>
        <a:xfrm>
          <a:off x="0" y="0"/>
          <a:ext cx="0" cy="0"/>
          <a:chOff x="0" y="0"/>
          <a:chExt cx="0" cy="0"/>
        </a:xfrm>
      </p:grpSpPr>
      <p:sp>
        <p:nvSpPr>
          <p:cNvPr id="218" name="Google Shape;218;p35"/>
          <p:cNvSpPr txBox="1"/>
          <p:nvPr>
            <p:ph type="title"/>
          </p:nvPr>
        </p:nvSpPr>
        <p:spPr>
          <a:xfrm>
            <a:off x="311700" y="-255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Creating and Implementing a Framework</a:t>
            </a:r>
            <a:endParaRPr b="1"/>
          </a:p>
          <a:p>
            <a:pPr indent="0" lvl="0" marL="0" rtl="0" algn="l">
              <a:spcBef>
                <a:spcPts val="0"/>
              </a:spcBef>
              <a:spcAft>
                <a:spcPts val="0"/>
              </a:spcAft>
              <a:buNone/>
            </a:pPr>
            <a:r>
              <a:t/>
            </a:r>
            <a:endParaRPr/>
          </a:p>
        </p:txBody>
      </p:sp>
      <p:sp>
        <p:nvSpPr>
          <p:cNvPr id="219" name="Google Shape;219;p35"/>
          <p:cNvSpPr txBox="1"/>
          <p:nvPr>
            <p:ph idx="1" type="body"/>
          </p:nvPr>
        </p:nvSpPr>
        <p:spPr>
          <a:xfrm>
            <a:off x="131700" y="275625"/>
            <a:ext cx="8700600" cy="1948800"/>
          </a:xfrm>
          <a:prstGeom prst="rect">
            <a:avLst/>
          </a:prstGeom>
        </p:spPr>
        <p:txBody>
          <a:bodyPr anchorCtr="0" anchor="t" bIns="91425" lIns="91425" spcFirstLastPara="1" rIns="91425" wrap="square" tIns="91425">
            <a:normAutofit fontScale="25000" lnSpcReduction="20000"/>
          </a:bodyPr>
          <a:lstStyle/>
          <a:p>
            <a:pPr indent="0" lvl="0" marL="142875" rtl="0" algn="l">
              <a:lnSpc>
                <a:spcPct val="100000"/>
              </a:lnSpc>
              <a:spcBef>
                <a:spcPts val="0"/>
              </a:spcBef>
              <a:spcAft>
                <a:spcPts val="0"/>
              </a:spcAft>
              <a:buNone/>
            </a:pPr>
            <a:r>
              <a:t/>
            </a:r>
            <a:endParaRPr/>
          </a:p>
          <a:p>
            <a:pPr indent="0" lvl="0" marL="142875" rtl="0" algn="l">
              <a:lnSpc>
                <a:spcPct val="100000"/>
              </a:lnSpc>
              <a:spcBef>
                <a:spcPts val="1500"/>
              </a:spcBef>
              <a:spcAft>
                <a:spcPts val="0"/>
              </a:spcAft>
              <a:buNone/>
            </a:pPr>
            <a:r>
              <a:rPr b="1" lang="en" sz="6400">
                <a:solidFill>
                  <a:schemeClr val="dk1"/>
                </a:solidFill>
                <a:highlight>
                  <a:srgbClr val="FAFAFA"/>
                </a:highlight>
              </a:rPr>
              <a:t>Action Steps for Implementing a Framework</a:t>
            </a:r>
            <a:r>
              <a:rPr b="1" lang="en" sz="6400">
                <a:solidFill>
                  <a:schemeClr val="dk1"/>
                </a:solidFill>
                <a:highlight>
                  <a:srgbClr val="FAFAFA"/>
                </a:highlight>
              </a:rPr>
              <a:t> </a:t>
            </a:r>
            <a:endParaRPr b="1" sz="6400">
              <a:solidFill>
                <a:schemeClr val="dk1"/>
              </a:solidFill>
              <a:highlight>
                <a:srgbClr val="FAFAFA"/>
              </a:highlight>
            </a:endParaRPr>
          </a:p>
          <a:p>
            <a:pPr indent="0" lvl="0" marL="142875" rtl="0" algn="l">
              <a:lnSpc>
                <a:spcPct val="100000"/>
              </a:lnSpc>
              <a:spcBef>
                <a:spcPts val="1500"/>
              </a:spcBef>
              <a:spcAft>
                <a:spcPts val="0"/>
              </a:spcAft>
              <a:buNone/>
            </a:pPr>
            <a:r>
              <a:rPr b="1" lang="en" sz="5600">
                <a:solidFill>
                  <a:schemeClr val="dk1"/>
                </a:solidFill>
                <a:highlight>
                  <a:srgbClr val="00FF00"/>
                </a:highlight>
              </a:rPr>
              <a:t>Take Action </a:t>
            </a:r>
            <a:endParaRPr b="1" sz="5600">
              <a:solidFill>
                <a:schemeClr val="dk1"/>
              </a:solidFill>
              <a:highlight>
                <a:srgbClr val="00FF00"/>
              </a:highlight>
            </a:endParaRPr>
          </a:p>
          <a:p>
            <a:pPr indent="0" lvl="0" marL="142875" rtl="0" algn="l">
              <a:lnSpc>
                <a:spcPct val="100000"/>
              </a:lnSpc>
              <a:spcBef>
                <a:spcPts val="0"/>
              </a:spcBef>
              <a:spcAft>
                <a:spcPts val="0"/>
              </a:spcAft>
              <a:buNone/>
            </a:pPr>
            <a:r>
              <a:rPr b="1" lang="en" sz="5600">
                <a:solidFill>
                  <a:schemeClr val="dk1"/>
                </a:solidFill>
                <a:highlight>
                  <a:srgbClr val="00FF00"/>
                </a:highlight>
              </a:rPr>
              <a:t>Leaders Should: </a:t>
            </a:r>
            <a:r>
              <a:rPr lang="en" sz="5600">
                <a:solidFill>
                  <a:schemeClr val="dk1"/>
                </a:solidFill>
              </a:rPr>
              <a:t>Implement Building-Level Policies to Improve School Safety</a:t>
            </a:r>
            <a:endParaRPr b="1" sz="5600">
              <a:solidFill>
                <a:schemeClr val="dk1"/>
              </a:solidFill>
            </a:endParaRPr>
          </a:p>
          <a:p>
            <a:pPr indent="0" lvl="0" marL="142875" rtl="0" algn="l">
              <a:lnSpc>
                <a:spcPct val="100000"/>
              </a:lnSpc>
              <a:spcBef>
                <a:spcPts val="0"/>
              </a:spcBef>
              <a:spcAft>
                <a:spcPts val="0"/>
              </a:spcAft>
              <a:buNone/>
            </a:pPr>
            <a:r>
              <a:t/>
            </a:r>
            <a:endParaRPr b="1" sz="5600">
              <a:solidFill>
                <a:schemeClr val="dk1"/>
              </a:solidFill>
            </a:endParaRPr>
          </a:p>
          <a:p>
            <a:pPr indent="0" lvl="0" marL="142875" rtl="0" algn="l">
              <a:lnSpc>
                <a:spcPct val="100000"/>
              </a:lnSpc>
              <a:spcBef>
                <a:spcPts val="0"/>
              </a:spcBef>
              <a:spcAft>
                <a:spcPts val="0"/>
              </a:spcAft>
              <a:buNone/>
            </a:pPr>
            <a:r>
              <a:rPr lang="en" sz="5600">
                <a:solidFill>
                  <a:schemeClr val="dk1"/>
                </a:solidFill>
              </a:rPr>
              <a:t>Establish a school safety and crisis team that includes key personnel: principals, teachers, school-employed mental health professionals, school nurse, instruction/curriculum professionals, school resource/safety officer, parents, and a staff member skilled in data collection and analysis. This team should generally align with the district team in terms of structure, processes, and team member roles.</a:t>
            </a:r>
            <a:endParaRPr sz="5600">
              <a:solidFill>
                <a:schemeClr val="dk1"/>
              </a:solidFill>
            </a:endParaRPr>
          </a:p>
          <a:p>
            <a:pPr indent="0" lvl="0" marL="142875" rtl="0" algn="l">
              <a:lnSpc>
                <a:spcPct val="100000"/>
              </a:lnSpc>
              <a:spcBef>
                <a:spcPts val="0"/>
              </a:spcBef>
              <a:spcAft>
                <a:spcPts val="0"/>
              </a:spcAft>
              <a:buNone/>
            </a:pPr>
            <a:r>
              <a:t/>
            </a:r>
            <a:endParaRPr sz="4800">
              <a:solidFill>
                <a:schemeClr val="dk1"/>
              </a:solidFill>
            </a:endParaRPr>
          </a:p>
          <a:p>
            <a:pPr indent="0" lvl="0" marL="142875" rtl="0" algn="l">
              <a:lnSpc>
                <a:spcPct val="100000"/>
              </a:lnSpc>
              <a:spcBef>
                <a:spcPts val="0"/>
              </a:spcBef>
              <a:spcAft>
                <a:spcPts val="0"/>
              </a:spcAft>
              <a:buClr>
                <a:schemeClr val="dk1"/>
              </a:buClr>
              <a:buSzPct val="39285"/>
              <a:buFont typeface="Arial"/>
              <a:buNone/>
            </a:pPr>
            <a:r>
              <a:t/>
            </a:r>
            <a:endParaRPr sz="2800">
              <a:solidFill>
                <a:schemeClr val="dk1"/>
              </a:solidFill>
            </a:endParaRPr>
          </a:p>
          <a:p>
            <a:pPr indent="0" lvl="0" marL="457200" rtl="0" algn="l">
              <a:lnSpc>
                <a:spcPct val="115000"/>
              </a:lnSpc>
              <a:spcBef>
                <a:spcPts val="0"/>
              </a:spcBef>
              <a:spcAft>
                <a:spcPts val="0"/>
              </a:spcAft>
              <a:buNone/>
            </a:pPr>
            <a:r>
              <a:t/>
            </a:r>
            <a:endParaRPr sz="2800">
              <a:solidFill>
                <a:schemeClr val="dk1"/>
              </a:solidFill>
            </a:endParaRPr>
          </a:p>
          <a:p>
            <a:pPr indent="0" lvl="0" marL="457200" rtl="0" algn="l">
              <a:lnSpc>
                <a:spcPct val="100000"/>
              </a:lnSpc>
              <a:spcBef>
                <a:spcPts val="0"/>
              </a:spcBef>
              <a:spcAft>
                <a:spcPts val="0"/>
              </a:spcAft>
              <a:buNone/>
            </a:pPr>
            <a:r>
              <a:t/>
            </a:r>
            <a:endParaRPr sz="2700"/>
          </a:p>
          <a:p>
            <a:pPr indent="0" lvl="0" marL="0" rtl="0" algn="l">
              <a:spcBef>
                <a:spcPts val="1500"/>
              </a:spcBef>
              <a:spcAft>
                <a:spcPts val="1200"/>
              </a:spcAft>
              <a:buNone/>
            </a:pPr>
            <a:r>
              <a:t/>
            </a:r>
            <a:endParaRPr/>
          </a:p>
        </p:txBody>
      </p:sp>
      <p:sp>
        <p:nvSpPr>
          <p:cNvPr id="220" name="Google Shape;220;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1" name="Google Shape;221;p35"/>
          <p:cNvSpPr txBox="1"/>
          <p:nvPr/>
        </p:nvSpPr>
        <p:spPr>
          <a:xfrm>
            <a:off x="343500" y="2224425"/>
            <a:ext cx="8457000" cy="29160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dk1"/>
              </a:buClr>
              <a:buSzPts val="1300"/>
              <a:buChar char="●"/>
            </a:pPr>
            <a:r>
              <a:rPr lang="en" sz="1300">
                <a:solidFill>
                  <a:schemeClr val="dk1"/>
                </a:solidFill>
              </a:rPr>
              <a:t>Establish a multi-disciplinary team approach for regularly reviewing student data (both behavioral and academic)</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Allow sufficient staff time to review program and intervention effectiveness, identify areas of continued improvement, plan implementation, and receive relevant professional development.</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Promote positive behavior interventions and supports and other positive discipline strategies that reduce the inappropriate and disproportionate use of suspension and expulsion.</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Include explicit goals related to school climate and school safety in the school/district level improvement plan.</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Develop and implement procedures (including anonymous reporting) for students, staff, and families to report potential threats or other concerning behaviors.</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Use evidence-based risk and threat assessment and management protocols.</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Ensure transparency and engagement by communicating goals, plans, and outcomes with stakeholders.</a:t>
            </a:r>
            <a:endParaRPr sz="13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5" name="Shape 225"/>
        <p:cNvGrpSpPr/>
        <p:nvPr/>
      </p:nvGrpSpPr>
      <p:grpSpPr>
        <a:xfrm>
          <a:off x="0" y="0"/>
          <a:ext cx="0" cy="0"/>
          <a:chOff x="0" y="0"/>
          <a:chExt cx="0" cy="0"/>
        </a:xfrm>
      </p:grpSpPr>
      <p:pic>
        <p:nvPicPr>
          <p:cNvPr id="226" name="Google Shape;226;p36"/>
          <p:cNvPicPr preferRelativeResize="0"/>
          <p:nvPr/>
        </p:nvPicPr>
        <p:blipFill>
          <a:blip r:embed="rId3">
            <a:alphaModFix/>
          </a:blip>
          <a:stretch>
            <a:fillRect/>
          </a:stretch>
        </p:blipFill>
        <p:spPr>
          <a:xfrm>
            <a:off x="5942221" y="1740375"/>
            <a:ext cx="3028050" cy="1840125"/>
          </a:xfrm>
          <a:prstGeom prst="rect">
            <a:avLst/>
          </a:prstGeom>
          <a:noFill/>
          <a:ln>
            <a:noFill/>
          </a:ln>
        </p:spPr>
      </p:pic>
      <p:sp>
        <p:nvSpPr>
          <p:cNvPr id="227" name="Google Shape;227;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Brainstorm your Framework - </a:t>
            </a:r>
            <a:r>
              <a:rPr b="1" lang="en">
                <a:highlight>
                  <a:srgbClr val="00FF00"/>
                </a:highlight>
              </a:rPr>
              <a:t>Leader Action</a:t>
            </a:r>
            <a:r>
              <a:rPr b="1" lang="en"/>
              <a:t>	</a:t>
            </a:r>
            <a:endParaRPr b="1"/>
          </a:p>
        </p:txBody>
      </p:sp>
      <p:sp>
        <p:nvSpPr>
          <p:cNvPr id="228" name="Google Shape;228;p36"/>
          <p:cNvSpPr txBox="1"/>
          <p:nvPr>
            <p:ph idx="1" type="body"/>
          </p:nvPr>
        </p:nvSpPr>
        <p:spPr>
          <a:xfrm>
            <a:off x="167000" y="1152475"/>
            <a:ext cx="8854200" cy="3758100"/>
          </a:xfrm>
          <a:prstGeom prst="rect">
            <a:avLst/>
          </a:prstGeom>
        </p:spPr>
        <p:txBody>
          <a:bodyPr anchorCtr="0" anchor="t" bIns="91425" lIns="91425" spcFirstLastPara="1" rIns="91425" wrap="square" tIns="91425">
            <a:normAutofit fontScale="62500"/>
          </a:bodyPr>
          <a:lstStyle/>
          <a:p>
            <a:pPr indent="0" lvl="0" marL="0" rtl="0" algn="l">
              <a:spcBef>
                <a:spcPts val="0"/>
              </a:spcBef>
              <a:spcAft>
                <a:spcPts val="0"/>
              </a:spcAft>
              <a:buNone/>
            </a:pPr>
            <a:r>
              <a:rPr b="1" lang="en" sz="2870">
                <a:solidFill>
                  <a:schemeClr val="dk1"/>
                </a:solidFill>
                <a:highlight>
                  <a:srgbClr val="00FF00"/>
                </a:highlight>
              </a:rPr>
              <a:t>Leaders Should: </a:t>
            </a:r>
            <a:r>
              <a:rPr lang="en" sz="2870">
                <a:solidFill>
                  <a:schemeClr val="dk1"/>
                </a:solidFill>
              </a:rPr>
              <a:t>Develop your Framework by writing down answers to the following:</a:t>
            </a:r>
            <a:endParaRPr sz="2870">
              <a:solidFill>
                <a:schemeClr val="dk1"/>
              </a:solidFill>
            </a:endParaRPr>
          </a:p>
          <a:p>
            <a:pPr indent="0" lvl="0" marL="0" rtl="0" algn="l">
              <a:spcBef>
                <a:spcPts val="1200"/>
              </a:spcBef>
              <a:spcAft>
                <a:spcPts val="0"/>
              </a:spcAft>
              <a:buNone/>
            </a:pPr>
            <a:r>
              <a:rPr lang="en" sz="2300">
                <a:solidFill>
                  <a:schemeClr val="dk1"/>
                </a:solidFill>
              </a:rPr>
              <a:t>Who will be on the Multidisciplinary Team?</a:t>
            </a:r>
            <a:endParaRPr sz="2300">
              <a:solidFill>
                <a:schemeClr val="dk1"/>
              </a:solidFill>
            </a:endParaRPr>
          </a:p>
          <a:p>
            <a:pPr indent="0" lvl="0" marL="0" rtl="0" algn="l">
              <a:spcBef>
                <a:spcPts val="1200"/>
              </a:spcBef>
              <a:spcAft>
                <a:spcPts val="0"/>
              </a:spcAft>
              <a:buNone/>
            </a:pPr>
            <a:r>
              <a:rPr lang="en" sz="2300">
                <a:solidFill>
                  <a:schemeClr val="dk1"/>
                </a:solidFill>
              </a:rPr>
              <a:t>What dates will a safety review occur in my building?</a:t>
            </a:r>
            <a:endParaRPr sz="2300">
              <a:solidFill>
                <a:schemeClr val="dk1"/>
              </a:solidFill>
            </a:endParaRPr>
          </a:p>
          <a:p>
            <a:pPr indent="0" lvl="0" marL="0" rtl="0" algn="l">
              <a:spcBef>
                <a:spcPts val="1200"/>
              </a:spcBef>
              <a:spcAft>
                <a:spcPts val="0"/>
              </a:spcAft>
              <a:buNone/>
            </a:pPr>
            <a:r>
              <a:rPr lang="en" sz="2300">
                <a:solidFill>
                  <a:schemeClr val="dk1"/>
                </a:solidFill>
              </a:rPr>
              <a:t>What are specific supports and interventions our team will develop?</a:t>
            </a:r>
            <a:endParaRPr sz="2300">
              <a:solidFill>
                <a:schemeClr val="dk1"/>
              </a:solidFill>
            </a:endParaRPr>
          </a:p>
          <a:p>
            <a:pPr indent="0" lvl="0" marL="0" rtl="0" algn="l">
              <a:spcBef>
                <a:spcPts val="1200"/>
              </a:spcBef>
              <a:spcAft>
                <a:spcPts val="0"/>
              </a:spcAft>
              <a:buNone/>
            </a:pPr>
            <a:r>
              <a:rPr lang="en" sz="2300">
                <a:solidFill>
                  <a:schemeClr val="dk1"/>
                </a:solidFill>
              </a:rPr>
              <a:t>Name 3 specific safety goals for your school or district.</a:t>
            </a:r>
            <a:endParaRPr sz="2300">
              <a:solidFill>
                <a:schemeClr val="dk1"/>
              </a:solidFill>
            </a:endParaRPr>
          </a:p>
          <a:p>
            <a:pPr indent="0" lvl="0" marL="0" rtl="0" algn="l">
              <a:spcBef>
                <a:spcPts val="1200"/>
              </a:spcBef>
              <a:spcAft>
                <a:spcPts val="0"/>
              </a:spcAft>
              <a:buNone/>
            </a:pPr>
            <a:r>
              <a:rPr lang="en" sz="2300">
                <a:solidFill>
                  <a:schemeClr val="dk1"/>
                </a:solidFill>
              </a:rPr>
              <a:t>What is the “threat” reporting procedure for my school/district?</a:t>
            </a:r>
            <a:endParaRPr sz="2300">
              <a:solidFill>
                <a:schemeClr val="dk1"/>
              </a:solidFill>
            </a:endParaRPr>
          </a:p>
          <a:p>
            <a:pPr indent="0" lvl="0" marL="0" rtl="0" algn="l">
              <a:spcBef>
                <a:spcPts val="1200"/>
              </a:spcBef>
              <a:spcAft>
                <a:spcPts val="0"/>
              </a:spcAft>
              <a:buNone/>
            </a:pPr>
            <a:r>
              <a:rPr lang="en" sz="2300">
                <a:solidFill>
                  <a:schemeClr val="dk1"/>
                </a:solidFill>
              </a:rPr>
              <a:t>Has the school/district implemented evidence based practices for school safety?</a:t>
            </a:r>
            <a:endParaRPr sz="2300">
              <a:solidFill>
                <a:schemeClr val="dk1"/>
              </a:solidFill>
            </a:endParaRPr>
          </a:p>
          <a:p>
            <a:pPr indent="0" lvl="0" marL="0" rtl="0" algn="l">
              <a:spcBef>
                <a:spcPts val="1200"/>
              </a:spcBef>
              <a:spcAft>
                <a:spcPts val="0"/>
              </a:spcAft>
              <a:buNone/>
            </a:pPr>
            <a:r>
              <a:rPr lang="en" sz="2300">
                <a:solidFill>
                  <a:schemeClr val="dk1"/>
                </a:solidFill>
              </a:rPr>
              <a:t>How will I as a leader create transparency and report to the school community?</a:t>
            </a:r>
            <a:endParaRPr sz="2300">
              <a:solidFill>
                <a:schemeClr val="dk1"/>
              </a:solidFill>
            </a:endParaRPr>
          </a:p>
          <a:p>
            <a:pPr indent="0" lvl="0" marL="0" rtl="0" algn="l">
              <a:spcBef>
                <a:spcPts val="1200"/>
              </a:spcBef>
              <a:spcAft>
                <a:spcPts val="1200"/>
              </a:spcAft>
              <a:buNone/>
            </a:pPr>
            <a:r>
              <a:t/>
            </a:r>
            <a:endParaRPr/>
          </a:p>
        </p:txBody>
      </p:sp>
      <p:sp>
        <p:nvSpPr>
          <p:cNvPr id="229" name="Google Shape;229;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3" name="Shape 233"/>
        <p:cNvGrpSpPr/>
        <p:nvPr/>
      </p:nvGrpSpPr>
      <p:grpSpPr>
        <a:xfrm>
          <a:off x="0" y="0"/>
          <a:ext cx="0" cy="0"/>
          <a:chOff x="0" y="0"/>
          <a:chExt cx="0" cy="0"/>
        </a:xfrm>
      </p:grpSpPr>
      <p:sp>
        <p:nvSpPr>
          <p:cNvPr id="234" name="Google Shape;234;p37"/>
          <p:cNvSpPr txBox="1"/>
          <p:nvPr>
            <p:ph type="title"/>
          </p:nvPr>
        </p:nvSpPr>
        <p:spPr>
          <a:xfrm>
            <a:off x="311700" y="1221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2120">
                <a:highlight>
                  <a:srgbClr val="00FFFF"/>
                </a:highlight>
              </a:rPr>
              <a:t>Homework</a:t>
            </a:r>
            <a:r>
              <a:rPr b="1" lang="en" sz="2120">
                <a:highlight>
                  <a:srgbClr val="00FFFF"/>
                </a:highlight>
              </a:rPr>
              <a:t>:</a:t>
            </a:r>
            <a:r>
              <a:rPr b="1" lang="en" sz="2120"/>
              <a:t> After developing your Framework - read through the questions below and begin thinking about your action plan.</a:t>
            </a:r>
            <a:endParaRPr b="1" sz="2120"/>
          </a:p>
          <a:p>
            <a:pPr indent="0" lvl="0" marL="0" rtl="0" algn="l">
              <a:spcBef>
                <a:spcPts val="0"/>
              </a:spcBef>
              <a:spcAft>
                <a:spcPts val="0"/>
              </a:spcAft>
              <a:buSzPts val="990"/>
              <a:buNone/>
            </a:pPr>
            <a:r>
              <a:t/>
            </a:r>
            <a:endParaRPr sz="2520"/>
          </a:p>
        </p:txBody>
      </p:sp>
      <p:sp>
        <p:nvSpPr>
          <p:cNvPr id="235" name="Google Shape;235;p37"/>
          <p:cNvSpPr txBox="1"/>
          <p:nvPr>
            <p:ph idx="1" type="body"/>
          </p:nvPr>
        </p:nvSpPr>
        <p:spPr>
          <a:xfrm>
            <a:off x="367400" y="946325"/>
            <a:ext cx="8653500" cy="4110600"/>
          </a:xfrm>
          <a:prstGeom prst="rect">
            <a:avLst/>
          </a:prstGeom>
        </p:spPr>
        <p:txBody>
          <a:bodyPr anchorCtr="0" anchor="t" bIns="91425" lIns="91425" spcFirstLastPara="1" rIns="91425" wrap="square" tIns="91425">
            <a:normAutofit fontScale="55000" lnSpcReduction="10000"/>
          </a:bodyPr>
          <a:lstStyle/>
          <a:p>
            <a:pPr indent="0" lvl="0" marL="0" rtl="0" algn="l">
              <a:spcBef>
                <a:spcPts val="0"/>
              </a:spcBef>
              <a:spcAft>
                <a:spcPts val="0"/>
              </a:spcAft>
              <a:buNone/>
            </a:pPr>
            <a:r>
              <a:rPr b="1" lang="en" sz="2553">
                <a:solidFill>
                  <a:schemeClr val="dk1"/>
                </a:solidFill>
                <a:highlight>
                  <a:srgbClr val="FFFF00"/>
                </a:highlight>
              </a:rPr>
              <a:t>Questions:</a:t>
            </a:r>
            <a:endParaRPr b="1" sz="2553">
              <a:solidFill>
                <a:schemeClr val="dk1"/>
              </a:solidFill>
              <a:highlight>
                <a:srgbClr val="FFFF00"/>
              </a:highlight>
            </a:endParaRPr>
          </a:p>
          <a:p>
            <a:pPr indent="0" lvl="0" marL="0" marR="482600" rtl="0" algn="l">
              <a:spcBef>
                <a:spcPts val="1200"/>
              </a:spcBef>
              <a:spcAft>
                <a:spcPts val="0"/>
              </a:spcAft>
              <a:buNone/>
            </a:pPr>
            <a:r>
              <a:rPr i="1" lang="en" sz="2553">
                <a:solidFill>
                  <a:schemeClr val="dk1"/>
                </a:solidFill>
              </a:rPr>
              <a:t>What is our district vision for family engagement?</a:t>
            </a:r>
            <a:endParaRPr i="1" sz="2553">
              <a:solidFill>
                <a:schemeClr val="dk1"/>
              </a:solidFill>
            </a:endParaRPr>
          </a:p>
          <a:p>
            <a:pPr indent="0" lvl="0" marL="0" marR="482600" rtl="0" algn="l">
              <a:spcBef>
                <a:spcPts val="1600"/>
              </a:spcBef>
              <a:spcAft>
                <a:spcPts val="0"/>
              </a:spcAft>
              <a:buNone/>
            </a:pPr>
            <a:r>
              <a:rPr i="1" lang="en" sz="2553">
                <a:solidFill>
                  <a:schemeClr val="dk1"/>
                </a:solidFill>
              </a:rPr>
              <a:t>How do we ensure that families, staff, and students have a voice in establishing this vision?</a:t>
            </a:r>
            <a:endParaRPr i="1" sz="2553">
              <a:solidFill>
                <a:schemeClr val="dk1"/>
              </a:solidFill>
            </a:endParaRPr>
          </a:p>
          <a:p>
            <a:pPr indent="0" lvl="0" marL="0" marR="482600" rtl="0" algn="l">
              <a:spcBef>
                <a:spcPts val="1600"/>
              </a:spcBef>
              <a:spcAft>
                <a:spcPts val="0"/>
              </a:spcAft>
              <a:buNone/>
            </a:pPr>
            <a:r>
              <a:rPr i="1" lang="en" sz="2553">
                <a:solidFill>
                  <a:schemeClr val="dk1"/>
                </a:solidFill>
              </a:rPr>
              <a:t>How can we ensure communication is parent friendly and truly twoway?</a:t>
            </a:r>
            <a:endParaRPr i="1" sz="2553">
              <a:solidFill>
                <a:schemeClr val="dk1"/>
              </a:solidFill>
            </a:endParaRPr>
          </a:p>
          <a:p>
            <a:pPr indent="0" lvl="0" marL="0" marR="482600" rtl="0" algn="l">
              <a:spcBef>
                <a:spcPts val="1600"/>
              </a:spcBef>
              <a:spcAft>
                <a:spcPts val="0"/>
              </a:spcAft>
              <a:buNone/>
            </a:pPr>
            <a:r>
              <a:rPr i="1" lang="en" sz="2553">
                <a:solidFill>
                  <a:schemeClr val="dk1"/>
                </a:solidFill>
              </a:rPr>
              <a:t>How is our district addressing challenges such as childcare, English-language proficiency, non-traditional work hours, and access to transportation?</a:t>
            </a:r>
            <a:endParaRPr i="1" sz="2553">
              <a:solidFill>
                <a:schemeClr val="dk1"/>
              </a:solidFill>
            </a:endParaRPr>
          </a:p>
          <a:p>
            <a:pPr indent="0" lvl="0" marL="0" marR="482600" rtl="0" algn="l">
              <a:spcBef>
                <a:spcPts val="1600"/>
              </a:spcBef>
              <a:spcAft>
                <a:spcPts val="0"/>
              </a:spcAft>
              <a:buNone/>
            </a:pPr>
            <a:r>
              <a:rPr i="1" lang="en" sz="2553">
                <a:solidFill>
                  <a:schemeClr val="dk1"/>
                </a:solidFill>
              </a:rPr>
              <a:t>How can we use the cultural backgrounds of our families to enrich instruction and school climate?</a:t>
            </a:r>
            <a:endParaRPr i="1" sz="2553">
              <a:solidFill>
                <a:schemeClr val="dk1"/>
              </a:solidFill>
            </a:endParaRPr>
          </a:p>
          <a:p>
            <a:pPr indent="0" lvl="0" marL="0" marR="482600" rtl="0" algn="l">
              <a:spcBef>
                <a:spcPts val="1600"/>
              </a:spcBef>
              <a:spcAft>
                <a:spcPts val="0"/>
              </a:spcAft>
              <a:buNone/>
            </a:pPr>
            <a:r>
              <a:rPr i="1" lang="en" sz="2553">
                <a:solidFill>
                  <a:schemeClr val="dk1"/>
                </a:solidFill>
              </a:rPr>
              <a:t>What might make a family feel unwelcome or uncared for at our school? How can we address this?</a:t>
            </a:r>
            <a:endParaRPr i="1" sz="2553">
              <a:solidFill>
                <a:schemeClr val="dk1"/>
              </a:solidFill>
            </a:endParaRPr>
          </a:p>
          <a:p>
            <a:pPr indent="0" lvl="0" marL="0" marR="482600" rtl="0" algn="l">
              <a:spcBef>
                <a:spcPts val="1600"/>
              </a:spcBef>
              <a:spcAft>
                <a:spcPts val="0"/>
              </a:spcAft>
              <a:buNone/>
            </a:pPr>
            <a:r>
              <a:rPr i="1" lang="en" sz="2553">
                <a:solidFill>
                  <a:schemeClr val="dk1"/>
                </a:solidFill>
              </a:rPr>
              <a:t>What are we doing to actively build trusting relationships with families?</a:t>
            </a:r>
            <a:endParaRPr i="1" sz="2553">
              <a:solidFill>
                <a:schemeClr val="dk1"/>
              </a:solidFill>
            </a:endParaRPr>
          </a:p>
          <a:p>
            <a:pPr indent="0" lvl="0" marL="0" rtl="0" algn="l">
              <a:spcBef>
                <a:spcPts val="1600"/>
              </a:spcBef>
              <a:spcAft>
                <a:spcPts val="1200"/>
              </a:spcAft>
              <a:buNone/>
            </a:pPr>
            <a:r>
              <a:t/>
            </a:r>
            <a:endParaRPr/>
          </a:p>
        </p:txBody>
      </p:sp>
      <p:sp>
        <p:nvSpPr>
          <p:cNvPr id="236" name="Google Shape;236;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40" name="Shape 240"/>
        <p:cNvGrpSpPr/>
        <p:nvPr/>
      </p:nvGrpSpPr>
      <p:grpSpPr>
        <a:xfrm>
          <a:off x="0" y="0"/>
          <a:ext cx="0" cy="0"/>
          <a:chOff x="0" y="0"/>
          <a:chExt cx="0" cy="0"/>
        </a:xfrm>
      </p:grpSpPr>
      <p:sp>
        <p:nvSpPr>
          <p:cNvPr id="241" name="Google Shape;241;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Key Elements of Student and Family Engagement</a:t>
            </a:r>
            <a:endParaRPr b="1"/>
          </a:p>
        </p:txBody>
      </p:sp>
      <p:sp>
        <p:nvSpPr>
          <p:cNvPr id="242" name="Google Shape;242;p38"/>
          <p:cNvSpPr txBox="1"/>
          <p:nvPr>
            <p:ph idx="1" type="body"/>
          </p:nvPr>
        </p:nvSpPr>
        <p:spPr>
          <a:xfrm>
            <a:off x="311700" y="1152475"/>
            <a:ext cx="8520600" cy="38358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rgbClr val="333333"/>
              </a:buClr>
              <a:buSzPts val="1600"/>
              <a:buChar char="●"/>
            </a:pPr>
            <a:r>
              <a:rPr lang="en" sz="1600">
                <a:solidFill>
                  <a:srgbClr val="333333"/>
                </a:solidFill>
                <a:highlight>
                  <a:srgbClr val="FFFFFF"/>
                </a:highlight>
              </a:rPr>
              <a:t>Validating the significant role of families in planning and making decisions for their children</a:t>
            </a:r>
            <a:endParaRPr sz="1600">
              <a:solidFill>
                <a:srgbClr val="333333"/>
              </a:solidFill>
              <a:highlight>
                <a:srgbClr val="FFFFFF"/>
              </a:highlight>
            </a:endParaRPr>
          </a:p>
          <a:p>
            <a:pPr indent="-330200" lvl="0" marL="457200" rtl="0" algn="l">
              <a:spcBef>
                <a:spcPts val="0"/>
              </a:spcBef>
              <a:spcAft>
                <a:spcPts val="0"/>
              </a:spcAft>
              <a:buClr>
                <a:srgbClr val="333333"/>
              </a:buClr>
              <a:buSzPts val="1600"/>
              <a:buChar char="●"/>
            </a:pPr>
            <a:r>
              <a:rPr lang="en" sz="1600">
                <a:solidFill>
                  <a:srgbClr val="333333"/>
                </a:solidFill>
                <a:highlight>
                  <a:srgbClr val="FFFFFF"/>
                </a:highlight>
              </a:rPr>
              <a:t>Development of mutually agreed upon plans along with the delivery of concrete services that families view as helpful</a:t>
            </a:r>
            <a:endParaRPr sz="1600">
              <a:solidFill>
                <a:srgbClr val="333333"/>
              </a:solidFill>
              <a:highlight>
                <a:srgbClr val="FFFFFF"/>
              </a:highlight>
            </a:endParaRPr>
          </a:p>
          <a:p>
            <a:pPr indent="-330200" lvl="0" marL="457200" rtl="0" algn="l">
              <a:spcBef>
                <a:spcPts val="0"/>
              </a:spcBef>
              <a:spcAft>
                <a:spcPts val="0"/>
              </a:spcAft>
              <a:buClr>
                <a:srgbClr val="333333"/>
              </a:buClr>
              <a:buSzPts val="1600"/>
              <a:buChar char="●"/>
            </a:pPr>
            <a:r>
              <a:rPr lang="en" sz="1600">
                <a:solidFill>
                  <a:srgbClr val="333333"/>
                </a:solidFill>
                <a:highlight>
                  <a:srgbClr val="FFFFFF"/>
                </a:highlight>
              </a:rPr>
              <a:t>Identify and remove barriers to engaging families and students. </a:t>
            </a:r>
            <a:endParaRPr sz="1600">
              <a:solidFill>
                <a:srgbClr val="333333"/>
              </a:solidFill>
              <a:highlight>
                <a:srgbClr val="FFFFFF"/>
              </a:highlight>
            </a:endParaRPr>
          </a:p>
          <a:p>
            <a:pPr indent="-330200" lvl="0" marL="457200" rtl="0" algn="l">
              <a:spcBef>
                <a:spcPts val="0"/>
              </a:spcBef>
              <a:spcAft>
                <a:spcPts val="0"/>
              </a:spcAft>
              <a:buClr>
                <a:srgbClr val="333333"/>
              </a:buClr>
              <a:buSzPts val="1600"/>
              <a:buChar char="●"/>
            </a:pPr>
            <a:r>
              <a:rPr lang="en" sz="1600">
                <a:solidFill>
                  <a:srgbClr val="333333"/>
                </a:solidFill>
                <a:highlight>
                  <a:srgbClr val="FFFFFF"/>
                </a:highlight>
              </a:rPr>
              <a:t>Develop data that measures engagement activities for responsive feedback</a:t>
            </a:r>
            <a:endParaRPr sz="1600">
              <a:solidFill>
                <a:srgbClr val="333333"/>
              </a:solidFill>
              <a:highlight>
                <a:srgbClr val="FFFFFF"/>
              </a:highlight>
            </a:endParaRPr>
          </a:p>
          <a:p>
            <a:pPr indent="-330200" lvl="0" marL="457200" rtl="0" algn="l">
              <a:spcBef>
                <a:spcPts val="0"/>
              </a:spcBef>
              <a:spcAft>
                <a:spcPts val="0"/>
              </a:spcAft>
              <a:buClr>
                <a:srgbClr val="333333"/>
              </a:buClr>
              <a:buSzPts val="1600"/>
              <a:buChar char="●"/>
            </a:pPr>
            <a:r>
              <a:rPr lang="en" sz="1600">
                <a:solidFill>
                  <a:srgbClr val="333333"/>
                </a:solidFill>
                <a:highlight>
                  <a:srgbClr val="FFFFFF"/>
                </a:highlight>
              </a:rPr>
              <a:t>Invite families to share priorities, concerns, and feedback</a:t>
            </a:r>
            <a:endParaRPr sz="1600">
              <a:solidFill>
                <a:srgbClr val="333333"/>
              </a:solidFill>
              <a:highlight>
                <a:srgbClr val="FFFFFF"/>
              </a:highlight>
            </a:endParaRPr>
          </a:p>
          <a:p>
            <a:pPr indent="-330200" lvl="0" marL="457200" rtl="0" algn="l">
              <a:spcBef>
                <a:spcPts val="0"/>
              </a:spcBef>
              <a:spcAft>
                <a:spcPts val="0"/>
              </a:spcAft>
              <a:buClr>
                <a:srgbClr val="333333"/>
              </a:buClr>
              <a:buSzPts val="1600"/>
              <a:buChar char="●"/>
            </a:pPr>
            <a:r>
              <a:rPr lang="en" sz="1600">
                <a:solidFill>
                  <a:srgbClr val="333333"/>
                </a:solidFill>
                <a:highlight>
                  <a:srgbClr val="FFFFFF"/>
                </a:highlight>
              </a:rPr>
              <a:t>Offer flexibility and variety in engagement opportunities</a:t>
            </a:r>
            <a:endParaRPr sz="1600">
              <a:solidFill>
                <a:srgbClr val="333333"/>
              </a:solidFill>
              <a:highlight>
                <a:srgbClr val="FFFFFF"/>
              </a:highlight>
            </a:endParaRPr>
          </a:p>
          <a:p>
            <a:pPr indent="0" lvl="0" marL="0" rtl="0" algn="l">
              <a:spcBef>
                <a:spcPts val="800"/>
              </a:spcBef>
              <a:spcAft>
                <a:spcPts val="0"/>
              </a:spcAft>
              <a:buNone/>
            </a:pPr>
            <a:r>
              <a:rPr b="1" lang="en" sz="1600">
                <a:solidFill>
                  <a:srgbClr val="333333"/>
                </a:solidFill>
                <a:highlight>
                  <a:srgbClr val="00FF00"/>
                </a:highlight>
              </a:rPr>
              <a:t>Leader Action: </a:t>
            </a:r>
            <a:r>
              <a:rPr lang="en" sz="1600">
                <a:solidFill>
                  <a:srgbClr val="333333"/>
                </a:solidFill>
                <a:highlight>
                  <a:srgbClr val="FFFFFF"/>
                </a:highlight>
              </a:rPr>
              <a:t>List 2 More elements of student and family engagement from your own experiences and share with your group. </a:t>
            </a:r>
            <a:endParaRPr sz="1600">
              <a:solidFill>
                <a:srgbClr val="333333"/>
              </a:solidFill>
              <a:highlight>
                <a:srgbClr val="FFFFFF"/>
              </a:highlight>
            </a:endParaRPr>
          </a:p>
          <a:p>
            <a:pPr indent="0" lvl="0" marL="0" rtl="0" algn="l">
              <a:spcBef>
                <a:spcPts val="800"/>
              </a:spcBef>
              <a:spcAft>
                <a:spcPts val="1200"/>
              </a:spcAft>
              <a:buNone/>
            </a:pPr>
            <a:r>
              <a:t/>
            </a:r>
            <a:endParaRPr/>
          </a:p>
        </p:txBody>
      </p:sp>
      <p:sp>
        <p:nvSpPr>
          <p:cNvPr id="243" name="Google Shape;243;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47" name="Shape 247"/>
        <p:cNvGrpSpPr/>
        <p:nvPr/>
      </p:nvGrpSpPr>
      <p:grpSpPr>
        <a:xfrm>
          <a:off x="0" y="0"/>
          <a:ext cx="0" cy="0"/>
          <a:chOff x="0" y="0"/>
          <a:chExt cx="0" cy="0"/>
        </a:xfrm>
      </p:grpSpPr>
      <p:sp>
        <p:nvSpPr>
          <p:cNvPr id="248" name="Google Shape;248;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You don’t know what you don’t know.</a:t>
            </a:r>
            <a:endParaRPr b="1"/>
          </a:p>
        </p:txBody>
      </p:sp>
      <p:sp>
        <p:nvSpPr>
          <p:cNvPr id="249" name="Google Shape;249;p39"/>
          <p:cNvSpPr txBox="1"/>
          <p:nvPr>
            <p:ph idx="1" type="body"/>
          </p:nvPr>
        </p:nvSpPr>
        <p:spPr>
          <a:xfrm>
            <a:off x="111325" y="1152475"/>
            <a:ext cx="8910000" cy="376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highlight>
                  <a:srgbClr val="00FF00"/>
                </a:highlight>
              </a:rPr>
              <a:t>Take Action</a:t>
            </a:r>
            <a:r>
              <a:rPr b="1" lang="en">
                <a:solidFill>
                  <a:schemeClr val="dk1"/>
                </a:solidFill>
              </a:rPr>
              <a:t>:</a:t>
            </a:r>
            <a:r>
              <a:rPr lang="en">
                <a:solidFill>
                  <a:schemeClr val="dk1"/>
                </a:solidFill>
              </a:rPr>
              <a:t> Start your leadership actions in August for school safety. Revisit ideas and actions on a quarterly basis or as often as necessary. </a:t>
            </a:r>
            <a:endParaRPr>
              <a:solidFill>
                <a:schemeClr val="dk1"/>
              </a:solidFill>
            </a:endParaRPr>
          </a:p>
          <a:p>
            <a:pPr indent="0" lvl="0" marL="0" rtl="0" algn="l">
              <a:spcBef>
                <a:spcPts val="1200"/>
              </a:spcBef>
              <a:spcAft>
                <a:spcPts val="0"/>
              </a:spcAft>
              <a:buNone/>
            </a:pPr>
            <a:r>
              <a:rPr b="1" lang="en">
                <a:solidFill>
                  <a:schemeClr val="dk1"/>
                </a:solidFill>
                <a:highlight>
                  <a:srgbClr val="00FF00"/>
                </a:highlight>
              </a:rPr>
              <a:t>Evaluate:</a:t>
            </a:r>
            <a:r>
              <a:rPr lang="en">
                <a:solidFill>
                  <a:schemeClr val="dk1"/>
                </a:solidFill>
              </a:rPr>
              <a:t> Evaluate your school/district </a:t>
            </a:r>
            <a:r>
              <a:rPr lang="en">
                <a:solidFill>
                  <a:schemeClr val="dk1"/>
                </a:solidFill>
              </a:rPr>
              <a:t>safety</a:t>
            </a:r>
            <a:r>
              <a:rPr lang="en">
                <a:solidFill>
                  <a:schemeClr val="dk1"/>
                </a:solidFill>
              </a:rPr>
              <a:t> plans by August 20</a:t>
            </a:r>
            <a:endParaRPr>
              <a:solidFill>
                <a:schemeClr val="dk1"/>
              </a:solidFill>
            </a:endParaRPr>
          </a:p>
          <a:p>
            <a:pPr indent="0" lvl="0" marL="0" rtl="0" algn="l">
              <a:spcBef>
                <a:spcPts val="1200"/>
              </a:spcBef>
              <a:spcAft>
                <a:spcPts val="0"/>
              </a:spcAft>
              <a:buNone/>
            </a:pPr>
            <a:r>
              <a:rPr b="1" lang="en">
                <a:solidFill>
                  <a:schemeClr val="dk1"/>
                </a:solidFill>
                <a:highlight>
                  <a:srgbClr val="00FF00"/>
                </a:highlight>
              </a:rPr>
              <a:t>Educate:</a:t>
            </a:r>
            <a:r>
              <a:rPr lang="en">
                <a:solidFill>
                  <a:schemeClr val="dk1"/>
                </a:solidFill>
              </a:rPr>
              <a:t> Plan purposeful actions and time during your school PIR or Inservice days.</a:t>
            </a:r>
            <a:endParaRPr>
              <a:solidFill>
                <a:schemeClr val="dk1"/>
              </a:solidFill>
            </a:endParaRPr>
          </a:p>
          <a:p>
            <a:pPr indent="0" lvl="0" marL="0" rtl="0" algn="l">
              <a:spcBef>
                <a:spcPts val="1200"/>
              </a:spcBef>
              <a:spcAft>
                <a:spcPts val="0"/>
              </a:spcAft>
              <a:buNone/>
            </a:pPr>
            <a:r>
              <a:rPr b="1" lang="en">
                <a:solidFill>
                  <a:schemeClr val="dk1"/>
                </a:solidFill>
                <a:highlight>
                  <a:srgbClr val="00FF00"/>
                </a:highlight>
              </a:rPr>
              <a:t>Motivate:</a:t>
            </a:r>
            <a:r>
              <a:rPr lang="en">
                <a:solidFill>
                  <a:schemeClr val="dk1"/>
                </a:solidFill>
                <a:highlight>
                  <a:srgbClr val="00FF00"/>
                </a:highlight>
              </a:rPr>
              <a:t> </a:t>
            </a:r>
            <a:r>
              <a:rPr lang="en">
                <a:solidFill>
                  <a:schemeClr val="dk1"/>
                </a:solidFill>
              </a:rPr>
              <a:t>Build a strong, safety conscious team made up of all stakeholders. Include			 Teachers, Support Staff, Parents, Students, and Leadership</a:t>
            </a:r>
            <a:endParaRPr>
              <a:solidFill>
                <a:schemeClr val="dk1"/>
              </a:solidFill>
            </a:endParaRPr>
          </a:p>
          <a:p>
            <a:pPr indent="0" lvl="0" marL="0" rtl="0" algn="l">
              <a:spcBef>
                <a:spcPts val="1200"/>
              </a:spcBef>
              <a:spcAft>
                <a:spcPts val="0"/>
              </a:spcAft>
              <a:buNone/>
            </a:pPr>
            <a:r>
              <a:rPr b="1" lang="en">
                <a:solidFill>
                  <a:schemeClr val="dk1"/>
                </a:solidFill>
                <a:highlight>
                  <a:srgbClr val="00FF00"/>
                </a:highlight>
              </a:rPr>
              <a:t>Communicate:</a:t>
            </a:r>
            <a:r>
              <a:rPr b="1" lang="en">
                <a:solidFill>
                  <a:schemeClr val="dk1"/>
                </a:solidFill>
              </a:rPr>
              <a:t> </a:t>
            </a:r>
            <a:r>
              <a:rPr lang="en">
                <a:solidFill>
                  <a:schemeClr val="dk1"/>
                </a:solidFill>
              </a:rPr>
              <a:t>Be Transparent, express concerns and needs, invite discussion and		                 feedback.</a:t>
            </a:r>
            <a:endParaRPr>
              <a:solidFill>
                <a:schemeClr val="dk1"/>
              </a:solidFill>
            </a:endParaRPr>
          </a:p>
          <a:p>
            <a:pPr indent="0" lvl="0" marL="0" rtl="0" algn="l">
              <a:spcBef>
                <a:spcPts val="1200"/>
              </a:spcBef>
              <a:spcAft>
                <a:spcPts val="1200"/>
              </a:spcAft>
              <a:buNone/>
            </a:pPr>
            <a:r>
              <a:t/>
            </a:r>
            <a:endParaRPr>
              <a:solidFill>
                <a:schemeClr val="dk1"/>
              </a:solidFill>
            </a:endParaRPr>
          </a:p>
        </p:txBody>
      </p:sp>
      <p:sp>
        <p:nvSpPr>
          <p:cNvPr id="250" name="Google Shape;250;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254" name="Shape 254"/>
        <p:cNvGrpSpPr/>
        <p:nvPr/>
      </p:nvGrpSpPr>
      <p:grpSpPr>
        <a:xfrm>
          <a:off x="0" y="0"/>
          <a:ext cx="0" cy="0"/>
          <a:chOff x="0" y="0"/>
          <a:chExt cx="0" cy="0"/>
        </a:xfrm>
      </p:grpSpPr>
      <p:pic>
        <p:nvPicPr>
          <p:cNvPr id="255" name="Google Shape;255;p40"/>
          <p:cNvPicPr preferRelativeResize="0"/>
          <p:nvPr/>
        </p:nvPicPr>
        <p:blipFill>
          <a:blip r:embed="rId3">
            <a:alphaModFix/>
          </a:blip>
          <a:stretch>
            <a:fillRect/>
          </a:stretch>
        </p:blipFill>
        <p:spPr>
          <a:xfrm>
            <a:off x="5437400" y="2937550"/>
            <a:ext cx="3256426" cy="2119276"/>
          </a:xfrm>
          <a:prstGeom prst="rect">
            <a:avLst/>
          </a:prstGeom>
          <a:noFill/>
          <a:ln>
            <a:noFill/>
          </a:ln>
        </p:spPr>
      </p:pic>
      <p:sp>
        <p:nvSpPr>
          <p:cNvPr id="256" name="Google Shape;256;p40"/>
          <p:cNvSpPr txBox="1"/>
          <p:nvPr>
            <p:ph type="title"/>
          </p:nvPr>
        </p:nvSpPr>
        <p:spPr>
          <a:xfrm>
            <a:off x="228650" y="1183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Additional Digital Resources</a:t>
            </a:r>
            <a:endParaRPr b="1"/>
          </a:p>
          <a:p>
            <a:pPr indent="0" lvl="0" marL="0" rtl="0" algn="l">
              <a:spcBef>
                <a:spcPts val="0"/>
              </a:spcBef>
              <a:spcAft>
                <a:spcPts val="0"/>
              </a:spcAft>
              <a:buNone/>
            </a:pPr>
            <a:r>
              <a:t/>
            </a:r>
            <a:endParaRPr/>
          </a:p>
        </p:txBody>
      </p:sp>
      <p:sp>
        <p:nvSpPr>
          <p:cNvPr id="257" name="Google Shape;257;p40"/>
          <p:cNvSpPr txBox="1"/>
          <p:nvPr>
            <p:ph idx="1" type="body"/>
          </p:nvPr>
        </p:nvSpPr>
        <p:spPr>
          <a:xfrm>
            <a:off x="311700" y="496500"/>
            <a:ext cx="8520600" cy="45603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rPr lang="en" sz="5280" u="sng">
                <a:solidFill>
                  <a:srgbClr val="0000FF"/>
                </a:solidFill>
                <a:hlinkClick r:id="rId4">
                  <a:extLst>
                    <a:ext uri="{A12FA001-AC4F-418D-AE19-62706E023703}">
                      <ahyp:hlinkClr val="tx"/>
                    </a:ext>
                  </a:extLst>
                </a:hlinkClick>
              </a:rPr>
              <a:t>School Safety Lexicon</a:t>
            </a:r>
            <a:endParaRPr sz="5280">
              <a:solidFill>
                <a:srgbClr val="0000FF"/>
              </a:solidFill>
            </a:endParaRPr>
          </a:p>
          <a:p>
            <a:pPr indent="0" lvl="0" marL="0" rtl="0" algn="l">
              <a:lnSpc>
                <a:spcPct val="150000"/>
              </a:lnSpc>
              <a:spcBef>
                <a:spcPts val="0"/>
              </a:spcBef>
              <a:spcAft>
                <a:spcPts val="0"/>
              </a:spcAft>
              <a:buNone/>
            </a:pPr>
            <a:r>
              <a:rPr lang="en" sz="5280" u="sng">
                <a:solidFill>
                  <a:srgbClr val="0000FF"/>
                </a:solidFill>
                <a:hlinkClick r:id="rId5">
                  <a:extLst>
                    <a:ext uri="{A12FA001-AC4F-418D-AE19-62706E023703}">
                      <ahyp:hlinkClr val="tx"/>
                    </a:ext>
                  </a:extLst>
                </a:hlinkClick>
              </a:rPr>
              <a:t>School Safety Professional Development Grant</a:t>
            </a:r>
            <a:endParaRPr sz="5280">
              <a:solidFill>
                <a:srgbClr val="0000FF"/>
              </a:solidFill>
            </a:endParaRPr>
          </a:p>
          <a:p>
            <a:pPr indent="0" lvl="0" marL="0" rtl="0" algn="l">
              <a:lnSpc>
                <a:spcPct val="150000"/>
              </a:lnSpc>
              <a:spcBef>
                <a:spcPts val="0"/>
              </a:spcBef>
              <a:spcAft>
                <a:spcPts val="0"/>
              </a:spcAft>
              <a:buNone/>
            </a:pPr>
            <a:r>
              <a:rPr lang="en" sz="5280" u="sng">
                <a:solidFill>
                  <a:srgbClr val="0000FF"/>
                </a:solidFill>
                <a:hlinkClick r:id="rId6">
                  <a:extLst>
                    <a:ext uri="{A12FA001-AC4F-418D-AE19-62706E023703}">
                      <ahyp:hlinkClr val="tx"/>
                    </a:ext>
                  </a:extLst>
                </a:hlinkClick>
              </a:rPr>
              <a:t>Emergency Planning &amp; Safety</a:t>
            </a:r>
            <a:endParaRPr sz="5280">
              <a:solidFill>
                <a:srgbClr val="0000FF"/>
              </a:solidFill>
            </a:endParaRPr>
          </a:p>
          <a:p>
            <a:pPr indent="0" lvl="0" marL="0" rtl="0" algn="l">
              <a:lnSpc>
                <a:spcPct val="150000"/>
              </a:lnSpc>
              <a:spcBef>
                <a:spcPts val="0"/>
              </a:spcBef>
              <a:spcAft>
                <a:spcPts val="0"/>
              </a:spcAft>
              <a:buNone/>
            </a:pPr>
            <a:r>
              <a:rPr lang="en" sz="5280" u="sng">
                <a:solidFill>
                  <a:srgbClr val="0000FF"/>
                </a:solidFill>
                <a:hlinkClick r:id="rId7">
                  <a:extLst>
                    <a:ext uri="{A12FA001-AC4F-418D-AE19-62706E023703}">
                      <ahyp:hlinkClr val="tx"/>
                    </a:ext>
                  </a:extLst>
                </a:hlinkClick>
              </a:rPr>
              <a:t>School Safety - Family Resources</a:t>
            </a:r>
            <a:endParaRPr sz="5280">
              <a:solidFill>
                <a:srgbClr val="0000FF"/>
              </a:solidFill>
            </a:endParaRPr>
          </a:p>
          <a:p>
            <a:pPr indent="0" lvl="0" marL="0" rtl="0" algn="l">
              <a:lnSpc>
                <a:spcPct val="150000"/>
              </a:lnSpc>
              <a:spcBef>
                <a:spcPts val="0"/>
              </a:spcBef>
              <a:spcAft>
                <a:spcPts val="0"/>
              </a:spcAft>
              <a:buNone/>
            </a:pPr>
            <a:r>
              <a:rPr lang="en" sz="5280" u="sng">
                <a:solidFill>
                  <a:srgbClr val="0000FF"/>
                </a:solidFill>
                <a:hlinkClick r:id="rId8">
                  <a:extLst>
                    <a:ext uri="{A12FA001-AC4F-418D-AE19-62706E023703}">
                      <ahyp:hlinkClr val="tx"/>
                    </a:ext>
                  </a:extLst>
                </a:hlinkClick>
              </a:rPr>
              <a:t>REMS TA Center Website</a:t>
            </a:r>
            <a:endParaRPr sz="5280">
              <a:solidFill>
                <a:srgbClr val="0000FF"/>
              </a:solidFill>
            </a:endParaRPr>
          </a:p>
          <a:p>
            <a:pPr indent="0" lvl="0" marL="0" rtl="0" algn="l">
              <a:lnSpc>
                <a:spcPct val="150000"/>
              </a:lnSpc>
              <a:spcBef>
                <a:spcPts val="0"/>
              </a:spcBef>
              <a:spcAft>
                <a:spcPts val="0"/>
              </a:spcAft>
              <a:buNone/>
            </a:pPr>
            <a:r>
              <a:rPr lang="en" sz="5280" u="sng">
                <a:solidFill>
                  <a:srgbClr val="0000FF"/>
                </a:solidFill>
                <a:hlinkClick r:id="rId9">
                  <a:extLst>
                    <a:ext uri="{A12FA001-AC4F-418D-AE19-62706E023703}">
                      <ahyp:hlinkClr val="tx"/>
                    </a:ext>
                  </a:extLst>
                </a:hlinkClick>
              </a:rPr>
              <a:t>Be Safe and Sound in School</a:t>
            </a:r>
            <a:endParaRPr sz="5280">
              <a:solidFill>
                <a:srgbClr val="0000FF"/>
              </a:solidFill>
            </a:endParaRPr>
          </a:p>
          <a:p>
            <a:pPr indent="0" lvl="0" marL="0" rtl="0" algn="l">
              <a:lnSpc>
                <a:spcPct val="150000"/>
              </a:lnSpc>
              <a:spcBef>
                <a:spcPts val="0"/>
              </a:spcBef>
              <a:spcAft>
                <a:spcPts val="0"/>
              </a:spcAft>
              <a:buNone/>
            </a:pPr>
            <a:r>
              <a:rPr lang="en" sz="5280" u="sng">
                <a:solidFill>
                  <a:srgbClr val="0000FF"/>
                </a:solidFill>
                <a:hlinkClick r:id="rId10">
                  <a:extLst>
                    <a:ext uri="{A12FA001-AC4F-418D-AE19-62706E023703}">
                      <ahyp:hlinkClr val="tx"/>
                    </a:ext>
                  </a:extLst>
                </a:hlinkClick>
              </a:rPr>
              <a:t>Safe and Sound Schools – School Safety Nonprofit, founded by Sandy Hook parents</a:t>
            </a:r>
            <a:endParaRPr sz="5280">
              <a:solidFill>
                <a:srgbClr val="0000FF"/>
              </a:solidFill>
            </a:endParaRPr>
          </a:p>
          <a:p>
            <a:pPr indent="0" lvl="0" marL="0" rtl="0" algn="l">
              <a:lnSpc>
                <a:spcPct val="150000"/>
              </a:lnSpc>
              <a:spcBef>
                <a:spcPts val="0"/>
              </a:spcBef>
              <a:spcAft>
                <a:spcPts val="0"/>
              </a:spcAft>
              <a:buNone/>
            </a:pPr>
            <a:r>
              <a:rPr lang="en" sz="5280" u="sng">
                <a:solidFill>
                  <a:srgbClr val="0000FF"/>
                </a:solidFill>
                <a:hlinkClick r:id="rId11">
                  <a:extLst>
                    <a:ext uri="{A12FA001-AC4F-418D-AE19-62706E023703}">
                      <ahyp:hlinkClr val="tx"/>
                    </a:ext>
                  </a:extLst>
                </a:hlinkClick>
              </a:rPr>
              <a:t>Policy Recommendations for Implementing the Framework for Safe and Successful Schools</a:t>
            </a:r>
            <a:endParaRPr sz="5280">
              <a:solidFill>
                <a:srgbClr val="0000FF"/>
              </a:solidFill>
            </a:endParaRPr>
          </a:p>
          <a:p>
            <a:pPr indent="0" lvl="0" marL="0" rtl="0" algn="l">
              <a:lnSpc>
                <a:spcPct val="150000"/>
              </a:lnSpc>
              <a:spcBef>
                <a:spcPts val="0"/>
              </a:spcBef>
              <a:spcAft>
                <a:spcPts val="0"/>
              </a:spcAft>
              <a:buNone/>
            </a:pPr>
            <a:r>
              <a:rPr lang="en" sz="5280" u="sng">
                <a:solidFill>
                  <a:srgbClr val="0000FF"/>
                </a:solidFill>
                <a:hlinkClick r:id="rId12">
                  <a:extLst>
                    <a:ext uri="{A12FA001-AC4F-418D-AE19-62706E023703}">
                      <ahyp:hlinkClr val="tx"/>
                    </a:ext>
                  </a:extLst>
                </a:hlinkClick>
              </a:rPr>
              <a:t>Summary of Recognized Evidence-Based Programs Implemented by Expanded School Mental Health (ESMH) Programs* Center for School Me</a:t>
            </a:r>
            <a:endParaRPr sz="5280">
              <a:solidFill>
                <a:srgbClr val="0000FF"/>
              </a:solidFill>
            </a:endParaRPr>
          </a:p>
          <a:p>
            <a:pPr indent="0" lvl="0" marL="0" rtl="0" algn="l">
              <a:lnSpc>
                <a:spcPct val="150000"/>
              </a:lnSpc>
              <a:spcBef>
                <a:spcPts val="0"/>
              </a:spcBef>
              <a:spcAft>
                <a:spcPts val="0"/>
              </a:spcAft>
              <a:buNone/>
            </a:pPr>
            <a:r>
              <a:rPr lang="en" sz="5280" u="sng">
                <a:solidFill>
                  <a:srgbClr val="0000FF"/>
                </a:solidFill>
                <a:hlinkClick r:id="rId13">
                  <a:extLst>
                    <a:ext uri="{A12FA001-AC4F-418D-AE19-62706E023703}">
                      <ahyp:hlinkClr val="tx"/>
                    </a:ext>
                  </a:extLst>
                </a:hlinkClick>
              </a:rPr>
              <a:t>Mental Health Module Series</a:t>
            </a:r>
            <a:endParaRPr sz="5280">
              <a:solidFill>
                <a:srgbClr val="0000FF"/>
              </a:solidFill>
            </a:endParaRPr>
          </a:p>
          <a:p>
            <a:pPr indent="0" lvl="0" marL="0" rtl="0" algn="l">
              <a:lnSpc>
                <a:spcPct val="150000"/>
              </a:lnSpc>
              <a:spcBef>
                <a:spcPts val="0"/>
              </a:spcBef>
              <a:spcAft>
                <a:spcPts val="0"/>
              </a:spcAft>
              <a:buNone/>
            </a:pPr>
            <a:r>
              <a:rPr lang="en" sz="5280" u="sng">
                <a:solidFill>
                  <a:srgbClr val="0000FF"/>
                </a:solidFill>
                <a:hlinkClick r:id="rId14">
                  <a:extLst>
                    <a:ext uri="{A12FA001-AC4F-418D-AE19-62706E023703}">
                      <ahyp:hlinkClr val="tx"/>
                    </a:ext>
                  </a:extLst>
                </a:hlinkClick>
              </a:rPr>
              <a:t>Physical Safety | Safe Supportive Learning</a:t>
            </a:r>
            <a:endParaRPr sz="5280">
              <a:solidFill>
                <a:srgbClr val="0000FF"/>
              </a:solidFill>
            </a:endParaRPr>
          </a:p>
          <a:p>
            <a:pPr indent="0" lvl="0" marL="0" rtl="0" algn="l">
              <a:lnSpc>
                <a:spcPct val="150000"/>
              </a:lnSpc>
              <a:spcBef>
                <a:spcPts val="0"/>
              </a:spcBef>
              <a:spcAft>
                <a:spcPts val="0"/>
              </a:spcAft>
              <a:buNone/>
            </a:pPr>
            <a:r>
              <a:rPr lang="en" sz="5280" u="sng">
                <a:solidFill>
                  <a:srgbClr val="0000FF"/>
                </a:solidFill>
                <a:hlinkClick r:id="rId15">
                  <a:extLst>
                    <a:ext uri="{A12FA001-AC4F-418D-AE19-62706E023703}">
                      <ahyp:hlinkClr val="tx"/>
                    </a:ext>
                  </a:extLst>
                </a:hlinkClick>
              </a:rPr>
              <a:t>School Climate and Safety</a:t>
            </a:r>
            <a:endParaRPr sz="5280">
              <a:solidFill>
                <a:srgbClr val="0000FF"/>
              </a:solidFill>
            </a:endParaRPr>
          </a:p>
          <a:p>
            <a:pPr indent="0" lvl="0" marL="0" rtl="0" algn="l">
              <a:lnSpc>
                <a:spcPct val="150000"/>
              </a:lnSpc>
              <a:spcBef>
                <a:spcPts val="0"/>
              </a:spcBef>
              <a:spcAft>
                <a:spcPts val="0"/>
              </a:spcAft>
              <a:buNone/>
            </a:pPr>
            <a:r>
              <a:rPr lang="en" sz="5280" u="sng">
                <a:solidFill>
                  <a:srgbClr val="0000FF"/>
                </a:solidFill>
                <a:hlinkClick r:id="rId16">
                  <a:extLst>
                    <a:ext uri="{A12FA001-AC4F-418D-AE19-62706E023703}">
                      <ahyp:hlinkClr val="tx"/>
                    </a:ext>
                  </a:extLst>
                </a:hlinkClick>
              </a:rPr>
              <a:t>Montana Suicide Awareness &amp; Prevention Resources for Parents</a:t>
            </a:r>
            <a:endParaRPr sz="5280">
              <a:solidFill>
                <a:srgbClr val="0000FF"/>
              </a:solidFill>
            </a:endParaRPr>
          </a:p>
          <a:p>
            <a:pPr indent="0" lvl="0" marL="0" rtl="0" algn="l">
              <a:lnSpc>
                <a:spcPct val="150000"/>
              </a:lnSpc>
              <a:spcBef>
                <a:spcPts val="0"/>
              </a:spcBef>
              <a:spcAft>
                <a:spcPts val="0"/>
              </a:spcAft>
              <a:buNone/>
            </a:pPr>
            <a:r>
              <a:rPr lang="en" sz="5280" u="sng">
                <a:solidFill>
                  <a:srgbClr val="0000FF"/>
                </a:solidFill>
                <a:hlinkClick r:id="rId17">
                  <a:extLst>
                    <a:ext uri="{A12FA001-AC4F-418D-AE19-62706E023703}">
                      <ahyp:hlinkClr val="tx"/>
                    </a:ext>
                  </a:extLst>
                </a:hlinkClick>
              </a:rPr>
              <a:t>[READ] Family Engagement in Schools: A Comprehensive Guide</a:t>
            </a:r>
            <a:endParaRPr sz="5280">
              <a:solidFill>
                <a:srgbClr val="0000FF"/>
              </a:solidFill>
            </a:endParaRPr>
          </a:p>
          <a:p>
            <a:pPr indent="0" lvl="0" marL="0" rtl="0" algn="l">
              <a:lnSpc>
                <a:spcPct val="150000"/>
              </a:lnSpc>
              <a:spcBef>
                <a:spcPts val="0"/>
              </a:spcBef>
              <a:spcAft>
                <a:spcPts val="0"/>
              </a:spcAft>
              <a:buNone/>
            </a:pPr>
            <a:r>
              <a:t/>
            </a:r>
            <a:endParaRPr sz="5280">
              <a:solidFill>
                <a:srgbClr val="0000FF"/>
              </a:solidFill>
            </a:endParaRPr>
          </a:p>
          <a:p>
            <a:pPr indent="0" lvl="0" marL="0" rtl="0" algn="l">
              <a:lnSpc>
                <a:spcPct val="150000"/>
              </a:lnSpc>
              <a:spcBef>
                <a:spcPts val="0"/>
              </a:spcBef>
              <a:spcAft>
                <a:spcPts val="0"/>
              </a:spcAft>
              <a:buNone/>
            </a:pPr>
            <a:r>
              <a:t/>
            </a:r>
            <a:endParaRPr sz="5280">
              <a:solidFill>
                <a:srgbClr val="0000FF"/>
              </a:solidFill>
            </a:endParaRPr>
          </a:p>
          <a:p>
            <a:pPr indent="0" lvl="0" marL="0" rtl="0" algn="l">
              <a:spcBef>
                <a:spcPts val="0"/>
              </a:spcBef>
              <a:spcAft>
                <a:spcPts val="0"/>
              </a:spcAft>
              <a:buNone/>
            </a:pPr>
            <a:r>
              <a:t/>
            </a:r>
            <a:endParaRPr sz="5680">
              <a:solidFill>
                <a:srgbClr val="0000FF"/>
              </a:solidFill>
            </a:endParaRPr>
          </a:p>
          <a:p>
            <a:pPr indent="0" lvl="0" marL="0" rtl="0" algn="l">
              <a:spcBef>
                <a:spcPts val="1200"/>
              </a:spcBef>
              <a:spcAft>
                <a:spcPts val="0"/>
              </a:spcAft>
              <a:buNone/>
            </a:pPr>
            <a:r>
              <a:t/>
            </a:r>
            <a:endParaRPr sz="5680">
              <a:solidFill>
                <a:srgbClr val="0000FF"/>
              </a:solidFill>
            </a:endParaRPr>
          </a:p>
          <a:p>
            <a:pPr indent="0" lvl="0" marL="0" rtl="0" algn="l">
              <a:spcBef>
                <a:spcPts val="1200"/>
              </a:spcBef>
              <a:spcAft>
                <a:spcPts val="0"/>
              </a:spcAft>
              <a:buNone/>
            </a:pPr>
            <a:r>
              <a:t/>
            </a:r>
            <a:endParaRPr sz="5680">
              <a:solidFill>
                <a:srgbClr val="0000FF"/>
              </a:solidFill>
            </a:endParaRPr>
          </a:p>
          <a:p>
            <a:pPr indent="0" lvl="0" marL="0" rtl="0" algn="l">
              <a:spcBef>
                <a:spcPts val="1200"/>
              </a:spcBef>
              <a:spcAft>
                <a:spcPts val="0"/>
              </a:spcAft>
              <a:buNone/>
            </a:pPr>
            <a:r>
              <a:t/>
            </a:r>
            <a:endParaRPr sz="5680">
              <a:solidFill>
                <a:srgbClr val="0000FF"/>
              </a:solidFill>
            </a:endParaRPr>
          </a:p>
          <a:p>
            <a:pPr indent="0" lvl="0" marL="0" rtl="0" algn="l">
              <a:spcBef>
                <a:spcPts val="1200"/>
              </a:spcBef>
              <a:spcAft>
                <a:spcPts val="0"/>
              </a:spcAft>
              <a:buNone/>
            </a:pPr>
            <a:r>
              <a:t/>
            </a:r>
            <a:endParaRPr sz="5680">
              <a:solidFill>
                <a:srgbClr val="0000FF"/>
              </a:solidFill>
            </a:endParaRPr>
          </a:p>
          <a:p>
            <a:pPr indent="0" lvl="0" marL="0" rtl="0" algn="l">
              <a:spcBef>
                <a:spcPts val="1200"/>
              </a:spcBef>
              <a:spcAft>
                <a:spcPts val="0"/>
              </a:spcAft>
              <a:buNone/>
            </a:pPr>
            <a:r>
              <a:t/>
            </a:r>
            <a:endParaRPr sz="5680">
              <a:solidFill>
                <a:srgbClr val="0000FF"/>
              </a:solidFill>
            </a:endParaRPr>
          </a:p>
          <a:p>
            <a:pPr indent="0" lvl="0" marL="0" rtl="0" algn="l">
              <a:spcBef>
                <a:spcPts val="1200"/>
              </a:spcBef>
              <a:spcAft>
                <a:spcPts val="0"/>
              </a:spcAft>
              <a:buNone/>
            </a:pPr>
            <a:r>
              <a:t/>
            </a:r>
            <a:endParaRPr sz="5680">
              <a:solidFill>
                <a:srgbClr val="0000FF"/>
              </a:solidFill>
            </a:endParaRPr>
          </a:p>
          <a:p>
            <a:pPr indent="0" lvl="0" marL="0" rtl="0" algn="l">
              <a:spcBef>
                <a:spcPts val="1200"/>
              </a:spcBef>
              <a:spcAft>
                <a:spcPts val="0"/>
              </a:spcAft>
              <a:buNone/>
            </a:pPr>
            <a:r>
              <a:t/>
            </a:r>
            <a:endParaRPr sz="5680">
              <a:solidFill>
                <a:srgbClr val="0000FF"/>
              </a:solidFill>
            </a:endParaRPr>
          </a:p>
          <a:p>
            <a:pPr indent="0" lvl="0" marL="0" rtl="0" algn="l">
              <a:spcBef>
                <a:spcPts val="1200"/>
              </a:spcBef>
              <a:spcAft>
                <a:spcPts val="0"/>
              </a:spcAft>
              <a:buNone/>
            </a:pPr>
            <a:r>
              <a:t/>
            </a:r>
            <a:endParaRPr sz="1400">
              <a:solidFill>
                <a:srgbClr val="0000FF"/>
              </a:solidFill>
            </a:endParaRPr>
          </a:p>
          <a:p>
            <a:pPr indent="0" lvl="0" marL="0" rtl="0" algn="l">
              <a:spcBef>
                <a:spcPts val="1200"/>
              </a:spcBef>
              <a:spcAft>
                <a:spcPts val="0"/>
              </a:spcAft>
              <a:buNone/>
            </a:pPr>
            <a:r>
              <a:t/>
            </a:r>
            <a:endParaRPr sz="1400">
              <a:solidFill>
                <a:srgbClr val="0000FF"/>
              </a:solidFill>
            </a:endParaRPr>
          </a:p>
          <a:p>
            <a:pPr indent="0" lvl="0" marL="0" rtl="0" algn="l">
              <a:spcBef>
                <a:spcPts val="1200"/>
              </a:spcBef>
              <a:spcAft>
                <a:spcPts val="0"/>
              </a:spcAft>
              <a:buNone/>
            </a:pPr>
            <a:r>
              <a:t/>
            </a:r>
            <a:endParaRPr sz="1400">
              <a:solidFill>
                <a:srgbClr val="0000FF"/>
              </a:solidFil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258" name="Google Shape;258;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262" name="Shape 262"/>
        <p:cNvGrpSpPr/>
        <p:nvPr/>
      </p:nvGrpSpPr>
      <p:grpSpPr>
        <a:xfrm>
          <a:off x="0" y="0"/>
          <a:ext cx="0" cy="0"/>
          <a:chOff x="0" y="0"/>
          <a:chExt cx="0" cy="0"/>
        </a:xfrm>
      </p:grpSpPr>
      <p:sp>
        <p:nvSpPr>
          <p:cNvPr id="263" name="Google Shape;263;p41"/>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Additional Articles and References</a:t>
            </a:r>
            <a:endParaRPr b="1"/>
          </a:p>
        </p:txBody>
      </p:sp>
      <p:sp>
        <p:nvSpPr>
          <p:cNvPr id="264" name="Google Shape;264;p41"/>
          <p:cNvSpPr txBox="1"/>
          <p:nvPr>
            <p:ph idx="1" type="body"/>
          </p:nvPr>
        </p:nvSpPr>
        <p:spPr>
          <a:xfrm>
            <a:off x="311700" y="316350"/>
            <a:ext cx="8520600" cy="4259400"/>
          </a:xfrm>
          <a:prstGeom prst="rect">
            <a:avLst/>
          </a:prstGeom>
        </p:spPr>
        <p:txBody>
          <a:bodyPr anchorCtr="0" anchor="t" bIns="91425" lIns="91425" spcFirstLastPara="1" rIns="91425" wrap="square" tIns="91425">
            <a:normAutofit fontScale="25000" lnSpcReduction="20000"/>
          </a:bodyPr>
          <a:lstStyle/>
          <a:p>
            <a:pPr indent="0" lvl="0" marL="0" rtl="0" algn="l">
              <a:lnSpc>
                <a:spcPct val="137500"/>
              </a:lnSpc>
              <a:spcBef>
                <a:spcPts val="0"/>
              </a:spcBef>
              <a:spcAft>
                <a:spcPts val="0"/>
              </a:spcAft>
              <a:buClr>
                <a:schemeClr val="dk1"/>
              </a:buClr>
              <a:buSzPct val="95652"/>
              <a:buFont typeface="Arial"/>
              <a:buNone/>
            </a:pPr>
            <a:r>
              <a:t/>
            </a:r>
            <a:endParaRPr sz="1150">
              <a:solidFill>
                <a:srgbClr val="2B2D2F"/>
              </a:solidFill>
            </a:endParaRPr>
          </a:p>
          <a:p>
            <a:pPr indent="0" lvl="0" marL="0" rtl="0" algn="l">
              <a:lnSpc>
                <a:spcPct val="137500"/>
              </a:lnSpc>
              <a:spcBef>
                <a:spcPts val="1600"/>
              </a:spcBef>
              <a:spcAft>
                <a:spcPts val="0"/>
              </a:spcAft>
              <a:buClr>
                <a:schemeClr val="dk1"/>
              </a:buClr>
              <a:buSzPts val="275"/>
              <a:buFont typeface="Arial"/>
              <a:buNone/>
            </a:pPr>
            <a:r>
              <a:rPr lang="en" sz="5600">
                <a:solidFill>
                  <a:srgbClr val="2B2D2F"/>
                </a:solidFill>
              </a:rPr>
              <a:t>McNeely, C. A., Nonnemaker, J. M., &amp; Blum, R. W. (2002). Promoting school connectedness: Evidence from the National Longitudinal Study of Adolescent Health. </a:t>
            </a:r>
            <a:r>
              <a:rPr i="1" lang="en" sz="5600">
                <a:solidFill>
                  <a:srgbClr val="2B2D2F"/>
                </a:solidFill>
              </a:rPr>
              <a:t>Journal of School Health, 72</a:t>
            </a:r>
            <a:r>
              <a:rPr lang="en" sz="5600">
                <a:solidFill>
                  <a:srgbClr val="2B2D2F"/>
                </a:solidFill>
              </a:rPr>
              <a:t>(4), 138–146.</a:t>
            </a:r>
            <a:endParaRPr sz="5600">
              <a:solidFill>
                <a:srgbClr val="2B2D2F"/>
              </a:solidFill>
            </a:endParaRPr>
          </a:p>
          <a:p>
            <a:pPr indent="0" lvl="0" marL="0" rtl="0" algn="l">
              <a:lnSpc>
                <a:spcPct val="137500"/>
              </a:lnSpc>
              <a:spcBef>
                <a:spcPts val="1600"/>
              </a:spcBef>
              <a:spcAft>
                <a:spcPts val="0"/>
              </a:spcAft>
              <a:buClr>
                <a:schemeClr val="dk1"/>
              </a:buClr>
              <a:buSzPts val="275"/>
              <a:buFont typeface="Arial"/>
              <a:buNone/>
            </a:pPr>
            <a:r>
              <a:rPr lang="en" sz="5600">
                <a:solidFill>
                  <a:srgbClr val="2B2D2F"/>
                </a:solidFill>
              </a:rPr>
              <a:t>Osher, D., Dwyer, K., &amp; Jimerson, S. R. (2006). Safe, supportive, and effective schools: Promoting school success to reduce school violence. In S. R. Jimerson &amp; M. J. Furlong (Eds.), </a:t>
            </a:r>
            <a:r>
              <a:rPr i="1" lang="en" sz="5600">
                <a:solidFill>
                  <a:srgbClr val="2B2D2F"/>
                </a:solidFill>
              </a:rPr>
              <a:t>Handbook of school violence and school safety: From research to practice </a:t>
            </a:r>
            <a:r>
              <a:rPr lang="en" sz="5600">
                <a:solidFill>
                  <a:srgbClr val="2B2D2F"/>
                </a:solidFill>
              </a:rPr>
              <a:t>(pp. 51–72). Mahwah, NJ: Erlbaum.</a:t>
            </a:r>
            <a:endParaRPr sz="5600">
              <a:solidFill>
                <a:srgbClr val="2B2D2F"/>
              </a:solidFill>
            </a:endParaRPr>
          </a:p>
          <a:p>
            <a:pPr indent="0" lvl="0" marL="0" rtl="0" algn="l">
              <a:lnSpc>
                <a:spcPct val="137500"/>
              </a:lnSpc>
              <a:spcBef>
                <a:spcPts val="1600"/>
              </a:spcBef>
              <a:spcAft>
                <a:spcPts val="0"/>
              </a:spcAft>
              <a:buClr>
                <a:schemeClr val="dk1"/>
              </a:buClr>
              <a:buSzPts val="275"/>
              <a:buFont typeface="Arial"/>
              <a:buNone/>
            </a:pPr>
            <a:r>
              <a:rPr lang="en" sz="5600">
                <a:solidFill>
                  <a:srgbClr val="2B2D2F"/>
                </a:solidFill>
              </a:rPr>
              <a:t>Ripski, M. B., &amp; Gregory, A. (2009). Unfair, unsafe, and unwelcome: Do high school students’ perceptions of unfairness, hostility, and victimization in school predict engagement and achievement? </a:t>
            </a:r>
            <a:r>
              <a:rPr i="1" lang="en" sz="5600">
                <a:solidFill>
                  <a:srgbClr val="2B2D2F"/>
                </a:solidFill>
              </a:rPr>
              <a:t>Journal of School Violence, 8</a:t>
            </a:r>
            <a:r>
              <a:rPr lang="en" sz="5600">
                <a:solidFill>
                  <a:srgbClr val="2B2D2F"/>
                </a:solidFill>
              </a:rPr>
              <a:t>(4), 355–375.</a:t>
            </a:r>
            <a:endParaRPr sz="5600">
              <a:solidFill>
                <a:srgbClr val="2B2D2F"/>
              </a:solidFill>
            </a:endParaRPr>
          </a:p>
          <a:p>
            <a:pPr indent="0" lvl="0" marL="0" rtl="0" algn="l">
              <a:lnSpc>
                <a:spcPct val="137500"/>
              </a:lnSpc>
              <a:spcBef>
                <a:spcPts val="1600"/>
              </a:spcBef>
              <a:spcAft>
                <a:spcPts val="0"/>
              </a:spcAft>
              <a:buClr>
                <a:schemeClr val="dk1"/>
              </a:buClr>
              <a:buSzPts val="275"/>
              <a:buFont typeface="Arial"/>
              <a:buNone/>
            </a:pPr>
            <a:r>
              <a:rPr lang="en" sz="5600">
                <a:solidFill>
                  <a:srgbClr val="2B2D2F"/>
                </a:solidFill>
              </a:rPr>
              <a:t>Stewart, E. B. (2008). School structural characteristics, student effort, peer associations, and parental involvement: The influence of school- and individual-level factors on academic achievement. </a:t>
            </a:r>
            <a:r>
              <a:rPr i="1" lang="en" sz="5600">
                <a:solidFill>
                  <a:srgbClr val="2B2D2F"/>
                </a:solidFill>
              </a:rPr>
              <a:t>Education and Urban Society, 40</a:t>
            </a:r>
            <a:r>
              <a:rPr lang="en" sz="5600">
                <a:solidFill>
                  <a:srgbClr val="2B2D2F"/>
                </a:solidFill>
              </a:rPr>
              <a:t>(2), 179–204.</a:t>
            </a:r>
            <a:endParaRPr sz="5600">
              <a:solidFill>
                <a:srgbClr val="2B2D2F"/>
              </a:solidFill>
            </a:endParaRPr>
          </a:p>
          <a:p>
            <a:pPr indent="0" lvl="0" marL="0" rtl="0" algn="l">
              <a:spcBef>
                <a:spcPts val="1600"/>
              </a:spcBef>
              <a:spcAft>
                <a:spcPts val="1200"/>
              </a:spcAft>
              <a:buNone/>
            </a:pPr>
            <a:r>
              <a:t/>
            </a:r>
            <a:endParaRPr/>
          </a:p>
        </p:txBody>
      </p:sp>
      <p:sp>
        <p:nvSpPr>
          <p:cNvPr id="265" name="Google Shape;265;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highlight>
                  <a:srgbClr val="FFF2CC"/>
                </a:highlight>
              </a:rPr>
              <a:t>Breakout Session Objectives</a:t>
            </a:r>
            <a:endParaRPr b="1">
              <a:highlight>
                <a:srgbClr val="FFF2CC"/>
              </a:highlight>
            </a:endParaRPr>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Clr>
                <a:schemeClr val="dk1"/>
              </a:buClr>
              <a:buSzPts val="1800"/>
              <a:buChar char="●"/>
            </a:pPr>
            <a:r>
              <a:rPr lang="en">
                <a:solidFill>
                  <a:schemeClr val="dk1"/>
                </a:solidFill>
              </a:rPr>
              <a:t>Introduction to new ideas and strategies for expanding your understanding of School Safety</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Help Leaders begin constructing ideas and plans to address school safety with a comprehensive approach</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Support educators with resources and information to take a serious approach to comprehensive school safety.</a:t>
            </a:r>
            <a:endParaRPr>
              <a:solidFill>
                <a:schemeClr val="dk1"/>
              </a:solidFill>
            </a:endParaRPr>
          </a:p>
          <a:p>
            <a:pPr indent="0" lvl="0" marL="0" rtl="0" algn="l">
              <a:spcBef>
                <a:spcPts val="1200"/>
              </a:spcBef>
              <a:spcAft>
                <a:spcPts val="0"/>
              </a:spcAft>
              <a:buNone/>
            </a:pPr>
            <a:r>
              <a:rPr lang="en">
                <a:solidFill>
                  <a:schemeClr val="dk1"/>
                </a:solidFill>
              </a:rPr>
              <a:t>Major </a:t>
            </a:r>
            <a:r>
              <a:rPr lang="en">
                <a:solidFill>
                  <a:schemeClr val="dk1"/>
                </a:solidFill>
              </a:rPr>
              <a:t>Takeaways</a:t>
            </a:r>
            <a:endParaRPr>
              <a:solidFill>
                <a:schemeClr val="dk1"/>
              </a:solidFill>
            </a:endParaRPr>
          </a:p>
          <a:p>
            <a:pPr indent="-342900" lvl="0" marL="457200" rtl="0" algn="l">
              <a:spcBef>
                <a:spcPts val="1200"/>
              </a:spcBef>
              <a:spcAft>
                <a:spcPts val="0"/>
              </a:spcAft>
              <a:buClr>
                <a:schemeClr val="dk1"/>
              </a:buClr>
              <a:buSzPts val="1800"/>
              <a:buAutoNum type="arabicPeriod"/>
            </a:pPr>
            <a:r>
              <a:rPr lang="en">
                <a:solidFill>
                  <a:schemeClr val="dk1"/>
                </a:solidFill>
              </a:rPr>
              <a:t>Engage your community</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Plan for school safety</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Prepare ahead of time</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Build community-wide partnerships with all stakeholders</a:t>
            </a:r>
            <a:endParaRPr>
              <a:solidFill>
                <a:schemeClr val="dk1"/>
              </a:solidFill>
            </a:endParaRPr>
          </a:p>
        </p:txBody>
      </p:sp>
      <p:sp>
        <p:nvSpPr>
          <p:cNvPr id="71" name="Google Shape;7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269" name="Shape 269"/>
        <p:cNvGrpSpPr/>
        <p:nvPr/>
      </p:nvGrpSpPr>
      <p:grpSpPr>
        <a:xfrm>
          <a:off x="0" y="0"/>
          <a:ext cx="0" cy="0"/>
          <a:chOff x="0" y="0"/>
          <a:chExt cx="0" cy="0"/>
        </a:xfrm>
      </p:grpSpPr>
      <p:sp>
        <p:nvSpPr>
          <p:cNvPr id="270" name="Google Shape;270;p42"/>
          <p:cNvSpPr txBox="1"/>
          <p:nvPr>
            <p:ph idx="1" type="body"/>
          </p:nvPr>
        </p:nvSpPr>
        <p:spPr>
          <a:xfrm>
            <a:off x="234125" y="620775"/>
            <a:ext cx="8520600" cy="4256700"/>
          </a:xfrm>
          <a:prstGeom prst="rect">
            <a:avLst/>
          </a:prstGeom>
          <a:noFill/>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chemeClr val="dk1"/>
                </a:solidFill>
              </a:rPr>
              <a:t>National Center on Safe Supportive Learning Environments. (2011). Making the case for the importance of school climate and its measurement [Webinar]. Washington, DC. Retrieved from http://safesupportivelearning.ed.gov/events/webinar/ making-case-importance-school-climate-and-its-measurement</a:t>
            </a:r>
            <a:endParaRPr sz="1400">
              <a:solidFill>
                <a:schemeClr val="dk1"/>
              </a:solidFill>
            </a:endParaRPr>
          </a:p>
          <a:p>
            <a:pPr indent="0" lvl="0" marL="0" rtl="0" algn="l">
              <a:spcBef>
                <a:spcPts val="1200"/>
              </a:spcBef>
              <a:spcAft>
                <a:spcPts val="0"/>
              </a:spcAft>
              <a:buNone/>
            </a:pPr>
            <a:r>
              <a:rPr lang="en" sz="1400">
                <a:solidFill>
                  <a:schemeClr val="dk1"/>
                </a:solidFill>
              </a:rPr>
              <a:t>MacNeil, A. J., Prater, D. L., &amp; Busch, S. (2009). The effects of school culture and climate on student achievement. International Journal of Leadership in Education, 12(1), 73–84.</a:t>
            </a:r>
            <a:endParaRPr sz="1400">
              <a:solidFill>
                <a:schemeClr val="dk1"/>
              </a:solidFill>
            </a:endParaRPr>
          </a:p>
          <a:p>
            <a:pPr indent="0" lvl="0" marL="0" rtl="0" algn="l">
              <a:spcBef>
                <a:spcPts val="1200"/>
              </a:spcBef>
              <a:spcAft>
                <a:spcPts val="0"/>
              </a:spcAft>
              <a:buNone/>
            </a:pPr>
            <a:r>
              <a:rPr lang="en" sz="1400">
                <a:solidFill>
                  <a:schemeClr val="dk1"/>
                </a:solidFill>
              </a:rPr>
              <a:t>U.S. Department of Education. (2014). Guiding principles: A resource guide for improving school climate and discipline. Washington, DC: Author. Retrieved from </a:t>
            </a:r>
            <a:r>
              <a:rPr lang="en" sz="1400" u="sng">
                <a:solidFill>
                  <a:srgbClr val="0000FF"/>
                </a:solidFill>
                <a:hlinkClick r:id="rId3">
                  <a:extLst>
                    <a:ext uri="{A12FA001-AC4F-418D-AE19-62706E023703}">
                      <ahyp:hlinkClr val="tx"/>
                    </a:ext>
                  </a:extLst>
                </a:hlinkClick>
              </a:rPr>
              <a:t>http://www2.ed.gov/policy/gen/guid/school-discipline/guiding-principles.pdf</a:t>
            </a:r>
            <a:endParaRPr sz="1400">
              <a:solidFill>
                <a:srgbClr val="0000FF"/>
              </a:solidFill>
            </a:endParaRPr>
          </a:p>
          <a:p>
            <a:pPr indent="0" lvl="0" marL="0" rtl="0" algn="l">
              <a:spcBef>
                <a:spcPts val="1200"/>
              </a:spcBef>
              <a:spcAft>
                <a:spcPts val="0"/>
              </a:spcAft>
              <a:buNone/>
            </a:pPr>
            <a:r>
              <a:rPr lang="en" sz="1400">
                <a:solidFill>
                  <a:schemeClr val="dk1"/>
                </a:solidFill>
              </a:rPr>
              <a:t>Mapp, K., &amp; Bergman, E. (2019). Dual capacity-building framework for family-school partnerships (Version 2). Retrieved from: </a:t>
            </a:r>
            <a:r>
              <a:rPr lang="en" sz="1400" u="sng">
                <a:solidFill>
                  <a:srgbClr val="0000FF"/>
                </a:solidFill>
                <a:hlinkClick r:id="rId4">
                  <a:extLst>
                    <a:ext uri="{A12FA001-AC4F-418D-AE19-62706E023703}">
                      <ahyp:hlinkClr val="tx"/>
                    </a:ext>
                  </a:extLst>
                </a:hlinkClick>
              </a:rPr>
              <a:t>www.dualcapacity.org</a:t>
            </a:r>
            <a:endParaRPr sz="1400">
              <a:solidFill>
                <a:srgbClr val="0000FF"/>
              </a:solidFill>
            </a:endParaRPr>
          </a:p>
          <a:p>
            <a:pPr indent="0" lvl="0" marL="0" rtl="0" algn="l">
              <a:spcBef>
                <a:spcPts val="1200"/>
              </a:spcBef>
              <a:spcAft>
                <a:spcPts val="0"/>
              </a:spcAft>
              <a:buNone/>
            </a:pPr>
            <a:r>
              <a:t/>
            </a:r>
            <a:endParaRPr sz="1400">
              <a:solidFill>
                <a:schemeClr val="dk1"/>
              </a:solidFill>
            </a:endParaRPr>
          </a:p>
          <a:p>
            <a:pPr indent="0" lvl="0" marL="0" rtl="0" algn="l">
              <a:spcBef>
                <a:spcPts val="1200"/>
              </a:spcBef>
              <a:spcAft>
                <a:spcPts val="1200"/>
              </a:spcAft>
              <a:buNone/>
            </a:pPr>
            <a:r>
              <a:t/>
            </a:r>
            <a:endParaRPr sz="1400">
              <a:solidFill>
                <a:schemeClr val="dk1"/>
              </a:solidFill>
            </a:endParaRPr>
          </a:p>
        </p:txBody>
      </p:sp>
      <p:sp>
        <p:nvSpPr>
          <p:cNvPr id="271" name="Google Shape;271;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72" name="Google Shape;272;p42"/>
          <p:cNvSpPr txBox="1"/>
          <p:nvPr/>
        </p:nvSpPr>
        <p:spPr>
          <a:xfrm>
            <a:off x="487050" y="99775"/>
            <a:ext cx="8169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800">
                <a:solidFill>
                  <a:schemeClr val="dk1"/>
                </a:solidFill>
              </a:rPr>
              <a:t>Additional Articles and References</a:t>
            </a:r>
            <a:endParaRPr b="1" sz="28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62550" y="66800"/>
            <a:ext cx="9043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School Safety Terms and Definitions Leaders Must Know</a:t>
            </a:r>
            <a:endParaRPr b="1"/>
          </a:p>
        </p:txBody>
      </p:sp>
      <p:sp>
        <p:nvSpPr>
          <p:cNvPr id="77" name="Google Shape;77;p16"/>
          <p:cNvSpPr txBox="1"/>
          <p:nvPr>
            <p:ph idx="1" type="body"/>
          </p:nvPr>
        </p:nvSpPr>
        <p:spPr>
          <a:xfrm>
            <a:off x="62550" y="639500"/>
            <a:ext cx="9043800" cy="43425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4800">
                <a:solidFill>
                  <a:schemeClr val="dk1"/>
                </a:solidFill>
                <a:highlight>
                  <a:srgbClr val="00FFFF"/>
                </a:highlight>
              </a:rPr>
              <a:t>Lockdown</a:t>
            </a:r>
            <a:r>
              <a:rPr b="1" lang="en" sz="4800">
                <a:solidFill>
                  <a:schemeClr val="dk1"/>
                </a:solidFill>
                <a:highlight>
                  <a:srgbClr val="FFFFFF"/>
                </a:highlight>
              </a:rPr>
              <a:t> -</a:t>
            </a:r>
            <a:r>
              <a:rPr lang="en" sz="4800">
                <a:solidFill>
                  <a:schemeClr val="dk1"/>
                </a:solidFill>
                <a:highlight>
                  <a:srgbClr val="FFFFFF"/>
                </a:highlight>
              </a:rPr>
              <a:t> an emergency protocol which prevents students, teachers, or staff from leaving or entering an area</a:t>
            </a:r>
            <a:endParaRPr sz="4800">
              <a:solidFill>
                <a:schemeClr val="dk1"/>
              </a:solidFill>
              <a:highlight>
                <a:srgbClr val="FFFFFF"/>
              </a:highlight>
            </a:endParaRPr>
          </a:p>
          <a:p>
            <a:pPr indent="0" lvl="0" marL="0" rtl="0" algn="l">
              <a:spcBef>
                <a:spcPts val="1200"/>
              </a:spcBef>
              <a:spcAft>
                <a:spcPts val="0"/>
              </a:spcAft>
              <a:buNone/>
            </a:pPr>
            <a:r>
              <a:rPr b="1" lang="en" sz="4800">
                <a:solidFill>
                  <a:schemeClr val="dk1"/>
                </a:solidFill>
                <a:highlight>
                  <a:srgbClr val="00FFFF"/>
                </a:highlight>
              </a:rPr>
              <a:t>School-Site Protection Systems</a:t>
            </a:r>
            <a:r>
              <a:rPr b="1" lang="en" sz="4800">
                <a:solidFill>
                  <a:schemeClr val="dk1"/>
                </a:solidFill>
                <a:highlight>
                  <a:srgbClr val="FFFFFF"/>
                </a:highlight>
              </a:rPr>
              <a:t> -</a:t>
            </a:r>
            <a:r>
              <a:rPr lang="en" sz="4800">
                <a:solidFill>
                  <a:schemeClr val="dk1"/>
                </a:solidFill>
                <a:highlight>
                  <a:srgbClr val="FFFFFF"/>
                </a:highlight>
              </a:rPr>
              <a:t> alerts students, teachers and staff as well as first responders and protect those in the school from attack</a:t>
            </a:r>
            <a:endParaRPr sz="4800">
              <a:solidFill>
                <a:schemeClr val="dk1"/>
              </a:solidFill>
              <a:highlight>
                <a:srgbClr val="FFFFFF"/>
              </a:highlight>
            </a:endParaRPr>
          </a:p>
          <a:p>
            <a:pPr indent="0" lvl="0" marL="0" rtl="0" algn="l">
              <a:spcBef>
                <a:spcPts val="1200"/>
              </a:spcBef>
              <a:spcAft>
                <a:spcPts val="0"/>
              </a:spcAft>
              <a:buNone/>
            </a:pPr>
            <a:r>
              <a:rPr b="1" lang="en" sz="4800">
                <a:solidFill>
                  <a:schemeClr val="dk1"/>
                </a:solidFill>
                <a:highlight>
                  <a:srgbClr val="00FFFF"/>
                </a:highlight>
              </a:rPr>
              <a:t>Social Media Monitoring</a:t>
            </a:r>
            <a:r>
              <a:rPr b="1" lang="en" sz="4800">
                <a:solidFill>
                  <a:schemeClr val="dk1"/>
                </a:solidFill>
                <a:highlight>
                  <a:srgbClr val="FFFFFF"/>
                </a:highlight>
              </a:rPr>
              <a:t> -</a:t>
            </a:r>
            <a:r>
              <a:rPr lang="en" sz="4800">
                <a:solidFill>
                  <a:schemeClr val="dk1"/>
                </a:solidFill>
                <a:highlight>
                  <a:srgbClr val="FFFFFF"/>
                </a:highlight>
              </a:rPr>
              <a:t> scans for problems or threats online, especially since the majority of bullying incidents now occur in the digital sphere</a:t>
            </a:r>
            <a:endParaRPr sz="4800">
              <a:solidFill>
                <a:schemeClr val="dk1"/>
              </a:solidFill>
              <a:highlight>
                <a:srgbClr val="FFFFFF"/>
              </a:highlight>
            </a:endParaRPr>
          </a:p>
          <a:p>
            <a:pPr indent="0" lvl="0" marL="0" rtl="0" algn="l">
              <a:spcBef>
                <a:spcPts val="1200"/>
              </a:spcBef>
              <a:spcAft>
                <a:spcPts val="0"/>
              </a:spcAft>
              <a:buNone/>
            </a:pPr>
            <a:r>
              <a:rPr b="1" lang="en" sz="4800">
                <a:solidFill>
                  <a:schemeClr val="dk1"/>
                </a:solidFill>
                <a:highlight>
                  <a:srgbClr val="00FFFF"/>
                </a:highlight>
              </a:rPr>
              <a:t>Emergency Action Plan (EAP)</a:t>
            </a:r>
            <a:r>
              <a:rPr b="1" lang="en" sz="4800">
                <a:solidFill>
                  <a:schemeClr val="dk1"/>
                </a:solidFill>
                <a:highlight>
                  <a:srgbClr val="FFFFFF"/>
                </a:highlight>
              </a:rPr>
              <a:t> -</a:t>
            </a:r>
            <a:r>
              <a:rPr lang="en" sz="4800">
                <a:solidFill>
                  <a:schemeClr val="dk1"/>
                </a:solidFill>
                <a:highlight>
                  <a:srgbClr val="FFFFFF"/>
                </a:highlight>
              </a:rPr>
              <a:t> An effective EAP includes A preferred method for reporting fires and other emergencies, an evacuation policy and procedure, emergency escape procedures and route assignments (i.e., floor plans, safe areas), and contact information for, and responsibilities of individuals to be contacted under the EAP</a:t>
            </a:r>
            <a:endParaRPr sz="4800">
              <a:solidFill>
                <a:schemeClr val="dk1"/>
              </a:solidFill>
              <a:highlight>
                <a:srgbClr val="FFFFFF"/>
              </a:highlight>
            </a:endParaRPr>
          </a:p>
          <a:p>
            <a:pPr indent="0" lvl="0" marL="0" rtl="0" algn="l">
              <a:spcBef>
                <a:spcPts val="1200"/>
              </a:spcBef>
              <a:spcAft>
                <a:spcPts val="0"/>
              </a:spcAft>
              <a:buNone/>
            </a:pPr>
            <a:r>
              <a:rPr b="1" lang="en" sz="4800">
                <a:solidFill>
                  <a:schemeClr val="dk1"/>
                </a:solidFill>
                <a:highlight>
                  <a:srgbClr val="00FFFF"/>
                </a:highlight>
              </a:rPr>
              <a:t>Contagion Period</a:t>
            </a:r>
            <a:r>
              <a:rPr b="1" lang="en" sz="4800">
                <a:solidFill>
                  <a:schemeClr val="dk1"/>
                </a:solidFill>
                <a:highlight>
                  <a:srgbClr val="FFFFFF"/>
                </a:highlight>
              </a:rPr>
              <a:t> -</a:t>
            </a:r>
            <a:r>
              <a:rPr lang="en" sz="4800">
                <a:solidFill>
                  <a:schemeClr val="dk1"/>
                </a:solidFill>
                <a:highlight>
                  <a:srgbClr val="FFFFFF"/>
                </a:highlight>
              </a:rPr>
              <a:t> a theory created by Sherry Towers of Arizona State University that posits that 30% of mass shootings with a high number of victims and national media exposure occurs within 13 days of the previous mass shooting</a:t>
            </a:r>
            <a:endParaRPr sz="4800">
              <a:solidFill>
                <a:schemeClr val="dk1"/>
              </a:solidFill>
              <a:highlight>
                <a:srgbClr val="FFFFFF"/>
              </a:highlight>
            </a:endParaRPr>
          </a:p>
          <a:p>
            <a:pPr indent="0" lvl="0" marL="0" rtl="0" algn="l">
              <a:spcBef>
                <a:spcPts val="1200"/>
              </a:spcBef>
              <a:spcAft>
                <a:spcPts val="0"/>
              </a:spcAft>
              <a:buNone/>
            </a:pPr>
            <a:r>
              <a:rPr b="1" lang="en" sz="4800">
                <a:solidFill>
                  <a:schemeClr val="dk1"/>
                </a:solidFill>
                <a:highlight>
                  <a:srgbClr val="00FFFF"/>
                </a:highlight>
              </a:rPr>
              <a:t>Mass Notification System </a:t>
            </a:r>
            <a:r>
              <a:rPr b="1" lang="en" sz="4800">
                <a:solidFill>
                  <a:schemeClr val="dk1"/>
                </a:solidFill>
                <a:highlight>
                  <a:srgbClr val="FFFFFF"/>
                </a:highlight>
              </a:rPr>
              <a:t>-</a:t>
            </a:r>
            <a:r>
              <a:rPr lang="en" sz="4800">
                <a:solidFill>
                  <a:schemeClr val="dk1"/>
                </a:solidFill>
                <a:highlight>
                  <a:srgbClr val="FFFFFF"/>
                </a:highlight>
              </a:rPr>
              <a:t> a platform that sends one-way messages to inform students, parents, teachers, and staff of an emergency situation</a:t>
            </a:r>
            <a:endParaRPr sz="4800">
              <a:solidFill>
                <a:schemeClr val="dk1"/>
              </a:solidFill>
              <a:highlight>
                <a:srgbClr val="FFFFFF"/>
              </a:highlight>
            </a:endParaRPr>
          </a:p>
          <a:p>
            <a:pPr indent="0" lvl="0" marL="0" rtl="0" algn="l">
              <a:spcBef>
                <a:spcPts val="1200"/>
              </a:spcBef>
              <a:spcAft>
                <a:spcPts val="0"/>
              </a:spcAft>
              <a:buNone/>
            </a:pPr>
            <a:r>
              <a:t/>
            </a:r>
            <a:endParaRPr sz="4800">
              <a:solidFill>
                <a:schemeClr val="dk1"/>
              </a:solidFill>
              <a:highlight>
                <a:srgbClr val="FFFFFF"/>
              </a:highlight>
            </a:endParaRPr>
          </a:p>
          <a:p>
            <a:pPr indent="0" lvl="0" marL="0" rtl="0" algn="l">
              <a:spcBef>
                <a:spcPts val="1200"/>
              </a:spcBef>
              <a:spcAft>
                <a:spcPts val="0"/>
              </a:spcAft>
              <a:buNone/>
            </a:pPr>
            <a:r>
              <a:rPr lang="en" sz="4800">
                <a:solidFill>
                  <a:schemeClr val="dk1"/>
                </a:solidFill>
                <a:highlight>
                  <a:srgbClr val="FFFFFF"/>
                </a:highlight>
              </a:rPr>
              <a:t>Learn more @</a:t>
            </a:r>
            <a:r>
              <a:rPr lang="en" sz="4800">
                <a:solidFill>
                  <a:srgbClr val="4C4B4B"/>
                </a:solidFill>
                <a:highlight>
                  <a:srgbClr val="FFFFFF"/>
                </a:highlight>
              </a:rPr>
              <a:t> </a:t>
            </a:r>
            <a:r>
              <a:rPr b="1" lang="en" sz="4800" u="sng">
                <a:solidFill>
                  <a:srgbClr val="0000FF"/>
                </a:solidFill>
                <a:highlight>
                  <a:srgbClr val="FFFFFF"/>
                </a:highlight>
                <a:hlinkClick r:id="rId3">
                  <a:extLst>
                    <a:ext uri="{A12FA001-AC4F-418D-AE19-62706E023703}">
                      <ahyp:hlinkClr val="tx"/>
                    </a:ext>
                  </a:extLst>
                </a:hlinkClick>
              </a:rPr>
              <a:t>Here are the Top School Safety Terms You Should Know</a:t>
            </a:r>
            <a:endParaRPr b="1" sz="4800">
              <a:solidFill>
                <a:srgbClr val="0000FF"/>
              </a:solidFill>
              <a:highlight>
                <a:srgbClr val="FFFFFF"/>
              </a:highlight>
            </a:endParaRPr>
          </a:p>
          <a:p>
            <a:pPr indent="0" lvl="0" marL="0" rtl="0" algn="l">
              <a:spcBef>
                <a:spcPts val="1200"/>
              </a:spcBef>
              <a:spcAft>
                <a:spcPts val="0"/>
              </a:spcAft>
              <a:buNone/>
            </a:pPr>
            <a:r>
              <a:t/>
            </a:r>
            <a:endParaRPr b="1" sz="2950">
              <a:solidFill>
                <a:srgbClr val="4C4B4B"/>
              </a:solidFill>
              <a:highlight>
                <a:srgbClr val="FFFFFF"/>
              </a:highlight>
            </a:endParaRPr>
          </a:p>
          <a:p>
            <a:pPr indent="0" lvl="0" marL="0" rtl="0" algn="l">
              <a:spcBef>
                <a:spcPts val="1200"/>
              </a:spcBef>
              <a:spcAft>
                <a:spcPts val="0"/>
              </a:spcAft>
              <a:buNone/>
            </a:pPr>
            <a:r>
              <a:t/>
            </a:r>
            <a:endParaRPr sz="1350">
              <a:solidFill>
                <a:srgbClr val="4C4B4B"/>
              </a:solidFill>
              <a:highlight>
                <a:srgbClr val="FFFFFF"/>
              </a:highlight>
            </a:endParaRPr>
          </a:p>
          <a:p>
            <a:pPr indent="0" lvl="0" marL="0" rtl="0" algn="l">
              <a:spcBef>
                <a:spcPts val="1200"/>
              </a:spcBef>
              <a:spcAft>
                <a:spcPts val="0"/>
              </a:spcAft>
              <a:buNone/>
            </a:pPr>
            <a:r>
              <a:t/>
            </a:r>
            <a:endParaRPr sz="1350">
              <a:solidFill>
                <a:srgbClr val="4C4B4B"/>
              </a:solidFill>
              <a:highlight>
                <a:srgbClr val="FFFFFF"/>
              </a:highlight>
            </a:endParaRPr>
          </a:p>
          <a:p>
            <a:pPr indent="0" lvl="0" marL="0" rtl="0" algn="l">
              <a:spcBef>
                <a:spcPts val="1200"/>
              </a:spcBef>
              <a:spcAft>
                <a:spcPts val="0"/>
              </a:spcAft>
              <a:buNone/>
            </a:pPr>
            <a:r>
              <a:t/>
            </a:r>
            <a:endParaRPr sz="1350">
              <a:solidFill>
                <a:srgbClr val="4C4B4B"/>
              </a:solidFill>
              <a:highlight>
                <a:srgbClr val="FFFFFF"/>
              </a:highlight>
            </a:endParaRPr>
          </a:p>
          <a:p>
            <a:pPr indent="0" lvl="0" marL="0" rtl="0" algn="l">
              <a:spcBef>
                <a:spcPts val="1200"/>
              </a:spcBef>
              <a:spcAft>
                <a:spcPts val="0"/>
              </a:spcAft>
              <a:buNone/>
            </a:pPr>
            <a:r>
              <a:t/>
            </a:r>
            <a:endParaRPr sz="1350">
              <a:solidFill>
                <a:srgbClr val="4C4B4B"/>
              </a:solidFill>
              <a:highlight>
                <a:srgbClr val="FFFFFF"/>
              </a:highlight>
            </a:endParaRPr>
          </a:p>
          <a:p>
            <a:pPr indent="0" lvl="0" marL="0" rtl="0" algn="l">
              <a:spcBef>
                <a:spcPts val="1200"/>
              </a:spcBef>
              <a:spcAft>
                <a:spcPts val="1200"/>
              </a:spcAft>
              <a:buNone/>
            </a:pPr>
            <a:r>
              <a:t/>
            </a:r>
            <a:endParaRPr/>
          </a:p>
        </p:txBody>
      </p:sp>
      <p:sp>
        <p:nvSpPr>
          <p:cNvPr id="78" name="Google Shape;78;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2" name="Shape 82"/>
        <p:cNvGrpSpPr/>
        <p:nvPr/>
      </p:nvGrpSpPr>
      <p:grpSpPr>
        <a:xfrm>
          <a:off x="0" y="0"/>
          <a:ext cx="0" cy="0"/>
          <a:chOff x="0" y="0"/>
          <a:chExt cx="0" cy="0"/>
        </a:xfrm>
      </p:grpSpPr>
      <p:sp>
        <p:nvSpPr>
          <p:cNvPr id="83" name="Google Shape;83;p17"/>
          <p:cNvSpPr txBox="1"/>
          <p:nvPr>
            <p:ph type="title"/>
          </p:nvPr>
        </p:nvSpPr>
        <p:spPr>
          <a:xfrm>
            <a:off x="99775" y="166700"/>
            <a:ext cx="8921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School Safety Terms and Definitions Leaders Must Know</a:t>
            </a:r>
            <a:endParaRPr b="1"/>
          </a:p>
        </p:txBody>
      </p:sp>
      <p:sp>
        <p:nvSpPr>
          <p:cNvPr id="84" name="Google Shape;84;p17"/>
          <p:cNvSpPr txBox="1"/>
          <p:nvPr>
            <p:ph idx="1" type="body"/>
          </p:nvPr>
        </p:nvSpPr>
        <p:spPr>
          <a:xfrm>
            <a:off x="311700" y="739400"/>
            <a:ext cx="8520600" cy="38295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Clr>
                <a:schemeClr val="dk1"/>
              </a:buClr>
              <a:buSzPts val="275"/>
              <a:buFont typeface="Arial"/>
              <a:buNone/>
            </a:pPr>
            <a:r>
              <a:rPr b="1" lang="en" sz="4957">
                <a:solidFill>
                  <a:schemeClr val="dk1"/>
                </a:solidFill>
                <a:highlight>
                  <a:srgbClr val="00FFFF"/>
                </a:highlight>
              </a:rPr>
              <a:t>Entry-Control Equipment </a:t>
            </a:r>
            <a:r>
              <a:rPr b="1" lang="en" sz="4957">
                <a:solidFill>
                  <a:schemeClr val="dk1"/>
                </a:solidFill>
                <a:highlight>
                  <a:schemeClr val="lt1"/>
                </a:highlight>
              </a:rPr>
              <a:t>- </a:t>
            </a:r>
            <a:r>
              <a:rPr lang="en" sz="4957">
                <a:solidFill>
                  <a:schemeClr val="dk1"/>
                </a:solidFill>
                <a:highlight>
                  <a:schemeClr val="lt1"/>
                </a:highlight>
              </a:rPr>
              <a:t>technology meant to make it easier to restrict access to school authorized users, such as electromagnetic door locks or restricted areas</a:t>
            </a:r>
            <a:endParaRPr sz="4957">
              <a:solidFill>
                <a:schemeClr val="dk1"/>
              </a:solidFill>
              <a:highlight>
                <a:schemeClr val="lt1"/>
              </a:highlight>
            </a:endParaRPr>
          </a:p>
          <a:p>
            <a:pPr indent="0" lvl="0" marL="0" rtl="0" algn="l">
              <a:spcBef>
                <a:spcPts val="1200"/>
              </a:spcBef>
              <a:spcAft>
                <a:spcPts val="0"/>
              </a:spcAft>
              <a:buClr>
                <a:schemeClr val="dk1"/>
              </a:buClr>
              <a:buSzPts val="275"/>
              <a:buFont typeface="Arial"/>
              <a:buNone/>
            </a:pPr>
            <a:r>
              <a:rPr b="1" lang="en" sz="4957">
                <a:solidFill>
                  <a:schemeClr val="dk1"/>
                </a:solidFill>
                <a:highlight>
                  <a:srgbClr val="00FFFF"/>
                </a:highlight>
              </a:rPr>
              <a:t>School Safety Task Force</a:t>
            </a:r>
            <a:r>
              <a:rPr b="1" lang="en" sz="4957">
                <a:solidFill>
                  <a:schemeClr val="dk1"/>
                </a:solidFill>
                <a:highlight>
                  <a:schemeClr val="lt1"/>
                </a:highlight>
              </a:rPr>
              <a:t> -</a:t>
            </a:r>
            <a:r>
              <a:rPr lang="en" sz="4957">
                <a:solidFill>
                  <a:schemeClr val="dk1"/>
                </a:solidFill>
                <a:highlight>
                  <a:schemeClr val="lt1"/>
                </a:highlight>
              </a:rPr>
              <a:t> a group of individuals who identify products, programs, and systems to improve school safety</a:t>
            </a:r>
            <a:endParaRPr sz="4957">
              <a:solidFill>
                <a:schemeClr val="dk1"/>
              </a:solidFill>
              <a:highlight>
                <a:schemeClr val="lt1"/>
              </a:highlight>
            </a:endParaRPr>
          </a:p>
          <a:p>
            <a:pPr indent="0" lvl="0" marL="0" rtl="0" algn="l">
              <a:spcBef>
                <a:spcPts val="1200"/>
              </a:spcBef>
              <a:spcAft>
                <a:spcPts val="0"/>
              </a:spcAft>
              <a:buClr>
                <a:schemeClr val="dk1"/>
              </a:buClr>
              <a:buSzPts val="275"/>
              <a:buFont typeface="Arial"/>
              <a:buNone/>
            </a:pPr>
            <a:r>
              <a:rPr b="1" lang="en" sz="4957">
                <a:solidFill>
                  <a:schemeClr val="dk1"/>
                </a:solidFill>
                <a:highlight>
                  <a:srgbClr val="00FFFF"/>
                </a:highlight>
              </a:rPr>
              <a:t>Alyssa’s Law</a:t>
            </a:r>
            <a:r>
              <a:rPr b="1" lang="en" sz="4957">
                <a:solidFill>
                  <a:schemeClr val="dk1"/>
                </a:solidFill>
                <a:highlight>
                  <a:schemeClr val="lt1"/>
                </a:highlight>
              </a:rPr>
              <a:t> -</a:t>
            </a:r>
            <a:r>
              <a:rPr lang="en" sz="4957">
                <a:solidFill>
                  <a:schemeClr val="dk1"/>
                </a:solidFill>
                <a:highlight>
                  <a:schemeClr val="lt1"/>
                </a:highlight>
              </a:rPr>
              <a:t> a law signed into legislation in New Jersey named for Alyssa Alhadeff, who was one of the 17 people killed in the Parkland, Florida shooting, which requires public schools to install silent panic alarms that can be activated in case of an active-shooter situation</a:t>
            </a:r>
            <a:endParaRPr sz="4957">
              <a:solidFill>
                <a:schemeClr val="dk1"/>
              </a:solidFill>
              <a:highlight>
                <a:schemeClr val="lt1"/>
              </a:highlight>
            </a:endParaRPr>
          </a:p>
          <a:p>
            <a:pPr indent="0" lvl="0" marL="0" rtl="0" algn="l">
              <a:spcBef>
                <a:spcPts val="1200"/>
              </a:spcBef>
              <a:spcAft>
                <a:spcPts val="0"/>
              </a:spcAft>
              <a:buClr>
                <a:schemeClr val="dk1"/>
              </a:buClr>
              <a:buSzPts val="275"/>
              <a:buFont typeface="Arial"/>
              <a:buNone/>
            </a:pPr>
            <a:r>
              <a:rPr b="1" lang="en" sz="4957">
                <a:solidFill>
                  <a:schemeClr val="dk1"/>
                </a:solidFill>
                <a:highlight>
                  <a:srgbClr val="00FFFF"/>
                </a:highlight>
              </a:rPr>
              <a:t>Liability Quotient</a:t>
            </a:r>
            <a:r>
              <a:rPr b="1" lang="en" sz="4957">
                <a:solidFill>
                  <a:schemeClr val="dk1"/>
                </a:solidFill>
                <a:highlight>
                  <a:schemeClr val="lt1"/>
                </a:highlight>
              </a:rPr>
              <a:t> -</a:t>
            </a:r>
            <a:r>
              <a:rPr lang="en" sz="4957">
                <a:solidFill>
                  <a:schemeClr val="dk1"/>
                </a:solidFill>
                <a:highlight>
                  <a:schemeClr val="lt1"/>
                </a:highlight>
              </a:rPr>
              <a:t> a determination of a school district’s exposure to liability regarding school safety, can be lowered by proper training and best practices to improve safety</a:t>
            </a:r>
            <a:endParaRPr sz="4957">
              <a:solidFill>
                <a:schemeClr val="dk1"/>
              </a:solidFill>
              <a:highlight>
                <a:schemeClr val="lt1"/>
              </a:highlight>
            </a:endParaRPr>
          </a:p>
          <a:p>
            <a:pPr indent="0" lvl="0" marL="0" rtl="0" algn="l">
              <a:spcBef>
                <a:spcPts val="1200"/>
              </a:spcBef>
              <a:spcAft>
                <a:spcPts val="0"/>
              </a:spcAft>
              <a:buClr>
                <a:schemeClr val="dk1"/>
              </a:buClr>
              <a:buSzPts val="275"/>
              <a:buFont typeface="Arial"/>
              <a:buNone/>
            </a:pPr>
            <a:r>
              <a:rPr b="1" lang="en" sz="4957">
                <a:solidFill>
                  <a:schemeClr val="dk1"/>
                </a:solidFill>
                <a:highlight>
                  <a:srgbClr val="00FFFF"/>
                </a:highlight>
              </a:rPr>
              <a:t>Shelter Directive</a:t>
            </a:r>
            <a:r>
              <a:rPr b="1" lang="en" sz="4957">
                <a:solidFill>
                  <a:schemeClr val="dk1"/>
                </a:solidFill>
                <a:highlight>
                  <a:schemeClr val="lt1"/>
                </a:highlight>
              </a:rPr>
              <a:t> -</a:t>
            </a:r>
            <a:r>
              <a:rPr lang="en" sz="4957">
                <a:solidFill>
                  <a:schemeClr val="dk1"/>
                </a:solidFill>
                <a:highlight>
                  <a:schemeClr val="lt1"/>
                </a:highlight>
              </a:rPr>
              <a:t> a safety strategy that posits stating the hazard allows for an understanding of the threat and the associated protective actions, most often utilized for tornadoes or severe weather, in which case the directive would include where students and staff should be ready to take emergency measures and shelter</a:t>
            </a:r>
            <a:endParaRPr sz="4957">
              <a:solidFill>
                <a:schemeClr val="dk1"/>
              </a:solidFill>
              <a:highlight>
                <a:schemeClr val="lt1"/>
              </a:highlight>
            </a:endParaRPr>
          </a:p>
          <a:p>
            <a:pPr indent="0" lvl="0" marL="0" rtl="0" algn="l">
              <a:spcBef>
                <a:spcPts val="1200"/>
              </a:spcBef>
              <a:spcAft>
                <a:spcPts val="0"/>
              </a:spcAft>
              <a:buNone/>
            </a:pPr>
            <a:r>
              <a:rPr b="1" lang="en" sz="4957">
                <a:solidFill>
                  <a:schemeClr val="dk1"/>
                </a:solidFill>
                <a:highlight>
                  <a:srgbClr val="00FFFF"/>
                </a:highlight>
              </a:rPr>
              <a:t>Multidisciplinary Approach</a:t>
            </a:r>
            <a:r>
              <a:rPr b="1" lang="en" sz="4957">
                <a:solidFill>
                  <a:schemeClr val="dk1"/>
                </a:solidFill>
                <a:highlight>
                  <a:schemeClr val="lt1"/>
                </a:highlight>
              </a:rPr>
              <a:t> -</a:t>
            </a:r>
            <a:r>
              <a:rPr lang="en" sz="4957">
                <a:solidFill>
                  <a:schemeClr val="dk1"/>
                </a:solidFill>
                <a:highlight>
                  <a:schemeClr val="lt1"/>
                </a:highlight>
              </a:rPr>
              <a:t> an approach to safety planning where administrators collaborate with school district police officers and local law enforcement as part of a risk assessment team</a:t>
            </a:r>
            <a:endParaRPr sz="4957">
              <a:solidFill>
                <a:schemeClr val="dk1"/>
              </a:solidFill>
              <a:highlight>
                <a:schemeClr val="lt1"/>
              </a:highlight>
            </a:endParaRPr>
          </a:p>
          <a:p>
            <a:pPr indent="0" lvl="0" marL="0" rtl="0" algn="l">
              <a:spcBef>
                <a:spcPts val="1200"/>
              </a:spcBef>
              <a:spcAft>
                <a:spcPts val="0"/>
              </a:spcAft>
              <a:buClr>
                <a:schemeClr val="dk1"/>
              </a:buClr>
              <a:buSzPts val="275"/>
              <a:buFont typeface="Arial"/>
              <a:buNone/>
            </a:pPr>
            <a:r>
              <a:rPr lang="en" sz="4957">
                <a:solidFill>
                  <a:schemeClr val="dk1"/>
                </a:solidFill>
                <a:highlight>
                  <a:schemeClr val="lt1"/>
                </a:highlight>
              </a:rPr>
              <a:t>Learn more @ </a:t>
            </a:r>
            <a:r>
              <a:rPr b="1" lang="en" sz="4550" u="sng">
                <a:solidFill>
                  <a:srgbClr val="0000FF"/>
                </a:solidFill>
                <a:highlight>
                  <a:schemeClr val="lt1"/>
                </a:highlight>
                <a:hlinkClick r:id="rId3">
                  <a:extLst>
                    <a:ext uri="{A12FA001-AC4F-418D-AE19-62706E023703}">
                      <ahyp:hlinkClr val="tx"/>
                    </a:ext>
                  </a:extLst>
                </a:hlinkClick>
              </a:rPr>
              <a:t>Here are the Top School Safety Terms You Should Know</a:t>
            </a:r>
            <a:endParaRPr sz="4957">
              <a:solidFill>
                <a:srgbClr val="4C4B4B"/>
              </a:solidFill>
              <a:highlight>
                <a:schemeClr val="lt1"/>
              </a:highlight>
            </a:endParaRPr>
          </a:p>
          <a:p>
            <a:pPr indent="0" lvl="0" marL="0" rtl="0" algn="l">
              <a:spcBef>
                <a:spcPts val="1200"/>
              </a:spcBef>
              <a:spcAft>
                <a:spcPts val="1200"/>
              </a:spcAft>
              <a:buNone/>
            </a:pPr>
            <a:r>
              <a:t/>
            </a:r>
            <a:endParaRPr/>
          </a:p>
        </p:txBody>
      </p:sp>
      <p:sp>
        <p:nvSpPr>
          <p:cNvPr id="85" name="Google Shape;85;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ECC4"/>
        </a:solidFill>
      </p:bgPr>
    </p:bg>
    <p:spTree>
      <p:nvGrpSpPr>
        <p:cNvPr id="89" name="Shape 89"/>
        <p:cNvGrpSpPr/>
        <p:nvPr/>
      </p:nvGrpSpPr>
      <p:grpSpPr>
        <a:xfrm>
          <a:off x="0" y="0"/>
          <a:ext cx="0" cy="0"/>
          <a:chOff x="0" y="0"/>
          <a:chExt cx="0" cy="0"/>
        </a:xfrm>
      </p:grpSpPr>
      <p:sp>
        <p:nvSpPr>
          <p:cNvPr id="90" name="Google Shape;90;p18"/>
          <p:cNvSpPr txBox="1"/>
          <p:nvPr>
            <p:ph type="title"/>
          </p:nvPr>
        </p:nvSpPr>
        <p:spPr>
          <a:xfrm>
            <a:off x="109500" y="253700"/>
            <a:ext cx="8722800" cy="76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What is School Safety? </a:t>
            </a:r>
            <a:endParaRPr b="1"/>
          </a:p>
          <a:p>
            <a:pPr indent="0" lvl="0" marL="0" rtl="0" algn="l">
              <a:spcBef>
                <a:spcPts val="0"/>
              </a:spcBef>
              <a:spcAft>
                <a:spcPts val="0"/>
              </a:spcAft>
              <a:buNone/>
            </a:pPr>
            <a:r>
              <a:rPr b="1" lang="en"/>
              <a:t>Whole Group Brainstorm Session</a:t>
            </a:r>
            <a:endParaRPr b="1"/>
          </a:p>
        </p:txBody>
      </p:sp>
      <p:sp>
        <p:nvSpPr>
          <p:cNvPr id="91" name="Google Shape;91;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2" name="Google Shape;92;p18"/>
          <p:cNvPicPr preferRelativeResize="0"/>
          <p:nvPr/>
        </p:nvPicPr>
        <p:blipFill>
          <a:blip r:embed="rId3">
            <a:alphaModFix/>
          </a:blip>
          <a:stretch>
            <a:fillRect/>
          </a:stretch>
        </p:blipFill>
        <p:spPr>
          <a:xfrm>
            <a:off x="2755275" y="1086350"/>
            <a:ext cx="5946550" cy="3970475"/>
          </a:xfrm>
          <a:prstGeom prst="rect">
            <a:avLst/>
          </a:prstGeom>
          <a:noFill/>
          <a:ln>
            <a:noFill/>
          </a:ln>
        </p:spPr>
      </p:pic>
      <p:sp>
        <p:nvSpPr>
          <p:cNvPr id="93" name="Google Shape;93;p18"/>
          <p:cNvSpPr txBox="1"/>
          <p:nvPr/>
        </p:nvSpPr>
        <p:spPr>
          <a:xfrm>
            <a:off x="6331500" y="4439350"/>
            <a:ext cx="2664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rgbClr val="0000FF"/>
                </a:solidFill>
                <a:hlinkClick r:id="rId4">
                  <a:extLst>
                    <a:ext uri="{A12FA001-AC4F-418D-AE19-62706E023703}">
                      <ahyp:hlinkClr val="tx"/>
                    </a:ext>
                  </a:extLst>
                </a:hlinkClick>
              </a:rPr>
              <a:t>https://www.safeandsoundschools.org/</a:t>
            </a:r>
            <a:endParaRPr sz="1100">
              <a:solidFill>
                <a:srgbClr val="0000FF"/>
              </a:solidFill>
            </a:endParaRPr>
          </a:p>
          <a:p>
            <a:pPr indent="0" lvl="0" marL="0" rtl="0" algn="l">
              <a:spcBef>
                <a:spcPts val="0"/>
              </a:spcBef>
              <a:spcAft>
                <a:spcPts val="0"/>
              </a:spcAft>
              <a:buNone/>
            </a:pPr>
            <a:r>
              <a:t/>
            </a:r>
            <a:endParaRPr sz="1100"/>
          </a:p>
        </p:txBody>
      </p:sp>
      <p:sp>
        <p:nvSpPr>
          <p:cNvPr id="94" name="Google Shape;94;p18"/>
          <p:cNvSpPr txBox="1"/>
          <p:nvPr>
            <p:ph idx="1" type="body"/>
          </p:nvPr>
        </p:nvSpPr>
        <p:spPr>
          <a:xfrm>
            <a:off x="201000" y="1255850"/>
            <a:ext cx="2688000" cy="1788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Take 3 minutes( 180 seconds) to write down all of your current ideas about what is school safety? And Go!!! </a:t>
            </a:r>
            <a:endParaRPr>
              <a:solidFill>
                <a:schemeClr val="dk1"/>
              </a:solidFill>
            </a:endParaRPr>
          </a:p>
        </p:txBody>
      </p:sp>
      <p:sp>
        <p:nvSpPr>
          <p:cNvPr id="95" name="Google Shape;95;p18"/>
          <p:cNvSpPr txBox="1"/>
          <p:nvPr/>
        </p:nvSpPr>
        <p:spPr>
          <a:xfrm>
            <a:off x="353100" y="2988775"/>
            <a:ext cx="2319900" cy="206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highlight>
                  <a:srgbClr val="FF00FF"/>
                </a:highlight>
              </a:rPr>
              <a:t>Safety Challenge:</a:t>
            </a:r>
            <a:endParaRPr b="1">
              <a:highlight>
                <a:srgbClr val="FF00FF"/>
              </a:highlight>
            </a:endParaRPr>
          </a:p>
          <a:p>
            <a:pPr indent="0" lvl="0" marL="0" rtl="0" algn="l">
              <a:spcBef>
                <a:spcPts val="0"/>
              </a:spcBef>
              <a:spcAft>
                <a:spcPts val="0"/>
              </a:spcAft>
              <a:buNone/>
            </a:pPr>
            <a:r>
              <a:rPr lang="en" sz="1200"/>
              <a:t>Set a goal with your Safety Team to clear and evacuate your school within 180 seconds (3 minutes) or less during a fire drill. Keep track of your best times and partner with your local FD &amp; PD to get suggestions for safe evacuations. </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1333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Mental Health and Behavioral Health</a:t>
            </a:r>
            <a:endParaRPr b="1"/>
          </a:p>
        </p:txBody>
      </p:sp>
      <p:sp>
        <p:nvSpPr>
          <p:cNvPr id="101" name="Google Shape;101;p19"/>
          <p:cNvSpPr txBox="1"/>
          <p:nvPr>
            <p:ph idx="1" type="body"/>
          </p:nvPr>
        </p:nvSpPr>
        <p:spPr>
          <a:xfrm>
            <a:off x="311700" y="706000"/>
            <a:ext cx="8520600" cy="42270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85000" lnSpcReduction="10000"/>
          </a:bodyPr>
          <a:lstStyle/>
          <a:p>
            <a:pPr indent="0" lvl="0" marL="0" rtl="0" algn="l">
              <a:lnSpc>
                <a:spcPct val="110000"/>
              </a:lnSpc>
              <a:spcBef>
                <a:spcPts val="800"/>
              </a:spcBef>
              <a:spcAft>
                <a:spcPts val="0"/>
              </a:spcAft>
              <a:buClr>
                <a:schemeClr val="dk1"/>
              </a:buClr>
              <a:buSzPct val="68750"/>
              <a:buFont typeface="Arial"/>
              <a:buNone/>
            </a:pPr>
            <a:r>
              <a:rPr b="1" lang="en" sz="1600">
                <a:solidFill>
                  <a:schemeClr val="dk1"/>
                </a:solidFill>
                <a:highlight>
                  <a:srgbClr val="FFFFFF"/>
                </a:highlight>
              </a:rPr>
              <a:t>Engage families in mental and behavioral health interventions</a:t>
            </a:r>
            <a:endParaRPr b="1" sz="1600">
              <a:solidFill>
                <a:schemeClr val="dk1"/>
              </a:solidFill>
              <a:highlight>
                <a:srgbClr val="FFFFFF"/>
              </a:highlight>
            </a:endParaRPr>
          </a:p>
          <a:p>
            <a:pPr indent="-314960" lvl="0" marL="457200" rtl="0" algn="l">
              <a:spcBef>
                <a:spcPts val="200"/>
              </a:spcBef>
              <a:spcAft>
                <a:spcPts val="0"/>
              </a:spcAft>
              <a:buClr>
                <a:schemeClr val="dk1"/>
              </a:buClr>
              <a:buSzPct val="100000"/>
              <a:buChar char="●"/>
            </a:pPr>
            <a:r>
              <a:rPr lang="en" sz="1600">
                <a:solidFill>
                  <a:schemeClr val="dk1"/>
                </a:solidFill>
                <a:highlight>
                  <a:srgbClr val="FFFFFF"/>
                </a:highlight>
              </a:rPr>
              <a:t>Ensure engagement begins at the initial contact with the family</a:t>
            </a:r>
            <a:endParaRPr sz="1600">
              <a:solidFill>
                <a:schemeClr val="dk1"/>
              </a:solidFill>
              <a:highlight>
                <a:srgbClr val="FFFFFF"/>
              </a:highlight>
            </a:endParaRPr>
          </a:p>
          <a:p>
            <a:pPr indent="-314960" lvl="0" marL="457200" rtl="0" algn="l">
              <a:spcBef>
                <a:spcPts val="0"/>
              </a:spcBef>
              <a:spcAft>
                <a:spcPts val="0"/>
              </a:spcAft>
              <a:buClr>
                <a:schemeClr val="dk1"/>
              </a:buClr>
              <a:buSzPct val="100000"/>
              <a:buChar char="●"/>
            </a:pPr>
            <a:r>
              <a:rPr lang="en" sz="1600">
                <a:solidFill>
                  <a:schemeClr val="dk1"/>
                </a:solidFill>
                <a:highlight>
                  <a:srgbClr val="FFFFFF"/>
                </a:highlight>
              </a:rPr>
              <a:t>Recognize and respond to the perceptions of parents and families regarding their barriers to treatment</a:t>
            </a:r>
            <a:endParaRPr sz="1600">
              <a:solidFill>
                <a:schemeClr val="dk1"/>
              </a:solidFill>
              <a:highlight>
                <a:srgbClr val="FFFFFF"/>
              </a:highlight>
            </a:endParaRPr>
          </a:p>
          <a:p>
            <a:pPr indent="-314960" lvl="0" marL="457200" rtl="0" algn="l">
              <a:spcBef>
                <a:spcPts val="0"/>
              </a:spcBef>
              <a:spcAft>
                <a:spcPts val="0"/>
              </a:spcAft>
              <a:buClr>
                <a:schemeClr val="dk1"/>
              </a:buClr>
              <a:buSzPct val="100000"/>
              <a:buChar char="●"/>
            </a:pPr>
            <a:r>
              <a:rPr lang="en" sz="1600">
                <a:solidFill>
                  <a:schemeClr val="dk1"/>
                </a:solidFill>
                <a:highlight>
                  <a:srgbClr val="FFFFFF"/>
                </a:highlight>
              </a:rPr>
              <a:t>Enlist parents and guardians in developing service-delivery strategies</a:t>
            </a:r>
            <a:endParaRPr sz="1600">
              <a:solidFill>
                <a:schemeClr val="dk1"/>
              </a:solidFill>
              <a:highlight>
                <a:srgbClr val="FFFFFF"/>
              </a:highlight>
            </a:endParaRPr>
          </a:p>
          <a:p>
            <a:pPr indent="-314960" lvl="0" marL="457200" rtl="0" algn="l">
              <a:spcBef>
                <a:spcPts val="0"/>
              </a:spcBef>
              <a:spcAft>
                <a:spcPts val="0"/>
              </a:spcAft>
              <a:buClr>
                <a:schemeClr val="dk1"/>
              </a:buClr>
              <a:buSzPct val="100000"/>
              <a:buChar char="●"/>
            </a:pPr>
            <a:r>
              <a:rPr lang="en" sz="1600">
                <a:solidFill>
                  <a:schemeClr val="dk1"/>
                </a:solidFill>
                <a:highlight>
                  <a:srgbClr val="FFFFFF"/>
                </a:highlight>
              </a:rPr>
              <a:t>Utilize evidence-based programs when developing interventions</a:t>
            </a:r>
            <a:endParaRPr sz="1600">
              <a:solidFill>
                <a:schemeClr val="dk1"/>
              </a:solidFill>
              <a:highlight>
                <a:srgbClr val="FFFFFF"/>
              </a:highlight>
            </a:endParaRPr>
          </a:p>
          <a:p>
            <a:pPr indent="-314960" lvl="0" marL="457200" rtl="0" algn="l">
              <a:spcBef>
                <a:spcPts val="0"/>
              </a:spcBef>
              <a:spcAft>
                <a:spcPts val="0"/>
              </a:spcAft>
              <a:buClr>
                <a:schemeClr val="dk1"/>
              </a:buClr>
              <a:buSzPct val="100000"/>
              <a:buChar char="●"/>
            </a:pPr>
            <a:r>
              <a:rPr lang="en" sz="1600">
                <a:solidFill>
                  <a:schemeClr val="dk1"/>
                </a:solidFill>
                <a:highlight>
                  <a:srgbClr val="FFFFFF"/>
                </a:highlight>
              </a:rPr>
              <a:t>Include education, assistance, and support to help families</a:t>
            </a:r>
            <a:endParaRPr sz="1600">
              <a:solidFill>
                <a:schemeClr val="dk1"/>
              </a:solidFill>
              <a:highlight>
                <a:srgbClr val="FFFFFF"/>
              </a:highlight>
            </a:endParaRPr>
          </a:p>
          <a:p>
            <a:pPr indent="-314960" lvl="0" marL="457200" rtl="0" algn="l">
              <a:spcBef>
                <a:spcPts val="0"/>
              </a:spcBef>
              <a:spcAft>
                <a:spcPts val="0"/>
              </a:spcAft>
              <a:buClr>
                <a:schemeClr val="dk1"/>
              </a:buClr>
              <a:buSzPct val="100000"/>
              <a:buChar char="●"/>
            </a:pPr>
            <a:r>
              <a:rPr lang="en" sz="1600">
                <a:solidFill>
                  <a:schemeClr val="dk1"/>
                </a:solidFill>
                <a:highlight>
                  <a:srgbClr val="FFFFFF"/>
                </a:highlight>
              </a:rPr>
              <a:t>Suicide Prevention and Support must be included in your plan</a:t>
            </a:r>
            <a:endParaRPr sz="1600">
              <a:solidFill>
                <a:schemeClr val="dk1"/>
              </a:solidFill>
              <a:highlight>
                <a:srgbClr val="FFFFFF"/>
              </a:highlight>
            </a:endParaRPr>
          </a:p>
          <a:p>
            <a:pPr indent="0" lvl="0" marL="0" rtl="0" algn="l">
              <a:spcBef>
                <a:spcPts val="800"/>
              </a:spcBef>
              <a:spcAft>
                <a:spcPts val="0"/>
              </a:spcAft>
              <a:buNone/>
            </a:pPr>
            <a:r>
              <a:t/>
            </a:r>
            <a:endParaRPr sz="1600">
              <a:solidFill>
                <a:schemeClr val="dk1"/>
              </a:solidFill>
              <a:highlight>
                <a:srgbClr val="FFFFFF"/>
              </a:highlight>
            </a:endParaRPr>
          </a:p>
          <a:p>
            <a:pPr indent="0" lvl="0" marL="0" rtl="0" algn="l">
              <a:spcBef>
                <a:spcPts val="800"/>
              </a:spcBef>
              <a:spcAft>
                <a:spcPts val="0"/>
              </a:spcAft>
              <a:buNone/>
            </a:pPr>
            <a:r>
              <a:rPr b="1" lang="en" sz="1600">
                <a:solidFill>
                  <a:schemeClr val="dk1"/>
                </a:solidFill>
                <a:highlight>
                  <a:srgbClr val="FFFF00"/>
                </a:highlight>
              </a:rPr>
              <a:t>Question: </a:t>
            </a:r>
            <a:r>
              <a:rPr lang="en" sz="1600">
                <a:solidFill>
                  <a:schemeClr val="dk1"/>
                </a:solidFill>
                <a:highlight>
                  <a:srgbClr val="FFFFFF"/>
                </a:highlight>
              </a:rPr>
              <a:t>Does your school/district have a written suicide prevention and remediation plan?</a:t>
            </a:r>
            <a:endParaRPr sz="1600">
              <a:solidFill>
                <a:schemeClr val="dk1"/>
              </a:solidFill>
              <a:highlight>
                <a:srgbClr val="FFFFFF"/>
              </a:highlight>
            </a:endParaRPr>
          </a:p>
          <a:p>
            <a:pPr indent="0" lvl="0" marL="0" rtl="0" algn="l">
              <a:spcBef>
                <a:spcPts val="800"/>
              </a:spcBef>
              <a:spcAft>
                <a:spcPts val="0"/>
              </a:spcAft>
              <a:buNone/>
            </a:pPr>
            <a:r>
              <a:rPr lang="en" sz="1600">
                <a:solidFill>
                  <a:schemeClr val="dk1"/>
                </a:solidFill>
                <a:highlight>
                  <a:srgbClr val="FFFFFF"/>
                </a:highlight>
              </a:rPr>
              <a:t>Check out the </a:t>
            </a:r>
            <a:r>
              <a:rPr b="1" lang="en" sz="1600" u="sng">
                <a:solidFill>
                  <a:schemeClr val="dk1"/>
                </a:solidFill>
                <a:highlight>
                  <a:srgbClr val="FFFFFF"/>
                </a:highlight>
              </a:rPr>
              <a:t>Montana Law</a:t>
            </a:r>
            <a:r>
              <a:rPr lang="en" sz="1600">
                <a:solidFill>
                  <a:schemeClr val="dk1"/>
                </a:solidFill>
                <a:highlight>
                  <a:srgbClr val="FFFFFF"/>
                </a:highlight>
              </a:rPr>
              <a:t> regarding training requirments for educators pertaining to Suicide Training and Prevention: </a:t>
            </a:r>
            <a:r>
              <a:rPr lang="en" sz="1600" u="sng">
                <a:solidFill>
                  <a:srgbClr val="0000FF"/>
                </a:solidFill>
                <a:highlight>
                  <a:srgbClr val="FFFFFF"/>
                </a:highlight>
                <a:hlinkClick r:id="rId3">
                  <a:extLst>
                    <a:ext uri="{A12FA001-AC4F-418D-AE19-62706E023703}">
                      <ahyp:hlinkClr val="tx"/>
                    </a:ext>
                  </a:extLst>
                </a:hlinkClick>
              </a:rPr>
              <a:t>House Bill 381 Training Guidance</a:t>
            </a:r>
            <a:endParaRPr sz="1600">
              <a:solidFill>
                <a:srgbClr val="0000FF"/>
              </a:solidFill>
              <a:highlight>
                <a:srgbClr val="FFFFFF"/>
              </a:highlight>
            </a:endParaRPr>
          </a:p>
          <a:p>
            <a:pPr indent="0" lvl="0" marL="0" rtl="0" algn="l">
              <a:spcBef>
                <a:spcPts val="800"/>
              </a:spcBef>
              <a:spcAft>
                <a:spcPts val="0"/>
              </a:spcAft>
              <a:buNone/>
            </a:pPr>
            <a:r>
              <a:rPr b="1" lang="en" sz="1600">
                <a:solidFill>
                  <a:schemeClr val="dk1"/>
                </a:solidFill>
                <a:highlight>
                  <a:srgbClr val="FFFF00"/>
                </a:highlight>
              </a:rPr>
              <a:t>Question:</a:t>
            </a:r>
            <a:r>
              <a:rPr lang="en" sz="1600">
                <a:solidFill>
                  <a:schemeClr val="dk1"/>
                </a:solidFill>
                <a:highlight>
                  <a:srgbClr val="FFFFFF"/>
                </a:highlight>
              </a:rPr>
              <a:t> If you are not based in Montana; Where can you find laws regarding Suicide Training and Guidance for your school community?</a:t>
            </a:r>
            <a:endParaRPr sz="1600">
              <a:solidFill>
                <a:schemeClr val="dk1"/>
              </a:solidFill>
              <a:highlight>
                <a:srgbClr val="FFFFFF"/>
              </a:highlight>
            </a:endParaRPr>
          </a:p>
          <a:p>
            <a:pPr indent="0" lvl="0" marL="0" rtl="0" algn="l">
              <a:spcBef>
                <a:spcPts val="800"/>
              </a:spcBef>
              <a:spcAft>
                <a:spcPts val="0"/>
              </a:spcAft>
              <a:buNone/>
            </a:pPr>
            <a:r>
              <a:rPr lang="en" sz="1600">
                <a:solidFill>
                  <a:schemeClr val="dk1"/>
                </a:solidFill>
                <a:highlight>
                  <a:srgbClr val="00FF00"/>
                </a:highlight>
              </a:rPr>
              <a:t>Action:</a:t>
            </a:r>
            <a:r>
              <a:rPr lang="en" sz="1600">
                <a:solidFill>
                  <a:schemeClr val="dk1"/>
                </a:solidFill>
                <a:highlight>
                  <a:srgbClr val="FFFFFF"/>
                </a:highlight>
              </a:rPr>
              <a:t> Look up your governance legislation for guidance and share the info with your School Safety Team.</a:t>
            </a:r>
            <a:endParaRPr sz="1600">
              <a:solidFill>
                <a:schemeClr val="dk1"/>
              </a:solidFill>
              <a:highlight>
                <a:srgbClr val="FFFFFF"/>
              </a:highlight>
            </a:endParaRPr>
          </a:p>
          <a:p>
            <a:pPr indent="0" lvl="0" marL="0" rtl="0" algn="l">
              <a:spcBef>
                <a:spcPts val="800"/>
              </a:spcBef>
              <a:spcAft>
                <a:spcPts val="1200"/>
              </a:spcAft>
              <a:buNone/>
            </a:pPr>
            <a:r>
              <a:t/>
            </a:r>
            <a:endParaRPr/>
          </a:p>
        </p:txBody>
      </p:sp>
      <p:sp>
        <p:nvSpPr>
          <p:cNvPr id="102" name="Google Shape;102;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170650"/>
            <a:ext cx="8520600" cy="847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
              <a:t>Mental Health and Behavioral Health</a:t>
            </a:r>
            <a:endParaRPr b="1"/>
          </a:p>
          <a:p>
            <a:pPr indent="0" lvl="0" marL="0" rtl="0" algn="ctr">
              <a:spcBef>
                <a:spcPts val="0"/>
              </a:spcBef>
              <a:spcAft>
                <a:spcPts val="0"/>
              </a:spcAft>
              <a:buClr>
                <a:schemeClr val="dk1"/>
              </a:buClr>
              <a:buSzPct val="39285"/>
              <a:buFont typeface="Arial"/>
              <a:buNone/>
            </a:pPr>
            <a:r>
              <a:rPr b="1" lang="en" u="sng"/>
              <a:t>In Montana</a:t>
            </a:r>
            <a:endParaRPr b="1" u="sng"/>
          </a:p>
        </p:txBody>
      </p:sp>
      <p:sp>
        <p:nvSpPr>
          <p:cNvPr id="108" name="Google Shape;10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ctr">
              <a:lnSpc>
                <a:spcPct val="163636"/>
              </a:lnSpc>
              <a:spcBef>
                <a:spcPts val="0"/>
              </a:spcBef>
              <a:spcAft>
                <a:spcPts val="0"/>
              </a:spcAft>
              <a:buClr>
                <a:schemeClr val="dk1"/>
              </a:buClr>
              <a:buSzPct val="53634"/>
              <a:buFont typeface="Arial"/>
              <a:buNone/>
            </a:pPr>
            <a:r>
              <a:rPr b="1" lang="en" sz="2050">
                <a:solidFill>
                  <a:schemeClr val="dk1"/>
                </a:solidFill>
              </a:rPr>
              <a:t>If you or someone you know are in crisis, </a:t>
            </a:r>
            <a:endParaRPr b="1" sz="2050">
              <a:solidFill>
                <a:schemeClr val="dk1"/>
              </a:solidFill>
            </a:endParaRPr>
          </a:p>
          <a:p>
            <a:pPr indent="0" lvl="0" marL="0" rtl="0" algn="ctr">
              <a:lnSpc>
                <a:spcPct val="163636"/>
              </a:lnSpc>
              <a:spcBef>
                <a:spcPts val="100"/>
              </a:spcBef>
              <a:spcAft>
                <a:spcPts val="0"/>
              </a:spcAft>
              <a:buClr>
                <a:schemeClr val="dk1"/>
              </a:buClr>
              <a:buSzPct val="53634"/>
              <a:buFont typeface="Arial"/>
              <a:buNone/>
            </a:pPr>
            <a:r>
              <a:rPr b="1" lang="en" sz="2050">
                <a:solidFill>
                  <a:schemeClr val="dk1"/>
                </a:solidFill>
              </a:rPr>
              <a:t>please call the Montana Suicide Prevention Lifeline 24/7 1-800-273-Talk (1-800-273-8255). </a:t>
            </a:r>
            <a:endParaRPr b="1" sz="2050">
              <a:solidFill>
                <a:schemeClr val="dk1"/>
              </a:solidFill>
            </a:endParaRPr>
          </a:p>
          <a:p>
            <a:pPr indent="0" lvl="0" marL="0" rtl="0" algn="ctr">
              <a:lnSpc>
                <a:spcPct val="163636"/>
              </a:lnSpc>
              <a:spcBef>
                <a:spcPts val="100"/>
              </a:spcBef>
              <a:spcAft>
                <a:spcPts val="0"/>
              </a:spcAft>
              <a:buNone/>
            </a:pPr>
            <a:r>
              <a:rPr b="1" lang="en" sz="2050">
                <a:solidFill>
                  <a:schemeClr val="dk1"/>
                </a:solidFill>
              </a:rPr>
              <a:t>Or, use the Crisis Text Line, text MT to 741-741.</a:t>
            </a:r>
            <a:endParaRPr b="1" sz="2050">
              <a:solidFill>
                <a:schemeClr val="dk1"/>
              </a:solidFill>
            </a:endParaRPr>
          </a:p>
          <a:p>
            <a:pPr indent="0" lvl="0" marL="0" rtl="0" algn="ctr">
              <a:lnSpc>
                <a:spcPct val="163636"/>
              </a:lnSpc>
              <a:spcBef>
                <a:spcPts val="100"/>
              </a:spcBef>
              <a:spcAft>
                <a:spcPts val="0"/>
              </a:spcAft>
              <a:buNone/>
            </a:pPr>
            <a:r>
              <a:t/>
            </a:r>
            <a:endParaRPr b="1" sz="1650">
              <a:solidFill>
                <a:srgbClr val="555555"/>
              </a:solidFill>
              <a:latin typeface="Times New Roman"/>
              <a:ea typeface="Times New Roman"/>
              <a:cs typeface="Times New Roman"/>
              <a:sym typeface="Times New Roman"/>
            </a:endParaRPr>
          </a:p>
          <a:p>
            <a:pPr indent="0" lvl="0" marL="0" rtl="0" algn="ctr">
              <a:lnSpc>
                <a:spcPct val="128571"/>
              </a:lnSpc>
              <a:spcBef>
                <a:spcPts val="600"/>
              </a:spcBef>
              <a:spcAft>
                <a:spcPts val="0"/>
              </a:spcAft>
              <a:buNone/>
            </a:pPr>
            <a:r>
              <a:t/>
            </a:r>
            <a:endParaRPr sz="2100">
              <a:solidFill>
                <a:srgbClr val="033C70"/>
              </a:solidFill>
              <a:latin typeface="Times New Roman"/>
              <a:ea typeface="Times New Roman"/>
              <a:cs typeface="Times New Roman"/>
              <a:sym typeface="Times New Roman"/>
            </a:endParaRPr>
          </a:p>
          <a:p>
            <a:pPr indent="0" lvl="0" marL="0" rtl="0" algn="ctr">
              <a:lnSpc>
                <a:spcPct val="128571"/>
              </a:lnSpc>
              <a:spcBef>
                <a:spcPts val="600"/>
              </a:spcBef>
              <a:spcAft>
                <a:spcPts val="0"/>
              </a:spcAft>
              <a:buNone/>
            </a:pPr>
            <a:r>
              <a:rPr lang="en" sz="2528">
                <a:solidFill>
                  <a:srgbClr val="033C70"/>
                </a:solidFill>
              </a:rPr>
              <a:t>OPI Staff are here to help:</a:t>
            </a:r>
            <a:endParaRPr sz="2528">
              <a:solidFill>
                <a:srgbClr val="033C70"/>
              </a:solidFill>
            </a:endParaRPr>
          </a:p>
          <a:p>
            <a:pPr indent="0" lvl="0" marL="0" rtl="0" algn="ctr">
              <a:spcBef>
                <a:spcPts val="100"/>
              </a:spcBef>
              <a:spcAft>
                <a:spcPts val="0"/>
              </a:spcAft>
              <a:buNone/>
            </a:pPr>
            <a:r>
              <a:rPr lang="en" sz="1778">
                <a:solidFill>
                  <a:srgbClr val="028BFF"/>
                </a:solidFill>
              </a:rPr>
              <a:t>Tammy Lysons</a:t>
            </a:r>
            <a:r>
              <a:rPr lang="en" sz="1778">
                <a:solidFill>
                  <a:srgbClr val="111111"/>
                </a:solidFill>
              </a:rPr>
              <a:t>, SSAE Title IV-A Program Manager - 406.431.2309</a:t>
            </a:r>
            <a:endParaRPr sz="1778">
              <a:solidFill>
                <a:srgbClr val="111111"/>
              </a:solidFill>
            </a:endParaRPr>
          </a:p>
          <a:p>
            <a:pPr indent="0" lvl="0" marL="0" rtl="0" algn="ctr">
              <a:spcBef>
                <a:spcPts val="1400"/>
              </a:spcBef>
              <a:spcAft>
                <a:spcPts val="0"/>
              </a:spcAft>
              <a:buNone/>
            </a:pPr>
            <a:r>
              <a:rPr lang="en" sz="1778">
                <a:solidFill>
                  <a:srgbClr val="028BFF"/>
                </a:solidFill>
              </a:rPr>
              <a:t>Holly Mook</a:t>
            </a:r>
            <a:r>
              <a:rPr lang="en" sz="1778">
                <a:solidFill>
                  <a:srgbClr val="111111"/>
                </a:solidFill>
              </a:rPr>
              <a:t>, Coordinated School Health Unit Director - 406.431.3126</a:t>
            </a:r>
            <a:endParaRPr sz="1778">
              <a:solidFill>
                <a:srgbClr val="111111"/>
              </a:solidFill>
            </a:endParaRPr>
          </a:p>
          <a:p>
            <a:pPr indent="0" lvl="0" marL="0" rtl="0" algn="l">
              <a:spcBef>
                <a:spcPts val="1400"/>
              </a:spcBef>
              <a:spcAft>
                <a:spcPts val="0"/>
              </a:spcAft>
              <a:buNone/>
            </a:pPr>
            <a:r>
              <a:t/>
            </a:r>
            <a:endParaRPr sz="1100">
              <a:solidFill>
                <a:schemeClr val="dk1"/>
              </a:solidFill>
            </a:endParaRPr>
          </a:p>
          <a:p>
            <a:pPr indent="0" lvl="0" marL="0" rtl="0" algn="ctr">
              <a:lnSpc>
                <a:spcPct val="163636"/>
              </a:lnSpc>
              <a:spcBef>
                <a:spcPts val="0"/>
              </a:spcBef>
              <a:spcAft>
                <a:spcPts val="0"/>
              </a:spcAft>
              <a:buClr>
                <a:schemeClr val="dk1"/>
              </a:buClr>
              <a:buSzPct val="66666"/>
              <a:buFont typeface="Arial"/>
              <a:buNone/>
            </a:pPr>
            <a:r>
              <a:t/>
            </a:r>
            <a:endParaRPr b="1" sz="1650">
              <a:solidFill>
                <a:srgbClr val="555555"/>
              </a:solidFill>
              <a:latin typeface="Times New Roman"/>
              <a:ea typeface="Times New Roman"/>
              <a:cs typeface="Times New Roman"/>
              <a:sym typeface="Times New Roman"/>
            </a:endParaRPr>
          </a:p>
          <a:p>
            <a:pPr indent="0" lvl="0" marL="0" rtl="0" algn="l">
              <a:spcBef>
                <a:spcPts val="100"/>
              </a:spcBef>
              <a:spcAft>
                <a:spcPts val="1200"/>
              </a:spcAft>
              <a:buNone/>
            </a:pPr>
            <a:r>
              <a:t/>
            </a:r>
            <a:endParaRPr/>
          </a:p>
        </p:txBody>
      </p:sp>
      <p:sp>
        <p:nvSpPr>
          <p:cNvPr id="109" name="Google Shape;10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0" name="Google Shape;110;p20"/>
          <p:cNvPicPr preferRelativeResize="0"/>
          <p:nvPr/>
        </p:nvPicPr>
        <p:blipFill>
          <a:blip r:embed="rId3">
            <a:alphaModFix/>
          </a:blip>
          <a:stretch>
            <a:fillRect/>
          </a:stretch>
        </p:blipFill>
        <p:spPr>
          <a:xfrm>
            <a:off x="437219" y="2682595"/>
            <a:ext cx="1633550" cy="14620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Health and Wellness</a:t>
            </a:r>
            <a:endParaRPr b="1"/>
          </a:p>
        </p:txBody>
      </p:sp>
      <p:sp>
        <p:nvSpPr>
          <p:cNvPr id="116" name="Google Shape;116;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2400">
                <a:solidFill>
                  <a:schemeClr val="dk1"/>
                </a:solidFill>
                <a:highlight>
                  <a:srgbClr val="FFFF00"/>
                </a:highlight>
              </a:rPr>
              <a:t>T/F: </a:t>
            </a:r>
            <a:r>
              <a:rPr lang="en" sz="1600">
                <a:solidFill>
                  <a:schemeClr val="dk1"/>
                </a:solidFill>
                <a:highlight>
                  <a:srgbClr val="FFFFFF"/>
                </a:highlight>
              </a:rPr>
              <a:t>Physical safety is related to higher academic performance, fewer risky behaviors, and lower dropout rates.  </a:t>
            </a:r>
            <a:endParaRPr sz="1600">
              <a:solidFill>
                <a:schemeClr val="dk1"/>
              </a:solidFill>
              <a:highlight>
                <a:srgbClr val="FFFFFF"/>
              </a:highlight>
            </a:endParaRPr>
          </a:p>
          <a:p>
            <a:pPr indent="0" lvl="0" marL="0" rtl="0" algn="l">
              <a:spcBef>
                <a:spcPts val="1200"/>
              </a:spcBef>
              <a:spcAft>
                <a:spcPts val="0"/>
              </a:spcAft>
              <a:buNone/>
            </a:pPr>
            <a:r>
              <a:rPr b="1" lang="en" sz="2400">
                <a:solidFill>
                  <a:schemeClr val="dk1"/>
                </a:solidFill>
                <a:highlight>
                  <a:srgbClr val="FFFF00"/>
                </a:highlight>
              </a:rPr>
              <a:t>T/F: </a:t>
            </a:r>
            <a:r>
              <a:rPr lang="en" sz="1600">
                <a:solidFill>
                  <a:schemeClr val="dk1"/>
                </a:solidFill>
                <a:highlight>
                  <a:srgbClr val="FFFFFF"/>
                </a:highlight>
              </a:rPr>
              <a:t>Students who feel safe are more likely to stay in school and achieve academically.</a:t>
            </a:r>
            <a:endParaRPr sz="1600">
              <a:solidFill>
                <a:schemeClr val="dk1"/>
              </a:solidFill>
              <a:highlight>
                <a:srgbClr val="FFFFFF"/>
              </a:highlight>
            </a:endParaRPr>
          </a:p>
          <a:p>
            <a:pPr indent="0" lvl="0" marL="0" rtl="0" algn="l">
              <a:spcBef>
                <a:spcPts val="1200"/>
              </a:spcBef>
              <a:spcAft>
                <a:spcPts val="0"/>
              </a:spcAft>
              <a:buNone/>
            </a:pPr>
            <a:r>
              <a:rPr b="1" lang="en" sz="2400">
                <a:solidFill>
                  <a:schemeClr val="dk1"/>
                </a:solidFill>
                <a:highlight>
                  <a:srgbClr val="FFFF00"/>
                </a:highlight>
              </a:rPr>
              <a:t>T/F: </a:t>
            </a:r>
            <a:r>
              <a:rPr lang="en" sz="1600">
                <a:solidFill>
                  <a:schemeClr val="dk1"/>
                </a:solidFill>
                <a:highlight>
                  <a:srgbClr val="FFFFFF"/>
                </a:highlight>
              </a:rPr>
              <a:t>Students who are not fearful or worried about their safety feel more connected to their school and care more about their educational experience.</a:t>
            </a:r>
            <a:endParaRPr sz="1600">
              <a:solidFill>
                <a:schemeClr val="dk1"/>
              </a:solidFill>
              <a:highlight>
                <a:srgbClr val="FFFFFF"/>
              </a:highlight>
            </a:endParaRPr>
          </a:p>
          <a:p>
            <a:pPr indent="0" lvl="0" marL="0" rtl="0" algn="l">
              <a:spcBef>
                <a:spcPts val="1200"/>
              </a:spcBef>
              <a:spcAft>
                <a:spcPts val="0"/>
              </a:spcAft>
              <a:buNone/>
            </a:pPr>
            <a:r>
              <a:rPr b="1" lang="en" sz="1600">
                <a:solidFill>
                  <a:schemeClr val="dk1"/>
                </a:solidFill>
                <a:highlight>
                  <a:srgbClr val="FFFF00"/>
                </a:highlight>
              </a:rPr>
              <a:t>Question:</a:t>
            </a:r>
            <a:r>
              <a:rPr lang="en" sz="1600">
                <a:solidFill>
                  <a:schemeClr val="dk1"/>
                </a:solidFill>
                <a:highlight>
                  <a:srgbClr val="FFFFFF"/>
                </a:highlight>
              </a:rPr>
              <a:t> Does your school/district have a comprehensive mental health program available to students and families?</a:t>
            </a:r>
            <a:endParaRPr sz="1600">
              <a:solidFill>
                <a:schemeClr val="dk1"/>
              </a:solidFill>
              <a:highlight>
                <a:srgbClr val="FFFFFF"/>
              </a:highlight>
            </a:endParaRPr>
          </a:p>
          <a:p>
            <a:pPr indent="0" lvl="0" marL="0" rtl="0" algn="l">
              <a:spcBef>
                <a:spcPts val="1200"/>
              </a:spcBef>
              <a:spcAft>
                <a:spcPts val="0"/>
              </a:spcAft>
              <a:buNone/>
            </a:pPr>
            <a:r>
              <a:rPr b="1" lang="en" sz="1600">
                <a:solidFill>
                  <a:schemeClr val="dk1"/>
                </a:solidFill>
                <a:highlight>
                  <a:srgbClr val="00FF00"/>
                </a:highlight>
              </a:rPr>
              <a:t>Answer: </a:t>
            </a:r>
            <a:r>
              <a:rPr lang="en" sz="1600">
                <a:solidFill>
                  <a:schemeClr val="dk1"/>
                </a:solidFill>
                <a:highlight>
                  <a:srgbClr val="FFFFFF"/>
                </a:highlight>
              </a:rPr>
              <a:t>Take a few minutes to briefly describe your school/district program with your group. </a:t>
            </a:r>
            <a:endParaRPr sz="1600">
              <a:solidFill>
                <a:schemeClr val="dk1"/>
              </a:solidFill>
              <a:highlight>
                <a:srgbClr val="FFFFFF"/>
              </a:highlight>
            </a:endParaRPr>
          </a:p>
          <a:p>
            <a:pPr indent="0" lvl="0" marL="0" rtl="0" algn="l">
              <a:spcBef>
                <a:spcPts val="1200"/>
              </a:spcBef>
              <a:spcAft>
                <a:spcPts val="1200"/>
              </a:spcAft>
              <a:buNone/>
            </a:pPr>
            <a:r>
              <a:t/>
            </a:r>
            <a:endParaRPr sz="1600">
              <a:solidFill>
                <a:schemeClr val="dk1"/>
              </a:solidFill>
              <a:highlight>
                <a:srgbClr val="FFFFFF"/>
              </a:highlight>
            </a:endParaRPr>
          </a:p>
        </p:txBody>
      </p:sp>
      <p:sp>
        <p:nvSpPr>
          <p:cNvPr id="117" name="Google Shape;117;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