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Lato" panose="020F0502020204030203" pitchFamily="34" charset="77"/>
      <p:regular r:id="rId23"/>
      <p:bold r:id="rId24"/>
      <p:italic r:id="rId25"/>
      <p:boldItalic r:id="rId26"/>
    </p:embeddedFont>
    <p:embeddedFont>
      <p:font typeface="Proxima Nova" panose="02000506030000020004" pitchFamily="2" charset="0"/>
      <p:regular r:id="rId27"/>
      <p:bold r:id="rId28"/>
      <p:italic r:id="rId29"/>
      <p:boldItalic r:id="rId30"/>
    </p:embeddedFont>
    <p:embeddedFont>
      <p:font typeface="Raleway" pitchFamily="2"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6"/>
  </p:normalViewPr>
  <p:slideViewPr>
    <p:cSldViewPr snapToGrid="0">
      <p:cViewPr varScale="1">
        <p:scale>
          <a:sx n="143" d="100"/>
          <a:sy n="143" d="100"/>
        </p:scale>
        <p:origin x="224"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734519067_13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are you feeling right now? Share  Teachers are asked repeatedly to provide adult support so students can function in school.  My current trauma.  Pandemic has changed the way we view our “system”  Chance for us to face our own SEL capacity and be part of building supportive relationships  Look at the trauma facing educators and families today.  Covid, systemic racism, economic problems, climate change---teaching are ramping up to digital and or hybrid learning.  </a:t>
            </a:r>
            <a:endParaRPr/>
          </a:p>
          <a:p>
            <a:pPr marL="0" lvl="0" indent="0" algn="l" rtl="0">
              <a:spcBef>
                <a:spcPts val="0"/>
              </a:spcBef>
              <a:spcAft>
                <a:spcPts val="0"/>
              </a:spcAft>
              <a:buNone/>
            </a:pPr>
            <a:endParaRPr/>
          </a:p>
        </p:txBody>
      </p:sp>
      <p:sp>
        <p:nvSpPr>
          <p:cNvPr id="106" name="Google Shape;106;ge734519067_1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734519067_1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e734519067_16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RSVP program- proud of it.  Adults</a:t>
            </a:r>
            <a:endParaRPr/>
          </a:p>
          <a:p>
            <a:pPr marL="0" lvl="0" indent="0" algn="l" rtl="0">
              <a:spcBef>
                <a:spcPts val="0"/>
              </a:spcBef>
              <a:spcAft>
                <a:spcPts val="0"/>
              </a:spcAft>
              <a:buNone/>
            </a:pPr>
            <a:r>
              <a:rPr lang="en"/>
              <a:t>Just a reinforcement of what we are often already thinking about. These can’t be siloed they need to be considered as a whole system!  </a:t>
            </a:r>
            <a:endParaRPr/>
          </a:p>
        </p:txBody>
      </p:sp>
      <p:sp>
        <p:nvSpPr>
          <p:cNvPr id="193" name="Google Shape;193;ge734519067_16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734519067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734519067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Hope Science- Improvement Science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734519067_1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e734519067_19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All coming back to school from experiencing trauma.  Can’t have a “trauma support time” and then go back to business as usual. </a:t>
            </a:r>
            <a:endParaRPr/>
          </a:p>
          <a:p>
            <a:pPr marL="0" marR="0" lvl="0" indent="0" algn="l" rtl="0">
              <a:lnSpc>
                <a:spcPct val="100000"/>
              </a:lnSpc>
              <a:spcBef>
                <a:spcPts val="0"/>
              </a:spcBef>
              <a:spcAft>
                <a:spcPts val="0"/>
              </a:spcAft>
              <a:buClr>
                <a:schemeClr val="dk1"/>
              </a:buClr>
              <a:buSzPts val="1200"/>
              <a:buFont typeface="Calibri"/>
              <a:buNone/>
            </a:pPr>
            <a:r>
              <a:rPr lang="en"/>
              <a:t>Not a program – we do SEL at this time. – how is every aspect of the school intentionally planning to integrate building relationships and elevating the strengths and assets of students? Abuse – work with community partners –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How do you consider the trauma that teachers and principals – districts supporting principals have – </a:t>
            </a:r>
            <a:endParaRPr/>
          </a:p>
          <a:p>
            <a:pPr marL="0" marR="0" lvl="0" indent="0" algn="l" rtl="0">
              <a:lnSpc>
                <a:spcPct val="100000"/>
              </a:lnSpc>
              <a:spcBef>
                <a:spcPts val="0"/>
              </a:spcBef>
              <a:spcAft>
                <a:spcPts val="0"/>
              </a:spcAft>
              <a:buClr>
                <a:schemeClr val="dk1"/>
              </a:buClr>
              <a:buSzPts val="1200"/>
              <a:buFont typeface="Calibri"/>
              <a:buNone/>
            </a:pPr>
            <a:r>
              <a:rPr lang="en"/>
              <a:t>Hour Glass – Where the sand is caught in the center – those are where the principals are.</a:t>
            </a:r>
            <a:endParaRPr/>
          </a:p>
          <a:p>
            <a:pPr marL="0" lvl="0" indent="0" algn="l" rtl="0">
              <a:spcBef>
                <a:spcPts val="0"/>
              </a:spcBef>
              <a:spcAft>
                <a:spcPts val="0"/>
              </a:spcAft>
              <a:buNone/>
            </a:pPr>
            <a:endParaRPr/>
          </a:p>
          <a:p>
            <a:pPr marL="0" lvl="0" indent="0" algn="l" rtl="0">
              <a:spcBef>
                <a:spcPts val="0"/>
              </a:spcBef>
              <a:spcAft>
                <a:spcPts val="0"/>
              </a:spcAft>
              <a:buNone/>
            </a:pPr>
            <a:r>
              <a:rPr lang="en"/>
              <a:t>Type into the chat:  What aspects or components of schools do or can support strength-based SEL?  </a:t>
            </a:r>
            <a:endParaRPr/>
          </a:p>
          <a:p>
            <a:pPr marL="0" lvl="0" indent="0" algn="l" rtl="0">
              <a:spcBef>
                <a:spcPts val="0"/>
              </a:spcBef>
              <a:spcAft>
                <a:spcPts val="0"/>
              </a:spcAft>
              <a:buNone/>
            </a:pPr>
            <a:endParaRPr/>
          </a:p>
          <a:p>
            <a:pPr marL="0" lvl="0" indent="0" algn="l" rtl="0">
              <a:spcBef>
                <a:spcPts val="0"/>
              </a:spcBef>
              <a:spcAft>
                <a:spcPts val="0"/>
              </a:spcAft>
              <a:buNone/>
            </a:pPr>
            <a:r>
              <a:rPr lang="en"/>
              <a:t>In what ways do these support one another?  How are they connected?</a:t>
            </a:r>
            <a:endParaRPr/>
          </a:p>
          <a:p>
            <a:pPr marL="0" lvl="0" indent="0" algn="l" rtl="0">
              <a:spcBef>
                <a:spcPts val="0"/>
              </a:spcBef>
              <a:spcAft>
                <a:spcPts val="0"/>
              </a:spcAft>
              <a:buNone/>
            </a:pPr>
            <a:r>
              <a:rPr lang="en"/>
              <a:t>Couple people sharing out.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2" name="Google Shape;212;ge734519067_1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734519067_1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e734519067_1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Berlin wall photo-  from your lens.  </a:t>
            </a:r>
            <a:endParaRPr/>
          </a:p>
        </p:txBody>
      </p:sp>
      <p:sp>
        <p:nvSpPr>
          <p:cNvPr id="237" name="Google Shape;237;ge734519067_17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734519067_9_3:notes"/>
          <p:cNvSpPr>
            <a:spLocks noGrp="1" noRot="1" noChangeAspect="1"/>
          </p:cNvSpPr>
          <p:nvPr>
            <p:ph type="sldImg" idx="2"/>
          </p:nvPr>
        </p:nvSpPr>
        <p:spPr>
          <a:xfrm>
            <a:off x="381263"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e734519067_9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734519067_10_3:notes"/>
          <p:cNvSpPr>
            <a:spLocks noGrp="1" noRot="1" noChangeAspect="1"/>
          </p:cNvSpPr>
          <p:nvPr>
            <p:ph type="sldImg" idx="2"/>
          </p:nvPr>
        </p:nvSpPr>
        <p:spPr>
          <a:xfrm>
            <a:off x="381263"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e734519067_1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Adult SEL Just looking back!  Do we as educators reflect these same values today!  SEL for adults is critical!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734519067_1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e734519067_1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Interactive agenda – link interactive agenda</a:t>
            </a:r>
            <a:endParaRPr/>
          </a:p>
        </p:txBody>
      </p:sp>
      <p:sp>
        <p:nvSpPr>
          <p:cNvPr id="123" name="Google Shape;123;ge734519067_1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6933c96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6933c96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What a beautiful face!  </a:t>
            </a:r>
            <a:endParaRPr/>
          </a:p>
          <a:p>
            <a:pPr marL="0" lvl="0" indent="0" algn="l" rtl="0">
              <a:spcBef>
                <a:spcPts val="0"/>
              </a:spcBef>
              <a:spcAft>
                <a:spcPts val="0"/>
              </a:spcAft>
              <a:buNone/>
            </a:pPr>
            <a:r>
              <a:rPr lang="en"/>
              <a:t>Core Values activator.  List of core values  From Brene Brown - Dare to Lead.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6933c96e1_0_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6933c96e1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It!  As a kid this was the designation in a game of tag.  You ran to avoid getting tagged.  You moved fast.  What happened when you became it?  Your perspective changed, your view of others changed and your strategy changed.  You are suddenly the center of attention.  You can be it by virtue of title “teacher” etc.  Adult SEL Who do you lead?  For your students you are it.  To lead is defined by not by command and management.  It is defined through behavior and attitude, not role or rank. Question.  Describe a situation when you were “it”.  Describe a situation when someone else was “it”.  What does that memory mean to you?</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734519067_18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e734519067_18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Kate</a:t>
            </a:r>
            <a:endParaRPr/>
          </a:p>
          <a:p>
            <a:pPr marL="0" lvl="0" indent="0" algn="l" rtl="0">
              <a:spcBef>
                <a:spcPts val="0"/>
              </a:spcBef>
              <a:spcAft>
                <a:spcPts val="0"/>
              </a:spcAft>
              <a:buNone/>
            </a:pPr>
            <a:r>
              <a:rPr lang="en"/>
              <a:t>What does this picture remind you of?  Add teamwork picture of boat rowing – how does this relate to your current work. How are you going to ensure that you have all voices heard. Equity, Inclusionary Practices added to school goals,  Integrate SEL into all academics.  Not a siloed.</a:t>
            </a:r>
            <a:endParaRPr/>
          </a:p>
          <a:p>
            <a:pPr marL="0" lvl="0" indent="0" algn="l" rtl="0">
              <a:spcBef>
                <a:spcPts val="0"/>
              </a:spcBef>
              <a:spcAft>
                <a:spcPts val="0"/>
              </a:spcAft>
              <a:buNone/>
            </a:pPr>
            <a:endParaRPr/>
          </a:p>
          <a:p>
            <a:pPr marL="0" lvl="0" indent="0" algn="l" rtl="0">
              <a:spcBef>
                <a:spcPts val="0"/>
              </a:spcBef>
              <a:spcAft>
                <a:spcPts val="0"/>
              </a:spcAft>
              <a:buNone/>
            </a:pPr>
            <a:r>
              <a:rPr lang="en"/>
              <a:t>Add picture of teamwork – todays focus is on strength based adult SEL.  </a:t>
            </a:r>
            <a:endParaRPr/>
          </a:p>
          <a:p>
            <a:pPr marL="0" lvl="0" indent="0" algn="l" rtl="0">
              <a:spcBef>
                <a:spcPts val="0"/>
              </a:spcBef>
              <a:spcAft>
                <a:spcPts val="0"/>
              </a:spcAft>
              <a:buNone/>
            </a:pPr>
            <a:r>
              <a:rPr lang="en"/>
              <a:t>We cannot do the same way as we did before the pandemic. Include all stakeholders,  Trauma and pandemic</a:t>
            </a:r>
            <a:endParaRPr/>
          </a:p>
          <a:p>
            <a:pPr marL="0" lvl="0" indent="0" algn="l" rtl="0">
              <a:spcBef>
                <a:spcPts val="0"/>
              </a:spcBef>
              <a:spcAft>
                <a:spcPts val="0"/>
              </a:spcAft>
              <a:buNone/>
            </a:pPr>
            <a:r>
              <a:rPr lang="en"/>
              <a:t>All is the same boat but going different directions – </a:t>
            </a:r>
            <a:endParaRPr/>
          </a:p>
          <a:p>
            <a:pPr marL="0" lvl="0" indent="0" algn="l" rtl="0">
              <a:spcBef>
                <a:spcPts val="0"/>
              </a:spcBef>
              <a:spcAft>
                <a:spcPts val="0"/>
              </a:spcAft>
              <a:buNone/>
            </a:pPr>
            <a:r>
              <a:rPr lang="en"/>
              <a:t>SEL training – different silos and how do we bring it together as a cohesive system and collaboration as team to ensure strong relationships to support a strength based approach to SEL.</a:t>
            </a:r>
            <a:endParaRPr/>
          </a:p>
        </p:txBody>
      </p:sp>
      <p:sp>
        <p:nvSpPr>
          <p:cNvPr id="145" name="Google Shape;145;ge734519067_18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73451906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e73451906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Trauma of returning from a pandemic – most of the traumatic incidents are one –time events (hurricane, 9-11, etc.) This is an entire different set of resources to support the SEL – every student and educator will be affected in some way. Need to prepare for this in a systemic way and begin preparing for this year.  Recovery ESSR funds!  Time to listen to people instead of numbers and test scores.  Street Data   Top down support for bottom up reformation.  </a:t>
            </a:r>
            <a:endParaRPr/>
          </a:p>
        </p:txBody>
      </p:sp>
      <p:sp>
        <p:nvSpPr>
          <p:cNvPr id="157" name="Google Shape;157;ge734519067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734519067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e734519067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Kate</a:t>
            </a:r>
            <a:endParaRPr/>
          </a:p>
          <a:p>
            <a:pPr marL="0" lvl="0" indent="0" algn="l" rtl="0">
              <a:spcBef>
                <a:spcPts val="0"/>
              </a:spcBef>
              <a:spcAft>
                <a:spcPts val="0"/>
              </a:spcAft>
              <a:buNone/>
            </a:pPr>
            <a:r>
              <a:rPr lang="en"/>
              <a:t>This is from a student’s lens – always front and center- think about these questions for yourself</a:t>
            </a:r>
            <a:endParaRPr/>
          </a:p>
          <a:p>
            <a:pPr marL="0" lvl="0" indent="0" algn="l" rtl="0">
              <a:spcBef>
                <a:spcPts val="0"/>
              </a:spcBef>
              <a:spcAft>
                <a:spcPts val="0"/>
              </a:spcAft>
              <a:buNone/>
            </a:pPr>
            <a:endParaRPr/>
          </a:p>
          <a:p>
            <a:pPr marL="0" lvl="0" indent="0" algn="l" rtl="0">
              <a:spcBef>
                <a:spcPts val="0"/>
              </a:spcBef>
              <a:spcAft>
                <a:spcPts val="0"/>
              </a:spcAft>
              <a:buNone/>
            </a:pPr>
            <a:r>
              <a:rPr lang="en"/>
              <a:t>I may not remember what you said, but I will always remember how you made me feel.</a:t>
            </a:r>
            <a:endParaRPr/>
          </a:p>
        </p:txBody>
      </p:sp>
      <p:sp>
        <p:nvSpPr>
          <p:cNvPr id="169" name="Google Shape;169;ge734519067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734519067_1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e734519067_1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Coaching for Equity- Muhammad </a:t>
            </a:r>
            <a:endParaRPr/>
          </a:p>
          <a:p>
            <a:pPr marL="0" marR="0" lvl="0" indent="0" algn="l" rtl="0">
              <a:lnSpc>
                <a:spcPct val="100000"/>
              </a:lnSpc>
              <a:spcBef>
                <a:spcPts val="0"/>
              </a:spcBef>
              <a:spcAft>
                <a:spcPts val="0"/>
              </a:spcAft>
              <a:buClr>
                <a:schemeClr val="dk1"/>
              </a:buClr>
              <a:buSzPts val="1200"/>
              <a:buFont typeface="Calibri"/>
              <a:buNone/>
            </a:pPr>
            <a:r>
              <a:rPr lang="en"/>
              <a:t>Foundation – relationships , frame standards, finish work  - how you create your own custom designed systems – determines what my climate and culture is and how intentional goal settings can change the trajectory.  </a:t>
            </a:r>
            <a:endParaRPr/>
          </a:p>
          <a:p>
            <a:pPr marL="0" lvl="0" indent="0" algn="l" rtl="0">
              <a:spcBef>
                <a:spcPts val="0"/>
              </a:spcBef>
              <a:spcAft>
                <a:spcPts val="0"/>
              </a:spcAft>
              <a:buNone/>
            </a:pPr>
            <a:endParaRPr/>
          </a:p>
        </p:txBody>
      </p:sp>
      <p:sp>
        <p:nvSpPr>
          <p:cNvPr id="175" name="Google Shape;175;ge734519067_14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734519067_1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e734519067_15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Kate</a:t>
            </a:r>
            <a:endParaRPr/>
          </a:p>
          <a:p>
            <a:pPr marL="0" lvl="0" indent="0" algn="l" rtl="0">
              <a:spcBef>
                <a:spcPts val="0"/>
              </a:spcBef>
              <a:spcAft>
                <a:spcPts val="0"/>
              </a:spcAft>
              <a:buNone/>
            </a:pPr>
            <a:r>
              <a:rPr lang="en"/>
              <a:t>Share out as a whole group – what impact did that note have on you? Antiracism is part of inclusion.  Native Americans, families deserve to be part of the process.  Not telling them what to do but allowing them to make decisions with you.  Look at the DATA - adult attendance- do you have marginalized members of your own staff! Do you feel supported?</a:t>
            </a:r>
            <a:endParaRPr/>
          </a:p>
        </p:txBody>
      </p:sp>
      <p:sp>
        <p:nvSpPr>
          <p:cNvPr id="185" name="Google Shape;185;ge734519067_15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85" name="Google Shape;85;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6" name="Google Shape;86;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7" name="Google Shape;87;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1200"/>
              </a:spcBef>
              <a:spcAft>
                <a:spcPts val="0"/>
              </a:spcAft>
              <a:buClr>
                <a:srgbClr val="888888"/>
              </a:buClr>
              <a:buSzPts val="1500"/>
              <a:buNone/>
              <a:defRPr sz="1500">
                <a:solidFill>
                  <a:srgbClr val="888888"/>
                </a:solidFill>
              </a:defRPr>
            </a:lvl2pPr>
            <a:lvl3pPr marL="1371600" lvl="2" indent="-228600" algn="l" rtl="0">
              <a:lnSpc>
                <a:spcPct val="90000"/>
              </a:lnSpc>
              <a:spcBef>
                <a:spcPts val="1200"/>
              </a:spcBef>
              <a:spcAft>
                <a:spcPts val="0"/>
              </a:spcAft>
              <a:buClr>
                <a:srgbClr val="888888"/>
              </a:buClr>
              <a:buSzPts val="1400"/>
              <a:buNone/>
              <a:defRPr sz="1400">
                <a:solidFill>
                  <a:srgbClr val="888888"/>
                </a:solidFill>
              </a:defRPr>
            </a:lvl3pPr>
            <a:lvl4pPr marL="1828800" lvl="3" indent="-228600" algn="l" rtl="0">
              <a:lnSpc>
                <a:spcPct val="90000"/>
              </a:lnSpc>
              <a:spcBef>
                <a:spcPts val="1200"/>
              </a:spcBef>
              <a:spcAft>
                <a:spcPts val="0"/>
              </a:spcAft>
              <a:buClr>
                <a:srgbClr val="888888"/>
              </a:buClr>
              <a:buSzPts val="1200"/>
              <a:buNone/>
              <a:defRPr sz="1200">
                <a:solidFill>
                  <a:srgbClr val="888888"/>
                </a:solidFill>
              </a:defRPr>
            </a:lvl4pPr>
            <a:lvl5pPr marL="2286000" lvl="4" indent="-228600" algn="l" rtl="0">
              <a:lnSpc>
                <a:spcPct val="90000"/>
              </a:lnSpc>
              <a:spcBef>
                <a:spcPts val="1200"/>
              </a:spcBef>
              <a:spcAft>
                <a:spcPts val="0"/>
              </a:spcAft>
              <a:buClr>
                <a:srgbClr val="888888"/>
              </a:buClr>
              <a:buSzPts val="1200"/>
              <a:buNone/>
              <a:defRPr sz="1200">
                <a:solidFill>
                  <a:srgbClr val="888888"/>
                </a:solidFill>
              </a:defRPr>
            </a:lvl5pPr>
            <a:lvl6pPr marL="2743200" lvl="5" indent="-228600" algn="l" rtl="0">
              <a:lnSpc>
                <a:spcPct val="90000"/>
              </a:lnSpc>
              <a:spcBef>
                <a:spcPts val="1200"/>
              </a:spcBef>
              <a:spcAft>
                <a:spcPts val="0"/>
              </a:spcAft>
              <a:buClr>
                <a:srgbClr val="888888"/>
              </a:buClr>
              <a:buSzPts val="1200"/>
              <a:buNone/>
              <a:defRPr sz="1200">
                <a:solidFill>
                  <a:srgbClr val="888888"/>
                </a:solidFill>
              </a:defRPr>
            </a:lvl6pPr>
            <a:lvl7pPr marL="3200400" lvl="6" indent="-228600" algn="l" rtl="0">
              <a:lnSpc>
                <a:spcPct val="90000"/>
              </a:lnSpc>
              <a:spcBef>
                <a:spcPts val="1200"/>
              </a:spcBef>
              <a:spcAft>
                <a:spcPts val="0"/>
              </a:spcAft>
              <a:buClr>
                <a:srgbClr val="888888"/>
              </a:buClr>
              <a:buSzPts val="1200"/>
              <a:buNone/>
              <a:defRPr sz="1200">
                <a:solidFill>
                  <a:srgbClr val="888888"/>
                </a:solidFill>
              </a:defRPr>
            </a:lvl7pPr>
            <a:lvl8pPr marL="3657600" lvl="7" indent="-228600" algn="l" rtl="0">
              <a:lnSpc>
                <a:spcPct val="90000"/>
              </a:lnSpc>
              <a:spcBef>
                <a:spcPts val="1200"/>
              </a:spcBef>
              <a:spcAft>
                <a:spcPts val="0"/>
              </a:spcAft>
              <a:buClr>
                <a:srgbClr val="888888"/>
              </a:buClr>
              <a:buSzPts val="1200"/>
              <a:buNone/>
              <a:defRPr sz="1200">
                <a:solidFill>
                  <a:srgbClr val="888888"/>
                </a:solidFill>
              </a:defRPr>
            </a:lvl8pPr>
            <a:lvl9pPr marL="4114800" lvl="8" indent="-228600" algn="l" rtl="0">
              <a:lnSpc>
                <a:spcPct val="90000"/>
              </a:lnSpc>
              <a:spcBef>
                <a:spcPts val="1200"/>
              </a:spcBef>
              <a:spcAft>
                <a:spcPts val="1200"/>
              </a:spcAft>
              <a:buClr>
                <a:srgbClr val="888888"/>
              </a:buClr>
              <a:buSzPts val="1200"/>
              <a:buNone/>
              <a:defRPr sz="1200">
                <a:solidFill>
                  <a:srgbClr val="888888"/>
                </a:solidFill>
              </a:defRPr>
            </a:lvl9pPr>
          </a:lstStyle>
          <a:p>
            <a:endParaRPr/>
          </a:p>
        </p:txBody>
      </p:sp>
      <p:sp>
        <p:nvSpPr>
          <p:cNvPr id="91" name="Google Shape;91;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2" name="Google Shape;92;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3" name="Google Shape;93;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1200"/>
              </a:spcBef>
              <a:spcAft>
                <a:spcPts val="0"/>
              </a:spcAft>
              <a:buClr>
                <a:schemeClr val="lt1"/>
              </a:buClr>
              <a:buSzPts val="1500"/>
              <a:buNone/>
              <a:defRPr sz="1500">
                <a:solidFill>
                  <a:schemeClr val="lt1"/>
                </a:solidFill>
              </a:defRPr>
            </a:lvl2pPr>
            <a:lvl3pPr marL="1371600" lvl="2" indent="-228600" algn="l" rtl="0">
              <a:lnSpc>
                <a:spcPct val="90000"/>
              </a:lnSpc>
              <a:spcBef>
                <a:spcPts val="1200"/>
              </a:spcBef>
              <a:spcAft>
                <a:spcPts val="0"/>
              </a:spcAft>
              <a:buClr>
                <a:schemeClr val="lt1"/>
              </a:buClr>
              <a:buSzPts val="1400"/>
              <a:buNone/>
              <a:defRPr sz="1400">
                <a:solidFill>
                  <a:schemeClr val="lt1"/>
                </a:solidFill>
              </a:defRPr>
            </a:lvl3pPr>
            <a:lvl4pPr marL="1828800" lvl="3" indent="-228600" algn="l" rtl="0">
              <a:lnSpc>
                <a:spcPct val="90000"/>
              </a:lnSpc>
              <a:spcBef>
                <a:spcPts val="1200"/>
              </a:spcBef>
              <a:spcAft>
                <a:spcPts val="0"/>
              </a:spcAft>
              <a:buClr>
                <a:schemeClr val="lt1"/>
              </a:buClr>
              <a:buSzPts val="1200"/>
              <a:buNone/>
              <a:defRPr sz="1200">
                <a:solidFill>
                  <a:schemeClr val="lt1"/>
                </a:solidFill>
              </a:defRPr>
            </a:lvl4pPr>
            <a:lvl5pPr marL="2286000" lvl="4" indent="-228600" algn="l" rtl="0">
              <a:lnSpc>
                <a:spcPct val="90000"/>
              </a:lnSpc>
              <a:spcBef>
                <a:spcPts val="1200"/>
              </a:spcBef>
              <a:spcAft>
                <a:spcPts val="0"/>
              </a:spcAft>
              <a:buClr>
                <a:schemeClr val="lt1"/>
              </a:buClr>
              <a:buSzPts val="1200"/>
              <a:buNone/>
              <a:defRPr sz="1200">
                <a:solidFill>
                  <a:schemeClr val="lt1"/>
                </a:solidFill>
              </a:defRPr>
            </a:lvl5pPr>
            <a:lvl6pPr marL="2743200" lvl="5" indent="-228600" algn="l" rtl="0">
              <a:lnSpc>
                <a:spcPct val="90000"/>
              </a:lnSpc>
              <a:spcBef>
                <a:spcPts val="1200"/>
              </a:spcBef>
              <a:spcAft>
                <a:spcPts val="0"/>
              </a:spcAft>
              <a:buClr>
                <a:schemeClr val="lt1"/>
              </a:buClr>
              <a:buSzPts val="1200"/>
              <a:buNone/>
              <a:defRPr sz="1200">
                <a:solidFill>
                  <a:schemeClr val="lt1"/>
                </a:solidFill>
              </a:defRPr>
            </a:lvl6pPr>
            <a:lvl7pPr marL="3200400" lvl="6" indent="-228600" algn="l" rtl="0">
              <a:lnSpc>
                <a:spcPct val="90000"/>
              </a:lnSpc>
              <a:spcBef>
                <a:spcPts val="1200"/>
              </a:spcBef>
              <a:spcAft>
                <a:spcPts val="0"/>
              </a:spcAft>
              <a:buClr>
                <a:schemeClr val="lt1"/>
              </a:buClr>
              <a:buSzPts val="1200"/>
              <a:buNone/>
              <a:defRPr sz="1200">
                <a:solidFill>
                  <a:schemeClr val="lt1"/>
                </a:solidFill>
              </a:defRPr>
            </a:lvl7pPr>
            <a:lvl8pPr marL="3657600" lvl="7" indent="-228600" algn="l" rtl="0">
              <a:lnSpc>
                <a:spcPct val="90000"/>
              </a:lnSpc>
              <a:spcBef>
                <a:spcPts val="1200"/>
              </a:spcBef>
              <a:spcAft>
                <a:spcPts val="0"/>
              </a:spcAft>
              <a:buClr>
                <a:schemeClr val="lt1"/>
              </a:buClr>
              <a:buSzPts val="1200"/>
              <a:buNone/>
              <a:defRPr sz="1200">
                <a:solidFill>
                  <a:schemeClr val="lt1"/>
                </a:solidFill>
              </a:defRPr>
            </a:lvl8pPr>
            <a:lvl9pPr marL="4114800" lvl="8" indent="-228600" algn="l" rtl="0">
              <a:lnSpc>
                <a:spcPct val="90000"/>
              </a:lnSpc>
              <a:spcBef>
                <a:spcPts val="1200"/>
              </a:spcBef>
              <a:spcAft>
                <a:spcPts val="1200"/>
              </a:spcAft>
              <a:buClr>
                <a:schemeClr val="lt1"/>
              </a:buClr>
              <a:buSzPts val="1200"/>
              <a:buNone/>
              <a:defRPr sz="1200">
                <a:solidFill>
                  <a:schemeClr val="lt1"/>
                </a:solidFill>
              </a:defRPr>
            </a:lvl9pPr>
          </a:lstStyle>
          <a:p>
            <a:endParaRPr/>
          </a:p>
        </p:txBody>
      </p:sp>
      <p:sp>
        <p:nvSpPr>
          <p:cNvPr id="97" name="Google Shape;97;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8" name="Google Shape;98;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9" name="Google Shape;99;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100"/>
        <p:cNvGrpSpPr/>
        <p:nvPr/>
      </p:nvGrpSpPr>
      <p:grpSpPr>
        <a:xfrm>
          <a:off x="0" y="0"/>
          <a:ext cx="0" cy="0"/>
          <a:chOff x="0" y="0"/>
          <a:chExt cx="0" cy="0"/>
        </a:xfrm>
      </p:grpSpPr>
      <p:sp>
        <p:nvSpPr>
          <p:cNvPr id="101" name="Google Shape;101;p16"/>
          <p:cNvSpPr/>
          <p:nvPr/>
        </p:nvSpPr>
        <p:spPr>
          <a:xfrm>
            <a:off x="0" y="0"/>
            <a:ext cx="9144000" cy="5143500"/>
          </a:xfrm>
          <a:prstGeom prst="rect">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673800" y="539250"/>
            <a:ext cx="7796400" cy="4065000"/>
          </a:xfrm>
          <a:prstGeom prst="rect">
            <a:avLst/>
          </a:prstGeom>
          <a:solidFill>
            <a:srgbClr val="FFFFFF"/>
          </a:solidFill>
          <a:ln w="114300" cap="flat" cmpd="thinThick">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http://www.therootedschool.com" TargetMode="External"/><Relationship Id="rId4" Type="http://schemas.openxmlformats.org/officeDocument/2006/relationships/hyperlink" Target="http://therootedschool.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www.fueledschools.org/" TargetMode="External"/><Relationship Id="rId4" Type="http://schemas.openxmlformats.org/officeDocument/2006/relationships/hyperlink" Target="https://go.panoramaed.com/hubfs/Activity%201_Unpacking%20Educator%20Identity.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qF0bZY2xCnA"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7"/>
        <p:cNvGrpSpPr/>
        <p:nvPr/>
      </p:nvGrpSpPr>
      <p:grpSpPr>
        <a:xfrm>
          <a:off x="0" y="0"/>
          <a:ext cx="0" cy="0"/>
          <a:chOff x="0" y="0"/>
          <a:chExt cx="0" cy="0"/>
        </a:xfrm>
      </p:grpSpPr>
      <p:sp>
        <p:nvSpPr>
          <p:cNvPr id="108" name="Google Shape;108;p17"/>
          <p:cNvSpPr/>
          <p:nvPr/>
        </p:nvSpPr>
        <p:spPr>
          <a:xfrm>
            <a:off x="0" y="1"/>
            <a:ext cx="91437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09" name="Google Shape;109;p17"/>
          <p:cNvSpPr/>
          <p:nvPr/>
        </p:nvSpPr>
        <p:spPr>
          <a:xfrm>
            <a:off x="229" y="0"/>
            <a:ext cx="9143700" cy="5143500"/>
          </a:xfrm>
          <a:prstGeom prst="rect">
            <a:avLst/>
          </a:prstGeom>
          <a:gradFill>
            <a:gsLst>
              <a:gs pos="0">
                <a:srgbClr val="70AD47">
                  <a:alpha val="20000"/>
                </a:srgbClr>
              </a:gs>
              <a:gs pos="16000">
                <a:srgbClr val="70AD47">
                  <a:alpha val="20000"/>
                </a:srgbClr>
              </a:gs>
              <a:gs pos="85000">
                <a:srgbClr val="4472C4">
                  <a:alpha val="40000"/>
                </a:srgbClr>
              </a:gs>
              <a:gs pos="100000">
                <a:srgbClr val="4472C4">
                  <a:alpha val="40000"/>
                </a:srgbClr>
              </a:gs>
            </a:gsLst>
            <a:lin ang="12000143"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110" name="Google Shape;110;p17"/>
          <p:cNvGrpSpPr/>
          <p:nvPr/>
        </p:nvGrpSpPr>
        <p:grpSpPr>
          <a:xfrm>
            <a:off x="977551" y="2989"/>
            <a:ext cx="7329574" cy="5143500"/>
            <a:chOff x="1303402" y="3985"/>
            <a:chExt cx="9772765" cy="6858000"/>
          </a:xfrm>
        </p:grpSpPr>
        <p:sp>
          <p:nvSpPr>
            <p:cNvPr id="111" name="Google Shape;111;p17"/>
            <p:cNvSpPr/>
            <p:nvPr/>
          </p:nvSpPr>
          <p:spPr>
            <a:xfrm>
              <a:off x="1560551" y="3985"/>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2" name="Google Shape;112;p17"/>
            <p:cNvSpPr/>
            <p:nvPr/>
          </p:nvSpPr>
          <p:spPr>
            <a:xfrm>
              <a:off x="1659468" y="3985"/>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3" name="Google Shape;113;p17"/>
            <p:cNvSpPr/>
            <p:nvPr/>
          </p:nvSpPr>
          <p:spPr>
            <a:xfrm>
              <a:off x="1648217" y="3985"/>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4" name="Google Shape;114;p17"/>
            <p:cNvSpPr/>
            <p:nvPr/>
          </p:nvSpPr>
          <p:spPr>
            <a:xfrm>
              <a:off x="1629061" y="3985"/>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5" name="Google Shape;115;p17"/>
            <p:cNvSpPr/>
            <p:nvPr/>
          </p:nvSpPr>
          <p:spPr>
            <a:xfrm>
              <a:off x="1303402" y="3985"/>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6" name="Google Shape;116;p17"/>
            <p:cNvSpPr/>
            <p:nvPr/>
          </p:nvSpPr>
          <p:spPr>
            <a:xfrm>
              <a:off x="1318434" y="3985"/>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7" name="Google Shape;117;p17"/>
            <p:cNvSpPr/>
            <p:nvPr/>
          </p:nvSpPr>
          <p:spPr>
            <a:xfrm>
              <a:off x="1308320" y="3985"/>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118" name="Google Shape;118;p17"/>
          <p:cNvSpPr txBox="1">
            <a:spLocks noGrp="1"/>
          </p:cNvSpPr>
          <p:nvPr>
            <p:ph type="ctrTitle"/>
          </p:nvPr>
        </p:nvSpPr>
        <p:spPr>
          <a:xfrm>
            <a:off x="2374625" y="779323"/>
            <a:ext cx="4357800" cy="22767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2"/>
              </a:buClr>
              <a:buSzPct val="100000"/>
              <a:buFont typeface="Calibri"/>
              <a:buNone/>
            </a:pPr>
            <a:r>
              <a:rPr lang="en" sz="3000" b="1">
                <a:solidFill>
                  <a:schemeClr val="dk2"/>
                </a:solidFill>
              </a:rPr>
              <a:t>STRENGTH-BASED SOCIAL EMOTIONAL LEARNING</a:t>
            </a:r>
            <a:r>
              <a:rPr lang="en" sz="3000">
                <a:solidFill>
                  <a:schemeClr val="dk2"/>
                </a:solidFill>
              </a:rPr>
              <a:t> F</a:t>
            </a:r>
            <a:r>
              <a:rPr lang="en" sz="3000"/>
              <a:t>OR ADULTS</a:t>
            </a:r>
            <a:br>
              <a:rPr lang="en" sz="3000">
                <a:solidFill>
                  <a:schemeClr val="dk2"/>
                </a:solidFill>
              </a:rPr>
            </a:br>
            <a:br>
              <a:rPr lang="en" sz="3000">
                <a:solidFill>
                  <a:schemeClr val="dk2"/>
                </a:solidFill>
              </a:rPr>
            </a:br>
            <a:endParaRPr sz="3000">
              <a:solidFill>
                <a:schemeClr val="dk2"/>
              </a:solidFill>
            </a:endParaRPr>
          </a:p>
        </p:txBody>
      </p:sp>
      <p:sp>
        <p:nvSpPr>
          <p:cNvPr id="119" name="Google Shape;119;p17"/>
          <p:cNvSpPr txBox="1">
            <a:spLocks noGrp="1"/>
          </p:cNvSpPr>
          <p:nvPr>
            <p:ph type="subTitle" idx="1"/>
          </p:nvPr>
        </p:nvSpPr>
        <p:spPr>
          <a:xfrm>
            <a:off x="2329501" y="3108188"/>
            <a:ext cx="4320600" cy="1085100"/>
          </a:xfrm>
          <a:prstGeom prst="rect">
            <a:avLst/>
          </a:prstGeom>
          <a:noFill/>
          <a:ln>
            <a:noFill/>
          </a:ln>
        </p:spPr>
        <p:txBody>
          <a:bodyPr spcFirstLastPara="1" wrap="square" lIns="68575" tIns="34275" rIns="68575" bIns="34275" anchor="t" anchorCtr="0">
            <a:normAutofit fontScale="77500"/>
          </a:bodyPr>
          <a:lstStyle/>
          <a:p>
            <a:pPr marL="0" lvl="0" indent="0" algn="ctr" rtl="0">
              <a:lnSpc>
                <a:spcPct val="90000"/>
              </a:lnSpc>
              <a:spcBef>
                <a:spcPts val="0"/>
              </a:spcBef>
              <a:spcAft>
                <a:spcPts val="0"/>
              </a:spcAft>
              <a:buClr>
                <a:schemeClr val="dk2"/>
              </a:buClr>
              <a:buSzPct val="100000"/>
              <a:buNone/>
            </a:pPr>
            <a:endParaRPr sz="3000">
              <a:solidFill>
                <a:schemeClr val="dk2"/>
              </a:solidFill>
            </a:endParaRPr>
          </a:p>
          <a:p>
            <a:pPr marL="0" lvl="0" indent="0" algn="ctr" rtl="0">
              <a:lnSpc>
                <a:spcPct val="90000"/>
              </a:lnSpc>
              <a:spcBef>
                <a:spcPts val="0"/>
              </a:spcBef>
              <a:spcAft>
                <a:spcPts val="0"/>
              </a:spcAft>
              <a:buClr>
                <a:schemeClr val="dk2"/>
              </a:buClr>
              <a:buSzPct val="100000"/>
              <a:buNone/>
            </a:pPr>
            <a:r>
              <a:rPr lang="en" sz="3000">
                <a:solidFill>
                  <a:schemeClr val="dk2"/>
                </a:solidFill>
              </a:rPr>
              <a:t>KATE STETZNER</a:t>
            </a:r>
            <a:endParaRPr sz="3000">
              <a:solidFill>
                <a:schemeClr val="dk2"/>
              </a:solidFill>
            </a:endParaRPr>
          </a:p>
          <a:p>
            <a:pPr marL="0" lvl="0" indent="0" algn="ctr" rtl="0">
              <a:lnSpc>
                <a:spcPct val="90000"/>
              </a:lnSpc>
              <a:spcBef>
                <a:spcPts val="0"/>
              </a:spcBef>
              <a:spcAft>
                <a:spcPts val="0"/>
              </a:spcAft>
              <a:buClr>
                <a:schemeClr val="dk2"/>
              </a:buClr>
              <a:buSzPct val="100000"/>
              <a:buNone/>
            </a:pPr>
            <a:r>
              <a:rPr lang="en" sz="3000">
                <a:solidFill>
                  <a:schemeClr val="dk2"/>
                </a:solidFill>
              </a:rPr>
              <a:t>LEADERSHIP COACH</a:t>
            </a:r>
            <a:endParaRPr sz="30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2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6" name="Google Shape;196;p26"/>
          <p:cNvSpPr txBox="1">
            <a:spLocks noGrp="1"/>
          </p:cNvSpPr>
          <p:nvPr>
            <p:ph type="title"/>
          </p:nvPr>
        </p:nvSpPr>
        <p:spPr>
          <a:xfrm>
            <a:off x="0" y="1536192"/>
            <a:ext cx="2971500" cy="33873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2F5496"/>
              </a:buClr>
              <a:buSzPts val="2100"/>
              <a:buFont typeface="Calibri"/>
              <a:buNone/>
            </a:pPr>
            <a:r>
              <a:rPr lang="en" sz="2100" b="1">
                <a:solidFill>
                  <a:srgbClr val="2F5496"/>
                </a:solidFill>
                <a:latin typeface="Calibri"/>
                <a:ea typeface="Calibri"/>
                <a:cs typeface="Calibri"/>
                <a:sym typeface="Calibri"/>
              </a:rPr>
              <a:t>The Systems of </a:t>
            </a:r>
            <a:br>
              <a:rPr lang="en" sz="2100" b="1">
                <a:solidFill>
                  <a:srgbClr val="2F5496"/>
                </a:solidFill>
                <a:latin typeface="Calibri"/>
                <a:ea typeface="Calibri"/>
                <a:cs typeface="Calibri"/>
                <a:sym typeface="Calibri"/>
              </a:rPr>
            </a:br>
            <a:r>
              <a:rPr lang="en" sz="2100" b="1">
                <a:solidFill>
                  <a:srgbClr val="2F5496"/>
                </a:solidFill>
                <a:latin typeface="Calibri"/>
                <a:ea typeface="Calibri"/>
                <a:cs typeface="Calibri"/>
                <a:sym typeface="Calibri"/>
              </a:rPr>
              <a:t>Strength-Based SEL</a:t>
            </a:r>
            <a:br>
              <a:rPr lang="en" sz="1700" b="1">
                <a:latin typeface="Calibri"/>
                <a:ea typeface="Calibri"/>
                <a:cs typeface="Calibri"/>
                <a:sym typeface="Calibri"/>
              </a:rPr>
            </a:br>
            <a:br>
              <a:rPr lang="en" sz="1700" b="1">
                <a:latin typeface="Calibri"/>
                <a:ea typeface="Calibri"/>
                <a:cs typeface="Calibri"/>
                <a:sym typeface="Calibri"/>
              </a:rPr>
            </a:br>
            <a:br>
              <a:rPr lang="en" sz="2700" b="1">
                <a:latin typeface="Calibri"/>
                <a:ea typeface="Calibri"/>
                <a:cs typeface="Calibri"/>
                <a:sym typeface="Calibri"/>
              </a:rPr>
            </a:br>
            <a:r>
              <a:rPr lang="en" sz="2700" b="1" i="1">
                <a:latin typeface="Calibri"/>
                <a:ea typeface="Calibri"/>
                <a:cs typeface="Calibri"/>
                <a:sym typeface="Calibri"/>
              </a:rPr>
              <a:t>Relationships</a:t>
            </a:r>
            <a:br>
              <a:rPr lang="en" sz="2700" b="1" i="1">
                <a:latin typeface="Calibri"/>
                <a:ea typeface="Calibri"/>
                <a:cs typeface="Calibri"/>
                <a:sym typeface="Calibri"/>
              </a:rPr>
            </a:br>
            <a:br>
              <a:rPr lang="en" sz="2700" b="1" i="1">
                <a:latin typeface="Calibri"/>
                <a:ea typeface="Calibri"/>
                <a:cs typeface="Calibri"/>
                <a:sym typeface="Calibri"/>
              </a:rPr>
            </a:br>
            <a:r>
              <a:rPr lang="en" sz="2700" b="1" i="1">
                <a:latin typeface="Calibri"/>
                <a:ea typeface="Calibri"/>
                <a:cs typeface="Calibri"/>
                <a:sym typeface="Calibri"/>
              </a:rPr>
              <a:t>Strength-Based</a:t>
            </a:r>
            <a:br>
              <a:rPr lang="en" sz="2700" b="1" i="1">
                <a:latin typeface="Calibri"/>
                <a:ea typeface="Calibri"/>
                <a:cs typeface="Calibri"/>
                <a:sym typeface="Calibri"/>
              </a:rPr>
            </a:br>
            <a:br>
              <a:rPr lang="en" sz="2700" b="1" i="1">
                <a:latin typeface="Calibri"/>
                <a:ea typeface="Calibri"/>
                <a:cs typeface="Calibri"/>
                <a:sym typeface="Calibri"/>
              </a:rPr>
            </a:br>
            <a:r>
              <a:rPr lang="en" sz="2700" b="1" i="1">
                <a:latin typeface="Calibri"/>
                <a:ea typeface="Calibri"/>
                <a:cs typeface="Calibri"/>
                <a:sym typeface="Calibri"/>
              </a:rPr>
              <a:t>Hope</a:t>
            </a:r>
            <a:br>
              <a:rPr lang="en" sz="1700">
                <a:latin typeface="Calibri"/>
                <a:ea typeface="Calibri"/>
                <a:cs typeface="Calibri"/>
                <a:sym typeface="Calibri"/>
              </a:rPr>
            </a:br>
            <a:endParaRPr sz="1700"/>
          </a:p>
        </p:txBody>
      </p:sp>
      <p:sp>
        <p:nvSpPr>
          <p:cNvPr id="197" name="Google Shape;197;p26"/>
          <p:cNvSpPr/>
          <p:nvPr/>
        </p:nvSpPr>
        <p:spPr>
          <a:xfrm rot="2700000">
            <a:off x="311638" y="491329"/>
            <a:ext cx="515481" cy="515481"/>
          </a:xfrm>
          <a:prstGeom prst="rect">
            <a:avLst/>
          </a:prstGeom>
          <a:solidFill>
            <a:schemeClr val="accent4">
              <a:alpha val="2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8" name="Google Shape;198;p26"/>
          <p:cNvSpPr/>
          <p:nvPr/>
        </p:nvSpPr>
        <p:spPr>
          <a:xfrm rot="10800000">
            <a:off x="0" y="0"/>
            <a:ext cx="2126518" cy="1110628"/>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9" name="Google Shape;199;p26"/>
          <p:cNvSpPr/>
          <p:nvPr/>
        </p:nvSpPr>
        <p:spPr>
          <a:xfrm rot="2700000">
            <a:off x="8054847" y="-190460"/>
            <a:ext cx="1369875" cy="103209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0" name="Google Shape;200;p26"/>
          <p:cNvSpPr/>
          <p:nvPr/>
        </p:nvSpPr>
        <p:spPr>
          <a:xfrm rot="2700000">
            <a:off x="7990321" y="316622"/>
            <a:ext cx="484085" cy="484085"/>
          </a:xfrm>
          <a:prstGeom prst="rect">
            <a:avLst/>
          </a:prstGeom>
          <a:solidFill>
            <a:schemeClr val="accent1">
              <a:alpha val="2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1" name="Google Shape;201;p26"/>
          <p:cNvSpPr txBox="1">
            <a:spLocks noGrp="1"/>
          </p:cNvSpPr>
          <p:nvPr>
            <p:ph type="body" idx="1"/>
          </p:nvPr>
        </p:nvSpPr>
        <p:spPr>
          <a:xfrm>
            <a:off x="3135249" y="172951"/>
            <a:ext cx="5436300" cy="4576800"/>
          </a:xfrm>
          <a:prstGeom prst="rect">
            <a:avLst/>
          </a:prstGeom>
          <a:noFill/>
          <a:ln>
            <a:noFill/>
          </a:ln>
        </p:spPr>
        <p:txBody>
          <a:bodyPr spcFirstLastPara="1" wrap="square" lIns="68575" tIns="34275" rIns="68575" bIns="34275" anchor="t" anchorCtr="0">
            <a:normAutofit lnSpcReduction="10000"/>
          </a:bodyPr>
          <a:lstStyle/>
          <a:p>
            <a:pPr marL="0" marR="0" lvl="0" indent="0" algn="l" rtl="0">
              <a:lnSpc>
                <a:spcPct val="90000"/>
              </a:lnSpc>
              <a:spcBef>
                <a:spcPts val="0"/>
              </a:spcBef>
              <a:spcAft>
                <a:spcPts val="0"/>
              </a:spcAft>
              <a:buClr>
                <a:srgbClr val="C55A11"/>
              </a:buClr>
              <a:buSzPts val="1400"/>
              <a:buNone/>
            </a:pPr>
            <a:r>
              <a:rPr lang="en" sz="1400" b="1" cap="small">
                <a:solidFill>
                  <a:srgbClr val="C55A11"/>
                </a:solidFill>
                <a:latin typeface="Calibri"/>
                <a:ea typeface="Calibri"/>
                <a:cs typeface="Calibri"/>
                <a:sym typeface="Calibri"/>
              </a:rPr>
              <a:t>Student - Adult Relationships</a:t>
            </a:r>
            <a:endParaRPr sz="1400">
              <a:solidFill>
                <a:srgbClr val="C55A1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Char char="●"/>
            </a:pPr>
            <a:r>
              <a:rPr lang="en" sz="1400" b="1" i="1">
                <a:latin typeface="Calibri"/>
                <a:ea typeface="Calibri"/>
                <a:cs typeface="Calibri"/>
                <a:sym typeface="Calibri"/>
              </a:rPr>
              <a:t>Mentors </a:t>
            </a:r>
            <a:r>
              <a:rPr lang="en" sz="1400" i="1">
                <a:latin typeface="Calibri"/>
                <a:ea typeface="Calibri"/>
                <a:cs typeface="Calibri"/>
                <a:sym typeface="Calibri"/>
              </a:rPr>
              <a:t>– students are connected to a caring adult outside of family</a:t>
            </a:r>
            <a:endParaRPr/>
          </a:p>
          <a:p>
            <a:pPr marL="0" marR="0" lvl="0" indent="0" algn="l" rtl="0">
              <a:lnSpc>
                <a:spcPct val="90000"/>
              </a:lnSpc>
              <a:spcBef>
                <a:spcPts val="0"/>
              </a:spcBef>
              <a:spcAft>
                <a:spcPts val="0"/>
              </a:spcAft>
              <a:buClr>
                <a:schemeClr val="dk1"/>
              </a:buClr>
              <a:buSzPts val="1400"/>
              <a:buNone/>
            </a:pPr>
            <a:endParaRPr sz="1400">
              <a:solidFill>
                <a:srgbClr val="C55A11"/>
              </a:solidFill>
              <a:latin typeface="Calibri"/>
              <a:ea typeface="Calibri"/>
              <a:cs typeface="Calibri"/>
              <a:sym typeface="Calibri"/>
            </a:endParaRPr>
          </a:p>
          <a:p>
            <a:pPr marL="0" marR="0" lvl="0" indent="0" algn="l" rtl="0">
              <a:lnSpc>
                <a:spcPct val="90000"/>
              </a:lnSpc>
              <a:spcBef>
                <a:spcPts val="0"/>
              </a:spcBef>
              <a:spcAft>
                <a:spcPts val="0"/>
              </a:spcAft>
              <a:buClr>
                <a:srgbClr val="BF9000"/>
              </a:buClr>
              <a:buSzPts val="1400"/>
              <a:buNone/>
            </a:pPr>
            <a:r>
              <a:rPr lang="en" sz="1400" b="1" cap="small">
                <a:solidFill>
                  <a:srgbClr val="BF9000"/>
                </a:solidFill>
                <a:latin typeface="Calibri"/>
                <a:ea typeface="Calibri"/>
                <a:cs typeface="Calibri"/>
                <a:sym typeface="Calibri"/>
              </a:rPr>
              <a:t>Peer - Peer Relationships</a:t>
            </a:r>
            <a:endParaRPr/>
          </a:p>
          <a:p>
            <a:pPr marL="177800" lvl="0" indent="-177800" algn="l" rtl="0">
              <a:lnSpc>
                <a:spcPct val="90000"/>
              </a:lnSpc>
              <a:spcBef>
                <a:spcPts val="0"/>
              </a:spcBef>
              <a:spcAft>
                <a:spcPts val="0"/>
              </a:spcAft>
              <a:buClr>
                <a:schemeClr val="dk1"/>
              </a:buClr>
              <a:buSzPts val="1400"/>
              <a:buChar char="●"/>
            </a:pPr>
            <a:r>
              <a:rPr lang="en" sz="1400" b="1" i="1">
                <a:latin typeface="Calibri"/>
                <a:ea typeface="Calibri"/>
                <a:cs typeface="Calibri"/>
                <a:sym typeface="Calibri"/>
              </a:rPr>
              <a:t>Values Everyone </a:t>
            </a:r>
            <a:r>
              <a:rPr lang="en" sz="1400" i="1">
                <a:latin typeface="Calibri"/>
                <a:ea typeface="Calibri"/>
                <a:cs typeface="Calibri"/>
                <a:sym typeface="Calibri"/>
              </a:rPr>
              <a:t>– students are encouraged to recognize the value each person contributes regardless of their differences, culture, or beliefs</a:t>
            </a:r>
            <a:endParaRPr/>
          </a:p>
          <a:p>
            <a:pPr marL="0" lvl="0" indent="0" algn="l" rtl="0">
              <a:lnSpc>
                <a:spcPct val="90000"/>
              </a:lnSpc>
              <a:spcBef>
                <a:spcPts val="0"/>
              </a:spcBef>
              <a:spcAft>
                <a:spcPts val="0"/>
              </a:spcAft>
              <a:buClr>
                <a:schemeClr val="dk1"/>
              </a:buClr>
              <a:buSzPts val="1400"/>
              <a:buNone/>
            </a:pPr>
            <a:endParaRPr sz="1400" i="1">
              <a:latin typeface="Calibri"/>
              <a:ea typeface="Calibri"/>
              <a:cs typeface="Calibri"/>
              <a:sym typeface="Calibri"/>
            </a:endParaRPr>
          </a:p>
          <a:p>
            <a:pPr marL="0" marR="0" lvl="0" indent="0" algn="l" rtl="0">
              <a:lnSpc>
                <a:spcPct val="90000"/>
              </a:lnSpc>
              <a:spcBef>
                <a:spcPts val="0"/>
              </a:spcBef>
              <a:spcAft>
                <a:spcPts val="0"/>
              </a:spcAft>
              <a:buClr>
                <a:srgbClr val="2E75B5"/>
              </a:buClr>
              <a:buSzPts val="1400"/>
              <a:buNone/>
            </a:pPr>
            <a:r>
              <a:rPr lang="en" sz="1400" b="1" cap="small">
                <a:solidFill>
                  <a:srgbClr val="2E75B5"/>
                </a:solidFill>
                <a:latin typeface="Calibri"/>
                <a:ea typeface="Calibri"/>
                <a:cs typeface="Calibri"/>
                <a:sym typeface="Calibri"/>
              </a:rPr>
              <a:t>School - Family Relationships</a:t>
            </a:r>
            <a:endParaRPr sz="1400" b="1">
              <a:solidFill>
                <a:srgbClr val="2E75B5"/>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400"/>
              <a:buChar char="●"/>
            </a:pPr>
            <a:r>
              <a:rPr lang="en" sz="1400" b="1" i="1">
                <a:latin typeface="Calibri"/>
                <a:ea typeface="Calibri"/>
                <a:cs typeface="Calibri"/>
                <a:sym typeface="Calibri"/>
              </a:rPr>
              <a:t>Empathy</a:t>
            </a:r>
            <a:r>
              <a:rPr lang="en" sz="1400" i="1">
                <a:latin typeface="Calibri"/>
                <a:ea typeface="Calibri"/>
                <a:cs typeface="Calibri"/>
                <a:sym typeface="Calibri"/>
              </a:rPr>
              <a:t> – schools focus on understanding the challenges, successes, and stories of their families</a:t>
            </a:r>
            <a:endParaRPr/>
          </a:p>
          <a:p>
            <a:pPr marL="0" marR="0" lvl="0" indent="0" algn="l" rtl="0">
              <a:lnSpc>
                <a:spcPct val="90000"/>
              </a:lnSpc>
              <a:spcBef>
                <a:spcPts val="0"/>
              </a:spcBef>
              <a:spcAft>
                <a:spcPts val="0"/>
              </a:spcAft>
              <a:buClr>
                <a:schemeClr val="dk1"/>
              </a:buClr>
              <a:buSzPts val="1400"/>
              <a:buNone/>
            </a:pPr>
            <a:endParaRPr sz="1400">
              <a:solidFill>
                <a:srgbClr val="548135"/>
              </a:solidFill>
              <a:latin typeface="Calibri"/>
              <a:ea typeface="Calibri"/>
              <a:cs typeface="Calibri"/>
              <a:sym typeface="Calibri"/>
            </a:endParaRPr>
          </a:p>
          <a:p>
            <a:pPr marL="0" lvl="0" indent="0" algn="l" rtl="0">
              <a:lnSpc>
                <a:spcPct val="90000"/>
              </a:lnSpc>
              <a:spcBef>
                <a:spcPts val="0"/>
              </a:spcBef>
              <a:spcAft>
                <a:spcPts val="0"/>
              </a:spcAft>
              <a:buClr>
                <a:srgbClr val="548135"/>
              </a:buClr>
              <a:buSzPts val="1400"/>
              <a:buNone/>
            </a:pPr>
            <a:r>
              <a:rPr lang="en" sz="1400" b="1" cap="small">
                <a:solidFill>
                  <a:srgbClr val="548135"/>
                </a:solidFill>
                <a:latin typeface="Calibri"/>
                <a:ea typeface="Calibri"/>
                <a:cs typeface="Calibri"/>
                <a:sym typeface="Calibri"/>
              </a:rPr>
              <a:t>School - Community Relationships</a:t>
            </a:r>
            <a:endParaRPr/>
          </a:p>
          <a:p>
            <a:pPr marL="177800" lvl="0" indent="-177800" algn="l" rtl="0">
              <a:lnSpc>
                <a:spcPct val="90000"/>
              </a:lnSpc>
              <a:spcBef>
                <a:spcPts val="0"/>
              </a:spcBef>
              <a:spcAft>
                <a:spcPts val="0"/>
              </a:spcAft>
              <a:buClr>
                <a:schemeClr val="dk1"/>
              </a:buClr>
              <a:buSzPts val="1400"/>
              <a:buChar char="●"/>
            </a:pPr>
            <a:r>
              <a:rPr lang="en" sz="1400" b="1" i="1">
                <a:latin typeface="Calibri"/>
                <a:ea typeface="Calibri"/>
                <a:cs typeface="Calibri"/>
                <a:sym typeface="Calibri"/>
              </a:rPr>
              <a:t>Partnerships</a:t>
            </a:r>
            <a:r>
              <a:rPr lang="en" sz="1400" i="1">
                <a:latin typeface="Calibri"/>
                <a:ea typeface="Calibri"/>
                <a:cs typeface="Calibri"/>
                <a:sym typeface="Calibri"/>
              </a:rPr>
              <a:t> – build intentional partnerships with city and county leaders and community organizations that provide support in areas that  enhance what the school district can provide</a:t>
            </a:r>
            <a:endParaRPr/>
          </a:p>
          <a:p>
            <a:pPr marL="177800" lvl="0" indent="-88900" algn="l" rtl="0">
              <a:lnSpc>
                <a:spcPct val="90000"/>
              </a:lnSpc>
              <a:spcBef>
                <a:spcPts val="0"/>
              </a:spcBef>
              <a:spcAft>
                <a:spcPts val="0"/>
              </a:spcAft>
              <a:buClr>
                <a:schemeClr val="dk1"/>
              </a:buClr>
              <a:buSzPts val="1400"/>
              <a:buNone/>
            </a:pPr>
            <a:endParaRPr sz="1400">
              <a:latin typeface="Calibri"/>
              <a:ea typeface="Calibri"/>
              <a:cs typeface="Calibri"/>
              <a:sym typeface="Calibri"/>
            </a:endParaRPr>
          </a:p>
          <a:p>
            <a:pPr marL="0" lvl="0" indent="0" algn="l" rtl="0">
              <a:lnSpc>
                <a:spcPct val="90000"/>
              </a:lnSpc>
              <a:spcBef>
                <a:spcPts val="0"/>
              </a:spcBef>
              <a:spcAft>
                <a:spcPts val="0"/>
              </a:spcAft>
              <a:buClr>
                <a:srgbClr val="7030A0"/>
              </a:buClr>
              <a:buSzPts val="1400"/>
              <a:buNone/>
            </a:pPr>
            <a:r>
              <a:rPr lang="en" sz="1400" b="1" cap="small">
                <a:solidFill>
                  <a:srgbClr val="7030A0"/>
                </a:solidFill>
                <a:latin typeface="Calibri"/>
                <a:ea typeface="Calibri"/>
                <a:cs typeface="Calibri"/>
                <a:sym typeface="Calibri"/>
              </a:rPr>
              <a:t>Administration - Staff Relationships</a:t>
            </a:r>
            <a:endParaRPr sz="1400" cap="small">
              <a:solidFill>
                <a:srgbClr val="7030A0"/>
              </a:solidFill>
              <a:latin typeface="Calibri"/>
              <a:ea typeface="Calibri"/>
              <a:cs typeface="Calibri"/>
              <a:sym typeface="Calibri"/>
            </a:endParaRPr>
          </a:p>
          <a:p>
            <a:pPr marL="177800" lvl="0" indent="-177800" algn="l" rtl="0">
              <a:lnSpc>
                <a:spcPct val="90000"/>
              </a:lnSpc>
              <a:spcBef>
                <a:spcPts val="0"/>
              </a:spcBef>
              <a:spcAft>
                <a:spcPts val="0"/>
              </a:spcAft>
              <a:buClr>
                <a:schemeClr val="dk1"/>
              </a:buClr>
              <a:buSzPts val="1400"/>
              <a:buChar char="●"/>
            </a:pPr>
            <a:r>
              <a:rPr lang="en" sz="1400" b="1" i="1">
                <a:latin typeface="Calibri"/>
                <a:ea typeface="Calibri"/>
                <a:cs typeface="Calibri"/>
                <a:sym typeface="Calibri"/>
              </a:rPr>
              <a:t>Feeling Valued</a:t>
            </a:r>
            <a:r>
              <a:rPr lang="en" sz="1400" i="1">
                <a:latin typeface="Calibri"/>
                <a:ea typeface="Calibri"/>
                <a:cs typeface="Calibri"/>
                <a:sym typeface="Calibri"/>
              </a:rPr>
              <a:t> – determine ways in which each and every staff member feels valued and heard </a:t>
            </a:r>
            <a:endParaRPr/>
          </a:p>
          <a:p>
            <a:pPr marL="0" lvl="0" indent="0" algn="l" rtl="0">
              <a:lnSpc>
                <a:spcPct val="90000"/>
              </a:lnSpc>
              <a:spcBef>
                <a:spcPts val="0"/>
              </a:spcBef>
              <a:spcAft>
                <a:spcPts val="0"/>
              </a:spcAft>
              <a:buClr>
                <a:schemeClr val="dk1"/>
              </a:buClr>
              <a:buSzPts val="1400"/>
              <a:buNone/>
            </a:pPr>
            <a:endParaRPr sz="1400">
              <a:latin typeface="Calibri"/>
              <a:ea typeface="Calibri"/>
              <a:cs typeface="Calibri"/>
              <a:sym typeface="Calibri"/>
            </a:endParaRPr>
          </a:p>
          <a:p>
            <a:pPr marL="0" lvl="0" indent="0" algn="l" rtl="0">
              <a:lnSpc>
                <a:spcPct val="90000"/>
              </a:lnSpc>
              <a:spcBef>
                <a:spcPts val="0"/>
              </a:spcBef>
              <a:spcAft>
                <a:spcPts val="0"/>
              </a:spcAft>
              <a:buClr>
                <a:srgbClr val="FFC000"/>
              </a:buClr>
              <a:buSzPts val="1400"/>
              <a:buNone/>
            </a:pPr>
            <a:r>
              <a:rPr lang="en" sz="1400" b="1" cap="small">
                <a:solidFill>
                  <a:srgbClr val="FFC000"/>
                </a:solidFill>
                <a:latin typeface="Calibri"/>
                <a:ea typeface="Calibri"/>
                <a:cs typeface="Calibri"/>
                <a:sym typeface="Calibri"/>
              </a:rPr>
              <a:t>Student - Hopefulness</a:t>
            </a:r>
            <a:endParaRPr sz="1400" b="1">
              <a:solidFill>
                <a:srgbClr val="FFC000"/>
              </a:solidFill>
              <a:latin typeface="Calibri"/>
              <a:ea typeface="Calibri"/>
              <a:cs typeface="Calibri"/>
              <a:sym typeface="Calibri"/>
            </a:endParaRPr>
          </a:p>
          <a:p>
            <a:pPr marL="177800" lvl="0" indent="-177800" algn="l" rtl="0">
              <a:lnSpc>
                <a:spcPct val="90000"/>
              </a:lnSpc>
              <a:spcBef>
                <a:spcPts val="0"/>
              </a:spcBef>
              <a:spcAft>
                <a:spcPts val="1200"/>
              </a:spcAft>
              <a:buClr>
                <a:schemeClr val="dk1"/>
              </a:buClr>
              <a:buSzPts val="1400"/>
              <a:buChar char="●"/>
            </a:pPr>
            <a:r>
              <a:rPr lang="en" sz="1400" b="1" i="1">
                <a:latin typeface="Calibri"/>
                <a:ea typeface="Calibri"/>
                <a:cs typeface="Calibri"/>
                <a:sym typeface="Calibri"/>
              </a:rPr>
              <a:t>Hopefulness </a:t>
            </a:r>
            <a:r>
              <a:rPr lang="en" sz="1400" i="1">
                <a:latin typeface="Calibri"/>
                <a:ea typeface="Calibri"/>
                <a:cs typeface="Calibri"/>
                <a:sym typeface="Calibri"/>
              </a:rPr>
              <a:t>– schools prioritize time to engage in activities that instill hopefulness for students regarding personal, school, and future (family, home, job they enjoy, etc.) goals</a:t>
            </a:r>
            <a:endParaRPr sz="1000"/>
          </a:p>
        </p:txBody>
      </p:sp>
      <p:sp>
        <p:nvSpPr>
          <p:cNvPr id="202" name="Google Shape;202;p26"/>
          <p:cNvSpPr/>
          <p:nvPr/>
        </p:nvSpPr>
        <p:spPr>
          <a:xfrm>
            <a:off x="6086567" y="4586626"/>
            <a:ext cx="1121100" cy="556800"/>
          </a:xfrm>
          <a:prstGeom prst="triangle">
            <a:avLst>
              <a:gd name="adj" fmla="val 50000"/>
            </a:avLst>
          </a:prstGeom>
          <a:solidFill>
            <a:schemeClr val="accent1">
              <a:alpha val="2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3" name="Google Shape;203;p26"/>
          <p:cNvSpPr/>
          <p:nvPr/>
        </p:nvSpPr>
        <p:spPr>
          <a:xfrm>
            <a:off x="6875473" y="4839857"/>
            <a:ext cx="611100" cy="303900"/>
          </a:xfrm>
          <a:prstGeom prst="triangle">
            <a:avLst>
              <a:gd name="adj" fmla="val 50000"/>
            </a:avLst>
          </a:prstGeom>
          <a:solidFill>
            <a:schemeClr val="accent1">
              <a:alpha val="2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1">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1">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1">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623900" y="198301"/>
            <a:ext cx="7886700" cy="49452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sz="1800" cap="small">
                <a:solidFill>
                  <a:srgbClr val="C55A11"/>
                </a:solidFill>
                <a:latin typeface="Calibri"/>
                <a:ea typeface="Calibri"/>
                <a:cs typeface="Calibri"/>
                <a:sym typeface="Calibri"/>
              </a:rPr>
              <a:t>Student - Adult Relationships</a:t>
            </a:r>
            <a:endParaRPr sz="1800" b="0">
              <a:solidFill>
                <a:srgbClr val="C55A11"/>
              </a:solidFill>
              <a:latin typeface="Calibri"/>
              <a:ea typeface="Calibri"/>
              <a:cs typeface="Calibri"/>
              <a:sym typeface="Calibri"/>
            </a:endParaRPr>
          </a:p>
          <a:p>
            <a:pPr marL="0" lvl="0" indent="11429" algn="l" rtl="0">
              <a:spcBef>
                <a:spcPts val="0"/>
              </a:spcBef>
              <a:spcAft>
                <a:spcPts val="0"/>
              </a:spcAft>
              <a:buClr>
                <a:srgbClr val="000000"/>
              </a:buClr>
              <a:buSzPct val="100000"/>
              <a:buFont typeface="Arial"/>
              <a:buChar char="•"/>
            </a:pPr>
            <a:r>
              <a:rPr lang="en" sz="1800" i="1">
                <a:solidFill>
                  <a:srgbClr val="000000"/>
                </a:solidFill>
                <a:latin typeface="Calibri"/>
                <a:ea typeface="Calibri"/>
                <a:cs typeface="Calibri"/>
                <a:sym typeface="Calibri"/>
              </a:rPr>
              <a:t>Mentors </a:t>
            </a:r>
            <a:r>
              <a:rPr lang="en" sz="1800" b="0" i="1">
                <a:solidFill>
                  <a:srgbClr val="000000"/>
                </a:solidFill>
                <a:latin typeface="Calibri"/>
                <a:ea typeface="Calibri"/>
                <a:cs typeface="Calibri"/>
                <a:sym typeface="Calibri"/>
              </a:rPr>
              <a:t>– students are connected to a caring adult outside of family</a:t>
            </a:r>
            <a:endParaRPr sz="2800" b="0">
              <a:solidFill>
                <a:srgbClr val="000000"/>
              </a:solidFill>
              <a:latin typeface="Calibri"/>
              <a:ea typeface="Calibri"/>
              <a:cs typeface="Calibri"/>
              <a:sym typeface="Calibri"/>
            </a:endParaRPr>
          </a:p>
          <a:p>
            <a:pPr marL="0" lvl="0" indent="0" algn="l" rtl="0">
              <a:spcBef>
                <a:spcPts val="0"/>
              </a:spcBef>
              <a:spcAft>
                <a:spcPts val="0"/>
              </a:spcAft>
              <a:buNone/>
            </a:pPr>
            <a:endParaRPr sz="1800" b="0">
              <a:solidFill>
                <a:srgbClr val="C55A11"/>
              </a:solidFill>
              <a:latin typeface="Calibri"/>
              <a:ea typeface="Calibri"/>
              <a:cs typeface="Calibri"/>
              <a:sym typeface="Calibri"/>
            </a:endParaRPr>
          </a:p>
          <a:p>
            <a:pPr marL="0" lvl="0" indent="0" algn="l" rtl="0">
              <a:spcBef>
                <a:spcPts val="0"/>
              </a:spcBef>
              <a:spcAft>
                <a:spcPts val="0"/>
              </a:spcAft>
              <a:buNone/>
            </a:pPr>
            <a:r>
              <a:rPr lang="en" sz="1800" cap="small">
                <a:solidFill>
                  <a:srgbClr val="BF9000"/>
                </a:solidFill>
                <a:latin typeface="Calibri"/>
                <a:ea typeface="Calibri"/>
                <a:cs typeface="Calibri"/>
                <a:sym typeface="Calibri"/>
              </a:rPr>
              <a:t>Peer - Peer Relationships</a:t>
            </a:r>
            <a:endParaRPr sz="2800" b="0">
              <a:solidFill>
                <a:srgbClr val="000000"/>
              </a:solidFill>
              <a:latin typeface="Calibri"/>
              <a:ea typeface="Calibri"/>
              <a:cs typeface="Calibri"/>
              <a:sym typeface="Calibri"/>
            </a:endParaRPr>
          </a:p>
          <a:p>
            <a:pPr marL="228600" lvl="0" indent="-217170" algn="l" rtl="0">
              <a:spcBef>
                <a:spcPts val="0"/>
              </a:spcBef>
              <a:spcAft>
                <a:spcPts val="0"/>
              </a:spcAft>
              <a:buClr>
                <a:srgbClr val="000000"/>
              </a:buClr>
              <a:buSzPct val="100000"/>
              <a:buFont typeface="Arial"/>
              <a:buChar char="•"/>
            </a:pPr>
            <a:r>
              <a:rPr lang="en" sz="1800" i="1">
                <a:solidFill>
                  <a:srgbClr val="000000"/>
                </a:solidFill>
                <a:latin typeface="Calibri"/>
                <a:ea typeface="Calibri"/>
                <a:cs typeface="Calibri"/>
                <a:sym typeface="Calibri"/>
              </a:rPr>
              <a:t>Values Everyone </a:t>
            </a:r>
            <a:r>
              <a:rPr lang="en" sz="1800" b="0" i="1">
                <a:solidFill>
                  <a:srgbClr val="000000"/>
                </a:solidFill>
                <a:latin typeface="Calibri"/>
                <a:ea typeface="Calibri"/>
                <a:cs typeface="Calibri"/>
                <a:sym typeface="Calibri"/>
              </a:rPr>
              <a:t>– students are encouraged to recognize the value each person contributes regardless of their differences, culture, or beliefs</a:t>
            </a:r>
            <a:endParaRPr sz="2800" b="0">
              <a:solidFill>
                <a:srgbClr val="000000"/>
              </a:solidFill>
              <a:latin typeface="Calibri"/>
              <a:ea typeface="Calibri"/>
              <a:cs typeface="Calibri"/>
              <a:sym typeface="Calibri"/>
            </a:endParaRPr>
          </a:p>
          <a:p>
            <a:pPr marL="0" lvl="0" indent="0" algn="l" rtl="0">
              <a:spcBef>
                <a:spcPts val="0"/>
              </a:spcBef>
              <a:spcAft>
                <a:spcPts val="0"/>
              </a:spcAft>
              <a:buNone/>
            </a:pPr>
            <a:endParaRPr sz="1800" b="0" i="1">
              <a:solidFill>
                <a:srgbClr val="000000"/>
              </a:solidFill>
              <a:latin typeface="Calibri"/>
              <a:ea typeface="Calibri"/>
              <a:cs typeface="Calibri"/>
              <a:sym typeface="Calibri"/>
            </a:endParaRPr>
          </a:p>
          <a:p>
            <a:pPr marL="0" lvl="0" indent="0" algn="l" rtl="0">
              <a:spcBef>
                <a:spcPts val="0"/>
              </a:spcBef>
              <a:spcAft>
                <a:spcPts val="0"/>
              </a:spcAft>
              <a:buNone/>
            </a:pPr>
            <a:r>
              <a:rPr lang="en" sz="1800" cap="small">
                <a:solidFill>
                  <a:srgbClr val="2E75B5"/>
                </a:solidFill>
                <a:latin typeface="Calibri"/>
                <a:ea typeface="Calibri"/>
                <a:cs typeface="Calibri"/>
                <a:sym typeface="Calibri"/>
              </a:rPr>
              <a:t>School - Family Relationships</a:t>
            </a:r>
            <a:endParaRPr sz="1800">
              <a:solidFill>
                <a:srgbClr val="2E75B5"/>
              </a:solidFill>
              <a:latin typeface="Calibri"/>
              <a:ea typeface="Calibri"/>
              <a:cs typeface="Calibri"/>
              <a:sym typeface="Calibri"/>
            </a:endParaRPr>
          </a:p>
          <a:p>
            <a:pPr marL="0" lvl="0" indent="11429" algn="l" rtl="0">
              <a:spcBef>
                <a:spcPts val="0"/>
              </a:spcBef>
              <a:spcAft>
                <a:spcPts val="0"/>
              </a:spcAft>
              <a:buClr>
                <a:srgbClr val="000000"/>
              </a:buClr>
              <a:buSzPct val="100000"/>
              <a:buFont typeface="Arial"/>
              <a:buChar char="•"/>
            </a:pPr>
            <a:r>
              <a:rPr lang="en" sz="1800" i="1">
                <a:solidFill>
                  <a:srgbClr val="000000"/>
                </a:solidFill>
                <a:latin typeface="Calibri"/>
                <a:ea typeface="Calibri"/>
                <a:cs typeface="Calibri"/>
                <a:sym typeface="Calibri"/>
              </a:rPr>
              <a:t>Empathy</a:t>
            </a:r>
            <a:r>
              <a:rPr lang="en" sz="1800" b="0" i="1">
                <a:solidFill>
                  <a:srgbClr val="000000"/>
                </a:solidFill>
                <a:latin typeface="Calibri"/>
                <a:ea typeface="Calibri"/>
                <a:cs typeface="Calibri"/>
                <a:sym typeface="Calibri"/>
              </a:rPr>
              <a:t> – schools focus on understanding the challenges, successes, and stories of their families</a:t>
            </a:r>
            <a:endParaRPr sz="2800" b="0">
              <a:solidFill>
                <a:srgbClr val="000000"/>
              </a:solidFill>
              <a:latin typeface="Calibri"/>
              <a:ea typeface="Calibri"/>
              <a:cs typeface="Calibri"/>
              <a:sym typeface="Calibri"/>
            </a:endParaRPr>
          </a:p>
          <a:p>
            <a:pPr marL="0" lvl="0" indent="0" algn="l" rtl="0">
              <a:spcBef>
                <a:spcPts val="0"/>
              </a:spcBef>
              <a:spcAft>
                <a:spcPts val="0"/>
              </a:spcAft>
              <a:buNone/>
            </a:pPr>
            <a:endParaRPr sz="1800" b="0">
              <a:solidFill>
                <a:srgbClr val="548135"/>
              </a:solidFill>
              <a:latin typeface="Calibri"/>
              <a:ea typeface="Calibri"/>
              <a:cs typeface="Calibri"/>
              <a:sym typeface="Calibri"/>
            </a:endParaRPr>
          </a:p>
          <a:p>
            <a:pPr marL="0" lvl="0" indent="0" algn="l" rtl="0">
              <a:spcBef>
                <a:spcPts val="0"/>
              </a:spcBef>
              <a:spcAft>
                <a:spcPts val="0"/>
              </a:spcAft>
              <a:buNone/>
            </a:pPr>
            <a:r>
              <a:rPr lang="en" sz="1800" cap="small">
                <a:solidFill>
                  <a:srgbClr val="548135"/>
                </a:solidFill>
                <a:latin typeface="Calibri"/>
                <a:ea typeface="Calibri"/>
                <a:cs typeface="Calibri"/>
                <a:sym typeface="Calibri"/>
              </a:rPr>
              <a:t>School - Community Relationships</a:t>
            </a:r>
            <a:endParaRPr sz="2800" b="0">
              <a:solidFill>
                <a:srgbClr val="000000"/>
              </a:solidFill>
              <a:latin typeface="Calibri"/>
              <a:ea typeface="Calibri"/>
              <a:cs typeface="Calibri"/>
              <a:sym typeface="Calibri"/>
            </a:endParaRPr>
          </a:p>
          <a:p>
            <a:pPr marL="228600" lvl="0" indent="-217170" algn="l" rtl="0">
              <a:spcBef>
                <a:spcPts val="0"/>
              </a:spcBef>
              <a:spcAft>
                <a:spcPts val="0"/>
              </a:spcAft>
              <a:buClr>
                <a:srgbClr val="000000"/>
              </a:buClr>
              <a:buSzPct val="100000"/>
              <a:buFont typeface="Arial"/>
              <a:buChar char="•"/>
            </a:pPr>
            <a:r>
              <a:rPr lang="en" sz="1800" i="1">
                <a:solidFill>
                  <a:srgbClr val="000000"/>
                </a:solidFill>
                <a:latin typeface="Calibri"/>
                <a:ea typeface="Calibri"/>
                <a:cs typeface="Calibri"/>
                <a:sym typeface="Calibri"/>
              </a:rPr>
              <a:t>Partnerships</a:t>
            </a:r>
            <a:r>
              <a:rPr lang="en" sz="1800" b="0" i="1">
                <a:solidFill>
                  <a:srgbClr val="000000"/>
                </a:solidFill>
                <a:latin typeface="Calibri"/>
                <a:ea typeface="Calibri"/>
                <a:cs typeface="Calibri"/>
                <a:sym typeface="Calibri"/>
              </a:rPr>
              <a:t> – build intentional partnerships with city and county leaders and community organizations that provide support in areas that  enhance what the school district can provide</a:t>
            </a:r>
            <a:endParaRPr sz="2800" b="0">
              <a:solidFill>
                <a:srgbClr val="000000"/>
              </a:solidFill>
              <a:latin typeface="Calibri"/>
              <a:ea typeface="Calibri"/>
              <a:cs typeface="Calibri"/>
              <a:sym typeface="Calibri"/>
            </a:endParaRPr>
          </a:p>
          <a:p>
            <a:pPr marL="228600" lvl="0" indent="-114300" algn="l" rtl="0">
              <a:spcBef>
                <a:spcPts val="0"/>
              </a:spcBef>
              <a:spcAft>
                <a:spcPts val="0"/>
              </a:spcAft>
              <a:buNone/>
            </a:pPr>
            <a:endParaRPr sz="1800" b="0">
              <a:solidFill>
                <a:srgbClr val="000000"/>
              </a:solidFill>
              <a:latin typeface="Calibri"/>
              <a:ea typeface="Calibri"/>
              <a:cs typeface="Calibri"/>
              <a:sym typeface="Calibri"/>
            </a:endParaRPr>
          </a:p>
          <a:p>
            <a:pPr marL="0" lvl="0" indent="0" algn="l" rtl="0">
              <a:spcBef>
                <a:spcPts val="0"/>
              </a:spcBef>
              <a:spcAft>
                <a:spcPts val="0"/>
              </a:spcAft>
              <a:buNone/>
            </a:pPr>
            <a:r>
              <a:rPr lang="en" sz="1800" cap="small">
                <a:solidFill>
                  <a:srgbClr val="7030A0"/>
                </a:solidFill>
                <a:latin typeface="Calibri"/>
                <a:ea typeface="Calibri"/>
                <a:cs typeface="Calibri"/>
                <a:sym typeface="Calibri"/>
              </a:rPr>
              <a:t>Administration - Staff Relationships</a:t>
            </a:r>
            <a:endParaRPr sz="1800" b="0" cap="small">
              <a:solidFill>
                <a:srgbClr val="7030A0"/>
              </a:solidFill>
              <a:latin typeface="Calibri"/>
              <a:ea typeface="Calibri"/>
              <a:cs typeface="Calibri"/>
              <a:sym typeface="Calibri"/>
            </a:endParaRPr>
          </a:p>
          <a:p>
            <a:pPr marL="228600" lvl="0" indent="-217170" algn="l" rtl="0">
              <a:spcBef>
                <a:spcPts val="0"/>
              </a:spcBef>
              <a:spcAft>
                <a:spcPts val="0"/>
              </a:spcAft>
              <a:buClr>
                <a:srgbClr val="000000"/>
              </a:buClr>
              <a:buSzPct val="100000"/>
              <a:buFont typeface="Arial"/>
              <a:buChar char="•"/>
            </a:pPr>
            <a:r>
              <a:rPr lang="en" sz="1800" i="1">
                <a:solidFill>
                  <a:srgbClr val="000000"/>
                </a:solidFill>
                <a:latin typeface="Calibri"/>
                <a:ea typeface="Calibri"/>
                <a:cs typeface="Calibri"/>
                <a:sym typeface="Calibri"/>
              </a:rPr>
              <a:t>Feeling Valued</a:t>
            </a:r>
            <a:r>
              <a:rPr lang="en" sz="1800" b="0" i="1">
                <a:solidFill>
                  <a:srgbClr val="000000"/>
                </a:solidFill>
                <a:latin typeface="Calibri"/>
                <a:ea typeface="Calibri"/>
                <a:cs typeface="Calibri"/>
                <a:sym typeface="Calibri"/>
              </a:rPr>
              <a:t> – determine ways in which each and every staff member feels valued and heard </a:t>
            </a:r>
            <a:endParaRPr sz="2800" b="0">
              <a:solidFill>
                <a:srgbClr val="000000"/>
              </a:solidFill>
              <a:latin typeface="Calibri"/>
              <a:ea typeface="Calibri"/>
              <a:cs typeface="Calibri"/>
              <a:sym typeface="Calibri"/>
            </a:endParaRPr>
          </a:p>
          <a:p>
            <a:pPr marL="0" lvl="0" indent="0" algn="l" rtl="0">
              <a:spcBef>
                <a:spcPts val="0"/>
              </a:spcBef>
              <a:spcAft>
                <a:spcPts val="0"/>
              </a:spcAft>
              <a:buNone/>
            </a:pPr>
            <a:endParaRPr sz="1800" b="0">
              <a:solidFill>
                <a:srgbClr val="000000"/>
              </a:solidFill>
              <a:latin typeface="Calibri"/>
              <a:ea typeface="Calibri"/>
              <a:cs typeface="Calibri"/>
              <a:sym typeface="Calibri"/>
            </a:endParaRPr>
          </a:p>
          <a:p>
            <a:pPr marL="0" lvl="0" indent="0" algn="l" rtl="0">
              <a:spcBef>
                <a:spcPts val="0"/>
              </a:spcBef>
              <a:spcAft>
                <a:spcPts val="0"/>
              </a:spcAft>
              <a:buNone/>
            </a:pPr>
            <a:r>
              <a:rPr lang="en" sz="1800" cap="small">
                <a:solidFill>
                  <a:srgbClr val="FFC000"/>
                </a:solidFill>
                <a:latin typeface="Calibri"/>
                <a:ea typeface="Calibri"/>
                <a:cs typeface="Calibri"/>
                <a:sym typeface="Calibri"/>
              </a:rPr>
              <a:t>Student - Hopefulness</a:t>
            </a:r>
            <a:endParaRPr sz="1800">
              <a:solidFill>
                <a:srgbClr val="FFC000"/>
              </a:solidFill>
              <a:latin typeface="Calibri"/>
              <a:ea typeface="Calibri"/>
              <a:cs typeface="Calibri"/>
              <a:sym typeface="Calibri"/>
            </a:endParaRPr>
          </a:p>
          <a:p>
            <a:pPr marL="228600" lvl="0" indent="-217170" algn="l" rtl="0">
              <a:spcBef>
                <a:spcPts val="0"/>
              </a:spcBef>
              <a:spcAft>
                <a:spcPts val="0"/>
              </a:spcAft>
              <a:buClr>
                <a:srgbClr val="000000"/>
              </a:buClr>
              <a:buSzPct val="100000"/>
              <a:buFont typeface="Arial"/>
              <a:buChar char="•"/>
            </a:pPr>
            <a:r>
              <a:rPr lang="en" sz="1800" i="1">
                <a:solidFill>
                  <a:srgbClr val="000000"/>
                </a:solidFill>
                <a:latin typeface="Calibri"/>
                <a:ea typeface="Calibri"/>
                <a:cs typeface="Calibri"/>
                <a:sym typeface="Calibri"/>
              </a:rPr>
              <a:t>Hopefulness </a:t>
            </a:r>
            <a:r>
              <a:rPr lang="en" sz="1800" b="0" i="1">
                <a:solidFill>
                  <a:srgbClr val="000000"/>
                </a:solidFill>
                <a:latin typeface="Calibri"/>
                <a:ea typeface="Calibri"/>
                <a:cs typeface="Calibri"/>
                <a:sym typeface="Calibri"/>
              </a:rPr>
              <a:t>– schools prioritize time to engage in activities that instill hopefulness for students regarding personal, school, and future (family, home, job they enjoy, etc.) goals</a:t>
            </a:r>
            <a:endParaRPr sz="1300" b="0">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pic>
        <p:nvPicPr>
          <p:cNvPr id="214" name="Google Shape;214;p28" descr="Shape, circle&#10;&#10;Description automatically generated"/>
          <p:cNvPicPr preferRelativeResize="0">
            <a:picLocks noGrp="1"/>
          </p:cNvPicPr>
          <p:nvPr>
            <p:ph type="body" idx="1"/>
          </p:nvPr>
        </p:nvPicPr>
        <p:blipFill rotWithShape="1">
          <a:blip r:embed="rId3">
            <a:alphaModFix/>
          </a:blip>
          <a:srcRect/>
          <a:stretch/>
        </p:blipFill>
        <p:spPr>
          <a:xfrm>
            <a:off x="3994114" y="425929"/>
            <a:ext cx="4412100" cy="4461000"/>
          </a:xfrm>
          <a:prstGeom prst="rect">
            <a:avLst/>
          </a:prstGeom>
          <a:noFill/>
          <a:ln>
            <a:noFill/>
          </a:ln>
        </p:spPr>
      </p:pic>
      <p:sp>
        <p:nvSpPr>
          <p:cNvPr id="215" name="Google Shape;215;p28"/>
          <p:cNvSpPr/>
          <p:nvPr/>
        </p:nvSpPr>
        <p:spPr>
          <a:xfrm>
            <a:off x="346544" y="337667"/>
            <a:ext cx="2926800" cy="3176700"/>
          </a:xfrm>
          <a:prstGeom prst="rect">
            <a:avLst/>
          </a:prstGeom>
          <a:solidFill>
            <a:srgbClr val="59595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16" name="Google Shape;216;p28"/>
          <p:cNvSpPr txBox="1">
            <a:spLocks noGrp="1"/>
          </p:cNvSpPr>
          <p:nvPr>
            <p:ph type="title"/>
          </p:nvPr>
        </p:nvSpPr>
        <p:spPr>
          <a:xfrm>
            <a:off x="550998" y="697897"/>
            <a:ext cx="2521500" cy="24564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rgbClr val="FFFFFF"/>
              </a:buClr>
              <a:buSzPct val="100000"/>
              <a:buFont typeface="Calibri"/>
              <a:buNone/>
            </a:pPr>
            <a:r>
              <a:rPr lang="en" sz="3500">
                <a:solidFill>
                  <a:srgbClr val="FFFFFF"/>
                </a:solidFill>
              </a:rPr>
              <a:t>School Systems that Support Strength-</a:t>
            </a:r>
            <a:endParaRPr sz="3500">
              <a:solidFill>
                <a:srgbClr val="FFFFFF"/>
              </a:solidFill>
            </a:endParaRPr>
          </a:p>
          <a:p>
            <a:pPr marL="0" lvl="0" indent="0" algn="l" rtl="0">
              <a:lnSpc>
                <a:spcPct val="90000"/>
              </a:lnSpc>
              <a:spcBef>
                <a:spcPts val="0"/>
              </a:spcBef>
              <a:spcAft>
                <a:spcPts val="0"/>
              </a:spcAft>
              <a:buClr>
                <a:srgbClr val="FFFFFF"/>
              </a:buClr>
              <a:buSzPct val="100000"/>
              <a:buFont typeface="Calibri"/>
              <a:buNone/>
            </a:pPr>
            <a:r>
              <a:rPr lang="en" sz="3500">
                <a:solidFill>
                  <a:srgbClr val="FFFFFF"/>
                </a:solidFill>
              </a:rPr>
              <a:t>Based SEL</a:t>
            </a:r>
            <a:endParaRPr/>
          </a:p>
        </p:txBody>
      </p:sp>
      <p:sp>
        <p:nvSpPr>
          <p:cNvPr id="217" name="Google Shape;217;p28"/>
          <p:cNvSpPr/>
          <p:nvPr/>
        </p:nvSpPr>
        <p:spPr>
          <a:xfrm>
            <a:off x="346544" y="3632251"/>
            <a:ext cx="1793400" cy="1173600"/>
          </a:xfrm>
          <a:prstGeom prst="rect">
            <a:avLst/>
          </a:prstGeom>
          <a:solidFill>
            <a:schemeClr val="accent5">
              <a:alpha val="949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18" name="Google Shape;218;p28"/>
          <p:cNvSpPr/>
          <p:nvPr/>
        </p:nvSpPr>
        <p:spPr>
          <a:xfrm>
            <a:off x="2260063" y="3632251"/>
            <a:ext cx="1013400" cy="1176300"/>
          </a:xfrm>
          <a:prstGeom prst="rect">
            <a:avLst/>
          </a:prstGeom>
          <a:solidFill>
            <a:srgbClr val="506D64"/>
          </a:solidFill>
          <a:ln w="25400" cap="flat" cmpd="sng">
            <a:solidFill>
              <a:srgbClr val="506D6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1B1B1B"/>
              </a:solidFill>
              <a:latin typeface="Calibri"/>
              <a:ea typeface="Calibri"/>
              <a:cs typeface="Calibri"/>
              <a:sym typeface="Calibri"/>
            </a:endParaRPr>
          </a:p>
        </p:txBody>
      </p:sp>
      <p:sp>
        <p:nvSpPr>
          <p:cNvPr id="219" name="Google Shape;219;p28"/>
          <p:cNvSpPr/>
          <p:nvPr/>
        </p:nvSpPr>
        <p:spPr>
          <a:xfrm>
            <a:off x="7591731" y="1239350"/>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0" name="Google Shape;220;p28"/>
          <p:cNvSpPr/>
          <p:nvPr/>
        </p:nvSpPr>
        <p:spPr>
          <a:xfrm>
            <a:off x="3473616" y="3190766"/>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1" name="Google Shape;221;p28"/>
          <p:cNvSpPr/>
          <p:nvPr/>
        </p:nvSpPr>
        <p:spPr>
          <a:xfrm>
            <a:off x="3714272" y="3762335"/>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2" name="Google Shape;222;p28"/>
          <p:cNvSpPr/>
          <p:nvPr/>
        </p:nvSpPr>
        <p:spPr>
          <a:xfrm>
            <a:off x="4244478" y="4306126"/>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3" name="Google Shape;223;p28"/>
          <p:cNvSpPr/>
          <p:nvPr/>
        </p:nvSpPr>
        <p:spPr>
          <a:xfrm>
            <a:off x="5688057" y="4628150"/>
            <a:ext cx="923100" cy="3552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4" name="Google Shape;224;p28"/>
          <p:cNvSpPr/>
          <p:nvPr/>
        </p:nvSpPr>
        <p:spPr>
          <a:xfrm>
            <a:off x="7943617" y="2023660"/>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5" name="Google Shape;225;p28"/>
          <p:cNvSpPr/>
          <p:nvPr/>
        </p:nvSpPr>
        <p:spPr>
          <a:xfrm>
            <a:off x="8003548" y="2874350"/>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6" name="Google Shape;226;p28"/>
          <p:cNvSpPr/>
          <p:nvPr/>
        </p:nvSpPr>
        <p:spPr>
          <a:xfrm>
            <a:off x="7656785" y="3812412"/>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7" name="Google Shape;227;p28"/>
          <p:cNvSpPr/>
          <p:nvPr/>
        </p:nvSpPr>
        <p:spPr>
          <a:xfrm>
            <a:off x="7076603" y="4350635"/>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 name="Google Shape;228;p28"/>
          <p:cNvSpPr/>
          <p:nvPr/>
        </p:nvSpPr>
        <p:spPr>
          <a:xfrm>
            <a:off x="5450776" y="451967"/>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28"/>
          <p:cNvSpPr/>
          <p:nvPr/>
        </p:nvSpPr>
        <p:spPr>
          <a:xfrm>
            <a:off x="4381751" y="681172"/>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0" name="Google Shape;230;p28"/>
          <p:cNvSpPr/>
          <p:nvPr/>
        </p:nvSpPr>
        <p:spPr>
          <a:xfrm>
            <a:off x="3769438" y="1146087"/>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1" name="Google Shape;231;p28"/>
          <p:cNvSpPr/>
          <p:nvPr/>
        </p:nvSpPr>
        <p:spPr>
          <a:xfrm>
            <a:off x="3412563" y="1935969"/>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2" name="Google Shape;232;p28"/>
          <p:cNvSpPr/>
          <p:nvPr/>
        </p:nvSpPr>
        <p:spPr>
          <a:xfrm>
            <a:off x="3352097" y="2656424"/>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3" name="Google Shape;233;p28"/>
          <p:cNvSpPr/>
          <p:nvPr/>
        </p:nvSpPr>
        <p:spPr>
          <a:xfrm>
            <a:off x="6653698" y="547630"/>
            <a:ext cx="923100" cy="324900"/>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p29"/>
          <p:cNvSpPr/>
          <p:nvPr/>
        </p:nvSpPr>
        <p:spPr>
          <a:xfrm>
            <a:off x="1143" y="0"/>
            <a:ext cx="9141900" cy="5143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0" name="Google Shape;240;p29"/>
          <p:cNvPicPr preferRelativeResize="0"/>
          <p:nvPr/>
        </p:nvPicPr>
        <p:blipFill rotWithShape="1">
          <a:blip r:embed="rId3">
            <a:alphaModFix/>
          </a:blip>
          <a:srcRect t="15426"/>
          <a:stretch/>
        </p:blipFill>
        <p:spPr>
          <a:xfrm>
            <a:off x="15" y="962"/>
            <a:ext cx="9143986" cy="51425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0"/>
          <p:cNvPicPr preferRelativeResize="0"/>
          <p:nvPr/>
        </p:nvPicPr>
        <p:blipFill>
          <a:blip r:embed="rId3">
            <a:alphaModFix/>
          </a:blip>
          <a:stretch>
            <a:fillRect/>
          </a:stretch>
        </p:blipFill>
        <p:spPr>
          <a:xfrm>
            <a:off x="7679622" y="62156"/>
            <a:ext cx="508919" cy="310656"/>
          </a:xfrm>
          <a:prstGeom prst="rect">
            <a:avLst/>
          </a:prstGeom>
          <a:noFill/>
          <a:ln>
            <a:noFill/>
          </a:ln>
        </p:spPr>
      </p:pic>
      <p:sp>
        <p:nvSpPr>
          <p:cNvPr id="246" name="Google Shape;246;p30"/>
          <p:cNvSpPr txBox="1">
            <a:spLocks noGrp="1"/>
          </p:cNvSpPr>
          <p:nvPr>
            <p:ph type="sldNum" idx="12"/>
          </p:nvPr>
        </p:nvSpPr>
        <p:spPr>
          <a:xfrm>
            <a:off x="10670378" y="2428901"/>
            <a:ext cx="685800" cy="201300"/>
          </a:xfrm>
          <a:prstGeom prst="rect">
            <a:avLst/>
          </a:prstGeom>
        </p:spPr>
        <p:txBody>
          <a:bodyPr spcFirstLastPara="1" wrap="square" lIns="91425" tIns="91425" rIns="91425" bIns="91425" anchor="ctr" anchorCtr="0">
            <a:normAutofit fontScale="25000" lnSpcReduction="20000"/>
          </a:bodyPr>
          <a:lstStyle/>
          <a:p>
            <a:pPr marL="0" lvl="0" indent="0" algn="r" rtl="0">
              <a:spcBef>
                <a:spcPts val="0"/>
              </a:spcBef>
              <a:spcAft>
                <a:spcPts val="0"/>
              </a:spcAft>
              <a:buNone/>
            </a:pPr>
            <a:fld id="{00000000-1234-1234-1234-123412341234}" type="slidenum">
              <a:rPr lang="en">
                <a:solidFill>
                  <a:schemeClr val="accent1"/>
                </a:solidFill>
                <a:latin typeface="Lato"/>
                <a:ea typeface="Lato"/>
                <a:cs typeface="Lato"/>
                <a:sym typeface="Lato"/>
              </a:rPr>
              <a:t>14</a:t>
            </a:fld>
            <a:endParaRPr>
              <a:solidFill>
                <a:schemeClr val="accent1"/>
              </a:solidFill>
              <a:latin typeface="Lato"/>
              <a:ea typeface="Lato"/>
              <a:cs typeface="Lato"/>
              <a:sym typeface="Lato"/>
            </a:endParaRPr>
          </a:p>
        </p:txBody>
      </p:sp>
      <p:sp>
        <p:nvSpPr>
          <p:cNvPr id="247" name="Google Shape;247;p30"/>
          <p:cNvSpPr txBox="1">
            <a:spLocks noGrp="1"/>
          </p:cNvSpPr>
          <p:nvPr>
            <p:ph type="title"/>
          </p:nvPr>
        </p:nvSpPr>
        <p:spPr>
          <a:xfrm>
            <a:off x="223578" y="402672"/>
            <a:ext cx="8520900" cy="286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2300" b="1">
                <a:solidFill>
                  <a:srgbClr val="68BE51"/>
                </a:solidFill>
                <a:latin typeface="Proxima Nova"/>
                <a:ea typeface="Proxima Nova"/>
                <a:cs typeface="Proxima Nova"/>
                <a:sym typeface="Proxima Nova"/>
              </a:rPr>
              <a:t>Strategy #1: Resilience Meditation</a:t>
            </a:r>
            <a:endParaRPr sz="2300" b="1">
              <a:solidFill>
                <a:srgbClr val="68BE51"/>
              </a:solidFill>
              <a:latin typeface="Proxima Nova"/>
              <a:ea typeface="Proxima Nova"/>
              <a:cs typeface="Proxima Nova"/>
              <a:sym typeface="Proxima Nova"/>
            </a:endParaRPr>
          </a:p>
          <a:p>
            <a:pPr marL="0" lvl="0" indent="0" algn="ctr" rtl="0">
              <a:spcBef>
                <a:spcPts val="0"/>
              </a:spcBef>
              <a:spcAft>
                <a:spcPts val="0"/>
              </a:spcAft>
              <a:buNone/>
            </a:pPr>
            <a:endParaRPr sz="2400" b="1" i="1">
              <a:solidFill>
                <a:srgbClr val="434343"/>
              </a:solidFill>
              <a:latin typeface="Proxima Nova"/>
              <a:ea typeface="Proxima Nova"/>
              <a:cs typeface="Proxima Nova"/>
              <a:sym typeface="Proxima Nova"/>
            </a:endParaRPr>
          </a:p>
        </p:txBody>
      </p:sp>
      <p:cxnSp>
        <p:nvCxnSpPr>
          <p:cNvPr id="248" name="Google Shape;248;p30"/>
          <p:cNvCxnSpPr/>
          <p:nvPr/>
        </p:nvCxnSpPr>
        <p:spPr>
          <a:xfrm>
            <a:off x="578469" y="1700105"/>
            <a:ext cx="8088300" cy="1800"/>
          </a:xfrm>
          <a:prstGeom prst="straightConnector1">
            <a:avLst/>
          </a:prstGeom>
          <a:noFill/>
          <a:ln w="28575" cap="flat" cmpd="sng">
            <a:solidFill>
              <a:srgbClr val="6AA84F"/>
            </a:solidFill>
            <a:prstDash val="solid"/>
            <a:round/>
            <a:headEnd type="none" w="med" len="med"/>
            <a:tailEnd type="none" w="med" len="med"/>
          </a:ln>
        </p:spPr>
      </p:cxnSp>
      <p:sp>
        <p:nvSpPr>
          <p:cNvPr id="249" name="Google Shape;249;p30"/>
          <p:cNvSpPr txBox="1"/>
          <p:nvPr/>
        </p:nvSpPr>
        <p:spPr>
          <a:xfrm>
            <a:off x="739406" y="718645"/>
            <a:ext cx="7346400" cy="1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i="1">
                <a:latin typeface="Proxima Nova"/>
                <a:ea typeface="Proxima Nova"/>
                <a:cs typeface="Proxima Nova"/>
                <a:sym typeface="Proxima Nova"/>
              </a:rPr>
              <a:t>via The Rooted School</a:t>
            </a:r>
            <a:endParaRPr sz="1200" i="1"/>
          </a:p>
        </p:txBody>
      </p:sp>
      <p:sp>
        <p:nvSpPr>
          <p:cNvPr id="250" name="Google Shape;250;p30"/>
          <p:cNvSpPr txBox="1">
            <a:spLocks noGrp="1"/>
          </p:cNvSpPr>
          <p:nvPr>
            <p:ph type="body" idx="1"/>
          </p:nvPr>
        </p:nvSpPr>
        <p:spPr>
          <a:xfrm>
            <a:off x="470250" y="1105824"/>
            <a:ext cx="8406900" cy="5469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en" sz="1300" b="1" u="sng">
                <a:solidFill>
                  <a:srgbClr val="434343"/>
                </a:solidFill>
                <a:latin typeface="Proxima Nova"/>
                <a:ea typeface="Proxima Nova"/>
                <a:cs typeface="Proxima Nova"/>
                <a:sym typeface="Proxima Nova"/>
              </a:rPr>
              <a:t>GOAL:</a:t>
            </a:r>
            <a:br>
              <a:rPr lang="en" sz="1400" b="1" i="1">
                <a:solidFill>
                  <a:srgbClr val="434343"/>
                </a:solidFill>
                <a:latin typeface="Proxima Nova"/>
                <a:ea typeface="Proxima Nova"/>
                <a:cs typeface="Proxima Nova"/>
                <a:sym typeface="Proxima Nova"/>
              </a:rPr>
            </a:br>
            <a:r>
              <a:rPr lang="en" sz="1100">
                <a:solidFill>
                  <a:srgbClr val="434343"/>
                </a:solidFill>
                <a:latin typeface="Proxima Nova"/>
                <a:ea typeface="Proxima Nova"/>
                <a:cs typeface="Proxima Nova"/>
                <a:sym typeface="Proxima Nova"/>
              </a:rPr>
              <a:t>Building strength and resilience can help you deal with the stress of teaching and managing a classroom. This mindful activity aims to help you become aware of biases and provides a mindful self-awareness meditation that combines self-resilience and positive self-talk to help decrease negativity bias.</a:t>
            </a:r>
            <a:endParaRPr sz="1100">
              <a:solidFill>
                <a:srgbClr val="434343"/>
              </a:solidFill>
              <a:latin typeface="Proxima Nova"/>
              <a:ea typeface="Proxima Nova"/>
              <a:cs typeface="Proxima Nova"/>
              <a:sym typeface="Proxima Nova"/>
            </a:endParaRPr>
          </a:p>
          <a:p>
            <a:pPr marL="0" lvl="0" indent="0" algn="l" rtl="0">
              <a:spcBef>
                <a:spcPts val="1200"/>
              </a:spcBef>
              <a:spcAft>
                <a:spcPts val="1200"/>
              </a:spcAft>
              <a:buNone/>
            </a:pPr>
            <a:endParaRPr sz="1100">
              <a:solidFill>
                <a:srgbClr val="434343"/>
              </a:solidFill>
              <a:latin typeface="Proxima Nova"/>
              <a:ea typeface="Proxima Nova"/>
              <a:cs typeface="Proxima Nova"/>
              <a:sym typeface="Proxima Nova"/>
            </a:endParaRPr>
          </a:p>
        </p:txBody>
      </p:sp>
      <p:sp>
        <p:nvSpPr>
          <p:cNvPr id="251" name="Google Shape;251;p30"/>
          <p:cNvSpPr txBox="1">
            <a:spLocks noGrp="1"/>
          </p:cNvSpPr>
          <p:nvPr>
            <p:ph type="body" idx="1"/>
          </p:nvPr>
        </p:nvSpPr>
        <p:spPr>
          <a:xfrm>
            <a:off x="470250" y="1808629"/>
            <a:ext cx="8268900" cy="3127500"/>
          </a:xfrm>
          <a:prstGeom prst="rect">
            <a:avLst/>
          </a:prstGeom>
        </p:spPr>
        <p:txBody>
          <a:bodyPr spcFirstLastPara="1" wrap="square" lIns="91425" tIns="91425" rIns="91425" bIns="91425" anchor="t" anchorCtr="0">
            <a:normAutofit fontScale="62500"/>
          </a:bodyPr>
          <a:lstStyle/>
          <a:p>
            <a:pPr marL="0" lvl="0" indent="0" algn="l" rtl="0">
              <a:spcBef>
                <a:spcPts val="0"/>
              </a:spcBef>
              <a:spcAft>
                <a:spcPts val="0"/>
              </a:spcAft>
              <a:buClr>
                <a:schemeClr val="dk1"/>
              </a:buClr>
              <a:buSzPct val="84615"/>
              <a:buFont typeface="Arial"/>
              <a:buNone/>
            </a:pPr>
            <a:r>
              <a:rPr lang="en" sz="1300" b="1" u="sng">
                <a:solidFill>
                  <a:srgbClr val="434343"/>
                </a:solidFill>
                <a:latin typeface="Proxima Nova"/>
                <a:ea typeface="Proxima Nova"/>
                <a:cs typeface="Proxima Nova"/>
                <a:sym typeface="Proxima Nova"/>
              </a:rPr>
              <a:t>INTRODUCTION:</a:t>
            </a:r>
            <a:endParaRPr sz="1300" b="1" u="sng">
              <a:solidFill>
                <a:srgbClr val="434343"/>
              </a:solidFill>
              <a:latin typeface="Proxima Nova"/>
              <a:ea typeface="Proxima Nova"/>
              <a:cs typeface="Proxima Nova"/>
              <a:sym typeface="Proxima Nova"/>
            </a:endParaRPr>
          </a:p>
          <a:p>
            <a:pPr marL="0" lvl="0" indent="0" algn="l" rtl="0">
              <a:spcBef>
                <a:spcPts val="1200"/>
              </a:spcBef>
              <a:spcAft>
                <a:spcPts val="0"/>
              </a:spcAft>
              <a:buNone/>
            </a:pPr>
            <a:r>
              <a:rPr lang="en" sz="1100">
                <a:solidFill>
                  <a:srgbClr val="434343"/>
                </a:solidFill>
                <a:latin typeface="Proxima Nova"/>
                <a:ea typeface="Proxima Nova"/>
                <a:cs typeface="Proxima Nova"/>
                <a:sym typeface="Proxima Nova"/>
              </a:rPr>
              <a:t>Building strength and resilience can help you deal with the stress of teaching and managing a classroom. Believing that you can ‘bounce back’ or figure out issues goes a long way in supporting mental health. </a:t>
            </a:r>
            <a:endParaRPr sz="11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100">
              <a:solidFill>
                <a:srgbClr val="434343"/>
              </a:solidFill>
              <a:latin typeface="Proxima Nova"/>
              <a:ea typeface="Proxima Nova"/>
              <a:cs typeface="Proxima Nova"/>
              <a:sym typeface="Proxima Nova"/>
            </a:endParaRPr>
          </a:p>
          <a:p>
            <a:pPr marL="0" lvl="0" indent="0" algn="l" rtl="0">
              <a:spcBef>
                <a:spcPts val="0"/>
              </a:spcBef>
              <a:spcAft>
                <a:spcPts val="0"/>
              </a:spcAft>
              <a:buNone/>
            </a:pPr>
            <a:r>
              <a:rPr lang="en" sz="1100">
                <a:solidFill>
                  <a:srgbClr val="434343"/>
                </a:solidFill>
                <a:latin typeface="Proxima Nova"/>
                <a:ea typeface="Proxima Nova"/>
                <a:cs typeface="Proxima Nova"/>
                <a:sym typeface="Proxima Nova"/>
              </a:rPr>
              <a:t>You can try this meditation once a day or as often as needed to boost your overall resilience.</a:t>
            </a:r>
            <a:endParaRPr sz="11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100">
              <a:solidFill>
                <a:srgbClr val="434343"/>
              </a:solidFill>
              <a:latin typeface="Proxima Nova"/>
              <a:ea typeface="Proxima Nova"/>
              <a:cs typeface="Proxima Nova"/>
              <a:sym typeface="Proxima Nova"/>
            </a:endParaRPr>
          </a:p>
          <a:p>
            <a:pPr marL="0" lvl="0" indent="0" algn="l" rtl="0">
              <a:spcBef>
                <a:spcPts val="0"/>
              </a:spcBef>
              <a:spcAft>
                <a:spcPts val="0"/>
              </a:spcAft>
              <a:buClr>
                <a:schemeClr val="dk1"/>
              </a:buClr>
              <a:buSzPct val="84615"/>
              <a:buFont typeface="Arial"/>
              <a:buNone/>
            </a:pPr>
            <a:r>
              <a:rPr lang="en" sz="1300" b="1" u="sng">
                <a:solidFill>
                  <a:srgbClr val="434343"/>
                </a:solidFill>
                <a:latin typeface="Proxima Nova"/>
                <a:ea typeface="Proxima Nova"/>
                <a:cs typeface="Proxima Nova"/>
                <a:sym typeface="Proxima Nova"/>
              </a:rPr>
              <a:t>STEP-BY-STEP TECHNIQUE:</a:t>
            </a:r>
            <a:endParaRPr sz="1300" b="1" u="sng">
              <a:solidFill>
                <a:srgbClr val="434343"/>
              </a:solidFill>
              <a:latin typeface="Proxima Nova"/>
              <a:ea typeface="Proxima Nova"/>
              <a:cs typeface="Proxima Nova"/>
              <a:sym typeface="Proxima Nova"/>
            </a:endParaRPr>
          </a:p>
          <a:p>
            <a:pPr marL="457200" lvl="0" indent="-272256" algn="l" rtl="0">
              <a:spcBef>
                <a:spcPts val="0"/>
              </a:spcBef>
              <a:spcAft>
                <a:spcPts val="0"/>
              </a:spcAft>
              <a:buClr>
                <a:srgbClr val="434343"/>
              </a:buClr>
              <a:buSzPct val="100000"/>
              <a:buFont typeface="Proxima Nova"/>
              <a:buAutoNum type="arabicPeriod"/>
            </a:pPr>
            <a:r>
              <a:rPr lang="en" sz="1100">
                <a:solidFill>
                  <a:srgbClr val="434343"/>
                </a:solidFill>
                <a:latin typeface="Proxima Nova"/>
                <a:ea typeface="Proxima Nova"/>
                <a:cs typeface="Proxima Nova"/>
                <a:sym typeface="Proxima Nova"/>
              </a:rPr>
              <a:t>Find a quiet space to sit or lay down. Place your palms face-up on your lap. Close your eyes if it feels comfortable, and begin to breathe deeply, connecting with your breath.</a:t>
            </a:r>
            <a:endParaRPr sz="1100">
              <a:solidFill>
                <a:srgbClr val="434343"/>
              </a:solidFill>
              <a:latin typeface="Proxima Nova"/>
              <a:ea typeface="Proxima Nova"/>
              <a:cs typeface="Proxima Nova"/>
              <a:sym typeface="Proxima Nova"/>
            </a:endParaRPr>
          </a:p>
          <a:p>
            <a:pPr marL="457200" lvl="0" indent="-272256" algn="l" rtl="0">
              <a:spcBef>
                <a:spcPts val="0"/>
              </a:spcBef>
              <a:spcAft>
                <a:spcPts val="0"/>
              </a:spcAft>
              <a:buClr>
                <a:srgbClr val="434343"/>
              </a:buClr>
              <a:buSzPct val="100000"/>
              <a:buFont typeface="Proxima Nova"/>
              <a:buAutoNum type="arabicPeriod"/>
            </a:pPr>
            <a:r>
              <a:rPr lang="en" sz="1100">
                <a:solidFill>
                  <a:srgbClr val="434343"/>
                </a:solidFill>
                <a:latin typeface="Proxima Nova"/>
                <a:ea typeface="Proxima Nova"/>
                <a:cs typeface="Proxima Nova"/>
                <a:sym typeface="Proxima Nova"/>
              </a:rPr>
              <a:t>Begin to tap your fingers together, starting with your thumb and pointer, then thumb and middle, and so forth. Take a breath with each tap. </a:t>
            </a:r>
            <a:endParaRPr sz="1100">
              <a:solidFill>
                <a:srgbClr val="434343"/>
              </a:solidFill>
              <a:latin typeface="Proxima Nova"/>
              <a:ea typeface="Proxima Nova"/>
              <a:cs typeface="Proxima Nova"/>
              <a:sym typeface="Proxima Nova"/>
            </a:endParaRPr>
          </a:p>
          <a:p>
            <a:pPr marL="457200" lvl="0" indent="-272256" algn="l" rtl="0">
              <a:spcBef>
                <a:spcPts val="0"/>
              </a:spcBef>
              <a:spcAft>
                <a:spcPts val="0"/>
              </a:spcAft>
              <a:buClr>
                <a:srgbClr val="434343"/>
              </a:buClr>
              <a:buSzPct val="100000"/>
              <a:buFont typeface="Proxima Nova"/>
              <a:buAutoNum type="arabicPeriod"/>
            </a:pPr>
            <a:r>
              <a:rPr lang="en" sz="1100">
                <a:solidFill>
                  <a:srgbClr val="434343"/>
                </a:solidFill>
                <a:latin typeface="Proxima Nova"/>
                <a:ea typeface="Proxima Nova"/>
                <a:cs typeface="Proxima Nova"/>
                <a:sym typeface="Proxima Nova"/>
              </a:rPr>
              <a:t>When you are ready, begin tapping on the breath in, and with the breath out, mentally or out loud, say: </a:t>
            </a:r>
            <a:r>
              <a:rPr lang="en" sz="1100" b="1">
                <a:solidFill>
                  <a:srgbClr val="434343"/>
                </a:solidFill>
                <a:latin typeface="Proxima Nova"/>
                <a:ea typeface="Proxima Nova"/>
                <a:cs typeface="Proxima Nova"/>
                <a:sym typeface="Proxima Nova"/>
              </a:rPr>
              <a:t>“I HAVE ____________”</a:t>
            </a:r>
            <a:r>
              <a:rPr lang="en" sz="1100">
                <a:solidFill>
                  <a:srgbClr val="434343"/>
                </a:solidFill>
                <a:latin typeface="Proxima Nova"/>
                <a:ea typeface="Proxima Nova"/>
                <a:cs typeface="Proxima Nova"/>
                <a:sym typeface="Proxima Nova"/>
              </a:rPr>
              <a:t> and insert something that you have as a support in your life. (For example: I have co-workers that care for me. I have a healthy body. I have a kind heart. I have the ability to change the situation.) Continue until you have tapped to the pinky finger.</a:t>
            </a:r>
            <a:endParaRPr sz="1100">
              <a:solidFill>
                <a:srgbClr val="434343"/>
              </a:solidFill>
              <a:latin typeface="Proxima Nova"/>
              <a:ea typeface="Proxima Nova"/>
              <a:cs typeface="Proxima Nova"/>
              <a:sym typeface="Proxima Nova"/>
            </a:endParaRPr>
          </a:p>
          <a:p>
            <a:pPr marL="457200" lvl="0" indent="-272256" algn="l" rtl="0">
              <a:spcBef>
                <a:spcPts val="0"/>
              </a:spcBef>
              <a:spcAft>
                <a:spcPts val="0"/>
              </a:spcAft>
              <a:buClr>
                <a:srgbClr val="434343"/>
              </a:buClr>
              <a:buSzPct val="100000"/>
              <a:buFont typeface="Proxima Nova"/>
              <a:buAutoNum type="arabicPeriod"/>
            </a:pPr>
            <a:r>
              <a:rPr lang="en" sz="1100">
                <a:solidFill>
                  <a:srgbClr val="434343"/>
                </a:solidFill>
                <a:latin typeface="Proxima Nova"/>
                <a:ea typeface="Proxima Nova"/>
                <a:cs typeface="Proxima Nova"/>
                <a:sym typeface="Proxima Nova"/>
              </a:rPr>
              <a:t>For the next round, shift to </a:t>
            </a:r>
            <a:r>
              <a:rPr lang="en" sz="1100" b="1">
                <a:solidFill>
                  <a:srgbClr val="434343"/>
                </a:solidFill>
                <a:latin typeface="Proxima Nova"/>
                <a:ea typeface="Proxima Nova"/>
                <a:cs typeface="Proxima Nova"/>
                <a:sym typeface="Proxima Nova"/>
              </a:rPr>
              <a:t>“I CAN” </a:t>
            </a:r>
            <a:r>
              <a:rPr lang="en" sz="1100">
                <a:solidFill>
                  <a:srgbClr val="434343"/>
                </a:solidFill>
                <a:latin typeface="Proxima Nova"/>
                <a:ea typeface="Proxima Nova"/>
                <a:cs typeface="Proxima Nova"/>
                <a:sym typeface="Proxima Nova"/>
              </a:rPr>
              <a:t>statements. Continue tapping on the breath in, and with the breath out, express things you can do. (For example: I can choose to answer others with kindness. I can ask for help if needed. I can ask for a moment to formulate my thoughts.) Again, continue until you have tapped your thumb to the pinky finger.</a:t>
            </a:r>
            <a:endParaRPr sz="1100">
              <a:solidFill>
                <a:srgbClr val="434343"/>
              </a:solidFill>
              <a:latin typeface="Proxima Nova"/>
              <a:ea typeface="Proxima Nova"/>
              <a:cs typeface="Proxima Nova"/>
              <a:sym typeface="Proxima Nova"/>
            </a:endParaRPr>
          </a:p>
          <a:p>
            <a:pPr marL="457200" lvl="0" indent="-272256" algn="l" rtl="0">
              <a:spcBef>
                <a:spcPts val="0"/>
              </a:spcBef>
              <a:spcAft>
                <a:spcPts val="0"/>
              </a:spcAft>
              <a:buClr>
                <a:srgbClr val="434343"/>
              </a:buClr>
              <a:buSzPct val="100000"/>
              <a:buFont typeface="Proxima Nova"/>
              <a:buAutoNum type="arabicPeriod"/>
            </a:pPr>
            <a:r>
              <a:rPr lang="en" sz="1100">
                <a:solidFill>
                  <a:srgbClr val="434343"/>
                </a:solidFill>
                <a:latin typeface="Proxima Nova"/>
                <a:ea typeface="Proxima Nova"/>
                <a:cs typeface="Proxima Nova"/>
                <a:sym typeface="Proxima Nova"/>
              </a:rPr>
              <a:t>Finally, repeat with the word </a:t>
            </a:r>
            <a:r>
              <a:rPr lang="en" sz="1100" b="1">
                <a:solidFill>
                  <a:srgbClr val="434343"/>
                </a:solidFill>
                <a:latin typeface="Proxima Nova"/>
                <a:ea typeface="Proxima Nova"/>
                <a:cs typeface="Proxima Nova"/>
                <a:sym typeface="Proxima Nova"/>
              </a:rPr>
              <a:t>I AM</a:t>
            </a:r>
            <a:r>
              <a:rPr lang="en" sz="1100">
                <a:solidFill>
                  <a:srgbClr val="434343"/>
                </a:solidFill>
                <a:latin typeface="Proxima Nova"/>
                <a:ea typeface="Proxima Nova"/>
                <a:cs typeface="Proxima Nova"/>
                <a:sym typeface="Proxima Nova"/>
              </a:rPr>
              <a:t>, tapping on the breath in, and with the breath out, express positive or productive words that support who you are. (For example: I am strong enough to get through this. I am smart enough to figure this out. I am able to change my thoughts or mindset on this subject.) Tap until you reach the pinky finger.</a:t>
            </a:r>
            <a:endParaRPr sz="11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100">
              <a:solidFill>
                <a:srgbClr val="434343"/>
              </a:solidFill>
              <a:latin typeface="Proxima Nova"/>
              <a:ea typeface="Proxima Nova"/>
              <a:cs typeface="Proxima Nova"/>
              <a:sym typeface="Proxima Nova"/>
            </a:endParaRPr>
          </a:p>
          <a:p>
            <a:pPr marL="0" lvl="0" indent="0" algn="l" rtl="0">
              <a:spcBef>
                <a:spcPts val="1200"/>
              </a:spcBef>
              <a:spcAft>
                <a:spcPts val="0"/>
              </a:spcAft>
              <a:buNone/>
            </a:pPr>
            <a:endParaRPr sz="1100">
              <a:solidFill>
                <a:srgbClr val="434343"/>
              </a:solidFill>
              <a:latin typeface="Proxima Nova"/>
              <a:ea typeface="Proxima Nova"/>
              <a:cs typeface="Proxima Nova"/>
              <a:sym typeface="Proxima Nova"/>
            </a:endParaRPr>
          </a:p>
          <a:p>
            <a:pPr marL="0" lvl="0" indent="0" algn="l" rtl="0">
              <a:spcBef>
                <a:spcPts val="1200"/>
              </a:spcBef>
              <a:spcAft>
                <a:spcPts val="0"/>
              </a:spcAft>
              <a:buNone/>
            </a:pPr>
            <a:endParaRPr sz="1100">
              <a:solidFill>
                <a:srgbClr val="434343"/>
              </a:solidFill>
              <a:latin typeface="Proxima Nova"/>
              <a:ea typeface="Proxima Nova"/>
              <a:cs typeface="Proxima Nova"/>
              <a:sym typeface="Proxima Nova"/>
            </a:endParaRPr>
          </a:p>
          <a:p>
            <a:pPr marL="0" lvl="0" indent="0" algn="l" rtl="0">
              <a:spcBef>
                <a:spcPts val="1200"/>
              </a:spcBef>
              <a:spcAft>
                <a:spcPts val="1200"/>
              </a:spcAft>
              <a:buNone/>
            </a:pPr>
            <a:endParaRPr sz="1400">
              <a:solidFill>
                <a:srgbClr val="434343"/>
              </a:solidFill>
              <a:latin typeface="Proxima Nova"/>
              <a:ea typeface="Proxima Nova"/>
              <a:cs typeface="Proxima Nova"/>
              <a:sym typeface="Proxima Nova"/>
            </a:endParaRPr>
          </a:p>
        </p:txBody>
      </p:sp>
      <p:cxnSp>
        <p:nvCxnSpPr>
          <p:cNvPr id="252" name="Google Shape;252;p30"/>
          <p:cNvCxnSpPr/>
          <p:nvPr/>
        </p:nvCxnSpPr>
        <p:spPr>
          <a:xfrm>
            <a:off x="555406" y="1053070"/>
            <a:ext cx="8134500" cy="5400"/>
          </a:xfrm>
          <a:prstGeom prst="straightConnector1">
            <a:avLst/>
          </a:prstGeom>
          <a:noFill/>
          <a:ln w="28575" cap="flat" cmpd="sng">
            <a:solidFill>
              <a:srgbClr val="6AA84F"/>
            </a:solidFill>
            <a:prstDash val="solid"/>
            <a:round/>
            <a:headEnd type="none" w="med" len="med"/>
            <a:tailEnd type="none" w="med" len="med"/>
          </a:ln>
        </p:spPr>
      </p:cxnSp>
      <p:sp>
        <p:nvSpPr>
          <p:cNvPr id="253" name="Google Shape;253;p30"/>
          <p:cNvSpPr txBox="1">
            <a:spLocks noGrp="1"/>
          </p:cNvSpPr>
          <p:nvPr>
            <p:ph type="body" idx="1"/>
          </p:nvPr>
        </p:nvSpPr>
        <p:spPr>
          <a:xfrm>
            <a:off x="504750" y="4403851"/>
            <a:ext cx="8134500" cy="6492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1000" b="1">
                <a:solidFill>
                  <a:srgbClr val="434343"/>
                </a:solidFill>
                <a:latin typeface="Proxima Nova"/>
                <a:ea typeface="Proxima Nova"/>
                <a:cs typeface="Proxima Nova"/>
                <a:sym typeface="Proxima Nova"/>
              </a:rPr>
              <a:t>About The Rooted School</a:t>
            </a:r>
            <a:br>
              <a:rPr lang="en" sz="1000" b="1">
                <a:solidFill>
                  <a:srgbClr val="434343"/>
                </a:solidFill>
                <a:latin typeface="Proxima Nova"/>
                <a:ea typeface="Proxima Nova"/>
                <a:cs typeface="Proxima Nova"/>
                <a:sym typeface="Proxima Nova"/>
              </a:rPr>
            </a:br>
            <a:r>
              <a:rPr lang="en" sz="1000">
                <a:solidFill>
                  <a:srgbClr val="434343"/>
                </a:solidFill>
                <a:latin typeface="Proxima Nova"/>
                <a:ea typeface="Proxima Nova"/>
                <a:cs typeface="Proxima Nova"/>
                <a:sym typeface="Proxima Nova"/>
              </a:rPr>
              <a:t>The mission of The Rooted School is to partner with schools and communities to make mindful social-emotional skills and brain-boosting techniques a part of everyday life as a way to increase academic potential, self-awareness, and resiliency. The Rooted School offers SEL curriculum, a school employee wellness program, and resources for building a stronger home-school connection. Click </a:t>
            </a:r>
            <a:r>
              <a:rPr lang="en" sz="1000" u="sng">
                <a:solidFill>
                  <a:schemeClr val="hlink"/>
                </a:solidFill>
                <a:latin typeface="Proxima Nova"/>
                <a:ea typeface="Proxima Nova"/>
                <a:cs typeface="Proxima Nova"/>
                <a:sym typeface="Proxima Nova"/>
                <a:hlinkClick r:id="rId4"/>
              </a:rPr>
              <a:t>here</a:t>
            </a:r>
            <a:r>
              <a:rPr lang="en" sz="1000">
                <a:solidFill>
                  <a:srgbClr val="434343"/>
                </a:solidFill>
                <a:latin typeface="Proxima Nova"/>
                <a:ea typeface="Proxima Nova"/>
                <a:cs typeface="Proxima Nova"/>
                <a:sym typeface="Proxima Nova"/>
              </a:rPr>
              <a:t> to learn more.</a:t>
            </a:r>
            <a:endParaRPr sz="1000">
              <a:solidFill>
                <a:srgbClr val="434343"/>
              </a:solidFill>
              <a:latin typeface="Proxima Nova"/>
              <a:ea typeface="Proxima Nova"/>
              <a:cs typeface="Proxima Nova"/>
              <a:sym typeface="Proxima Nova"/>
            </a:endParaRPr>
          </a:p>
          <a:p>
            <a:pPr marL="0" lvl="0" indent="0" algn="l" rtl="0">
              <a:spcBef>
                <a:spcPts val="1200"/>
              </a:spcBef>
              <a:spcAft>
                <a:spcPts val="1200"/>
              </a:spcAft>
              <a:buNone/>
            </a:pPr>
            <a:endParaRPr sz="1100">
              <a:solidFill>
                <a:srgbClr val="434343"/>
              </a:solidFill>
              <a:latin typeface="Proxima Nova"/>
              <a:ea typeface="Proxima Nova"/>
              <a:cs typeface="Proxima Nova"/>
              <a:sym typeface="Proxima Nova"/>
            </a:endParaRPr>
          </a:p>
        </p:txBody>
      </p:sp>
      <p:pic>
        <p:nvPicPr>
          <p:cNvPr id="254" name="Google Shape;254;p30">
            <a:hlinkClick r:id="rId5"/>
          </p:cNvPr>
          <p:cNvPicPr preferRelativeResize="0"/>
          <p:nvPr/>
        </p:nvPicPr>
        <p:blipFill>
          <a:blip r:embed="rId6">
            <a:alphaModFix/>
          </a:blip>
          <a:stretch>
            <a:fillRect/>
          </a:stretch>
        </p:blipFill>
        <p:spPr>
          <a:xfrm>
            <a:off x="5674500" y="712994"/>
            <a:ext cx="431527" cy="185113"/>
          </a:xfrm>
          <a:prstGeom prst="rect">
            <a:avLst/>
          </a:prstGeom>
          <a:noFill/>
          <a:ln>
            <a:noFill/>
          </a:ln>
        </p:spPr>
      </p:pic>
      <p:cxnSp>
        <p:nvCxnSpPr>
          <p:cNvPr id="255" name="Google Shape;255;p30"/>
          <p:cNvCxnSpPr/>
          <p:nvPr/>
        </p:nvCxnSpPr>
        <p:spPr>
          <a:xfrm>
            <a:off x="555406" y="4342794"/>
            <a:ext cx="8134500" cy="5400"/>
          </a:xfrm>
          <a:prstGeom prst="straightConnector1">
            <a:avLst/>
          </a:prstGeom>
          <a:noFill/>
          <a:ln w="28575" cap="flat" cmpd="sng">
            <a:solidFill>
              <a:srgbClr val="6AA84F"/>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1"/>
          <p:cNvPicPr preferRelativeResize="0"/>
          <p:nvPr/>
        </p:nvPicPr>
        <p:blipFill>
          <a:blip r:embed="rId3">
            <a:alphaModFix/>
          </a:blip>
          <a:stretch>
            <a:fillRect/>
          </a:stretch>
        </p:blipFill>
        <p:spPr>
          <a:xfrm>
            <a:off x="7679622" y="62156"/>
            <a:ext cx="508919" cy="310656"/>
          </a:xfrm>
          <a:prstGeom prst="rect">
            <a:avLst/>
          </a:prstGeom>
          <a:noFill/>
          <a:ln>
            <a:noFill/>
          </a:ln>
        </p:spPr>
      </p:pic>
      <p:sp>
        <p:nvSpPr>
          <p:cNvPr id="261" name="Google Shape;261;p31"/>
          <p:cNvSpPr txBox="1">
            <a:spLocks noGrp="1"/>
          </p:cNvSpPr>
          <p:nvPr>
            <p:ph type="sldNum" idx="12"/>
          </p:nvPr>
        </p:nvSpPr>
        <p:spPr>
          <a:xfrm>
            <a:off x="10670378" y="2428901"/>
            <a:ext cx="685800" cy="201300"/>
          </a:xfrm>
          <a:prstGeom prst="rect">
            <a:avLst/>
          </a:prstGeom>
        </p:spPr>
        <p:txBody>
          <a:bodyPr spcFirstLastPara="1" wrap="square" lIns="91425" tIns="91425" rIns="91425" bIns="91425" anchor="ctr" anchorCtr="0">
            <a:normAutofit fontScale="25000" lnSpcReduction="20000"/>
          </a:bodyPr>
          <a:lstStyle/>
          <a:p>
            <a:pPr marL="0" lvl="0" indent="0" algn="r" rtl="0">
              <a:spcBef>
                <a:spcPts val="0"/>
              </a:spcBef>
              <a:spcAft>
                <a:spcPts val="0"/>
              </a:spcAft>
              <a:buNone/>
            </a:pPr>
            <a:fld id="{00000000-1234-1234-1234-123412341234}" type="slidenum">
              <a:rPr lang="en">
                <a:solidFill>
                  <a:schemeClr val="accent1"/>
                </a:solidFill>
                <a:latin typeface="Lato"/>
                <a:ea typeface="Lato"/>
                <a:cs typeface="Lato"/>
                <a:sym typeface="Lato"/>
              </a:rPr>
              <a:t>15</a:t>
            </a:fld>
            <a:endParaRPr>
              <a:solidFill>
                <a:schemeClr val="accent1"/>
              </a:solidFill>
              <a:latin typeface="Lato"/>
              <a:ea typeface="Lato"/>
              <a:cs typeface="Lato"/>
              <a:sym typeface="Lato"/>
            </a:endParaRPr>
          </a:p>
        </p:txBody>
      </p:sp>
      <p:sp>
        <p:nvSpPr>
          <p:cNvPr id="262" name="Google Shape;262;p31"/>
          <p:cNvSpPr txBox="1">
            <a:spLocks noGrp="1"/>
          </p:cNvSpPr>
          <p:nvPr>
            <p:ph type="title"/>
          </p:nvPr>
        </p:nvSpPr>
        <p:spPr>
          <a:xfrm>
            <a:off x="152153" y="86272"/>
            <a:ext cx="8520900" cy="286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2300" b="1">
                <a:solidFill>
                  <a:srgbClr val="68BE51"/>
                </a:solidFill>
                <a:latin typeface="Proxima Nova"/>
                <a:ea typeface="Proxima Nova"/>
                <a:cs typeface="Proxima Nova"/>
                <a:sym typeface="Proxima Nova"/>
              </a:rPr>
              <a:t>Strategy #2: Unpacking Educator Identity</a:t>
            </a:r>
            <a:endParaRPr sz="2300" b="1">
              <a:solidFill>
                <a:srgbClr val="68BE51"/>
              </a:solidFill>
              <a:latin typeface="Proxima Nova"/>
              <a:ea typeface="Proxima Nova"/>
              <a:cs typeface="Proxima Nova"/>
              <a:sym typeface="Proxima Nova"/>
            </a:endParaRPr>
          </a:p>
          <a:p>
            <a:pPr marL="0" lvl="0" indent="0" algn="ctr" rtl="0">
              <a:spcBef>
                <a:spcPts val="0"/>
              </a:spcBef>
              <a:spcAft>
                <a:spcPts val="0"/>
              </a:spcAft>
              <a:buNone/>
            </a:pPr>
            <a:endParaRPr sz="2400" b="1" i="1">
              <a:solidFill>
                <a:srgbClr val="434343"/>
              </a:solidFill>
              <a:latin typeface="Proxima Nova"/>
              <a:ea typeface="Proxima Nova"/>
              <a:cs typeface="Proxima Nova"/>
              <a:sym typeface="Proxima Nova"/>
            </a:endParaRPr>
          </a:p>
        </p:txBody>
      </p:sp>
      <p:cxnSp>
        <p:nvCxnSpPr>
          <p:cNvPr id="263" name="Google Shape;263;p31"/>
          <p:cNvCxnSpPr/>
          <p:nvPr/>
        </p:nvCxnSpPr>
        <p:spPr>
          <a:xfrm>
            <a:off x="578469" y="1739071"/>
            <a:ext cx="8088300" cy="1800"/>
          </a:xfrm>
          <a:prstGeom prst="straightConnector1">
            <a:avLst/>
          </a:prstGeom>
          <a:noFill/>
          <a:ln w="28575" cap="flat" cmpd="sng">
            <a:solidFill>
              <a:srgbClr val="6AA84F"/>
            </a:solidFill>
            <a:prstDash val="solid"/>
            <a:round/>
            <a:headEnd type="none" w="med" len="med"/>
            <a:tailEnd type="none" w="med" len="med"/>
          </a:ln>
        </p:spPr>
      </p:cxnSp>
      <p:sp>
        <p:nvSpPr>
          <p:cNvPr id="264" name="Google Shape;264;p31"/>
          <p:cNvSpPr txBox="1">
            <a:spLocks noGrp="1"/>
          </p:cNvSpPr>
          <p:nvPr>
            <p:ph type="body" idx="1"/>
          </p:nvPr>
        </p:nvSpPr>
        <p:spPr>
          <a:xfrm>
            <a:off x="470250" y="1105824"/>
            <a:ext cx="8406900" cy="5469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1200"/>
              </a:spcAft>
              <a:buNone/>
            </a:pPr>
            <a:r>
              <a:rPr lang="en" sz="1300" b="1" u="sng">
                <a:solidFill>
                  <a:srgbClr val="434343"/>
                </a:solidFill>
                <a:latin typeface="Proxima Nova"/>
                <a:ea typeface="Proxima Nova"/>
                <a:cs typeface="Proxima Nova"/>
                <a:sym typeface="Proxima Nova"/>
              </a:rPr>
              <a:t>GOAL:</a:t>
            </a:r>
            <a:br>
              <a:rPr lang="en" sz="1400" b="1" i="1">
                <a:solidFill>
                  <a:srgbClr val="434343"/>
                </a:solidFill>
                <a:latin typeface="Proxima Nova"/>
                <a:ea typeface="Proxima Nova"/>
                <a:cs typeface="Proxima Nova"/>
                <a:sym typeface="Proxima Nova"/>
              </a:rPr>
            </a:br>
            <a:r>
              <a:rPr lang="en" sz="1100">
                <a:solidFill>
                  <a:srgbClr val="434343"/>
                </a:solidFill>
                <a:latin typeface="Proxima Nova"/>
                <a:ea typeface="Proxima Nova"/>
                <a:cs typeface="Proxima Nova"/>
                <a:sym typeface="Proxima Nova"/>
              </a:rPr>
              <a:t>Everyday, educators build relationships with dozens of staff, students, and parents, wearing just as many different hats as coach, parent-figure, counselor, leader, and more. In this activity, learn about the four styles of building relationships (also known as “attachment styles”) and strengthen the way you create relationships while fostering a culture of change in your classroom and school.</a:t>
            </a:r>
            <a:endParaRPr sz="1100">
              <a:solidFill>
                <a:srgbClr val="434343"/>
              </a:solidFill>
              <a:latin typeface="Proxima Nova"/>
              <a:ea typeface="Proxima Nova"/>
              <a:cs typeface="Proxima Nova"/>
              <a:sym typeface="Proxima Nova"/>
            </a:endParaRPr>
          </a:p>
        </p:txBody>
      </p:sp>
      <p:sp>
        <p:nvSpPr>
          <p:cNvPr id="265" name="Google Shape;265;p31"/>
          <p:cNvSpPr txBox="1">
            <a:spLocks noGrp="1"/>
          </p:cNvSpPr>
          <p:nvPr>
            <p:ph type="body" idx="1"/>
          </p:nvPr>
        </p:nvSpPr>
        <p:spPr>
          <a:xfrm>
            <a:off x="470250" y="1808629"/>
            <a:ext cx="8268900" cy="31275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Clr>
                <a:schemeClr val="dk1"/>
              </a:buClr>
              <a:buSzPct val="84615"/>
              <a:buFont typeface="Arial"/>
              <a:buNone/>
            </a:pPr>
            <a:r>
              <a:rPr lang="en" sz="1300" b="1" u="sng">
                <a:solidFill>
                  <a:srgbClr val="434343"/>
                </a:solidFill>
                <a:latin typeface="Proxima Nova"/>
                <a:ea typeface="Proxima Nova"/>
                <a:cs typeface="Proxima Nova"/>
                <a:sym typeface="Proxima Nova"/>
              </a:rPr>
              <a:t>MATERIALS:</a:t>
            </a:r>
            <a:br>
              <a:rPr lang="en" sz="1300" b="1" u="sng">
                <a:solidFill>
                  <a:srgbClr val="434343"/>
                </a:solidFill>
                <a:latin typeface="Proxima Nova"/>
                <a:ea typeface="Proxima Nova"/>
                <a:cs typeface="Proxima Nova"/>
                <a:sym typeface="Proxima Nova"/>
              </a:rPr>
            </a:br>
            <a:r>
              <a:rPr lang="en" sz="1100">
                <a:solidFill>
                  <a:srgbClr val="434343"/>
                </a:solidFill>
                <a:highlight>
                  <a:srgbClr val="FFFFFF"/>
                </a:highlight>
                <a:latin typeface="Proxima Nova"/>
                <a:ea typeface="Proxima Nova"/>
                <a:cs typeface="Proxima Nova"/>
                <a:sym typeface="Proxima Nova"/>
              </a:rPr>
              <a:t>For this exercise, educators can engage independently or with a group. </a:t>
            </a:r>
            <a:r>
              <a:rPr lang="en" sz="1100" b="1">
                <a:solidFill>
                  <a:srgbClr val="0097A7"/>
                </a:solidFill>
                <a:highlight>
                  <a:srgbClr val="FFFFFF"/>
                </a:highlight>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Click here to download the facilitation guide</a:t>
            </a:r>
            <a:r>
              <a:rPr lang="en" sz="1100">
                <a:solidFill>
                  <a:srgbClr val="434343"/>
                </a:solidFill>
                <a:highlight>
                  <a:srgbClr val="FFFFFF"/>
                </a:highlight>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endParaRPr sz="1300" b="1" u="sng">
              <a:solidFill>
                <a:srgbClr val="434343"/>
              </a:solidFill>
              <a:latin typeface="Proxima Nova"/>
              <a:ea typeface="Proxima Nova"/>
              <a:cs typeface="Proxima Nova"/>
              <a:sym typeface="Proxima Nova"/>
            </a:endParaRPr>
          </a:p>
          <a:p>
            <a:pPr marL="0" lvl="0" indent="0" algn="l" rtl="0">
              <a:spcBef>
                <a:spcPts val="1200"/>
              </a:spcBef>
              <a:spcAft>
                <a:spcPts val="0"/>
              </a:spcAft>
              <a:buNone/>
            </a:pPr>
            <a:r>
              <a:rPr lang="en" sz="1300" b="1" u="sng">
                <a:solidFill>
                  <a:srgbClr val="434343"/>
                </a:solidFill>
                <a:latin typeface="Proxima Nova"/>
                <a:ea typeface="Proxima Nova"/>
                <a:cs typeface="Proxima Nova"/>
                <a:sym typeface="Proxima Nova"/>
              </a:rPr>
              <a:t>INTRODUCTION:</a:t>
            </a:r>
            <a:br>
              <a:rPr lang="en" sz="1100">
                <a:solidFill>
                  <a:srgbClr val="434343"/>
                </a:solidFill>
                <a:highlight>
                  <a:srgbClr val="FFFFFF"/>
                </a:highlight>
                <a:latin typeface="Proxima Nova"/>
                <a:ea typeface="Proxima Nova"/>
                <a:cs typeface="Proxima Nova"/>
                <a:sym typeface="Proxima Nova"/>
              </a:rPr>
            </a:br>
            <a:r>
              <a:rPr lang="en" sz="1100">
                <a:solidFill>
                  <a:srgbClr val="434343"/>
                </a:solidFill>
                <a:highlight>
                  <a:srgbClr val="FFFFFF"/>
                </a:highlight>
                <a:latin typeface="Proxima Nova"/>
                <a:ea typeface="Proxima Nova"/>
                <a:cs typeface="Proxima Nova"/>
                <a:sym typeface="Proxima Nova"/>
              </a:rPr>
              <a:t>Relationships drive learning and yet how much do we really know about our own styles of building relationships, as people and as educators? This exercise will share the science-backed research on relationship styles, also known as attachment styles, so that you can begin to understand yourself and others more.</a:t>
            </a:r>
            <a:endParaRPr sz="1100">
              <a:solidFill>
                <a:srgbClr val="434343"/>
              </a:solidFill>
              <a:highlight>
                <a:srgbClr val="FFFFFF"/>
              </a:highlight>
              <a:latin typeface="Proxima Nova"/>
              <a:ea typeface="Proxima Nova"/>
              <a:cs typeface="Proxima Nova"/>
              <a:sym typeface="Proxima Nova"/>
            </a:endParaRPr>
          </a:p>
          <a:p>
            <a:pPr marL="0" lvl="0" indent="0" algn="l" rtl="0">
              <a:spcBef>
                <a:spcPts val="800"/>
              </a:spcBef>
              <a:spcAft>
                <a:spcPts val="0"/>
              </a:spcAft>
              <a:buNone/>
            </a:pPr>
            <a:r>
              <a:rPr lang="en" sz="1300" b="1" u="sng">
                <a:solidFill>
                  <a:srgbClr val="434343"/>
                </a:solidFill>
                <a:highlight>
                  <a:srgbClr val="FFFFFF"/>
                </a:highlight>
                <a:latin typeface="Proxima Nova"/>
                <a:ea typeface="Proxima Nova"/>
                <a:cs typeface="Proxima Nova"/>
                <a:sym typeface="Proxima Nova"/>
              </a:rPr>
              <a:t>WHAT IS AN ATTACHMENT STYLE?</a:t>
            </a:r>
            <a:br>
              <a:rPr lang="en" sz="1300" b="1" u="sng">
                <a:solidFill>
                  <a:srgbClr val="434343"/>
                </a:solidFill>
                <a:highlight>
                  <a:srgbClr val="FFFFFF"/>
                </a:highlight>
                <a:latin typeface="Proxima Nova"/>
                <a:ea typeface="Proxima Nova"/>
                <a:cs typeface="Proxima Nova"/>
                <a:sym typeface="Proxima Nova"/>
              </a:rPr>
            </a:br>
            <a:r>
              <a:rPr lang="en" sz="1100">
                <a:solidFill>
                  <a:srgbClr val="434343"/>
                </a:solidFill>
                <a:highlight>
                  <a:srgbClr val="FFFFFF"/>
                </a:highlight>
                <a:latin typeface="Proxima Nova"/>
                <a:ea typeface="Proxima Nova"/>
                <a:cs typeface="Proxima Nova"/>
                <a:sym typeface="Proxima Nova"/>
              </a:rPr>
              <a:t>Attachment styles describe the way we build relationships throughout our lives. The way we relate to both children and adults (i.e. our attachment style) is a manifestation of whether we learned in our earliest childhood relationships to trust others and trust ourselves. While attachment styles are malleable throughout the lifespan, they are predominantly shaped by our earliest relationships with parents or caregivers. When we have secure early relationships with caregivers, we develop a secure attachment style. When we have insecure early relationships with caregivers, we develop an insecure attachment style. While there are two categories of attachment styles (called Secure Attachment and Insecure Attachment), there are actually four distinct styles. </a:t>
            </a:r>
            <a:endParaRPr sz="1100">
              <a:solidFill>
                <a:srgbClr val="434343"/>
              </a:solidFill>
              <a:highlight>
                <a:srgbClr val="FFFFFF"/>
              </a:highlight>
              <a:latin typeface="Proxima Nova"/>
              <a:ea typeface="Proxima Nova"/>
              <a:cs typeface="Proxima Nova"/>
              <a:sym typeface="Proxima Nova"/>
            </a:endParaRPr>
          </a:p>
          <a:p>
            <a:pPr marL="0" lvl="0" indent="0" algn="l" rtl="0">
              <a:spcBef>
                <a:spcPts val="800"/>
              </a:spcBef>
              <a:spcAft>
                <a:spcPts val="0"/>
              </a:spcAft>
              <a:buNone/>
            </a:pPr>
            <a:r>
              <a:rPr lang="en" sz="1100">
                <a:solidFill>
                  <a:srgbClr val="434343"/>
                </a:solidFill>
                <a:highlight>
                  <a:srgbClr val="FFFFFF"/>
                </a:highlight>
                <a:latin typeface="Proxima Nova"/>
                <a:ea typeface="Proxima Nova"/>
                <a:cs typeface="Proxima Nova"/>
                <a:sym typeface="Proxima Nova"/>
              </a:rPr>
              <a:t>One of these four attachment styles is called secure attachment, and the other three are different types of insecure attachment styles that result from different kinds of early insecure relationships. These insecure attachment styles are called:</a:t>
            </a:r>
            <a:endParaRPr sz="1100">
              <a:solidFill>
                <a:srgbClr val="434343"/>
              </a:solidFill>
              <a:highlight>
                <a:srgbClr val="FFFFFF"/>
              </a:highlight>
              <a:latin typeface="Proxima Nova"/>
              <a:ea typeface="Proxima Nova"/>
              <a:cs typeface="Proxima Nova"/>
              <a:sym typeface="Proxima Nova"/>
            </a:endParaRPr>
          </a:p>
          <a:p>
            <a:pPr marL="457200" lvl="0" indent="-277495" algn="l" rtl="0">
              <a:spcBef>
                <a:spcPts val="800"/>
              </a:spcBef>
              <a:spcAft>
                <a:spcPts val="0"/>
              </a:spcAft>
              <a:buClr>
                <a:srgbClr val="434343"/>
              </a:buClr>
              <a:buSzPct val="100000"/>
              <a:buFont typeface="Proxima Nova"/>
              <a:buChar char="●"/>
            </a:pPr>
            <a:r>
              <a:rPr lang="en" sz="1100">
                <a:solidFill>
                  <a:srgbClr val="434343"/>
                </a:solidFill>
                <a:highlight>
                  <a:srgbClr val="FFFFFF"/>
                </a:highlight>
                <a:latin typeface="Proxima Nova"/>
                <a:ea typeface="Proxima Nova"/>
                <a:cs typeface="Proxima Nova"/>
                <a:sym typeface="Proxima Nova"/>
              </a:rPr>
              <a:t>Anxious attachment</a:t>
            </a:r>
            <a:endParaRPr sz="1100">
              <a:solidFill>
                <a:srgbClr val="434343"/>
              </a:solidFill>
              <a:highlight>
                <a:srgbClr val="FFFFFF"/>
              </a:highlight>
              <a:latin typeface="Proxima Nova"/>
              <a:ea typeface="Proxima Nova"/>
              <a:cs typeface="Proxima Nova"/>
              <a:sym typeface="Proxima Nova"/>
            </a:endParaRPr>
          </a:p>
          <a:p>
            <a:pPr marL="457200" lvl="0" indent="-277495" algn="l" rtl="0">
              <a:spcBef>
                <a:spcPts val="0"/>
              </a:spcBef>
              <a:spcAft>
                <a:spcPts val="0"/>
              </a:spcAft>
              <a:buClr>
                <a:srgbClr val="434343"/>
              </a:buClr>
              <a:buSzPct val="100000"/>
              <a:buFont typeface="Proxima Nova"/>
              <a:buChar char="●"/>
            </a:pPr>
            <a:r>
              <a:rPr lang="en" sz="1100">
                <a:solidFill>
                  <a:srgbClr val="434343"/>
                </a:solidFill>
                <a:highlight>
                  <a:srgbClr val="FFFFFF"/>
                </a:highlight>
                <a:latin typeface="Proxima Nova"/>
                <a:ea typeface="Proxima Nova"/>
                <a:cs typeface="Proxima Nova"/>
                <a:sym typeface="Proxima Nova"/>
              </a:rPr>
              <a:t>Avoidant attachment</a:t>
            </a:r>
            <a:endParaRPr sz="1100">
              <a:solidFill>
                <a:srgbClr val="434343"/>
              </a:solidFill>
              <a:highlight>
                <a:srgbClr val="FFFFFF"/>
              </a:highlight>
              <a:latin typeface="Proxima Nova"/>
              <a:ea typeface="Proxima Nova"/>
              <a:cs typeface="Proxima Nova"/>
              <a:sym typeface="Proxima Nova"/>
            </a:endParaRPr>
          </a:p>
          <a:p>
            <a:pPr marL="457200" lvl="0" indent="-277495" algn="l" rtl="0">
              <a:spcBef>
                <a:spcPts val="0"/>
              </a:spcBef>
              <a:spcAft>
                <a:spcPts val="0"/>
              </a:spcAft>
              <a:buClr>
                <a:srgbClr val="434343"/>
              </a:buClr>
              <a:buSzPct val="100000"/>
              <a:buFont typeface="Proxima Nova"/>
              <a:buChar char="●"/>
            </a:pPr>
            <a:r>
              <a:rPr lang="en" sz="1100">
                <a:solidFill>
                  <a:srgbClr val="434343"/>
                </a:solidFill>
                <a:highlight>
                  <a:srgbClr val="FFFFFF"/>
                </a:highlight>
                <a:latin typeface="Proxima Nova"/>
                <a:ea typeface="Proxima Nova"/>
                <a:cs typeface="Proxima Nova"/>
                <a:sym typeface="Proxima Nova"/>
              </a:rPr>
              <a:t>Disorganized attachment</a:t>
            </a:r>
            <a:endParaRPr sz="1100">
              <a:solidFill>
                <a:srgbClr val="434343"/>
              </a:solidFill>
              <a:highlight>
                <a:srgbClr val="FFFFFF"/>
              </a:highlight>
              <a:latin typeface="Proxima Nova"/>
              <a:ea typeface="Proxima Nova"/>
              <a:cs typeface="Proxima Nova"/>
              <a:sym typeface="Proxima Nova"/>
            </a:endParaRPr>
          </a:p>
          <a:p>
            <a:pPr marL="0" lvl="0" indent="0" algn="l" rtl="0">
              <a:spcBef>
                <a:spcPts val="800"/>
              </a:spcBef>
              <a:spcAft>
                <a:spcPts val="0"/>
              </a:spcAft>
              <a:buClr>
                <a:schemeClr val="dk1"/>
              </a:buClr>
              <a:buSzPct val="100000"/>
              <a:buFont typeface="Arial"/>
              <a:buNone/>
            </a:pPr>
            <a:endParaRPr sz="1100">
              <a:solidFill>
                <a:schemeClr val="dk1"/>
              </a:solidFill>
            </a:endParaRPr>
          </a:p>
          <a:p>
            <a:pPr marL="0" lvl="0" indent="0" algn="l" rtl="0">
              <a:spcBef>
                <a:spcPts val="0"/>
              </a:spcBef>
              <a:spcAft>
                <a:spcPts val="1200"/>
              </a:spcAft>
              <a:buNone/>
            </a:pPr>
            <a:endParaRPr sz="1400">
              <a:solidFill>
                <a:srgbClr val="434343"/>
              </a:solidFill>
              <a:latin typeface="Proxima Nova"/>
              <a:ea typeface="Proxima Nova"/>
              <a:cs typeface="Proxima Nova"/>
              <a:sym typeface="Proxima Nova"/>
            </a:endParaRPr>
          </a:p>
        </p:txBody>
      </p:sp>
      <p:cxnSp>
        <p:nvCxnSpPr>
          <p:cNvPr id="266" name="Google Shape;266;p31"/>
          <p:cNvCxnSpPr/>
          <p:nvPr/>
        </p:nvCxnSpPr>
        <p:spPr>
          <a:xfrm>
            <a:off x="555406" y="1053070"/>
            <a:ext cx="8134500" cy="5400"/>
          </a:xfrm>
          <a:prstGeom prst="straightConnector1">
            <a:avLst/>
          </a:prstGeom>
          <a:noFill/>
          <a:ln w="28575" cap="flat" cmpd="sng">
            <a:solidFill>
              <a:srgbClr val="6AA84F"/>
            </a:solidFill>
            <a:prstDash val="solid"/>
            <a:round/>
            <a:headEnd type="none" w="med" len="med"/>
            <a:tailEnd type="none" w="med" len="med"/>
          </a:ln>
        </p:spPr>
      </p:cxnSp>
      <p:sp>
        <p:nvSpPr>
          <p:cNvPr id="267" name="Google Shape;267;p31"/>
          <p:cNvSpPr txBox="1"/>
          <p:nvPr/>
        </p:nvSpPr>
        <p:spPr>
          <a:xfrm>
            <a:off x="739406" y="718645"/>
            <a:ext cx="7346400" cy="1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i="1">
                <a:latin typeface="Proxima Nova"/>
                <a:ea typeface="Proxima Nova"/>
                <a:cs typeface="Proxima Nova"/>
                <a:sym typeface="Proxima Nova"/>
              </a:rPr>
              <a:t>via FuelEd</a:t>
            </a:r>
            <a:endParaRPr sz="1200" i="1"/>
          </a:p>
        </p:txBody>
      </p:sp>
      <p:pic>
        <p:nvPicPr>
          <p:cNvPr id="268" name="Google Shape;268;p31">
            <a:hlinkClick r:id="rId5"/>
          </p:cNvPr>
          <p:cNvPicPr preferRelativeResize="0"/>
          <p:nvPr/>
        </p:nvPicPr>
        <p:blipFill>
          <a:blip r:embed="rId6">
            <a:alphaModFix/>
          </a:blip>
          <a:stretch>
            <a:fillRect/>
          </a:stretch>
        </p:blipFill>
        <p:spPr>
          <a:xfrm>
            <a:off x="5070625" y="718638"/>
            <a:ext cx="444211" cy="143135"/>
          </a:xfrm>
          <a:prstGeom prst="rect">
            <a:avLst/>
          </a:prstGeom>
          <a:noFill/>
          <a:ln>
            <a:noFill/>
          </a:ln>
        </p:spPr>
      </p:pic>
      <p:sp>
        <p:nvSpPr>
          <p:cNvPr id="269" name="Google Shape;269;p31"/>
          <p:cNvSpPr txBox="1">
            <a:spLocks noGrp="1"/>
          </p:cNvSpPr>
          <p:nvPr>
            <p:ph type="body" idx="1"/>
          </p:nvPr>
        </p:nvSpPr>
        <p:spPr>
          <a:xfrm>
            <a:off x="504750" y="4520749"/>
            <a:ext cx="8134500" cy="649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1000" b="1">
                <a:solidFill>
                  <a:srgbClr val="434343"/>
                </a:solidFill>
                <a:latin typeface="Proxima Nova"/>
                <a:ea typeface="Proxima Nova"/>
                <a:cs typeface="Proxima Nova"/>
                <a:sym typeface="Proxima Nova"/>
              </a:rPr>
              <a:t>About FuelEd</a:t>
            </a:r>
            <a:br>
              <a:rPr lang="en" sz="1000" b="1">
                <a:solidFill>
                  <a:srgbClr val="434343"/>
                </a:solidFill>
                <a:latin typeface="Proxima Nova"/>
                <a:ea typeface="Proxima Nova"/>
                <a:cs typeface="Proxima Nova"/>
                <a:sym typeface="Proxima Nova"/>
              </a:rPr>
            </a:br>
            <a:r>
              <a:rPr lang="en" sz="1000">
                <a:solidFill>
                  <a:srgbClr val="434343"/>
                </a:solidFill>
                <a:highlight>
                  <a:srgbClr val="FFFFFF"/>
                </a:highlight>
                <a:latin typeface="Proxima Nova"/>
                <a:ea typeface="Proxima Nova"/>
                <a:cs typeface="Proxima Nova"/>
                <a:sym typeface="Proxima Nova"/>
              </a:rPr>
              <a:t>FuelEd a gap in educator preparation and development by equipping educators with the social and emotional competencies essential for building relationships in schools. Their mission is to develop emotionally-intelligent educators who build relationship-driven schools. Click </a:t>
            </a:r>
            <a:r>
              <a:rPr lang="en" sz="1000" u="sng">
                <a:solidFill>
                  <a:schemeClr val="accent5"/>
                </a:solidFill>
                <a:highlight>
                  <a:srgbClr val="FFFFFF"/>
                </a:highlight>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here</a:t>
            </a:r>
            <a:r>
              <a:rPr lang="en" sz="1000">
                <a:solidFill>
                  <a:srgbClr val="434343"/>
                </a:solidFill>
                <a:highlight>
                  <a:srgbClr val="FFFFFF"/>
                </a:highlight>
                <a:latin typeface="Proxima Nova"/>
                <a:ea typeface="Proxima Nova"/>
                <a:cs typeface="Proxima Nova"/>
                <a:sym typeface="Proxima Nova"/>
              </a:rPr>
              <a:t> to learn more.</a:t>
            </a:r>
            <a:endParaRPr sz="1000">
              <a:solidFill>
                <a:srgbClr val="434343"/>
              </a:solidFill>
              <a:latin typeface="Proxima Nova"/>
              <a:ea typeface="Proxima Nova"/>
              <a:cs typeface="Proxima Nova"/>
              <a:sym typeface="Proxima Nova"/>
            </a:endParaRPr>
          </a:p>
          <a:p>
            <a:pPr marL="0" lvl="0" indent="0" algn="l" rtl="0">
              <a:spcBef>
                <a:spcPts val="1200"/>
              </a:spcBef>
              <a:spcAft>
                <a:spcPts val="0"/>
              </a:spcAft>
              <a:buNone/>
            </a:pPr>
            <a:endParaRPr sz="1100">
              <a:solidFill>
                <a:srgbClr val="434343"/>
              </a:solidFill>
              <a:latin typeface="Proxima Nova"/>
              <a:ea typeface="Proxima Nova"/>
              <a:cs typeface="Proxima Nova"/>
              <a:sym typeface="Proxima Nova"/>
            </a:endParaRPr>
          </a:p>
          <a:p>
            <a:pPr marL="0" lvl="0" indent="0" algn="l" rtl="0">
              <a:spcBef>
                <a:spcPts val="1200"/>
              </a:spcBef>
              <a:spcAft>
                <a:spcPts val="1200"/>
              </a:spcAft>
              <a:buNone/>
            </a:pPr>
            <a:endParaRPr sz="1000" b="1">
              <a:solidFill>
                <a:srgbClr val="434343"/>
              </a:solidFill>
              <a:latin typeface="Proxima Nova"/>
              <a:ea typeface="Proxima Nova"/>
              <a:cs typeface="Proxima Nova"/>
              <a:sym typeface="Proxima Nova"/>
            </a:endParaRPr>
          </a:p>
        </p:txBody>
      </p:sp>
      <p:cxnSp>
        <p:nvCxnSpPr>
          <p:cNvPr id="270" name="Google Shape;270;p31"/>
          <p:cNvCxnSpPr/>
          <p:nvPr/>
        </p:nvCxnSpPr>
        <p:spPr>
          <a:xfrm>
            <a:off x="555406" y="4498658"/>
            <a:ext cx="8134500" cy="5400"/>
          </a:xfrm>
          <a:prstGeom prst="straightConnector1">
            <a:avLst/>
          </a:prstGeom>
          <a:noFill/>
          <a:ln w="28575" cap="flat" cmpd="sng">
            <a:solidFill>
              <a:srgbClr val="6AA84F"/>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2" descr="School shooting in Butte, Montana on school grounds  of Jeremy Bullock." title="Jeremy Bullock School Safety Memorial Dedication Ceremony 1995">
            <a:hlinkClick r:id="rId3"/>
          </p:cNvPr>
          <p:cNvPicPr preferRelativeResize="0"/>
          <p:nvPr/>
        </p:nvPicPr>
        <p:blipFill>
          <a:blip r:embed="rId4">
            <a:alphaModFix/>
          </a:blip>
          <a:stretch>
            <a:fillRect/>
          </a:stretch>
        </p:blipFill>
        <p:spPr>
          <a:xfrm>
            <a:off x="1155051" y="61925"/>
            <a:ext cx="6910950" cy="5081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8"/>
          <p:cNvSpPr/>
          <p:nvPr/>
        </p:nvSpPr>
        <p:spPr>
          <a:xfrm>
            <a:off x="0"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6" name="Google Shape;126;p18"/>
          <p:cNvSpPr txBox="1">
            <a:spLocks noGrp="1"/>
          </p:cNvSpPr>
          <p:nvPr>
            <p:ph type="title"/>
          </p:nvPr>
        </p:nvSpPr>
        <p:spPr>
          <a:xfrm>
            <a:off x="3973322" y="246888"/>
            <a:ext cx="4688400" cy="13374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sz="4100" b="1"/>
              <a:t>Our Time Together</a:t>
            </a:r>
            <a:br>
              <a:rPr lang="en" sz="4100" b="1"/>
            </a:br>
            <a:endParaRPr sz="4100"/>
          </a:p>
        </p:txBody>
      </p:sp>
      <p:pic>
        <p:nvPicPr>
          <p:cNvPr id="127" name="Google Shape;127;p18" descr="Plant growing in a concrete crack"/>
          <p:cNvPicPr preferRelativeResize="0"/>
          <p:nvPr/>
        </p:nvPicPr>
        <p:blipFill rotWithShape="1">
          <a:blip r:embed="rId3">
            <a:alphaModFix/>
          </a:blip>
          <a:srcRect l="18201" r="36465"/>
          <a:stretch/>
        </p:blipFill>
        <p:spPr>
          <a:xfrm>
            <a:off x="1" y="8"/>
            <a:ext cx="3493008" cy="514350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28" name="Google Shape;128;p18"/>
          <p:cNvSpPr/>
          <p:nvPr/>
        </p:nvSpPr>
        <p:spPr>
          <a:xfrm>
            <a:off x="3973322" y="1781210"/>
            <a:ext cx="3182692" cy="13716"/>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9" name="Google Shape;129;p18"/>
          <p:cNvSpPr txBox="1">
            <a:spLocks noGrp="1"/>
          </p:cNvSpPr>
          <p:nvPr>
            <p:ph type="body" idx="1"/>
          </p:nvPr>
        </p:nvSpPr>
        <p:spPr>
          <a:xfrm>
            <a:off x="3973322" y="2029968"/>
            <a:ext cx="5072400" cy="2613000"/>
          </a:xfrm>
          <a:prstGeom prst="rect">
            <a:avLst/>
          </a:prstGeom>
          <a:noFill/>
          <a:ln>
            <a:noFill/>
          </a:ln>
        </p:spPr>
        <p:txBody>
          <a:bodyPr spcFirstLastPara="1" wrap="square" lIns="68575" tIns="34275" rIns="68575" bIns="34275" anchor="t" anchorCtr="0">
            <a:normAutofit lnSpcReduction="10000"/>
          </a:bodyPr>
          <a:lstStyle/>
          <a:p>
            <a:pPr marL="177800" lvl="0" indent="-171450" algn="l" rtl="0">
              <a:lnSpc>
                <a:spcPct val="90000"/>
              </a:lnSpc>
              <a:spcBef>
                <a:spcPts val="0"/>
              </a:spcBef>
              <a:spcAft>
                <a:spcPts val="0"/>
              </a:spcAft>
              <a:buClr>
                <a:schemeClr val="dk1"/>
              </a:buClr>
              <a:buSzPts val="2100"/>
              <a:buChar char="●"/>
            </a:pPr>
            <a:r>
              <a:rPr lang="en"/>
              <a:t>Strength-Based SEL for Adults</a:t>
            </a:r>
            <a:endParaRPr/>
          </a:p>
          <a:p>
            <a:pPr marL="177800" lvl="0" indent="-171450" algn="l" rtl="0">
              <a:lnSpc>
                <a:spcPct val="90000"/>
              </a:lnSpc>
              <a:spcBef>
                <a:spcPts val="800"/>
              </a:spcBef>
              <a:spcAft>
                <a:spcPts val="0"/>
              </a:spcAft>
              <a:buClr>
                <a:schemeClr val="dk1"/>
              </a:buClr>
              <a:buSzPts val="2100"/>
              <a:buChar char="●"/>
            </a:pPr>
            <a:r>
              <a:rPr lang="en"/>
              <a:t>Crisis, Change, and How to Lead as a teacher, administrator, or paraprofessional</a:t>
            </a:r>
            <a:endParaRPr/>
          </a:p>
          <a:p>
            <a:pPr marL="177800" lvl="0" indent="-171450" algn="l" rtl="0">
              <a:lnSpc>
                <a:spcPct val="90000"/>
              </a:lnSpc>
              <a:spcBef>
                <a:spcPts val="800"/>
              </a:spcBef>
              <a:spcAft>
                <a:spcPts val="0"/>
              </a:spcAft>
              <a:buClr>
                <a:schemeClr val="dk1"/>
              </a:buClr>
              <a:buSzPts val="2100"/>
              <a:buChar char="●"/>
            </a:pPr>
            <a:r>
              <a:rPr lang="en"/>
              <a:t>Systemic support of Strength-Based SEL</a:t>
            </a:r>
            <a:endParaRPr/>
          </a:p>
          <a:p>
            <a:pPr marL="177800" lvl="0" indent="-171450" algn="l" rtl="0">
              <a:lnSpc>
                <a:spcPct val="90000"/>
              </a:lnSpc>
              <a:spcBef>
                <a:spcPts val="800"/>
              </a:spcBef>
              <a:spcAft>
                <a:spcPts val="0"/>
              </a:spcAft>
              <a:buClr>
                <a:schemeClr val="dk1"/>
              </a:buClr>
              <a:buSzPts val="2100"/>
              <a:buChar char="●"/>
            </a:pPr>
            <a:r>
              <a:rPr lang="en"/>
              <a:t>Activities to reinforce Strength-Based SEL</a:t>
            </a:r>
            <a:endParaRPr/>
          </a:p>
          <a:p>
            <a:pPr marL="177800" lvl="0" indent="0" algn="l" rtl="0">
              <a:lnSpc>
                <a:spcPct val="90000"/>
              </a:lnSpc>
              <a:spcBef>
                <a:spcPts val="800"/>
              </a:spcBef>
              <a:spcAft>
                <a:spcPts val="0"/>
              </a:spcAft>
              <a:buNone/>
            </a:pPr>
            <a:endParaRPr/>
          </a:p>
          <a:p>
            <a:pPr marL="177800" lvl="0" indent="-76200" algn="l" rtl="0">
              <a:lnSpc>
                <a:spcPct val="90000"/>
              </a:lnSpc>
              <a:spcBef>
                <a:spcPts val="800"/>
              </a:spcBef>
              <a:spcAft>
                <a:spcPts val="0"/>
              </a:spcAft>
              <a:buClr>
                <a:schemeClr val="dk1"/>
              </a:buClr>
              <a:buSzPts val="1700"/>
              <a:buNone/>
            </a:pPr>
            <a:endParaRPr sz="1700"/>
          </a:p>
          <a:p>
            <a:pPr marL="0" lvl="0" indent="0" algn="l" rtl="0">
              <a:lnSpc>
                <a:spcPct val="90000"/>
              </a:lnSpc>
              <a:spcBef>
                <a:spcPts val="800"/>
              </a:spcBef>
              <a:spcAft>
                <a:spcPts val="1200"/>
              </a:spcAft>
              <a:buClr>
                <a:schemeClr val="dk1"/>
              </a:buClr>
              <a:buSzPts val="1700"/>
              <a:buNone/>
            </a:pP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ctrTitle"/>
          </p:nvPr>
        </p:nvSpPr>
        <p:spPr>
          <a:xfrm>
            <a:off x="3384525" y="103600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You’re It! </a:t>
            </a:r>
            <a:endParaRPr/>
          </a:p>
        </p:txBody>
      </p:sp>
      <p:sp>
        <p:nvSpPr>
          <p:cNvPr id="135" name="Google Shape;135;p19"/>
          <p:cNvSpPr txBox="1">
            <a:spLocks noGrp="1"/>
          </p:cNvSpPr>
          <p:nvPr>
            <p:ph type="subTitle" idx="1"/>
          </p:nvPr>
        </p:nvSpPr>
        <p:spPr>
          <a:xfrm>
            <a:off x="3920175" y="2074875"/>
            <a:ext cx="4649700" cy="17859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2258" b="1"/>
              <a:t>Crisis, Change, and How to Lead When It Matters!</a:t>
            </a:r>
            <a:endParaRPr sz="2258" b="1"/>
          </a:p>
          <a:p>
            <a:pPr marL="0" lvl="0" indent="0" algn="l" rtl="0">
              <a:spcBef>
                <a:spcPts val="0"/>
              </a:spcBef>
              <a:spcAft>
                <a:spcPts val="0"/>
              </a:spcAft>
              <a:buNone/>
            </a:pPr>
            <a:endParaRPr sz="2258" b="1"/>
          </a:p>
          <a:p>
            <a:pPr marL="0" lvl="0" indent="0" algn="l" rtl="0">
              <a:spcBef>
                <a:spcPts val="0"/>
              </a:spcBef>
              <a:spcAft>
                <a:spcPts val="0"/>
              </a:spcAft>
              <a:buNone/>
            </a:pPr>
            <a:r>
              <a:rPr lang="en" sz="1885" b="1"/>
              <a:t>Learn to practices our values.</a:t>
            </a:r>
            <a:endParaRPr sz="1885" b="1"/>
          </a:p>
          <a:p>
            <a:pPr marL="0" lvl="0" indent="0" algn="l" rtl="0">
              <a:spcBef>
                <a:spcPts val="0"/>
              </a:spcBef>
              <a:spcAft>
                <a:spcPts val="0"/>
              </a:spcAft>
              <a:buNone/>
            </a:pPr>
            <a:endParaRPr/>
          </a:p>
          <a:p>
            <a:pPr marL="0" lvl="0" indent="0" algn="l" rtl="0">
              <a:spcBef>
                <a:spcPts val="0"/>
              </a:spcBef>
              <a:spcAft>
                <a:spcPts val="0"/>
              </a:spcAft>
              <a:buNone/>
            </a:pPr>
            <a:r>
              <a:rPr lang="en" sz="1742" b="1"/>
              <a:t>*review list </a:t>
            </a:r>
            <a:endParaRPr sz="1742" b="1"/>
          </a:p>
          <a:p>
            <a:pPr marL="0" lvl="0" indent="0" algn="l" rtl="0">
              <a:spcBef>
                <a:spcPts val="0"/>
              </a:spcBef>
              <a:spcAft>
                <a:spcPts val="0"/>
              </a:spcAft>
              <a:buNone/>
            </a:pPr>
            <a:r>
              <a:rPr lang="en" sz="1742" b="1"/>
              <a:t>+individually list 10 top values</a:t>
            </a:r>
            <a:endParaRPr sz="1742" b="1"/>
          </a:p>
          <a:p>
            <a:pPr marL="0" lvl="0" indent="0" algn="l" rtl="0">
              <a:spcBef>
                <a:spcPts val="0"/>
              </a:spcBef>
              <a:spcAft>
                <a:spcPts val="0"/>
              </a:spcAft>
              <a:buNone/>
            </a:pPr>
            <a:r>
              <a:rPr lang="en" sz="1742" b="1"/>
              <a:t>*reduce your list to 5 top values</a:t>
            </a:r>
            <a:endParaRPr sz="1742" b="1"/>
          </a:p>
          <a:p>
            <a:pPr marL="0" lvl="0" indent="0" algn="l" rtl="0">
              <a:spcBef>
                <a:spcPts val="0"/>
              </a:spcBef>
              <a:spcAft>
                <a:spcPts val="0"/>
              </a:spcAft>
              <a:buNone/>
            </a:pPr>
            <a:r>
              <a:rPr lang="en" sz="1742" b="1"/>
              <a:t>*reduce your list to your 3 top values</a:t>
            </a:r>
            <a:endParaRPr sz="1742" b="1"/>
          </a:p>
          <a:p>
            <a:pPr marL="0" lvl="0" indent="0" algn="l" rtl="0">
              <a:spcBef>
                <a:spcPts val="0"/>
              </a:spcBef>
              <a:spcAft>
                <a:spcPts val="0"/>
              </a:spcAft>
              <a:buNone/>
            </a:pPr>
            <a:r>
              <a:rPr lang="en" sz="1742" b="1"/>
              <a:t>*take 5 minutes each in your group to discuss your top value</a:t>
            </a:r>
            <a:endParaRPr sz="1742" b="1"/>
          </a:p>
        </p:txBody>
      </p:sp>
      <p:pic>
        <p:nvPicPr>
          <p:cNvPr id="136" name="Google Shape;136;p19"/>
          <p:cNvPicPr preferRelativeResize="0"/>
          <p:nvPr/>
        </p:nvPicPr>
        <p:blipFill>
          <a:blip r:embed="rId3">
            <a:alphaModFix/>
          </a:blip>
          <a:stretch>
            <a:fillRect/>
          </a:stretch>
        </p:blipFill>
        <p:spPr>
          <a:xfrm>
            <a:off x="-727962" y="160425"/>
            <a:ext cx="3857626"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0"/>
          <p:cNvPicPr preferRelativeResize="0"/>
          <p:nvPr/>
        </p:nvPicPr>
        <p:blipFill rotWithShape="1">
          <a:blip r:embed="rId3">
            <a:alphaModFix/>
          </a:blip>
          <a:srcRect t="15238" b="15245"/>
          <a:stretch/>
        </p:blipFill>
        <p:spPr>
          <a:xfrm>
            <a:off x="673800" y="539250"/>
            <a:ext cx="7796400" cy="4064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21"/>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8" name="Google Shape;148;p21"/>
          <p:cNvSpPr txBox="1">
            <a:spLocks noGrp="1"/>
          </p:cNvSpPr>
          <p:nvPr>
            <p:ph type="title"/>
          </p:nvPr>
        </p:nvSpPr>
        <p:spPr>
          <a:xfrm>
            <a:off x="750339" y="1207518"/>
            <a:ext cx="2293800" cy="10929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sz="3000"/>
              <a:t>What does this picture remind you of?</a:t>
            </a:r>
            <a:endParaRPr/>
          </a:p>
        </p:txBody>
      </p:sp>
      <p:grpSp>
        <p:nvGrpSpPr>
          <p:cNvPr id="149" name="Google Shape;149;p21"/>
          <p:cNvGrpSpPr/>
          <p:nvPr/>
        </p:nvGrpSpPr>
        <p:grpSpPr>
          <a:xfrm>
            <a:off x="353982" y="388982"/>
            <a:ext cx="846280" cy="635400"/>
            <a:chOff x="8183879" y="1000124"/>
            <a:chExt cx="1562266" cy="1172974"/>
          </a:xfrm>
        </p:grpSpPr>
        <p:sp>
          <p:nvSpPr>
            <p:cNvPr id="150" name="Google Shape;150;p21"/>
            <p:cNvSpPr/>
            <p:nvPr/>
          </p:nvSpPr>
          <p:spPr>
            <a:xfrm>
              <a:off x="8183879" y="1348782"/>
              <a:ext cx="935037" cy="82431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 name="Google Shape;151;p21"/>
            <p:cNvSpPr/>
            <p:nvPr/>
          </p:nvSpPr>
          <p:spPr>
            <a:xfrm>
              <a:off x="8983979" y="1000124"/>
              <a:ext cx="762166" cy="671915"/>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pic>
        <p:nvPicPr>
          <p:cNvPr id="152" name="Google Shape;152;p21"/>
          <p:cNvPicPr preferRelativeResize="0"/>
          <p:nvPr/>
        </p:nvPicPr>
        <p:blipFill rotWithShape="1">
          <a:blip r:embed="rId3">
            <a:alphaModFix/>
          </a:blip>
          <a:srcRect t="7427" b="12960"/>
          <a:stretch/>
        </p:blipFill>
        <p:spPr>
          <a:xfrm>
            <a:off x="3477722" y="8"/>
            <a:ext cx="5666278" cy="2537452"/>
          </a:xfrm>
          <a:prstGeom prst="rect">
            <a:avLst/>
          </a:prstGeom>
          <a:noFill/>
          <a:ln>
            <a:noFill/>
          </a:ln>
        </p:spPr>
      </p:pic>
      <p:pic>
        <p:nvPicPr>
          <p:cNvPr id="153" name="Google Shape;153;p21"/>
          <p:cNvPicPr preferRelativeResize="0"/>
          <p:nvPr/>
        </p:nvPicPr>
        <p:blipFill rotWithShape="1">
          <a:blip r:embed="rId4">
            <a:alphaModFix/>
          </a:blip>
          <a:srcRect t="9053" b="12013"/>
          <a:stretch/>
        </p:blipFill>
        <p:spPr>
          <a:xfrm>
            <a:off x="3479292" y="2606040"/>
            <a:ext cx="5664706" cy="25374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22"/>
          <p:cNvSpPr/>
          <p:nvPr/>
        </p:nvSpPr>
        <p:spPr>
          <a:xfrm>
            <a:off x="2286"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60" name="Google Shape;160;p22"/>
          <p:cNvSpPr/>
          <p:nvPr/>
        </p:nvSpPr>
        <p:spPr>
          <a:xfrm>
            <a:off x="0" y="0"/>
            <a:ext cx="9144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1" name="Google Shape;161;p22"/>
          <p:cNvSpPr/>
          <p:nvPr/>
        </p:nvSpPr>
        <p:spPr>
          <a:xfrm>
            <a:off x="2077107" y="165147"/>
            <a:ext cx="7065169" cy="4977140"/>
          </a:xfrm>
          <a:custGeom>
            <a:avLst/>
            <a:gdLst/>
            <a:ahLst/>
            <a:cxnLst/>
            <a:rect l="l" t="t" r="r" b="b"/>
            <a:pathLst>
              <a:path w="8191500" h="5770597" extrusionOk="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62" name="Google Shape;162;p22"/>
          <p:cNvSpPr/>
          <p:nvPr/>
        </p:nvSpPr>
        <p:spPr>
          <a:xfrm>
            <a:off x="1657350" y="1574772"/>
            <a:ext cx="1456800" cy="14172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63" name="Google Shape;163;p22"/>
          <p:cNvSpPr/>
          <p:nvPr/>
        </p:nvSpPr>
        <p:spPr>
          <a:xfrm rot="-3079908">
            <a:off x="1209851" y="1119439"/>
            <a:ext cx="2240844" cy="2240844"/>
          </a:xfrm>
          <a:prstGeom prst="arc">
            <a:avLst>
              <a:gd name="adj1" fmla="val 14455503"/>
              <a:gd name="adj2" fmla="val 227775"/>
            </a:avLst>
          </a:prstGeom>
          <a:noFill/>
          <a:ln w="127000" cap="rnd"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 name="Google Shape;164;p22"/>
          <p:cNvSpPr txBox="1">
            <a:spLocks noGrp="1"/>
          </p:cNvSpPr>
          <p:nvPr>
            <p:ph type="title"/>
          </p:nvPr>
        </p:nvSpPr>
        <p:spPr>
          <a:xfrm>
            <a:off x="3028950" y="1454369"/>
            <a:ext cx="5733600" cy="2063400"/>
          </a:xfrm>
          <a:prstGeom prst="rect">
            <a:avLst/>
          </a:prstGeom>
          <a:noFill/>
          <a:ln>
            <a:noFill/>
          </a:ln>
        </p:spPr>
        <p:txBody>
          <a:bodyPr spcFirstLastPara="1" wrap="square" lIns="68575" tIns="34275" rIns="68575" bIns="34275" anchor="b" anchorCtr="0">
            <a:normAutofit/>
          </a:bodyPr>
          <a:lstStyle/>
          <a:p>
            <a:pPr marL="0" lvl="0" indent="0" algn="r" rtl="0">
              <a:lnSpc>
                <a:spcPct val="90000"/>
              </a:lnSpc>
              <a:spcBef>
                <a:spcPts val="0"/>
              </a:spcBef>
              <a:spcAft>
                <a:spcPts val="0"/>
              </a:spcAft>
              <a:buClr>
                <a:schemeClr val="dk1"/>
              </a:buClr>
              <a:buSzPts val="2500"/>
              <a:buFont typeface="Calibri"/>
              <a:buNone/>
            </a:pPr>
            <a:r>
              <a:rPr lang="en" sz="2500">
                <a:solidFill>
                  <a:schemeClr val="dk1"/>
                </a:solidFill>
                <a:latin typeface="Calibri"/>
                <a:ea typeface="Calibri"/>
                <a:cs typeface="Calibri"/>
                <a:sym typeface="Calibri"/>
              </a:rPr>
              <a:t>“During a time when many students and adults have experienced some form of trauma, even a single nurturing personal connection can work to reverse the negative aspects of trauma.”</a:t>
            </a:r>
            <a:endParaRPr/>
          </a:p>
        </p:txBody>
      </p:sp>
      <p:sp>
        <p:nvSpPr>
          <p:cNvPr id="165" name="Google Shape;165;p22"/>
          <p:cNvSpPr txBox="1">
            <a:spLocks noGrp="1"/>
          </p:cNvSpPr>
          <p:nvPr>
            <p:ph type="body" idx="1"/>
          </p:nvPr>
        </p:nvSpPr>
        <p:spPr>
          <a:xfrm>
            <a:off x="3028950" y="3586740"/>
            <a:ext cx="5733600" cy="996900"/>
          </a:xfrm>
          <a:prstGeom prst="rect">
            <a:avLst/>
          </a:prstGeom>
          <a:noFill/>
          <a:ln>
            <a:noFill/>
          </a:ln>
        </p:spPr>
        <p:txBody>
          <a:bodyPr spcFirstLastPara="1" wrap="square" lIns="68575" tIns="34275" rIns="68575" bIns="34275" anchor="t" anchorCtr="0">
            <a:normAutofit/>
          </a:bodyPr>
          <a:lstStyle/>
          <a:p>
            <a:pPr marL="0" lvl="0" indent="0" algn="r" rtl="0">
              <a:lnSpc>
                <a:spcPct val="90000"/>
              </a:lnSpc>
              <a:spcBef>
                <a:spcPts val="0"/>
              </a:spcBef>
              <a:spcAft>
                <a:spcPts val="1200"/>
              </a:spcAft>
              <a:buClr>
                <a:schemeClr val="dk1"/>
              </a:buClr>
              <a:buSzPts val="1800"/>
              <a:buNone/>
            </a:pPr>
            <a:r>
              <a:rPr lang="en">
                <a:solidFill>
                  <a:schemeClr val="dk1"/>
                </a:solidFill>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3"/>
          <p:cNvPicPr preferRelativeResize="0"/>
          <p:nvPr/>
        </p:nvPicPr>
        <p:blipFill rotWithShape="1">
          <a:blip r:embed="rId3">
            <a:alphaModFix/>
          </a:blip>
          <a:srcRect/>
          <a:stretch/>
        </p:blipFill>
        <p:spPr>
          <a:xfrm>
            <a:off x="0" y="110408"/>
            <a:ext cx="9144002" cy="49226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4" descr="Shape&#10;&#10;Description automatically generated with low confidence"/>
          <p:cNvPicPr preferRelativeResize="0"/>
          <p:nvPr/>
        </p:nvPicPr>
        <p:blipFill rotWithShape="1">
          <a:blip r:embed="rId3">
            <a:alphaModFix/>
          </a:blip>
          <a:srcRect/>
          <a:stretch/>
        </p:blipFill>
        <p:spPr>
          <a:xfrm>
            <a:off x="1990778" y="260604"/>
            <a:ext cx="4802723" cy="3834173"/>
          </a:xfrm>
          <a:prstGeom prst="rect">
            <a:avLst/>
          </a:prstGeom>
          <a:noFill/>
          <a:ln>
            <a:noFill/>
          </a:ln>
        </p:spPr>
      </p:pic>
      <p:sp>
        <p:nvSpPr>
          <p:cNvPr id="178" name="Google Shape;178;p24"/>
          <p:cNvSpPr/>
          <p:nvPr/>
        </p:nvSpPr>
        <p:spPr>
          <a:xfrm>
            <a:off x="2523744" y="4142232"/>
            <a:ext cx="4238400" cy="748500"/>
          </a:xfrm>
          <a:prstGeom prst="rect">
            <a:avLst/>
          </a:prstGeom>
          <a:solidFill>
            <a:srgbClr val="2F549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4100" b="1">
                <a:solidFill>
                  <a:schemeClr val="lt1"/>
                </a:solidFill>
                <a:latin typeface="Calibri"/>
                <a:ea typeface="Calibri"/>
                <a:cs typeface="Calibri"/>
                <a:sym typeface="Calibri"/>
              </a:rPr>
              <a:t>Relationships</a:t>
            </a:r>
            <a:endParaRPr sz="1100"/>
          </a:p>
        </p:txBody>
      </p:sp>
      <p:sp>
        <p:nvSpPr>
          <p:cNvPr id="179" name="Google Shape;179;p24"/>
          <p:cNvSpPr/>
          <p:nvPr/>
        </p:nvSpPr>
        <p:spPr>
          <a:xfrm rot="-5400000">
            <a:off x="1538094" y="2705982"/>
            <a:ext cx="2421900" cy="450600"/>
          </a:xfrm>
          <a:prstGeom prst="rect">
            <a:avLst/>
          </a:prstGeom>
          <a:solidFill>
            <a:srgbClr val="548135"/>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1">
                <a:solidFill>
                  <a:schemeClr val="lt1"/>
                </a:solidFill>
                <a:latin typeface="Calibri"/>
                <a:ea typeface="Calibri"/>
                <a:cs typeface="Calibri"/>
                <a:sym typeface="Calibri"/>
              </a:rPr>
              <a:t>SEL  Standards</a:t>
            </a:r>
            <a:endParaRPr sz="1100"/>
          </a:p>
        </p:txBody>
      </p:sp>
      <p:sp>
        <p:nvSpPr>
          <p:cNvPr id="180" name="Google Shape;180;p24"/>
          <p:cNvSpPr/>
          <p:nvPr/>
        </p:nvSpPr>
        <p:spPr>
          <a:xfrm rot="-5400000">
            <a:off x="5410151" y="2786382"/>
            <a:ext cx="2261100" cy="450600"/>
          </a:xfrm>
          <a:prstGeom prst="rect">
            <a:avLst/>
          </a:prstGeom>
          <a:solidFill>
            <a:srgbClr val="548135"/>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700" b="1">
                <a:solidFill>
                  <a:schemeClr val="lt1"/>
                </a:solidFill>
                <a:latin typeface="Calibri"/>
                <a:ea typeface="Calibri"/>
                <a:cs typeface="Calibri"/>
                <a:sym typeface="Calibri"/>
              </a:rPr>
              <a:t>SEL  </a:t>
            </a:r>
            <a:r>
              <a:rPr lang="en" sz="2400" b="1">
                <a:solidFill>
                  <a:schemeClr val="lt1"/>
                </a:solidFill>
                <a:latin typeface="Calibri"/>
                <a:ea typeface="Calibri"/>
                <a:cs typeface="Calibri"/>
                <a:sym typeface="Calibri"/>
              </a:rPr>
              <a:t>Standards</a:t>
            </a:r>
            <a:endParaRPr sz="2700" b="1">
              <a:solidFill>
                <a:schemeClr val="lt1"/>
              </a:solidFill>
              <a:latin typeface="Calibri"/>
              <a:ea typeface="Calibri"/>
              <a:cs typeface="Calibri"/>
              <a:sym typeface="Calibri"/>
            </a:endParaRPr>
          </a:p>
        </p:txBody>
      </p:sp>
      <p:pic>
        <p:nvPicPr>
          <p:cNvPr id="181" name="Google Shape;181;p24" descr="Student hugging her teacher."/>
          <p:cNvPicPr preferRelativeResize="0"/>
          <p:nvPr/>
        </p:nvPicPr>
        <p:blipFill rotWithShape="1">
          <a:blip r:embed="rId4">
            <a:alphaModFix/>
          </a:blip>
          <a:srcRect/>
          <a:stretch/>
        </p:blipFill>
        <p:spPr>
          <a:xfrm>
            <a:off x="3578528" y="1624898"/>
            <a:ext cx="2128838" cy="21288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DA9DB"/>
        </a:solidFill>
        <a:effectLst/>
      </p:bgPr>
    </p:bg>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5625892" y="719433"/>
            <a:ext cx="3360300" cy="28905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 sz="3300"/>
              <a:t>Think of a special note you received during your education career that had an impact on you.</a:t>
            </a:r>
            <a:br>
              <a:rPr lang="en" sz="2300"/>
            </a:br>
            <a:endParaRPr sz="2300"/>
          </a:p>
        </p:txBody>
      </p:sp>
      <p:sp>
        <p:nvSpPr>
          <p:cNvPr id="188" name="Google Shape;188;p25"/>
          <p:cNvSpPr/>
          <p:nvPr/>
        </p:nvSpPr>
        <p:spPr>
          <a:xfrm rot="10800000">
            <a:off x="1" y="0"/>
            <a:ext cx="5391038" cy="51435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9" name="Google Shape;189;p25" descr="Text, letter&#10;&#10;Description automatically generated"/>
          <p:cNvPicPr preferRelativeResize="0"/>
          <p:nvPr/>
        </p:nvPicPr>
        <p:blipFill rotWithShape="1">
          <a:blip r:embed="rId3">
            <a:alphaModFix/>
          </a:blip>
          <a:srcRect t="9280" b="18271"/>
          <a:stretch/>
        </p:blipFill>
        <p:spPr>
          <a:xfrm>
            <a:off x="1" y="8"/>
            <a:ext cx="5271371" cy="5143500"/>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2218</Words>
  <Application>Microsoft Macintosh PowerPoint</Application>
  <PresentationFormat>On-screen Show (16:9)</PresentationFormat>
  <Paragraphs>143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Raleway</vt:lpstr>
      <vt:lpstr>Proxima Nova</vt:lpstr>
      <vt:lpstr>Lato</vt:lpstr>
      <vt:lpstr>Streamline</vt:lpstr>
      <vt:lpstr>STRENGTH-BASED SOCIAL EMOTIONAL LEARNING FOR ADULTS  </vt:lpstr>
      <vt:lpstr>Our Time Together </vt:lpstr>
      <vt:lpstr>You’re It! </vt:lpstr>
      <vt:lpstr>PowerPoint Presentation</vt:lpstr>
      <vt:lpstr>What does this picture remind you of?</vt:lpstr>
      <vt:lpstr>“During a time when many students and adults have experienced some form of trauma, even a single nurturing personal connection can work to reverse the negative aspects of trauma.”</vt:lpstr>
      <vt:lpstr>PowerPoint Presentation</vt:lpstr>
      <vt:lpstr>PowerPoint Presentation</vt:lpstr>
      <vt:lpstr>Think of a special note you received during your education career that had an impact on you. </vt:lpstr>
      <vt:lpstr>The Systems of  Strength-Based SEL   Relationships  Strength-Based  Hope </vt:lpstr>
      <vt:lpstr>Student - Adult Relationships Mentors – students are connected to a caring adult outside of family  Peer - Peer Relationships Values Everyone – students are encouraged to recognize the value each person contributes regardless of their differences, culture, or beliefs  School - Family Relationships Empathy – schools focus on understanding the challenges, successes, and stories of their families  School - Community Relationships Partnerships – build intentional partnerships with city and county leaders and community organizations that provide support in areas that  enhance what the school district can provide  Administration - Staff Relationships Feeling Valued – determine ways in which each and every staff member feels valued and heard   Student - Hopefulness Hopefulness – schools prioritize time to engage in activities that instill hopefulness for students regarding personal, school, and future (family, home, job they enjoy, etc.) goals </vt:lpstr>
      <vt:lpstr>School Systems that Support Strength- Based SEL</vt:lpstr>
      <vt:lpstr>PowerPoint Presentation</vt:lpstr>
      <vt:lpstr>Strategy #1: Resilience Meditation </vt:lpstr>
      <vt:lpstr>Strategy #2: Unpacking Educator Identity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STRENGTH-BASED SOCIAL EMOTIONAL LEARNING FOR ADULTS  </dc:title>
  <cp:lastModifiedBy>Kate Stetzner</cp:lastModifiedBy>
  <cp:revision>1</cp:revision>
  <dcterms:modified xsi:type="dcterms:W3CDTF">2021-08-18T08:15:42Z</dcterms:modified>
</cp:coreProperties>
</file>