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56"/>
  </p:notesMasterIdLst>
  <p:sldIdLst>
    <p:sldId id="256" r:id="rId2"/>
    <p:sldId id="399" r:id="rId3"/>
    <p:sldId id="257" r:id="rId4"/>
    <p:sldId id="390" r:id="rId5"/>
    <p:sldId id="335" r:id="rId6"/>
    <p:sldId id="344" r:id="rId7"/>
    <p:sldId id="258" r:id="rId8"/>
    <p:sldId id="262" r:id="rId9"/>
    <p:sldId id="263" r:id="rId10"/>
    <p:sldId id="304" r:id="rId11"/>
    <p:sldId id="380" r:id="rId12"/>
    <p:sldId id="356" r:id="rId13"/>
    <p:sldId id="382" r:id="rId14"/>
    <p:sldId id="381" r:id="rId15"/>
    <p:sldId id="383" r:id="rId16"/>
    <p:sldId id="384" r:id="rId17"/>
    <p:sldId id="385" r:id="rId18"/>
    <p:sldId id="347" r:id="rId19"/>
    <p:sldId id="336" r:id="rId20"/>
    <p:sldId id="309" r:id="rId21"/>
    <p:sldId id="361" r:id="rId22"/>
    <p:sldId id="337" r:id="rId23"/>
    <p:sldId id="316" r:id="rId24"/>
    <p:sldId id="325" r:id="rId25"/>
    <p:sldId id="327" r:id="rId26"/>
    <p:sldId id="317" r:id="rId27"/>
    <p:sldId id="318" r:id="rId28"/>
    <p:sldId id="319" r:id="rId29"/>
    <p:sldId id="395" r:id="rId30"/>
    <p:sldId id="396" r:id="rId31"/>
    <p:sldId id="397" r:id="rId32"/>
    <p:sldId id="398" r:id="rId33"/>
    <p:sldId id="417" r:id="rId34"/>
    <p:sldId id="416" r:id="rId35"/>
    <p:sldId id="393" r:id="rId36"/>
    <p:sldId id="414" r:id="rId37"/>
    <p:sldId id="394" r:id="rId38"/>
    <p:sldId id="400" r:id="rId39"/>
    <p:sldId id="405" r:id="rId40"/>
    <p:sldId id="409" r:id="rId41"/>
    <p:sldId id="403" r:id="rId42"/>
    <p:sldId id="410" r:id="rId43"/>
    <p:sldId id="411" r:id="rId44"/>
    <p:sldId id="412" r:id="rId45"/>
    <p:sldId id="401" r:id="rId46"/>
    <p:sldId id="377" r:id="rId47"/>
    <p:sldId id="376" r:id="rId48"/>
    <p:sldId id="378" r:id="rId49"/>
    <p:sldId id="407" r:id="rId50"/>
    <p:sldId id="408" r:id="rId51"/>
    <p:sldId id="413" r:id="rId52"/>
    <p:sldId id="322" r:id="rId53"/>
    <p:sldId id="386" r:id="rId54"/>
    <p:sldId id="355"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075DC0-9884-490C-989A-A0A110148A45}">
  <a:tblStyle styleId="{81075DC0-9884-490C-989A-A0A110148A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6" autoAdjust="0"/>
    <p:restoredTop sz="94720"/>
  </p:normalViewPr>
  <p:slideViewPr>
    <p:cSldViewPr snapToGrid="0">
      <p:cViewPr varScale="1">
        <p:scale>
          <a:sx n="282" d="100"/>
          <a:sy n="282" d="100"/>
        </p:scale>
        <p:origin x="26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88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44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21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55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70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04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7f9262ee2f_0_26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7f9262ee2f_0_26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59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4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f9262ee2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f9262ee2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48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4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2740714A-4A13-5503-A387-3E62E0FF230C}"/>
            </a:ext>
          </a:extLst>
        </p:cNvPr>
        <p:cNvGrpSpPr/>
        <p:nvPr/>
      </p:nvGrpSpPr>
      <p:grpSpPr>
        <a:xfrm>
          <a:off x="0" y="0"/>
          <a:ext cx="0" cy="0"/>
          <a:chOff x="0" y="0"/>
          <a:chExt cx="0" cy="0"/>
        </a:xfrm>
      </p:grpSpPr>
      <p:sp>
        <p:nvSpPr>
          <p:cNvPr id="167" name="Google Shape;167;g7f9262ee2f_0_26269:notes">
            <a:extLst>
              <a:ext uri="{FF2B5EF4-FFF2-40B4-BE49-F238E27FC236}">
                <a16:creationId xmlns:a16="http://schemas.microsoft.com/office/drawing/2014/main" id="{35C1D5F6-1586-E5E2-E11B-2C6FD5E69D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a:extLst>
              <a:ext uri="{FF2B5EF4-FFF2-40B4-BE49-F238E27FC236}">
                <a16:creationId xmlns:a16="http://schemas.microsoft.com/office/drawing/2014/main" id="{F7591D1D-57C3-C7C0-7BA1-81F58770CF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49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31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085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7f9262ee2f_0_26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7f9262ee2f_0_26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07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5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20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71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65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728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42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F23E98A5-A9F7-2E5F-F1D4-17D8407FA7E0}"/>
            </a:ext>
          </a:extLst>
        </p:cNvPr>
        <p:cNvGrpSpPr/>
        <p:nvPr/>
      </p:nvGrpSpPr>
      <p:grpSpPr>
        <a:xfrm>
          <a:off x="0" y="0"/>
          <a:ext cx="0" cy="0"/>
          <a:chOff x="0" y="0"/>
          <a:chExt cx="0" cy="0"/>
        </a:xfrm>
      </p:grpSpPr>
      <p:sp>
        <p:nvSpPr>
          <p:cNvPr id="203" name="Google Shape;203;g7f9262ee2f_0_0:notes">
            <a:extLst>
              <a:ext uri="{FF2B5EF4-FFF2-40B4-BE49-F238E27FC236}">
                <a16:creationId xmlns:a16="http://schemas.microsoft.com/office/drawing/2014/main" id="{9C616FD0-C783-4AC9-CA45-07130974FD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a:extLst>
              <a:ext uri="{FF2B5EF4-FFF2-40B4-BE49-F238E27FC236}">
                <a16:creationId xmlns:a16="http://schemas.microsoft.com/office/drawing/2014/main" id="{7DC6FE06-43E6-434A-16A4-12A608BCBF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62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54C62912-34E2-2B9D-9C21-A09C970277D4}"/>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C0CA5C83-8CDB-AC9B-D516-8374C68966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D8224344-6B53-F2C6-F446-406BF86871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15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EB77B039-0AB6-4FAF-C0D4-2696D6AE8AF6}"/>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A41AAB48-2875-7C5E-759D-62BA6EA3C3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6043E7CF-8D3C-503D-E62F-FEE824540C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6765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1A1A81BB-60C2-17EC-9F0F-73A86915D2BF}"/>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E1291ED9-58DF-49B8-A08C-42E518C50D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67242F96-E0A3-282D-52C9-82CEB7A5F4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217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871C7768-7C1E-9E9B-CAB2-81E8855249D2}"/>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05BA4BCF-2657-1B9E-C21D-B5312F4C27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014601AD-03A2-AB7E-F2B4-7CB5CA34A0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5633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AD670C25-A15B-ADFD-410F-6BC20A7D2B5F}"/>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76F2CE97-CFAC-42F9-5BB2-3290B911F9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0463581B-33E4-5E4E-9507-6A5FF4A304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9735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885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C6F9B402-A158-47D7-2F57-7018BA78081A}"/>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7822EF62-A35E-6869-F917-4B6D35BC70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513F1580-9084-EB24-2A49-04D43F7BDB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479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972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83C36CEE-845A-0653-736A-00FF84E935B0}"/>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14B19898-4CEB-A141-4687-EAAB3F19F7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BF7A9F8E-F468-C4DF-1670-99349BFD7B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610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C70D9831-9A5E-6D43-D529-F8DB08DE27F8}"/>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098CCB6A-562F-9048-34BE-75455F641B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17AA2AF7-1EE0-5B22-8DA6-7FF6F66272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95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35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5EE390AB-F0F7-0FFE-79B1-D2E14D1C77B0}"/>
            </a:ext>
          </a:extLst>
        </p:cNvPr>
        <p:cNvGrpSpPr/>
        <p:nvPr/>
      </p:nvGrpSpPr>
      <p:grpSpPr>
        <a:xfrm>
          <a:off x="0" y="0"/>
          <a:ext cx="0" cy="0"/>
          <a:chOff x="0" y="0"/>
          <a:chExt cx="0" cy="0"/>
        </a:xfrm>
      </p:grpSpPr>
      <p:sp>
        <p:nvSpPr>
          <p:cNvPr id="230" name="Google Shape;230;g7f9262ee2f_0_18:notes">
            <a:extLst>
              <a:ext uri="{FF2B5EF4-FFF2-40B4-BE49-F238E27FC236}">
                <a16:creationId xmlns:a16="http://schemas.microsoft.com/office/drawing/2014/main" id="{E63B6CF0-48DA-25BC-B531-60BE99EF9C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a:extLst>
              <a:ext uri="{FF2B5EF4-FFF2-40B4-BE49-F238E27FC236}">
                <a16:creationId xmlns:a16="http://schemas.microsoft.com/office/drawing/2014/main" id="{3ADAD0D5-E3D7-64DB-2139-32F9DC2C3B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596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33CFBA45-2166-4029-727F-D001F805F56F}"/>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531A7719-F1BA-09E7-22CF-13C43C95C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E926A8B5-E9C8-2EAC-D3FD-097D5A7207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017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EC38AF34-9D64-10A9-CF94-599B5DDB432C}"/>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127BDEF1-3156-DDAD-90D8-AC11C7DFB8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EC53ACA6-0A96-AE8B-4268-02F853C4EE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361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3E084638-AC91-A073-A863-A4087AD234A3}"/>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05829B06-8963-3EA0-353E-A88A2AB206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7A23CFAB-F6C4-E52C-AF1F-55152701AF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362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FA2DC5B4-5906-6892-55B5-C298DAF0488D}"/>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6A0C066E-C10C-2DAC-6678-92FCAF3DFC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DEC698AF-6664-225C-B6C4-40734882F8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927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FE78415A-8543-D7AF-5149-DE8E2DA69239}"/>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0269152E-C25A-2C0D-F710-ECA7CAE9ED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99ECF2A0-B397-A6A5-2A4F-A0282AF772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608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6B665D4A-3F34-8D84-C5F4-E6FC134905BD}"/>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713DF548-5816-195E-76D4-E440114961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73180D91-5165-4B0E-2BB5-1F8B8CC18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366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E00E4286-867C-AC19-8A74-BF86C40160B4}"/>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B78E5CB0-7A20-FB64-0B1F-7C520D598B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AC63AE6A-7E58-5B6F-31A6-C7AAB03746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722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EF4B56DA-63AE-6CC5-0767-0CD85D292890}"/>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6FE4A0F7-D09A-0E8A-9C2E-024B6C09AF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10885D12-D375-257E-E019-C243674EDC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367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D02E968F-8A0B-C059-FD6E-D1CABAA8FD19}"/>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D3361CF3-0C40-BC09-2909-CD07DE28A9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136EE4B6-0443-7013-C7C2-BE46FECBF3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5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113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8CA04588-7C22-0E50-CFF6-391E1EE2A468}"/>
            </a:ext>
          </a:extLst>
        </p:cNvPr>
        <p:cNvGrpSpPr/>
        <p:nvPr/>
      </p:nvGrpSpPr>
      <p:grpSpPr>
        <a:xfrm>
          <a:off x="0" y="0"/>
          <a:ext cx="0" cy="0"/>
          <a:chOff x="0" y="0"/>
          <a:chExt cx="0" cy="0"/>
        </a:xfrm>
      </p:grpSpPr>
      <p:sp>
        <p:nvSpPr>
          <p:cNvPr id="262" name="Google Shape;262;g7f9262ee2f_0_42:notes">
            <a:extLst>
              <a:ext uri="{FF2B5EF4-FFF2-40B4-BE49-F238E27FC236}">
                <a16:creationId xmlns:a16="http://schemas.microsoft.com/office/drawing/2014/main" id="{2704B00F-39A7-E2B5-526E-4EE2C3A22F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a:extLst>
              <a:ext uri="{FF2B5EF4-FFF2-40B4-BE49-F238E27FC236}">
                <a16:creationId xmlns:a16="http://schemas.microsoft.com/office/drawing/2014/main" id="{64576EE1-DED5-17E9-5945-BDB210C37D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027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312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348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897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24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07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f9262ee2f_0_26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f9262ee2f_0_26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f9262ee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f9262ee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4285500" y="2832875"/>
            <a:ext cx="3657300" cy="6447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56" name="Google Shape;56;p15"/>
          <p:cNvSpPr txBox="1">
            <a:spLocks noGrp="1"/>
          </p:cNvSpPr>
          <p:nvPr>
            <p:ph type="subTitle" idx="1"/>
          </p:nvPr>
        </p:nvSpPr>
        <p:spPr>
          <a:xfrm>
            <a:off x="4144050" y="3549850"/>
            <a:ext cx="394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8" name="Google Shape;68;p18"/>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9" name="Google Shape;69;p18"/>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0" name="Google Shape;70;p18"/>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1" name="Google Shape;71;p18"/>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3" name="Google Shape;73;p18"/>
          <p:cNvSpPr txBox="1">
            <a:spLocks noGrp="1"/>
          </p:cNvSpPr>
          <p:nvPr>
            <p:ph type="subTitle" idx="6"/>
          </p:nvPr>
        </p:nvSpPr>
        <p:spPr>
          <a:xfrm>
            <a:off x="104844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5337175" y="2593875"/>
            <a:ext cx="2837400" cy="1252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6" name="Google Shape;46;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8" name="Google Shape;48;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 name="Google Shape;49;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0" name="Google Shape;50;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1" name="Google Shape;51;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2" name="Google Shape;52;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8" r:id="rId7"/>
    <p:sldLayoutId id="2147483659" r:id="rId8"/>
    <p:sldLayoutId id="2147483660" r:id="rId9"/>
    <p:sldLayoutId id="2147483661"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61"/>
        <p:cNvGrpSpPr/>
        <p:nvPr/>
      </p:nvGrpSpPr>
      <p:grpSpPr>
        <a:xfrm>
          <a:off x="0" y="0"/>
          <a:ext cx="0" cy="0"/>
          <a:chOff x="0" y="0"/>
          <a:chExt cx="0" cy="0"/>
        </a:xfrm>
      </p:grpSpPr>
      <p:sp>
        <p:nvSpPr>
          <p:cNvPr id="162" name="Google Shape;162;p38"/>
          <p:cNvSpPr txBox="1">
            <a:spLocks noGrp="1"/>
          </p:cNvSpPr>
          <p:nvPr>
            <p:ph type="ctrTitle"/>
          </p:nvPr>
        </p:nvSpPr>
        <p:spPr>
          <a:xfrm>
            <a:off x="0" y="79735"/>
            <a:ext cx="9144000" cy="644700"/>
          </a:xfrm>
          <a:prstGeom prst="rect">
            <a:avLst/>
          </a:prstGeom>
          <a:effectLst>
            <a:outerShdw blurRad="142875" dist="19050" dir="87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dirty="0"/>
              <a:t>Technology, Trauma, and Teens</a:t>
            </a:r>
            <a:endParaRPr dirty="0"/>
          </a:p>
        </p:txBody>
      </p:sp>
      <p:sp>
        <p:nvSpPr>
          <p:cNvPr id="163" name="Google Shape;163;p38"/>
          <p:cNvSpPr txBox="1">
            <a:spLocks noGrp="1"/>
          </p:cNvSpPr>
          <p:nvPr>
            <p:ph type="subTitle" idx="1"/>
          </p:nvPr>
        </p:nvSpPr>
        <p:spPr>
          <a:xfrm>
            <a:off x="2584737" y="969177"/>
            <a:ext cx="3964131" cy="888133"/>
          </a:xfrm>
          <a:prstGeom prst="rect">
            <a:avLst/>
          </a:prstGeom>
          <a:effectLst>
            <a:outerShdw blurRad="50800" dist="38100" dir="2700000" algn="tl" rotWithShape="0">
              <a:prstClr val="black">
                <a:alpha val="5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Agent David Humphries</a:t>
            </a:r>
          </a:p>
          <a:p>
            <a:pPr marL="0" lvl="0" indent="0" algn="ctr" rtl="0">
              <a:spcBef>
                <a:spcPts val="0"/>
              </a:spcBef>
              <a:spcAft>
                <a:spcPts val="0"/>
              </a:spcAft>
              <a:buNone/>
            </a:pPr>
            <a:r>
              <a:rPr lang="en" sz="1600" b="1" dirty="0"/>
              <a:t>Agent Cody Donahue</a:t>
            </a:r>
          </a:p>
          <a:p>
            <a:pPr marL="0" lvl="0" indent="0" algn="ctr" rtl="0">
              <a:spcBef>
                <a:spcPts val="0"/>
              </a:spcBef>
              <a:spcAft>
                <a:spcPts val="0"/>
              </a:spcAft>
              <a:buNone/>
            </a:pPr>
            <a:r>
              <a:rPr lang="en" sz="1600" b="1" dirty="0"/>
              <a:t>Montana Department of Justice</a:t>
            </a:r>
          </a:p>
          <a:p>
            <a:pPr marL="0" lvl="0" indent="0" algn="ctr" rtl="0">
              <a:spcBef>
                <a:spcPts val="0"/>
              </a:spcBef>
              <a:spcAft>
                <a:spcPts val="0"/>
              </a:spcAft>
              <a:buNone/>
            </a:pPr>
            <a:r>
              <a:rPr lang="en" sz="1600" b="1" dirty="0"/>
              <a:t>Division of Criminal Investigation</a:t>
            </a:r>
          </a:p>
        </p:txBody>
      </p:sp>
      <p:sp>
        <p:nvSpPr>
          <p:cNvPr id="164" name="Google Shape;164;p38"/>
          <p:cNvSpPr txBox="1">
            <a:spLocks noGrp="1"/>
          </p:cNvSpPr>
          <p:nvPr>
            <p:ph type="ctrTitle"/>
          </p:nvPr>
        </p:nvSpPr>
        <p:spPr>
          <a:xfrm>
            <a:off x="2197932" y="693852"/>
            <a:ext cx="4737743" cy="464700"/>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800" b="0" dirty="0">
                <a:latin typeface="Montserrat ExtraLight"/>
                <a:ea typeface="Montserrat ExtraLight"/>
                <a:cs typeface="Montserrat ExtraLight"/>
                <a:sym typeface="Montserrat ExtraLight"/>
              </a:rPr>
              <a:t>Montana ICAC Task Force</a:t>
            </a:r>
            <a:endParaRPr sz="2800" b="0" dirty="0">
              <a:latin typeface="Montserrat ExtraLight"/>
              <a:ea typeface="Montserrat ExtraLight"/>
              <a:cs typeface="Montserrat ExtraLight"/>
              <a:sym typeface="Montserrat ExtraLight"/>
            </a:endParaRPr>
          </a:p>
        </p:txBody>
      </p:sp>
      <p:cxnSp>
        <p:nvCxnSpPr>
          <p:cNvPr id="165" name="Google Shape;165;p38"/>
          <p:cNvCxnSpPr>
            <a:cxnSpLocks/>
          </p:cNvCxnSpPr>
          <p:nvPr/>
        </p:nvCxnSpPr>
        <p:spPr>
          <a:xfrm>
            <a:off x="561109" y="619143"/>
            <a:ext cx="8011391"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0" name="Picture 9" descr="A blue map with a logo and text&#10;&#10;Description automatically generated">
            <a:extLst>
              <a:ext uri="{FF2B5EF4-FFF2-40B4-BE49-F238E27FC236}">
                <a16:creationId xmlns:a16="http://schemas.microsoft.com/office/drawing/2014/main" id="{2D089C32-861C-3C09-3494-3507414B0576}"/>
              </a:ext>
            </a:extLst>
          </p:cNvPr>
          <p:cNvPicPr>
            <a:picLocks noChangeAspect="1"/>
          </p:cNvPicPr>
          <p:nvPr/>
        </p:nvPicPr>
        <p:blipFill rotWithShape="1">
          <a:blip r:embed="rId4">
            <a:alphaModFix amt="49000"/>
          </a:blip>
          <a:srcRect l="8277" t="24750" r="8334" b="26202"/>
          <a:stretch/>
        </p:blipFill>
        <p:spPr>
          <a:xfrm>
            <a:off x="7284117" y="4024143"/>
            <a:ext cx="1700858" cy="1000427"/>
          </a:xfrm>
          <a:prstGeom prst="rect">
            <a:avLst/>
          </a:prstGeom>
          <a:effectLst>
            <a:outerShdw blurRad="50800" dist="50800" dir="5400000" algn="ctr" rotWithShape="0">
              <a:srgbClr val="000000">
                <a:alpha val="8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14" name="Picture 13">
            <a:extLst>
              <a:ext uri="{FF2B5EF4-FFF2-40B4-BE49-F238E27FC236}">
                <a16:creationId xmlns:a16="http://schemas.microsoft.com/office/drawing/2014/main" id="{936B1B49-C496-C2D9-84F4-A7992AB3FBD3}"/>
              </a:ext>
            </a:extLst>
          </p:cNvPr>
          <p:cNvPicPr>
            <a:picLocks noChangeAspect="1"/>
          </p:cNvPicPr>
          <p:nvPr/>
        </p:nvPicPr>
        <p:blipFill rotWithShape="1">
          <a:blip r:embed="rId3"/>
          <a:srcRect t="48003"/>
          <a:stretch/>
        </p:blipFill>
        <p:spPr>
          <a:xfrm>
            <a:off x="106291" y="2645478"/>
            <a:ext cx="8953947" cy="2442943"/>
          </a:xfrm>
          <a:prstGeom prst="rect">
            <a:avLst/>
          </a:prstGeom>
        </p:spPr>
      </p:pic>
      <p:cxnSp>
        <p:nvCxnSpPr>
          <p:cNvPr id="26" name="Google Shape;304;p51">
            <a:extLst>
              <a:ext uri="{FF2B5EF4-FFF2-40B4-BE49-F238E27FC236}">
                <a16:creationId xmlns:a16="http://schemas.microsoft.com/office/drawing/2014/main" id="{F1FB9D8D-F25E-94C8-8E64-46CC6E67A133}"/>
              </a:ext>
            </a:extLst>
          </p:cNvPr>
          <p:cNvCxnSpPr>
            <a:cxnSpLocks/>
          </p:cNvCxnSpPr>
          <p:nvPr/>
        </p:nvCxnSpPr>
        <p:spPr>
          <a:xfrm>
            <a:off x="6700947" y="495371"/>
            <a:ext cx="692728" cy="256656"/>
          </a:xfrm>
          <a:prstGeom prst="straightConnector1">
            <a:avLst/>
          </a:prstGeom>
          <a:noFill/>
          <a:ln w="9525" cap="flat" cmpd="sng">
            <a:solidFill>
              <a:schemeClr val="accent5"/>
            </a:solidFill>
            <a:prstDash val="solid"/>
            <a:round/>
            <a:headEnd type="none" w="med" len="med"/>
            <a:tailEnd type="none" w="med" len="med"/>
          </a:ln>
        </p:spPr>
      </p:cxnSp>
      <p:sp>
        <p:nvSpPr>
          <p:cNvPr id="29" name="Partial Circle 28">
            <a:extLst>
              <a:ext uri="{FF2B5EF4-FFF2-40B4-BE49-F238E27FC236}">
                <a16:creationId xmlns:a16="http://schemas.microsoft.com/office/drawing/2014/main" id="{CC5C3A16-54FA-024E-23D1-73C3A8088372}"/>
              </a:ext>
            </a:extLst>
          </p:cNvPr>
          <p:cNvSpPr/>
          <p:nvPr/>
        </p:nvSpPr>
        <p:spPr>
          <a:xfrm>
            <a:off x="7121725" y="695424"/>
            <a:ext cx="1492691" cy="1247351"/>
          </a:xfrm>
          <a:prstGeom prst="pie">
            <a:avLst>
              <a:gd name="adj1" fmla="val 0"/>
              <a:gd name="adj2" fmla="val 113611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artial Circle 29">
            <a:extLst>
              <a:ext uri="{FF2B5EF4-FFF2-40B4-BE49-F238E27FC236}">
                <a16:creationId xmlns:a16="http://schemas.microsoft.com/office/drawing/2014/main" id="{462EF3C1-2BDB-620B-CAFD-883A2445201F}"/>
              </a:ext>
            </a:extLst>
          </p:cNvPr>
          <p:cNvSpPr/>
          <p:nvPr/>
        </p:nvSpPr>
        <p:spPr>
          <a:xfrm rot="10800000">
            <a:off x="7121725" y="533484"/>
            <a:ext cx="1492691" cy="1247351"/>
          </a:xfrm>
          <a:prstGeom prst="pie">
            <a:avLst>
              <a:gd name="adj1" fmla="val 1070841"/>
              <a:gd name="adj2" fmla="val 10764566"/>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Partial Circle 30">
            <a:extLst>
              <a:ext uri="{FF2B5EF4-FFF2-40B4-BE49-F238E27FC236}">
                <a16:creationId xmlns:a16="http://schemas.microsoft.com/office/drawing/2014/main" id="{72A5E719-656B-54DA-9E96-30255F757A2F}"/>
              </a:ext>
            </a:extLst>
          </p:cNvPr>
          <p:cNvSpPr/>
          <p:nvPr/>
        </p:nvSpPr>
        <p:spPr>
          <a:xfrm rot="1374652">
            <a:off x="7020018" y="601408"/>
            <a:ext cx="1492691" cy="1247351"/>
          </a:xfrm>
          <a:prstGeom prst="pie">
            <a:avLst>
              <a:gd name="adj1" fmla="val 10034949"/>
              <a:gd name="adj2" fmla="val 10485166"/>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4" name="Google Shape;304;p51">
            <a:extLst>
              <a:ext uri="{FF2B5EF4-FFF2-40B4-BE49-F238E27FC236}">
                <a16:creationId xmlns:a16="http://schemas.microsoft.com/office/drawing/2014/main" id="{8524D77C-0F3E-6593-B798-3D8E6AB0DE63}"/>
              </a:ext>
            </a:extLst>
          </p:cNvPr>
          <p:cNvCxnSpPr>
            <a:cxnSpLocks/>
          </p:cNvCxnSpPr>
          <p:nvPr/>
        </p:nvCxnSpPr>
        <p:spPr>
          <a:xfrm>
            <a:off x="5539362" y="1067044"/>
            <a:ext cx="1571074" cy="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04;p51">
            <a:extLst>
              <a:ext uri="{FF2B5EF4-FFF2-40B4-BE49-F238E27FC236}">
                <a16:creationId xmlns:a16="http://schemas.microsoft.com/office/drawing/2014/main" id="{463EA011-8DD9-B5DC-7AAF-1F33628EADBC}"/>
              </a:ext>
            </a:extLst>
          </p:cNvPr>
          <p:cNvCxnSpPr>
            <a:cxnSpLocks/>
          </p:cNvCxnSpPr>
          <p:nvPr/>
        </p:nvCxnSpPr>
        <p:spPr>
          <a:xfrm flipV="1">
            <a:off x="6700947" y="1650515"/>
            <a:ext cx="737138" cy="256656"/>
          </a:xfrm>
          <a:prstGeom prst="straightConnector1">
            <a:avLst/>
          </a:prstGeom>
          <a:noFill/>
          <a:ln w="9525" cap="flat" cmpd="sng">
            <a:solidFill>
              <a:schemeClr val="accent5"/>
            </a:solidFill>
            <a:prstDash val="solid"/>
            <a:round/>
            <a:headEnd type="none" w="med" len="med"/>
            <a:tailEnd type="none" w="med" len="med"/>
          </a:ln>
        </p:spPr>
      </p:cxnSp>
      <p:sp>
        <p:nvSpPr>
          <p:cNvPr id="39" name="TextBox 38">
            <a:extLst>
              <a:ext uri="{FF2B5EF4-FFF2-40B4-BE49-F238E27FC236}">
                <a16:creationId xmlns:a16="http://schemas.microsoft.com/office/drawing/2014/main" id="{4C1DE617-BE9C-B4BB-FB44-1CAED577BFB6}"/>
              </a:ext>
            </a:extLst>
          </p:cNvPr>
          <p:cNvSpPr txBox="1"/>
          <p:nvPr/>
        </p:nvSpPr>
        <p:spPr>
          <a:xfrm>
            <a:off x="4506791" y="822111"/>
            <a:ext cx="1390600" cy="523220"/>
          </a:xfrm>
          <a:prstGeom prst="rect">
            <a:avLst/>
          </a:prstGeom>
          <a:noFill/>
        </p:spPr>
        <p:txBody>
          <a:bodyPr wrap="square" rtlCol="0">
            <a:spAutoFit/>
          </a:bodyPr>
          <a:lstStyle/>
          <a:p>
            <a:r>
              <a:rPr lang="en-US" dirty="0">
                <a:solidFill>
                  <a:schemeClr val="tx2"/>
                </a:solidFill>
                <a:latin typeface="Montserrat ExtraBold" panose="00000900000000000000" pitchFamily="2" charset="0"/>
              </a:rPr>
              <a:t>1,197,394</a:t>
            </a:r>
          </a:p>
          <a:p>
            <a:r>
              <a:rPr lang="en-US" dirty="0">
                <a:solidFill>
                  <a:schemeClr val="accent2"/>
                </a:solidFill>
                <a:latin typeface="Montserrat ExtraBold" panose="00000900000000000000" pitchFamily="2" charset="0"/>
              </a:rPr>
              <a:t>Other Files</a:t>
            </a:r>
          </a:p>
        </p:txBody>
      </p:sp>
      <p:sp>
        <p:nvSpPr>
          <p:cNvPr id="40" name="TextBox 39">
            <a:extLst>
              <a:ext uri="{FF2B5EF4-FFF2-40B4-BE49-F238E27FC236}">
                <a16:creationId xmlns:a16="http://schemas.microsoft.com/office/drawing/2014/main" id="{1D0903CB-2A23-300E-891A-498619003E45}"/>
              </a:ext>
            </a:extLst>
          </p:cNvPr>
          <p:cNvSpPr txBox="1"/>
          <p:nvPr/>
        </p:nvSpPr>
        <p:spPr>
          <a:xfrm>
            <a:off x="5539362" y="96724"/>
            <a:ext cx="1390600" cy="523220"/>
          </a:xfrm>
          <a:prstGeom prst="rect">
            <a:avLst/>
          </a:prstGeom>
          <a:noFill/>
        </p:spPr>
        <p:txBody>
          <a:bodyPr wrap="square" rtlCol="0">
            <a:spAutoFit/>
          </a:bodyPr>
          <a:lstStyle/>
          <a:p>
            <a:r>
              <a:rPr lang="en-US" dirty="0">
                <a:solidFill>
                  <a:schemeClr val="tx2"/>
                </a:solidFill>
                <a:latin typeface="Montserrat ExtraBold" panose="00000900000000000000" pitchFamily="2" charset="0"/>
              </a:rPr>
              <a:t>37,775,034</a:t>
            </a:r>
          </a:p>
          <a:p>
            <a:r>
              <a:rPr lang="en-US" dirty="0">
                <a:solidFill>
                  <a:schemeClr val="accent2"/>
                </a:solidFill>
                <a:latin typeface="Montserrat ExtraBold" panose="00000900000000000000" pitchFamily="2" charset="0"/>
              </a:rPr>
              <a:t>Video Files</a:t>
            </a:r>
          </a:p>
        </p:txBody>
      </p:sp>
      <p:sp>
        <p:nvSpPr>
          <p:cNvPr id="41" name="TextBox 40">
            <a:extLst>
              <a:ext uri="{FF2B5EF4-FFF2-40B4-BE49-F238E27FC236}">
                <a16:creationId xmlns:a16="http://schemas.microsoft.com/office/drawing/2014/main" id="{EC962F76-3055-4C96-6FF9-53E2B1862A8A}"/>
              </a:ext>
            </a:extLst>
          </p:cNvPr>
          <p:cNvSpPr txBox="1"/>
          <p:nvPr/>
        </p:nvSpPr>
        <p:spPr>
          <a:xfrm>
            <a:off x="5524616" y="1674433"/>
            <a:ext cx="1390600" cy="523220"/>
          </a:xfrm>
          <a:prstGeom prst="rect">
            <a:avLst/>
          </a:prstGeom>
          <a:noFill/>
        </p:spPr>
        <p:txBody>
          <a:bodyPr wrap="square" rtlCol="0">
            <a:spAutoFit/>
          </a:bodyPr>
          <a:lstStyle/>
          <a:p>
            <a:r>
              <a:rPr lang="en-US" dirty="0">
                <a:solidFill>
                  <a:schemeClr val="tx2"/>
                </a:solidFill>
                <a:latin typeface="Montserrat ExtraBold" panose="00000900000000000000" pitchFamily="2" charset="0"/>
              </a:rPr>
              <a:t>49,404,779</a:t>
            </a:r>
          </a:p>
          <a:p>
            <a:r>
              <a:rPr lang="en-US" dirty="0">
                <a:solidFill>
                  <a:schemeClr val="accent2"/>
                </a:solidFill>
                <a:latin typeface="Montserrat ExtraBold" panose="00000900000000000000" pitchFamily="2" charset="0"/>
              </a:rPr>
              <a:t>Image Files</a:t>
            </a:r>
          </a:p>
        </p:txBody>
      </p:sp>
      <p:sp>
        <p:nvSpPr>
          <p:cNvPr id="42" name="Left Brace 41">
            <a:extLst>
              <a:ext uri="{FF2B5EF4-FFF2-40B4-BE49-F238E27FC236}">
                <a16:creationId xmlns:a16="http://schemas.microsoft.com/office/drawing/2014/main" id="{ADBC4B65-A03E-4297-FFFB-0F81A4276445}"/>
              </a:ext>
            </a:extLst>
          </p:cNvPr>
          <p:cNvSpPr/>
          <p:nvPr/>
        </p:nvSpPr>
        <p:spPr>
          <a:xfrm>
            <a:off x="3817748" y="125644"/>
            <a:ext cx="1257901" cy="2226662"/>
          </a:xfrm>
          <a:prstGeom prst="leftBrace">
            <a:avLst>
              <a:gd name="adj1" fmla="val 8333"/>
              <a:gd name="adj2" fmla="val 553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Rectangle: Rounded Corners 257">
            <a:extLst>
              <a:ext uri="{FF2B5EF4-FFF2-40B4-BE49-F238E27FC236}">
                <a16:creationId xmlns:a16="http://schemas.microsoft.com/office/drawing/2014/main" id="{CDE6EBAC-AC8B-C359-3BD3-C698A00FE668}"/>
              </a:ext>
            </a:extLst>
          </p:cNvPr>
          <p:cNvSpPr/>
          <p:nvPr/>
        </p:nvSpPr>
        <p:spPr>
          <a:xfrm>
            <a:off x="1980469" y="873605"/>
            <a:ext cx="1748048"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2"/>
                </a:solidFill>
                <a:latin typeface="Montserrat ExtraBold" panose="00000900000000000000" pitchFamily="2" charset="0"/>
              </a:rPr>
              <a:t>88,289,207</a:t>
            </a:r>
          </a:p>
          <a:p>
            <a:r>
              <a:rPr lang="en-US" dirty="0">
                <a:solidFill>
                  <a:schemeClr val="accent2"/>
                </a:solidFill>
                <a:latin typeface="Montserrat ExtraBold" panose="00000900000000000000" pitchFamily="2" charset="0"/>
              </a:rPr>
              <a:t>Total Files reported to the </a:t>
            </a:r>
            <a:r>
              <a:rPr lang="en-US" dirty="0" err="1">
                <a:solidFill>
                  <a:schemeClr val="accent2"/>
                </a:solidFill>
                <a:latin typeface="Montserrat ExtraBold" panose="00000900000000000000" pitchFamily="2" charset="0"/>
              </a:rPr>
              <a:t>CyberTipline</a:t>
            </a:r>
            <a:endParaRPr lang="en-US" dirty="0">
              <a:solidFill>
                <a:schemeClr val="accent2"/>
              </a:solidFill>
              <a:latin typeface="Montserrat ExtraBold" panose="00000900000000000000" pitchFamily="2" charset="0"/>
            </a:endParaRPr>
          </a:p>
        </p:txBody>
      </p:sp>
      <p:sp>
        <p:nvSpPr>
          <p:cNvPr id="4" name="Google Shape;233;p46">
            <a:extLst>
              <a:ext uri="{FF2B5EF4-FFF2-40B4-BE49-F238E27FC236}">
                <a16:creationId xmlns:a16="http://schemas.microsoft.com/office/drawing/2014/main" id="{424FF219-6E0D-9607-DD87-2A61C977C929}"/>
              </a:ext>
            </a:extLst>
          </p:cNvPr>
          <p:cNvSpPr txBox="1">
            <a:spLocks noGrp="1"/>
          </p:cNvSpPr>
          <p:nvPr>
            <p:ph type="title"/>
          </p:nvPr>
        </p:nvSpPr>
        <p:spPr>
          <a:xfrm>
            <a:off x="172131" y="14474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2"/>
                </a:solidFill>
              </a:rPr>
              <a:t>Why do we need ICAC?</a:t>
            </a:r>
            <a:endParaRPr sz="2400" dirty="0">
              <a:solidFill>
                <a:schemeClr val="tx2"/>
              </a:solidFill>
            </a:endParaRPr>
          </a:p>
        </p:txBody>
      </p:sp>
      <p:cxnSp>
        <p:nvCxnSpPr>
          <p:cNvPr id="5" name="Google Shape;234;p46">
            <a:extLst>
              <a:ext uri="{FF2B5EF4-FFF2-40B4-BE49-F238E27FC236}">
                <a16:creationId xmlns:a16="http://schemas.microsoft.com/office/drawing/2014/main" id="{A4501884-835D-DCB1-2DE4-E80F248FA4BB}"/>
              </a:ext>
            </a:extLst>
          </p:cNvPr>
          <p:cNvCxnSpPr>
            <a:cxnSpLocks/>
          </p:cNvCxnSpPr>
          <p:nvPr/>
        </p:nvCxnSpPr>
        <p:spPr>
          <a:xfrm>
            <a:off x="259831" y="11374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4099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heel(1)">
                                      <p:cBhvr>
                                        <p:cTn id="20" dur="1000"/>
                                        <p:tgtEl>
                                          <p:spTgt spid="2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heel(1)">
                                      <p:cBhvr>
                                        <p:cTn id="23" dur="1000"/>
                                        <p:tgtEl>
                                          <p:spTgt spid="3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heel(1)">
                                      <p:cBhvr>
                                        <p:cTn id="26" dur="1000"/>
                                        <p:tgtEl>
                                          <p:spTgt spid="31"/>
                                        </p:tgtEl>
                                      </p:cBhvr>
                                    </p:animEffec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right)">
                                      <p:cBhvr>
                                        <p:cTn id="30" dur="500"/>
                                        <p:tgtEl>
                                          <p:spTgt spid="34"/>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par>
                                <p:cTn id="34" presetID="22" presetClass="entr" presetSubtype="2"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right)">
                                      <p:cBhvr>
                                        <p:cTn id="36" dur="500"/>
                                        <p:tgtEl>
                                          <p:spTgt spid="36"/>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par>
                          <p:cTn id="47" fill="hold">
                            <p:stCondLst>
                              <p:cond delay="3500"/>
                            </p:stCondLst>
                            <p:childTnLst>
                              <p:par>
                                <p:cTn id="48" presetID="53" presetClass="entr" presetSubtype="16" fill="hold" grpId="0" nodeType="afterEffect">
                                  <p:stCondLst>
                                    <p:cond delay="200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Effect transition="in" filter="fade">
                                      <p:cBhvr>
                                        <p:cTn id="52" dur="500"/>
                                        <p:tgtEl>
                                          <p:spTgt spid="42"/>
                                        </p:tgtEl>
                                      </p:cBhvr>
                                    </p:animEffect>
                                  </p:childTnLst>
                                </p:cTn>
                              </p:par>
                            </p:childTnLst>
                          </p:cTn>
                        </p:par>
                        <p:par>
                          <p:cTn id="53" fill="hold">
                            <p:stCondLst>
                              <p:cond delay="6000"/>
                            </p:stCondLst>
                            <p:childTnLst>
                              <p:par>
                                <p:cTn id="54" presetID="10" presetClass="entr" presetSubtype="0" fill="hold" grpId="0" nodeType="after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9" grpId="0"/>
      <p:bldP spid="40" grpId="0"/>
      <p:bldP spid="41" grpId="0"/>
      <p:bldP spid="42" grpId="0" animBg="1"/>
      <p:bldP spid="258"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sextortion?</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4289990" cy="424934"/>
          </a:xfrm>
        </p:spPr>
        <p:txBody>
          <a:bodyPr/>
          <a:lstStyle/>
          <a:p>
            <a:pPr marL="139700" indent="0">
              <a:buNone/>
            </a:pPr>
            <a:r>
              <a:rPr lang="en-US" dirty="0">
                <a:solidFill>
                  <a:schemeClr val="bg2"/>
                </a:solidFill>
              </a:rPr>
              <a:t>Sextortion is </a:t>
            </a:r>
            <a:r>
              <a:rPr lang="en-US" dirty="0">
                <a:solidFill>
                  <a:schemeClr val="tx2"/>
                </a:solidFill>
              </a:rPr>
              <a:t>sexual exploitation. </a:t>
            </a:r>
            <a:r>
              <a:rPr lang="en-US" dirty="0">
                <a:solidFill>
                  <a:schemeClr val="bg2"/>
                </a:solidFill>
              </a:rPr>
              <a:t>It occurs when someone threatens to send a </a:t>
            </a:r>
            <a:r>
              <a:rPr lang="en-US" dirty="0">
                <a:solidFill>
                  <a:schemeClr val="tx2"/>
                </a:solidFill>
              </a:rPr>
              <a:t>sexually explicit image or video of </a:t>
            </a:r>
            <a:r>
              <a:rPr lang="en-US" b="1" dirty="0">
                <a:solidFill>
                  <a:schemeClr val="tx2"/>
                </a:solidFill>
              </a:rPr>
              <a:t>you</a:t>
            </a:r>
            <a:r>
              <a:rPr lang="en-US" dirty="0">
                <a:solidFill>
                  <a:schemeClr val="bg2"/>
                </a:solidFill>
              </a:rPr>
              <a:t> to </a:t>
            </a:r>
            <a:r>
              <a:rPr lang="en-US" b="1" dirty="0">
                <a:solidFill>
                  <a:schemeClr val="bg2"/>
                </a:solidFill>
              </a:rPr>
              <a:t>other people.</a:t>
            </a:r>
          </a:p>
          <a:p>
            <a:pPr marL="139700" indent="0">
              <a:buNone/>
            </a:pPr>
            <a:endParaRPr lang="en-US" b="1" dirty="0">
              <a:solidFill>
                <a:schemeClr val="bg2"/>
              </a:solidFill>
            </a:endParaRPr>
          </a:p>
          <a:p>
            <a:pPr marL="139700" indent="0">
              <a:buNone/>
            </a:pPr>
            <a:r>
              <a:rPr lang="en-US" b="1" dirty="0">
                <a:solidFill>
                  <a:schemeClr val="bg2"/>
                </a:solidFill>
              </a:rPr>
              <a:t>This can happen to anyone – boys or girls</a:t>
            </a:r>
            <a:r>
              <a:rPr lang="en-US" dirty="0">
                <a:solidFill>
                  <a:schemeClr val="bg2"/>
                </a:solidFill>
              </a:rPr>
              <a:t>, but boys are the primary target.</a:t>
            </a:r>
            <a:endParaRPr lang="en-US" b="1" dirty="0">
              <a:solidFill>
                <a:schemeClr val="bg2"/>
              </a:solidFill>
            </a:endParaRPr>
          </a:p>
          <a:p>
            <a:pPr marL="139700" indent="0">
              <a:buNone/>
            </a:pPr>
            <a:endParaRPr lang="en-US" b="1" dirty="0">
              <a:solidFill>
                <a:schemeClr val="bg2"/>
              </a:solidFill>
            </a:endParaRPr>
          </a:p>
          <a:p>
            <a:pPr marL="139700" indent="0">
              <a:buNone/>
            </a:pPr>
            <a:r>
              <a:rPr lang="en-US" dirty="0">
                <a:solidFill>
                  <a:schemeClr val="bg2"/>
                </a:solidFill>
              </a:rPr>
              <a:t>The offender will promise </a:t>
            </a:r>
            <a:r>
              <a:rPr lang="en-US" dirty="0">
                <a:solidFill>
                  <a:schemeClr val="tx2"/>
                </a:solidFill>
              </a:rPr>
              <a:t>to not send the image or video</a:t>
            </a:r>
            <a:r>
              <a:rPr lang="en-US" dirty="0">
                <a:solidFill>
                  <a:schemeClr val="bg2"/>
                </a:solidFill>
              </a:rPr>
              <a:t> if you provide:</a:t>
            </a:r>
          </a:p>
          <a:p>
            <a:pPr marL="139700" indent="0">
              <a:buNone/>
            </a:pPr>
            <a:r>
              <a:rPr lang="en-US" b="1" dirty="0">
                <a:solidFill>
                  <a:schemeClr val="bg2"/>
                </a:solidFill>
              </a:rPr>
              <a:t>	</a:t>
            </a:r>
          </a:p>
          <a:p>
            <a:pPr marL="139700" indent="0">
              <a:buNone/>
            </a:pPr>
            <a:r>
              <a:rPr lang="en-US" b="1" dirty="0">
                <a:solidFill>
                  <a:schemeClr val="bg2"/>
                </a:solidFill>
              </a:rPr>
              <a:t>	Money</a:t>
            </a:r>
          </a:p>
          <a:p>
            <a:pPr marL="139700" indent="0">
              <a:buNone/>
            </a:pPr>
            <a:r>
              <a:rPr lang="en-US" b="1" dirty="0">
                <a:solidFill>
                  <a:schemeClr val="bg2"/>
                </a:solidFill>
              </a:rPr>
              <a:t>	</a:t>
            </a:r>
          </a:p>
          <a:p>
            <a:pPr marL="139700" indent="0">
              <a:buNone/>
            </a:pPr>
            <a:r>
              <a:rPr lang="en-US" b="1" dirty="0">
                <a:solidFill>
                  <a:schemeClr val="bg2"/>
                </a:solidFill>
              </a:rPr>
              <a:t>	More Images or Videos</a:t>
            </a:r>
          </a:p>
          <a:p>
            <a:pPr marL="139700" indent="0">
              <a:buNone/>
            </a:pPr>
            <a:r>
              <a:rPr lang="en-US" b="1" dirty="0">
                <a:solidFill>
                  <a:schemeClr val="bg2"/>
                </a:solidFill>
              </a:rPr>
              <a:t>	</a:t>
            </a:r>
          </a:p>
          <a:p>
            <a:pPr marL="139700" indent="0">
              <a:buNone/>
            </a:pPr>
            <a:r>
              <a:rPr lang="en-US" b="1" dirty="0">
                <a:solidFill>
                  <a:schemeClr val="bg2"/>
                </a:solidFill>
              </a:rPr>
              <a:t>	Sexual Acts or Favors</a:t>
            </a:r>
          </a:p>
          <a:p>
            <a:pPr marL="139700" indent="0">
              <a:buNone/>
            </a:pPr>
            <a:endParaRPr lang="en-US" b="1" dirty="0">
              <a:solidFill>
                <a:schemeClr val="bg2"/>
              </a:solidFill>
            </a:endParaRPr>
          </a:p>
          <a:p>
            <a:pPr marL="139700" indent="0">
              <a:buNone/>
            </a:pPr>
            <a:endParaRPr lang="en-US" b="1" dirty="0">
              <a:solidFill>
                <a:schemeClr val="bg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a:extLst>
              <a:ext uri="{FF2B5EF4-FFF2-40B4-BE49-F238E27FC236}">
                <a16:creationId xmlns:a16="http://schemas.microsoft.com/office/drawing/2014/main" id="{520833D8-DC41-4736-0DB8-5DA6589436D0}"/>
              </a:ext>
            </a:extLst>
          </p:cNvPr>
          <p:cNvPicPr>
            <a:picLocks noChangeAspect="1"/>
          </p:cNvPicPr>
          <p:nvPr/>
        </p:nvPicPr>
        <p:blipFill>
          <a:blip r:embed="rId3"/>
          <a:stretch>
            <a:fillRect/>
          </a:stretch>
        </p:blipFill>
        <p:spPr>
          <a:xfrm>
            <a:off x="6546576" y="0"/>
            <a:ext cx="2594113" cy="5143500"/>
          </a:xfrm>
          <a:prstGeom prst="rect">
            <a:avLst/>
          </a:prstGeom>
        </p:spPr>
      </p:pic>
    </p:spTree>
    <p:extLst>
      <p:ext uri="{BB962C8B-B14F-4D97-AF65-F5344CB8AC3E}">
        <p14:creationId xmlns:p14="http://schemas.microsoft.com/office/powerpoint/2010/main" val="11575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fade">
                                      <p:cBhvr>
                                        <p:cTn id="25" dur="500"/>
                                        <p:tgtEl>
                                          <p:spTgt spid="2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xEl>
                                              <p:pRg st="4" end="4"/>
                                            </p:txEl>
                                          </p:spTgt>
                                        </p:tgtEl>
                                        <p:attrNameLst>
                                          <p:attrName>style.visibility</p:attrName>
                                        </p:attrNameLst>
                                      </p:cBhvr>
                                      <p:to>
                                        <p:strVal val="visible"/>
                                      </p:to>
                                    </p:set>
                                    <p:animEffect transition="in" filter="fade">
                                      <p:cBhvr>
                                        <p:cTn id="30" dur="500"/>
                                        <p:tgtEl>
                                          <p:spTgt spid="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xEl>
                                              <p:pRg st="6" end="6"/>
                                            </p:txEl>
                                          </p:spTgt>
                                        </p:tgtEl>
                                        <p:attrNameLst>
                                          <p:attrName>style.visibility</p:attrName>
                                        </p:attrNameLst>
                                      </p:cBhvr>
                                      <p:to>
                                        <p:strVal val="visible"/>
                                      </p:to>
                                    </p:set>
                                    <p:animEffect transition="in" filter="fade">
                                      <p:cBhvr>
                                        <p:cTn id="35" dur="500"/>
                                        <p:tgtEl>
                                          <p:spTgt spid="27">
                                            <p:txEl>
                                              <p:pRg st="6" end="6"/>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xEl>
                                              <p:pRg st="8" end="8"/>
                                            </p:txEl>
                                          </p:spTgt>
                                        </p:tgtEl>
                                        <p:attrNameLst>
                                          <p:attrName>style.visibility</p:attrName>
                                        </p:attrNameLst>
                                      </p:cBhvr>
                                      <p:to>
                                        <p:strVal val="visible"/>
                                      </p:to>
                                    </p:set>
                                    <p:animEffect transition="in" filter="fade">
                                      <p:cBhvr>
                                        <p:cTn id="39" dur="500"/>
                                        <p:tgtEl>
                                          <p:spTgt spid="27">
                                            <p:txEl>
                                              <p:pRg st="8" end="8"/>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7">
                                            <p:txEl>
                                              <p:pRg st="10" end="10"/>
                                            </p:txEl>
                                          </p:spTgt>
                                        </p:tgtEl>
                                        <p:attrNameLst>
                                          <p:attrName>style.visibility</p:attrName>
                                        </p:attrNameLst>
                                      </p:cBhvr>
                                      <p:to>
                                        <p:strVal val="visible"/>
                                      </p:to>
                                    </p:set>
                                    <p:animEffect transition="in" filter="fade">
                                      <p:cBhvr>
                                        <p:cTn id="43"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 dirty="0"/>
              <a:t>Amanda Todd</a:t>
            </a:r>
            <a:br>
              <a:rPr lang="en" dirty="0"/>
            </a:br>
            <a:r>
              <a:rPr lang="en-US" sz="1200" b="1" dirty="0">
                <a:solidFill>
                  <a:schemeClr val="bg2"/>
                </a:solidFill>
              </a:rPr>
              <a:t>Nov 27, 1996 – Oct 10, 2012</a:t>
            </a:r>
            <a:endParaRPr dirty="0">
              <a:solidFill>
                <a:schemeClr val="bg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a:extLst>
              <a:ext uri="{FF2B5EF4-FFF2-40B4-BE49-F238E27FC236}">
                <a16:creationId xmlns:a16="http://schemas.microsoft.com/office/drawing/2014/main" id="{9B639D59-9A74-5AB5-0BB2-7B40485176B3}"/>
              </a:ext>
            </a:extLst>
          </p:cNvPr>
          <p:cNvPicPr>
            <a:picLocks noChangeAspect="1"/>
          </p:cNvPicPr>
          <p:nvPr/>
        </p:nvPicPr>
        <p:blipFill>
          <a:blip r:embed="rId3"/>
          <a:stretch>
            <a:fillRect/>
          </a:stretch>
        </p:blipFill>
        <p:spPr>
          <a:xfrm>
            <a:off x="5312960" y="450325"/>
            <a:ext cx="3581400" cy="4248150"/>
          </a:xfrm>
          <a:prstGeom prst="rect">
            <a:avLst/>
          </a:prstGeom>
        </p:spPr>
      </p:pic>
      <p:sp>
        <p:nvSpPr>
          <p:cNvPr id="2" name="Text Placeholder 26">
            <a:extLst>
              <a:ext uri="{FF2B5EF4-FFF2-40B4-BE49-F238E27FC236}">
                <a16:creationId xmlns:a16="http://schemas.microsoft.com/office/drawing/2014/main" id="{971304B2-C801-102C-9652-35396FF37B86}"/>
              </a:ext>
            </a:extLst>
          </p:cNvPr>
          <p:cNvSpPr>
            <a:spLocks noGrp="1"/>
          </p:cNvSpPr>
          <p:nvPr>
            <p:ph type="body" idx="1"/>
          </p:nvPr>
        </p:nvSpPr>
        <p:spPr>
          <a:xfrm>
            <a:off x="0" y="1386425"/>
            <a:ext cx="4289990" cy="424934"/>
          </a:xfrm>
        </p:spPr>
        <p:txBody>
          <a:bodyPr/>
          <a:lstStyle/>
          <a:p>
            <a:pPr marL="139700" indent="0">
              <a:buNone/>
            </a:pPr>
            <a:r>
              <a:rPr lang="en-US" dirty="0">
                <a:solidFill>
                  <a:schemeClr val="bg2"/>
                </a:solidFill>
              </a:rPr>
              <a:t>First majorly publicized victim of cyberbullying and sextortion.</a:t>
            </a:r>
          </a:p>
          <a:p>
            <a:pPr marL="139700" indent="0">
              <a:buNone/>
            </a:pPr>
            <a:endParaRPr lang="en-US" dirty="0">
              <a:solidFill>
                <a:schemeClr val="bg2"/>
              </a:solidFill>
            </a:endParaRPr>
          </a:p>
          <a:p>
            <a:pPr marL="139700" indent="0">
              <a:buNone/>
            </a:pPr>
            <a:r>
              <a:rPr lang="en-US" dirty="0">
                <a:solidFill>
                  <a:schemeClr val="bg2"/>
                </a:solidFill>
              </a:rPr>
              <a:t>Made a single mistake – exposed her breasts on a </a:t>
            </a:r>
            <a:r>
              <a:rPr lang="en-US" dirty="0">
                <a:solidFill>
                  <a:schemeClr val="tx2"/>
                </a:solidFill>
              </a:rPr>
              <a:t>webcam chat service.</a:t>
            </a:r>
          </a:p>
          <a:p>
            <a:pPr marL="139700" indent="0">
              <a:buNone/>
            </a:pPr>
            <a:endParaRPr lang="en-US" dirty="0">
              <a:solidFill>
                <a:schemeClr val="bg2"/>
              </a:solidFill>
            </a:endParaRPr>
          </a:p>
          <a:p>
            <a:pPr marL="139700" indent="0">
              <a:buNone/>
            </a:pPr>
            <a:r>
              <a:rPr lang="en-US" dirty="0">
                <a:solidFill>
                  <a:schemeClr val="bg2"/>
                </a:solidFill>
              </a:rPr>
              <a:t>A </a:t>
            </a:r>
            <a:r>
              <a:rPr lang="en-US" dirty="0">
                <a:solidFill>
                  <a:schemeClr val="tx2"/>
                </a:solidFill>
              </a:rPr>
              <a:t>Dutch-Turkish man </a:t>
            </a:r>
            <a:r>
              <a:rPr lang="en-US" dirty="0">
                <a:solidFill>
                  <a:schemeClr val="bg2"/>
                </a:solidFill>
              </a:rPr>
              <a:t>on the other side of the chat, </a:t>
            </a:r>
            <a:r>
              <a:rPr lang="en-US" dirty="0">
                <a:solidFill>
                  <a:schemeClr val="tx2"/>
                </a:solidFill>
              </a:rPr>
              <a:t>Aydin Coban</a:t>
            </a:r>
            <a:r>
              <a:rPr lang="en-US" dirty="0">
                <a:solidFill>
                  <a:schemeClr val="bg2"/>
                </a:solidFill>
              </a:rPr>
              <a:t>, screenshotted that instance and used it to blackmail and stalk Amanda Todd for several years.</a:t>
            </a:r>
          </a:p>
          <a:p>
            <a:pPr marL="139700" indent="0">
              <a:buNone/>
            </a:pPr>
            <a:endParaRPr lang="en-US" dirty="0">
              <a:solidFill>
                <a:schemeClr val="bg2"/>
              </a:solidFill>
            </a:endParaRPr>
          </a:p>
          <a:p>
            <a:pPr marL="139700" indent="0">
              <a:buNone/>
            </a:pPr>
            <a:r>
              <a:rPr lang="en-US" dirty="0">
                <a:solidFill>
                  <a:schemeClr val="bg2"/>
                </a:solidFill>
              </a:rPr>
              <a:t>Amanda experienced a wide range of issues common with teenagers who are victimized by sextortion: </a:t>
            </a:r>
            <a:r>
              <a:rPr lang="en-US" dirty="0">
                <a:solidFill>
                  <a:schemeClr val="tx2"/>
                </a:solidFill>
              </a:rPr>
              <a:t>anxiety, depression, panic disorder, bullying, stalking, self-harm, suicidal ideation, and eventually </a:t>
            </a:r>
            <a:r>
              <a:rPr lang="en-US" b="1" dirty="0">
                <a:solidFill>
                  <a:schemeClr val="tx2"/>
                </a:solidFill>
              </a:rPr>
              <a:t>suicide.</a:t>
            </a:r>
          </a:p>
        </p:txBody>
      </p:sp>
    </p:spTree>
    <p:extLst>
      <p:ext uri="{BB962C8B-B14F-4D97-AF65-F5344CB8AC3E}">
        <p14:creationId xmlns:p14="http://schemas.microsoft.com/office/powerpoint/2010/main" val="14911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Where can sextortion start?</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4289990" cy="424934"/>
          </a:xfrm>
        </p:spPr>
        <p:txBody>
          <a:bodyPr/>
          <a:lstStyle/>
          <a:p>
            <a:pPr marL="139700" indent="0">
              <a:buNone/>
            </a:pPr>
            <a:endParaRPr lang="en-US" b="1" dirty="0">
              <a:solidFill>
                <a:schemeClr val="tx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148" name="Picture 4">
            <a:extLst>
              <a:ext uri="{FF2B5EF4-FFF2-40B4-BE49-F238E27FC236}">
                <a16:creationId xmlns:a16="http://schemas.microsoft.com/office/drawing/2014/main" id="{648AED30-2E5B-0F09-8334-6B55BC24A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45" y="198754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atsApp - Wikipedia">
            <a:extLst>
              <a:ext uri="{FF2B5EF4-FFF2-40B4-BE49-F238E27FC236}">
                <a16:creationId xmlns:a16="http://schemas.microsoft.com/office/drawing/2014/main" id="{09ED12E9-10A9-C92C-DD2C-1A3BF49C7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034" y="1987538"/>
            <a:ext cx="1428751" cy="14351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inder (@Tinder) / X">
            <a:extLst>
              <a:ext uri="{FF2B5EF4-FFF2-40B4-BE49-F238E27FC236}">
                <a16:creationId xmlns:a16="http://schemas.microsoft.com/office/drawing/2014/main" id="{AA63F41A-D739-5CDE-C968-144CC8239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825" y="1987538"/>
            <a:ext cx="1428752" cy="142875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oblox on Meta Quest | Quest VR Games">
            <a:extLst>
              <a:ext uri="{FF2B5EF4-FFF2-40B4-BE49-F238E27FC236}">
                <a16:creationId xmlns:a16="http://schemas.microsoft.com/office/drawing/2014/main" id="{45CE4FC7-81E8-2688-CF93-C0E369308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617" y="1987538"/>
            <a:ext cx="1428752" cy="1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9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anim calcmode="lin" valueType="num">
                                      <p:cBhvr additive="base">
                                        <p:cTn id="16" dur="250" fill="hold"/>
                                        <p:tgtEl>
                                          <p:spTgt spid="6148"/>
                                        </p:tgtEl>
                                        <p:attrNameLst>
                                          <p:attrName>ppt_x</p:attrName>
                                        </p:attrNameLst>
                                      </p:cBhvr>
                                      <p:tavLst>
                                        <p:tav tm="0">
                                          <p:val>
                                            <p:strVal val="0-#ppt_w/2"/>
                                          </p:val>
                                        </p:tav>
                                        <p:tav tm="100000">
                                          <p:val>
                                            <p:strVal val="#ppt_x"/>
                                          </p:val>
                                        </p:tav>
                                      </p:tavLst>
                                    </p:anim>
                                    <p:anim calcmode="lin" valueType="num">
                                      <p:cBhvr additive="base">
                                        <p:cTn id="17" dur="25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 calcmode="lin" valueType="num">
                                      <p:cBhvr additive="base">
                                        <p:cTn id="22" dur="250" fill="hold"/>
                                        <p:tgtEl>
                                          <p:spTgt spid="6150"/>
                                        </p:tgtEl>
                                        <p:attrNameLst>
                                          <p:attrName>ppt_x</p:attrName>
                                        </p:attrNameLst>
                                      </p:cBhvr>
                                      <p:tavLst>
                                        <p:tav tm="0">
                                          <p:val>
                                            <p:strVal val="#ppt_x"/>
                                          </p:val>
                                        </p:tav>
                                        <p:tav tm="100000">
                                          <p:val>
                                            <p:strVal val="#ppt_x"/>
                                          </p:val>
                                        </p:tav>
                                      </p:tavLst>
                                    </p:anim>
                                    <p:anim calcmode="lin" valueType="num">
                                      <p:cBhvr additive="base">
                                        <p:cTn id="23" dur="25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152"/>
                                        </p:tgtEl>
                                        <p:attrNameLst>
                                          <p:attrName>style.visibility</p:attrName>
                                        </p:attrNameLst>
                                      </p:cBhvr>
                                      <p:to>
                                        <p:strVal val="visible"/>
                                      </p:to>
                                    </p:set>
                                    <p:anim calcmode="lin" valueType="num">
                                      <p:cBhvr additive="base">
                                        <p:cTn id="28" dur="250" fill="hold"/>
                                        <p:tgtEl>
                                          <p:spTgt spid="6152"/>
                                        </p:tgtEl>
                                        <p:attrNameLst>
                                          <p:attrName>ppt_x</p:attrName>
                                        </p:attrNameLst>
                                      </p:cBhvr>
                                      <p:tavLst>
                                        <p:tav tm="0">
                                          <p:val>
                                            <p:strVal val="#ppt_x"/>
                                          </p:val>
                                        </p:tav>
                                        <p:tav tm="100000">
                                          <p:val>
                                            <p:strVal val="#ppt_x"/>
                                          </p:val>
                                        </p:tav>
                                      </p:tavLst>
                                    </p:anim>
                                    <p:anim calcmode="lin" valueType="num">
                                      <p:cBhvr additive="base">
                                        <p:cTn id="29" dur="25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6154"/>
                                        </p:tgtEl>
                                        <p:attrNameLst>
                                          <p:attrName>style.visibility</p:attrName>
                                        </p:attrNameLst>
                                      </p:cBhvr>
                                      <p:to>
                                        <p:strVal val="visible"/>
                                      </p:to>
                                    </p:set>
                                    <p:anim calcmode="lin" valueType="num">
                                      <p:cBhvr additive="base">
                                        <p:cTn id="34" dur="250" fill="hold"/>
                                        <p:tgtEl>
                                          <p:spTgt spid="6154"/>
                                        </p:tgtEl>
                                        <p:attrNameLst>
                                          <p:attrName>ppt_x</p:attrName>
                                        </p:attrNameLst>
                                      </p:cBhvr>
                                      <p:tavLst>
                                        <p:tav tm="0">
                                          <p:val>
                                            <p:strVal val="1+#ppt_w/2"/>
                                          </p:val>
                                        </p:tav>
                                        <p:tav tm="100000">
                                          <p:val>
                                            <p:strVal val="#ppt_x"/>
                                          </p:val>
                                        </p:tav>
                                      </p:tavLst>
                                    </p:anim>
                                    <p:anim calcmode="lin" valueType="num">
                                      <p:cBhvr additive="base">
                                        <p:cTn id="35" dur="25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does it begin?</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5638800" cy="424934"/>
          </a:xfrm>
        </p:spPr>
        <p:txBody>
          <a:bodyPr/>
          <a:lstStyle/>
          <a:p>
            <a:pPr marL="139700" indent="0">
              <a:buNone/>
            </a:pPr>
            <a:r>
              <a:rPr lang="en-US" dirty="0">
                <a:solidFill>
                  <a:schemeClr val="bg2"/>
                </a:solidFill>
              </a:rPr>
              <a:t>With a hello. The offender will reach out </a:t>
            </a:r>
            <a:r>
              <a:rPr lang="en-US" dirty="0">
                <a:solidFill>
                  <a:schemeClr val="tx2"/>
                </a:solidFill>
              </a:rPr>
              <a:t>with friendly conversation, </a:t>
            </a:r>
            <a:r>
              <a:rPr lang="en-US" dirty="0">
                <a:solidFill>
                  <a:schemeClr val="bg2"/>
                </a:solidFill>
              </a:rPr>
              <a:t>often posing as someone with </a:t>
            </a:r>
            <a:r>
              <a:rPr lang="en-US" dirty="0">
                <a:solidFill>
                  <a:schemeClr val="tx2"/>
                </a:solidFill>
              </a:rPr>
              <a:t>similar interests</a:t>
            </a:r>
            <a:r>
              <a:rPr lang="en-US" dirty="0">
                <a:solidFill>
                  <a:schemeClr val="bg2"/>
                </a:solidFill>
              </a:rPr>
              <a:t> or as a </a:t>
            </a:r>
            <a:r>
              <a:rPr lang="en-US" b="1" dirty="0">
                <a:solidFill>
                  <a:schemeClr val="bg2"/>
                </a:solidFill>
              </a:rPr>
              <a:t>potential romantic partner.</a:t>
            </a:r>
          </a:p>
          <a:p>
            <a:pPr marL="139700" indent="0">
              <a:buNone/>
            </a:pPr>
            <a:endParaRPr lang="en-US" dirty="0">
              <a:solidFill>
                <a:schemeClr val="bg2"/>
              </a:solidFill>
            </a:endParaRPr>
          </a:p>
          <a:p>
            <a:pPr marL="139700" indent="0">
              <a:buNone/>
            </a:pPr>
            <a:r>
              <a:rPr lang="en-US" dirty="0">
                <a:solidFill>
                  <a:schemeClr val="bg2"/>
                </a:solidFill>
              </a:rPr>
              <a:t>They will </a:t>
            </a:r>
            <a:r>
              <a:rPr lang="en-US" dirty="0">
                <a:solidFill>
                  <a:schemeClr val="tx2"/>
                </a:solidFill>
              </a:rPr>
              <a:t>lie </a:t>
            </a:r>
            <a:r>
              <a:rPr lang="en-US" dirty="0">
                <a:solidFill>
                  <a:schemeClr val="bg2"/>
                </a:solidFill>
              </a:rPr>
              <a:t>or </a:t>
            </a:r>
            <a:r>
              <a:rPr lang="en-US" dirty="0">
                <a:solidFill>
                  <a:schemeClr val="tx2"/>
                </a:solidFill>
              </a:rPr>
              <a:t>embellish</a:t>
            </a:r>
            <a:r>
              <a:rPr lang="en-US" dirty="0">
                <a:solidFill>
                  <a:schemeClr val="bg2"/>
                </a:solidFill>
              </a:rPr>
              <a:t> personal details to seem more </a:t>
            </a:r>
            <a:r>
              <a:rPr lang="en-US" b="1" dirty="0">
                <a:solidFill>
                  <a:schemeClr val="bg2"/>
                </a:solidFill>
              </a:rPr>
              <a:t>trustworthy.</a:t>
            </a:r>
          </a:p>
          <a:p>
            <a:pPr marL="139700" indent="0">
              <a:buNone/>
            </a:pPr>
            <a:endParaRPr lang="en-US" dirty="0">
              <a:solidFill>
                <a:schemeClr val="bg2"/>
              </a:solidFill>
            </a:endParaRPr>
          </a:p>
          <a:p>
            <a:pPr marL="139700" indent="0">
              <a:buNone/>
            </a:pPr>
            <a:r>
              <a:rPr lang="en-US" dirty="0">
                <a:solidFill>
                  <a:schemeClr val="bg2"/>
                </a:solidFill>
              </a:rPr>
              <a:t>They will share pictures – </a:t>
            </a:r>
            <a:r>
              <a:rPr lang="en-US" dirty="0">
                <a:solidFill>
                  <a:schemeClr val="tx2"/>
                </a:solidFill>
              </a:rPr>
              <a:t>not explicit ones </a:t>
            </a:r>
            <a:r>
              <a:rPr lang="en-US" dirty="0">
                <a:solidFill>
                  <a:schemeClr val="bg2"/>
                </a:solidFill>
              </a:rPr>
              <a:t>– and encourage you to </a:t>
            </a:r>
            <a:r>
              <a:rPr lang="en-US" b="1" dirty="0">
                <a:solidFill>
                  <a:schemeClr val="bg2"/>
                </a:solidFill>
              </a:rPr>
              <a:t>do the same.</a:t>
            </a:r>
          </a:p>
          <a:p>
            <a:pPr marL="139700" indent="0">
              <a:buNone/>
            </a:pPr>
            <a:endParaRPr lang="en-US" dirty="0">
              <a:solidFill>
                <a:schemeClr val="bg2"/>
              </a:solidFill>
            </a:endParaRPr>
          </a:p>
          <a:p>
            <a:pPr marL="139700" indent="0">
              <a:buNone/>
            </a:pPr>
            <a:r>
              <a:rPr lang="en-US" dirty="0">
                <a:solidFill>
                  <a:schemeClr val="bg2"/>
                </a:solidFill>
              </a:rPr>
              <a:t>A shift to </a:t>
            </a:r>
            <a:r>
              <a:rPr lang="en-US" dirty="0">
                <a:solidFill>
                  <a:schemeClr val="tx2"/>
                </a:solidFill>
              </a:rPr>
              <a:t>sexual topics</a:t>
            </a:r>
            <a:r>
              <a:rPr lang="en-US" dirty="0">
                <a:solidFill>
                  <a:schemeClr val="bg2"/>
                </a:solidFill>
              </a:rPr>
              <a:t> occurs. </a:t>
            </a:r>
            <a:r>
              <a:rPr lang="en-US" b="1" dirty="0">
                <a:solidFill>
                  <a:schemeClr val="bg2"/>
                </a:solidFill>
              </a:rPr>
              <a:t>“Have you ever…?” “What’s your favorite…?”</a:t>
            </a:r>
          </a:p>
          <a:p>
            <a:pPr marL="139700" indent="0">
              <a:buNone/>
            </a:pPr>
            <a:endParaRPr lang="en-US" dirty="0">
              <a:solidFill>
                <a:schemeClr val="bg2"/>
              </a:solidFill>
            </a:endParaRPr>
          </a:p>
          <a:p>
            <a:pPr marL="139700" indent="0">
              <a:buNone/>
            </a:pPr>
            <a:r>
              <a:rPr lang="en-US" dirty="0">
                <a:solidFill>
                  <a:schemeClr val="bg2"/>
                </a:solidFill>
              </a:rPr>
              <a:t>They will ask to </a:t>
            </a:r>
            <a:r>
              <a:rPr lang="en-US" dirty="0">
                <a:solidFill>
                  <a:schemeClr val="tx2"/>
                </a:solidFill>
              </a:rPr>
              <a:t>video call</a:t>
            </a:r>
            <a:r>
              <a:rPr lang="en-US" dirty="0">
                <a:solidFill>
                  <a:schemeClr val="bg2"/>
                </a:solidFill>
              </a:rPr>
              <a:t>, or may offer to </a:t>
            </a:r>
            <a:r>
              <a:rPr lang="en-US" dirty="0">
                <a:solidFill>
                  <a:schemeClr val="tx2"/>
                </a:solidFill>
              </a:rPr>
              <a:t>exchange explicit photos.</a:t>
            </a:r>
            <a:r>
              <a:rPr lang="en-US" dirty="0">
                <a:solidFill>
                  <a:schemeClr val="bg2"/>
                </a:solidFill>
              </a:rPr>
              <a:t> In some cases, they may send explicit photos to you – </a:t>
            </a:r>
            <a:r>
              <a:rPr lang="en-US" b="1" dirty="0">
                <a:solidFill>
                  <a:schemeClr val="tx2"/>
                </a:solidFill>
              </a:rPr>
              <a:t>but it is not of them. </a:t>
            </a:r>
            <a:r>
              <a:rPr lang="en-US" dirty="0">
                <a:solidFill>
                  <a:schemeClr val="bg2"/>
                </a:solidFill>
              </a:rPr>
              <a:t>This continues until you send an explicit </a:t>
            </a:r>
            <a:r>
              <a:rPr lang="en-US" dirty="0">
                <a:solidFill>
                  <a:schemeClr val="tx2"/>
                </a:solidFill>
              </a:rPr>
              <a:t>image or video </a:t>
            </a:r>
            <a:r>
              <a:rPr lang="en-US" dirty="0">
                <a:solidFill>
                  <a:schemeClr val="bg2"/>
                </a:solidFill>
              </a:rPr>
              <a:t>to them.</a:t>
            </a:r>
            <a:endParaRPr lang="en-US" b="1" dirty="0">
              <a:solidFill>
                <a:schemeClr val="tx2"/>
              </a:solidFill>
            </a:endParaRPr>
          </a:p>
          <a:p>
            <a:pPr marL="139700" indent="0">
              <a:buNone/>
            </a:pPr>
            <a:endParaRPr lang="en-US" b="1" dirty="0">
              <a:solidFill>
                <a:schemeClr val="bg2"/>
              </a:solidFill>
            </a:endParaRPr>
          </a:p>
          <a:p>
            <a:pPr marL="139700" indent="0">
              <a:buNone/>
            </a:pPr>
            <a:endParaRPr lang="en-US" b="1" dirty="0">
              <a:solidFill>
                <a:schemeClr val="bg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7170" name="Picture 2" descr="A dark and sinister illustration of a person unmasking themselves. The scene is set in a dimly lit, eerie room. The person is depicted holding a mask that resembles a female face. As they remove the mask, it reveals a male face underneath, but with a menacing and sinister expression. The lighting casts dramatic shadows across the face and the room, enhancing the ominous atmosphere. The person's eyes are focused intensely forward, adding to the malevolent feeling of the scene. The overall tone of the illustration is one of mystery and suspense, with a hint of danger.">
            <a:extLst>
              <a:ext uri="{FF2B5EF4-FFF2-40B4-BE49-F238E27FC236}">
                <a16:creationId xmlns:a16="http://schemas.microsoft.com/office/drawing/2014/main" id="{9033C2BC-5850-A90D-1288-4314F02F0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430" y="1117102"/>
            <a:ext cx="2986057" cy="298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1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animEffect transition="in" filter="fade">
                                      <p:cBhvr>
                                        <p:cTn id="31" dur="500"/>
                                        <p:tgtEl>
                                          <p:spTgt spid="2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xEl>
                                              <p:pRg st="8" end="8"/>
                                            </p:txEl>
                                          </p:spTgt>
                                        </p:tgtEl>
                                        <p:attrNameLst>
                                          <p:attrName>style.visibility</p:attrName>
                                        </p:attrNameLst>
                                      </p:cBhvr>
                                      <p:to>
                                        <p:strVal val="visible"/>
                                      </p:to>
                                    </p:set>
                                    <p:animEffect transition="in" filter="fade">
                                      <p:cBhvr>
                                        <p:cTn id="36"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What’s Next?</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5638800" cy="424934"/>
          </a:xfrm>
        </p:spPr>
        <p:txBody>
          <a:bodyPr/>
          <a:lstStyle/>
          <a:p>
            <a:pPr marL="139700" indent="0">
              <a:buNone/>
            </a:pPr>
            <a:r>
              <a:rPr lang="en-US" dirty="0">
                <a:solidFill>
                  <a:schemeClr val="bg2"/>
                </a:solidFill>
              </a:rPr>
              <a:t>The offender reveals their true intentions. They are not who they say they are. They are not the pretty little girl or the handsome hunk of a man you thought.</a:t>
            </a:r>
          </a:p>
          <a:p>
            <a:pPr marL="139700" indent="0">
              <a:buNone/>
            </a:pPr>
            <a:endParaRPr lang="en-US" dirty="0">
              <a:solidFill>
                <a:schemeClr val="bg2"/>
              </a:solidFill>
            </a:endParaRPr>
          </a:p>
          <a:p>
            <a:pPr marL="139700" indent="0">
              <a:buNone/>
            </a:pPr>
            <a:r>
              <a:rPr lang="en-US" dirty="0">
                <a:solidFill>
                  <a:schemeClr val="bg2"/>
                </a:solidFill>
              </a:rPr>
              <a:t>They threaten to release the material to the victim’s </a:t>
            </a:r>
            <a:r>
              <a:rPr lang="en-US" dirty="0">
                <a:solidFill>
                  <a:schemeClr val="tx2"/>
                </a:solidFill>
              </a:rPr>
              <a:t>family, friends, or the public</a:t>
            </a:r>
            <a:r>
              <a:rPr lang="en-US" dirty="0">
                <a:solidFill>
                  <a:schemeClr val="bg2"/>
                </a:solidFill>
              </a:rPr>
              <a:t> unless the victim complies with their demands.</a:t>
            </a:r>
          </a:p>
          <a:p>
            <a:pPr marL="139700" indent="0">
              <a:buNone/>
            </a:pPr>
            <a:endParaRPr lang="en-US" b="1" dirty="0">
              <a:solidFill>
                <a:schemeClr val="bg2"/>
              </a:solidFill>
            </a:endParaRPr>
          </a:p>
          <a:p>
            <a:pPr marL="139700" indent="0">
              <a:buNone/>
            </a:pPr>
            <a:r>
              <a:rPr lang="en-US" b="1" dirty="0">
                <a:solidFill>
                  <a:schemeClr val="tx2"/>
                </a:solidFill>
              </a:rPr>
              <a:t>What do they want?</a:t>
            </a:r>
          </a:p>
          <a:p>
            <a:pPr marL="139700" indent="0">
              <a:buNone/>
            </a:pPr>
            <a:endParaRPr lang="en-US" b="1" dirty="0">
              <a:solidFill>
                <a:schemeClr val="bg2"/>
              </a:solidFill>
            </a:endParaRPr>
          </a:p>
          <a:p>
            <a:pPr marL="139700" indent="0">
              <a:buNone/>
            </a:pPr>
            <a:r>
              <a:rPr lang="en-US" b="1" dirty="0">
                <a:solidFill>
                  <a:schemeClr val="bg2"/>
                </a:solidFill>
              </a:rPr>
              <a:t>	Money</a:t>
            </a:r>
          </a:p>
          <a:p>
            <a:pPr marL="139700" indent="0">
              <a:buNone/>
            </a:pPr>
            <a:r>
              <a:rPr lang="en-US" b="1" dirty="0">
                <a:solidFill>
                  <a:schemeClr val="bg2"/>
                </a:solidFill>
              </a:rPr>
              <a:t>	</a:t>
            </a:r>
          </a:p>
          <a:p>
            <a:pPr marL="139700" indent="0">
              <a:buNone/>
            </a:pPr>
            <a:r>
              <a:rPr lang="en-US" b="1" dirty="0">
                <a:solidFill>
                  <a:schemeClr val="bg2"/>
                </a:solidFill>
              </a:rPr>
              <a:t>	More Images or Videos</a:t>
            </a:r>
          </a:p>
          <a:p>
            <a:pPr marL="139700" indent="0">
              <a:buNone/>
            </a:pPr>
            <a:r>
              <a:rPr lang="en-US" b="1" dirty="0">
                <a:solidFill>
                  <a:schemeClr val="bg2"/>
                </a:solidFill>
              </a:rPr>
              <a:t>	</a:t>
            </a:r>
          </a:p>
          <a:p>
            <a:pPr marL="139700" indent="0">
              <a:buNone/>
            </a:pPr>
            <a:r>
              <a:rPr lang="en-US" b="1" dirty="0">
                <a:solidFill>
                  <a:schemeClr val="bg2"/>
                </a:solidFill>
              </a:rPr>
              <a:t>	Sexual Acts or Favors</a:t>
            </a:r>
          </a:p>
          <a:p>
            <a:pPr marL="139700" indent="0">
              <a:buNone/>
            </a:pPr>
            <a:endParaRPr lang="en-US" b="1" dirty="0">
              <a:solidFill>
                <a:schemeClr val="bg2"/>
              </a:solidFill>
            </a:endParaRPr>
          </a:p>
          <a:p>
            <a:pPr marL="139700" indent="0">
              <a:buNone/>
            </a:pPr>
            <a:r>
              <a:rPr lang="en-US" b="1" dirty="0">
                <a:solidFill>
                  <a:schemeClr val="tx2"/>
                </a:solidFill>
              </a:rPr>
              <a:t>So – What are your options?</a:t>
            </a:r>
          </a:p>
          <a:p>
            <a:pPr marL="139700" indent="0">
              <a:buNone/>
            </a:pPr>
            <a:endParaRPr lang="en-US" b="1" dirty="0">
              <a:solidFill>
                <a:schemeClr val="bg2"/>
              </a:solidFill>
            </a:endParaRPr>
          </a:p>
          <a:p>
            <a:pPr marL="139700" indent="0">
              <a:buNone/>
            </a:pPr>
            <a:endParaRPr lang="en-US" dirty="0">
              <a:solidFill>
                <a:schemeClr val="bg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2292" name="Picture 4" descr="An evocative illustration highlighting the psychological impact of sextortion. The image shows a figure hunched over a computer in a dark, isolated room. The figure's face is obscured by shadows, symbolizing the anonymity and vulnerability of sextortion victims. On the computer screen, there are visible signs of a threatening conversation, with words like 'threat', 'expose', and 'demand' apparent in the chat. The room is filled with ominous symbols like broken chains and a clock, representing the feeling of entrapment and the relentless pressure of time in such situations. The overall mood is one of despair and urgency, capturing the distressing experience of those who face sextortion.">
            <a:extLst>
              <a:ext uri="{FF2B5EF4-FFF2-40B4-BE49-F238E27FC236}">
                <a16:creationId xmlns:a16="http://schemas.microsoft.com/office/drawing/2014/main" id="{6E1911DB-436F-5C99-F01B-02B4F7913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17102"/>
            <a:ext cx="3159468" cy="315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91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par>
                                <p:cTn id="12" presetID="10" presetClass="entr" presetSubtype="0" fill="hold" nodeType="with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500"/>
                                        <p:tgtEl>
                                          <p:spTgt spid="1229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xEl>
                                              <p:pRg st="6" end="6"/>
                                            </p:txEl>
                                          </p:spTgt>
                                        </p:tgtEl>
                                        <p:attrNameLst>
                                          <p:attrName>style.visibility</p:attrName>
                                        </p:attrNameLst>
                                      </p:cBhvr>
                                      <p:to>
                                        <p:strVal val="visible"/>
                                      </p:to>
                                    </p:set>
                                    <p:animEffect transition="in" filter="fade">
                                      <p:cBhvr>
                                        <p:cTn id="34" dur="500"/>
                                        <p:tgtEl>
                                          <p:spTgt spid="27">
                                            <p:txEl>
                                              <p:pRg st="6" end="6"/>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7">
                                            <p:txEl>
                                              <p:pRg st="8" end="8"/>
                                            </p:txEl>
                                          </p:spTgt>
                                        </p:tgtEl>
                                        <p:attrNameLst>
                                          <p:attrName>style.visibility</p:attrName>
                                        </p:attrNameLst>
                                      </p:cBhvr>
                                      <p:to>
                                        <p:strVal val="visible"/>
                                      </p:to>
                                    </p:set>
                                    <p:animEffect transition="in" filter="fade">
                                      <p:cBhvr>
                                        <p:cTn id="38" dur="500"/>
                                        <p:tgtEl>
                                          <p:spTgt spid="27">
                                            <p:txEl>
                                              <p:pRg st="8" end="8"/>
                                            </p:txEl>
                                          </p:spTgt>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7">
                                            <p:txEl>
                                              <p:pRg st="10" end="10"/>
                                            </p:txEl>
                                          </p:spTgt>
                                        </p:tgtEl>
                                        <p:attrNameLst>
                                          <p:attrName>style.visibility</p:attrName>
                                        </p:attrNameLst>
                                      </p:cBhvr>
                                      <p:to>
                                        <p:strVal val="visible"/>
                                      </p:to>
                                    </p:set>
                                    <p:animEffect transition="in" filter="fade">
                                      <p:cBhvr>
                                        <p:cTn id="42" dur="500"/>
                                        <p:tgtEl>
                                          <p:spTgt spid="2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xEl>
                                              <p:pRg st="12" end="12"/>
                                            </p:txEl>
                                          </p:spTgt>
                                        </p:tgtEl>
                                        <p:attrNameLst>
                                          <p:attrName>style.visibility</p:attrName>
                                        </p:attrNameLst>
                                      </p:cBhvr>
                                      <p:to>
                                        <p:strVal val="visible"/>
                                      </p:to>
                                    </p:set>
                                    <p:animEffect transition="in" filter="fade">
                                      <p:cBhvr>
                                        <p:cTn id="47" dur="500"/>
                                        <p:tgtEl>
                                          <p:spTgt spid="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11" name="Google Shape;2057;p60">
            <a:extLst>
              <a:ext uri="{FF2B5EF4-FFF2-40B4-BE49-F238E27FC236}">
                <a16:creationId xmlns:a16="http://schemas.microsoft.com/office/drawing/2014/main" id="{7D854671-6AFB-2EF6-4D29-0054A1A34387}"/>
              </a:ext>
            </a:extLst>
          </p:cNvPr>
          <p:cNvSpPr/>
          <p:nvPr/>
        </p:nvSpPr>
        <p:spPr>
          <a:xfrm>
            <a:off x="3279750" y="1653281"/>
            <a:ext cx="2584500" cy="258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4" name="Google Shape;2064;p60"/>
          <p:cNvCxnSpPr>
            <a:cxnSpLocks/>
          </p:cNvCxnSpPr>
          <p:nvPr/>
        </p:nvCxnSpPr>
        <p:spPr>
          <a:xfrm>
            <a:off x="4572000" y="4225806"/>
            <a:ext cx="16823" cy="1332474"/>
          </a:xfrm>
          <a:prstGeom prst="straightConnector1">
            <a:avLst/>
          </a:prstGeom>
          <a:noFill/>
          <a:ln w="19050" cap="flat" cmpd="sng">
            <a:solidFill>
              <a:schemeClr val="accent1"/>
            </a:solidFill>
            <a:prstDash val="solid"/>
            <a:round/>
            <a:headEnd type="none" w="med" len="med"/>
            <a:tailEnd type="none" w="med" len="med"/>
          </a:ln>
        </p:spPr>
      </p:cxnSp>
      <p:sp>
        <p:nvSpPr>
          <p:cNvPr id="12" name="Google Shape;2058;p60">
            <a:extLst>
              <a:ext uri="{FF2B5EF4-FFF2-40B4-BE49-F238E27FC236}">
                <a16:creationId xmlns:a16="http://schemas.microsoft.com/office/drawing/2014/main" id="{B52EA979-821A-645B-3DB5-40165BD20F56}"/>
              </a:ext>
            </a:extLst>
          </p:cNvPr>
          <p:cNvSpPr txBox="1">
            <a:spLocks/>
          </p:cNvSpPr>
          <p:nvPr/>
        </p:nvSpPr>
        <p:spPr>
          <a:xfrm>
            <a:off x="3279750" y="2205357"/>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sz="4400" dirty="0">
                <a:solidFill>
                  <a:schemeClr val="accent6"/>
                </a:solidFill>
              </a:rPr>
              <a:t>Report</a:t>
            </a:r>
          </a:p>
        </p:txBody>
      </p:sp>
      <p:sp>
        <p:nvSpPr>
          <p:cNvPr id="13" name="Google Shape;2059;p60">
            <a:extLst>
              <a:ext uri="{FF2B5EF4-FFF2-40B4-BE49-F238E27FC236}">
                <a16:creationId xmlns:a16="http://schemas.microsoft.com/office/drawing/2014/main" id="{5C2F0FA4-714C-D847-B3FC-82CA7513D0A3}"/>
              </a:ext>
            </a:extLst>
          </p:cNvPr>
          <p:cNvSpPr txBox="1">
            <a:spLocks/>
          </p:cNvSpPr>
          <p:nvPr/>
        </p:nvSpPr>
        <p:spPr>
          <a:xfrm>
            <a:off x="3471080" y="2929257"/>
            <a:ext cx="2201840" cy="6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400" b="1" dirty="0">
                <a:solidFill>
                  <a:schemeClr val="accent6"/>
                </a:solidFill>
              </a:rPr>
              <a:t>Law enforcement intervenes and provides you with support and help.</a:t>
            </a:r>
          </a:p>
        </p:txBody>
      </p:sp>
      <p:sp>
        <p:nvSpPr>
          <p:cNvPr id="23" name="Google Shape;2058;p60">
            <a:extLst>
              <a:ext uri="{FF2B5EF4-FFF2-40B4-BE49-F238E27FC236}">
                <a16:creationId xmlns:a16="http://schemas.microsoft.com/office/drawing/2014/main" id="{1282FD71-9535-04F9-795F-1BA03F036E4D}"/>
              </a:ext>
            </a:extLst>
          </p:cNvPr>
          <p:cNvSpPr txBox="1">
            <a:spLocks/>
          </p:cNvSpPr>
          <p:nvPr/>
        </p:nvSpPr>
        <p:spPr>
          <a:xfrm>
            <a:off x="-195619" y="2851190"/>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dirty="0">
                <a:solidFill>
                  <a:schemeClr val="accent6"/>
                </a:solidFill>
              </a:rPr>
              <a:t>1 in 3</a:t>
            </a:r>
          </a:p>
        </p:txBody>
      </p:sp>
      <p:sp>
        <p:nvSpPr>
          <p:cNvPr id="25" name="Google Shape;2058;p60">
            <a:extLst>
              <a:ext uri="{FF2B5EF4-FFF2-40B4-BE49-F238E27FC236}">
                <a16:creationId xmlns:a16="http://schemas.microsoft.com/office/drawing/2014/main" id="{9F1414B0-413D-8298-18FC-3EEC2E377ECD}"/>
              </a:ext>
            </a:extLst>
          </p:cNvPr>
          <p:cNvSpPr txBox="1">
            <a:spLocks/>
          </p:cNvSpPr>
          <p:nvPr/>
        </p:nvSpPr>
        <p:spPr>
          <a:xfrm>
            <a:off x="6596214" y="929381"/>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dirty="0">
                <a:solidFill>
                  <a:schemeClr val="accent6"/>
                </a:solidFill>
              </a:rPr>
              <a:t>1 in 8</a:t>
            </a:r>
          </a:p>
        </p:txBody>
      </p:sp>
      <p:sp>
        <p:nvSpPr>
          <p:cNvPr id="18" name="Google Shape;2057;p60">
            <a:extLst>
              <a:ext uri="{FF2B5EF4-FFF2-40B4-BE49-F238E27FC236}">
                <a16:creationId xmlns:a16="http://schemas.microsoft.com/office/drawing/2014/main" id="{2060ADEC-6756-44F6-4CB5-F75CA76C1C36}"/>
              </a:ext>
            </a:extLst>
          </p:cNvPr>
          <p:cNvSpPr/>
          <p:nvPr/>
        </p:nvSpPr>
        <p:spPr>
          <a:xfrm>
            <a:off x="170363" y="1653281"/>
            <a:ext cx="2584500" cy="258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2064;p60">
            <a:extLst>
              <a:ext uri="{FF2B5EF4-FFF2-40B4-BE49-F238E27FC236}">
                <a16:creationId xmlns:a16="http://schemas.microsoft.com/office/drawing/2014/main" id="{EF1C0A27-D726-4DEE-755A-6BC1FD3BFA72}"/>
              </a:ext>
            </a:extLst>
          </p:cNvPr>
          <p:cNvCxnSpPr>
            <a:cxnSpLocks/>
          </p:cNvCxnSpPr>
          <p:nvPr/>
        </p:nvCxnSpPr>
        <p:spPr>
          <a:xfrm>
            <a:off x="1462613" y="4225806"/>
            <a:ext cx="16823" cy="1332474"/>
          </a:xfrm>
          <a:prstGeom prst="straightConnector1">
            <a:avLst/>
          </a:prstGeom>
          <a:noFill/>
          <a:ln w="19050" cap="flat" cmpd="sng">
            <a:solidFill>
              <a:schemeClr val="accent1"/>
            </a:solidFill>
            <a:prstDash val="solid"/>
            <a:round/>
            <a:headEnd type="none" w="med" len="med"/>
            <a:tailEnd type="none" w="med" len="med"/>
          </a:ln>
        </p:spPr>
      </p:cxnSp>
      <p:sp>
        <p:nvSpPr>
          <p:cNvPr id="27" name="Google Shape;2058;p60">
            <a:extLst>
              <a:ext uri="{FF2B5EF4-FFF2-40B4-BE49-F238E27FC236}">
                <a16:creationId xmlns:a16="http://schemas.microsoft.com/office/drawing/2014/main" id="{609399C8-24F8-D74D-5251-DC0F8F2974B9}"/>
              </a:ext>
            </a:extLst>
          </p:cNvPr>
          <p:cNvSpPr txBox="1">
            <a:spLocks/>
          </p:cNvSpPr>
          <p:nvPr/>
        </p:nvSpPr>
        <p:spPr>
          <a:xfrm>
            <a:off x="170363" y="2205357"/>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sz="4400" dirty="0">
                <a:solidFill>
                  <a:schemeClr val="accent6"/>
                </a:solidFill>
              </a:rPr>
              <a:t>Refuse</a:t>
            </a:r>
          </a:p>
        </p:txBody>
      </p:sp>
      <p:sp>
        <p:nvSpPr>
          <p:cNvPr id="28" name="Google Shape;2059;p60">
            <a:extLst>
              <a:ext uri="{FF2B5EF4-FFF2-40B4-BE49-F238E27FC236}">
                <a16:creationId xmlns:a16="http://schemas.microsoft.com/office/drawing/2014/main" id="{62EAB84F-99B7-DC2D-5556-B39FFBE8EE2B}"/>
              </a:ext>
            </a:extLst>
          </p:cNvPr>
          <p:cNvSpPr txBox="1">
            <a:spLocks/>
          </p:cNvSpPr>
          <p:nvPr/>
        </p:nvSpPr>
        <p:spPr>
          <a:xfrm>
            <a:off x="361693" y="2929257"/>
            <a:ext cx="2201840" cy="6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400" b="1" dirty="0">
                <a:solidFill>
                  <a:schemeClr val="accent6"/>
                </a:solidFill>
              </a:rPr>
              <a:t>The offender might follow through, or they might move on to somebody else.</a:t>
            </a:r>
          </a:p>
        </p:txBody>
      </p:sp>
      <p:sp>
        <p:nvSpPr>
          <p:cNvPr id="29" name="Google Shape;2057;p60">
            <a:extLst>
              <a:ext uri="{FF2B5EF4-FFF2-40B4-BE49-F238E27FC236}">
                <a16:creationId xmlns:a16="http://schemas.microsoft.com/office/drawing/2014/main" id="{4A05EEC2-5194-CAEF-0E44-4C808BD6CBEF}"/>
              </a:ext>
            </a:extLst>
          </p:cNvPr>
          <p:cNvSpPr/>
          <p:nvPr/>
        </p:nvSpPr>
        <p:spPr>
          <a:xfrm>
            <a:off x="6404884" y="1653281"/>
            <a:ext cx="2584500" cy="258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 name="Google Shape;2064;p60">
            <a:extLst>
              <a:ext uri="{FF2B5EF4-FFF2-40B4-BE49-F238E27FC236}">
                <a16:creationId xmlns:a16="http://schemas.microsoft.com/office/drawing/2014/main" id="{1A8E69A2-FB59-03C6-9497-D5C390017F99}"/>
              </a:ext>
            </a:extLst>
          </p:cNvPr>
          <p:cNvCxnSpPr>
            <a:cxnSpLocks/>
          </p:cNvCxnSpPr>
          <p:nvPr/>
        </p:nvCxnSpPr>
        <p:spPr>
          <a:xfrm>
            <a:off x="7697134" y="4225806"/>
            <a:ext cx="16823" cy="1332474"/>
          </a:xfrm>
          <a:prstGeom prst="straightConnector1">
            <a:avLst/>
          </a:prstGeom>
          <a:noFill/>
          <a:ln w="19050" cap="flat" cmpd="sng">
            <a:solidFill>
              <a:schemeClr val="accent1"/>
            </a:solidFill>
            <a:prstDash val="solid"/>
            <a:round/>
            <a:headEnd type="none" w="med" len="med"/>
            <a:tailEnd type="none" w="med" len="med"/>
          </a:ln>
        </p:spPr>
      </p:cxnSp>
      <p:sp>
        <p:nvSpPr>
          <p:cNvPr id="31" name="Google Shape;2058;p60">
            <a:extLst>
              <a:ext uri="{FF2B5EF4-FFF2-40B4-BE49-F238E27FC236}">
                <a16:creationId xmlns:a16="http://schemas.microsoft.com/office/drawing/2014/main" id="{203BE9D3-2BC8-BB01-F50A-617BCE5336F6}"/>
              </a:ext>
            </a:extLst>
          </p:cNvPr>
          <p:cNvSpPr txBox="1">
            <a:spLocks/>
          </p:cNvSpPr>
          <p:nvPr/>
        </p:nvSpPr>
        <p:spPr>
          <a:xfrm>
            <a:off x="6404884" y="2205357"/>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sz="4400" dirty="0">
                <a:solidFill>
                  <a:schemeClr val="accent6"/>
                </a:solidFill>
              </a:rPr>
              <a:t>Comply</a:t>
            </a:r>
          </a:p>
        </p:txBody>
      </p:sp>
      <p:sp>
        <p:nvSpPr>
          <p:cNvPr id="32" name="Google Shape;2059;p60">
            <a:extLst>
              <a:ext uri="{FF2B5EF4-FFF2-40B4-BE49-F238E27FC236}">
                <a16:creationId xmlns:a16="http://schemas.microsoft.com/office/drawing/2014/main" id="{85D32CB4-BE21-04ED-ACEF-E46E7FF1982B}"/>
              </a:ext>
            </a:extLst>
          </p:cNvPr>
          <p:cNvSpPr txBox="1">
            <a:spLocks/>
          </p:cNvSpPr>
          <p:nvPr/>
        </p:nvSpPr>
        <p:spPr>
          <a:xfrm>
            <a:off x="6596214" y="2929257"/>
            <a:ext cx="2201840" cy="6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400" b="1" dirty="0">
                <a:solidFill>
                  <a:schemeClr val="accent6"/>
                </a:solidFill>
              </a:rPr>
              <a:t>Give the offender what they want, and they keep asking for more.</a:t>
            </a:r>
          </a:p>
        </p:txBody>
      </p:sp>
      <p:sp>
        <p:nvSpPr>
          <p:cNvPr id="33" name="Google Shape;233;p46">
            <a:extLst>
              <a:ext uri="{FF2B5EF4-FFF2-40B4-BE49-F238E27FC236}">
                <a16:creationId xmlns:a16="http://schemas.microsoft.com/office/drawing/2014/main" id="{D63D7BFB-545A-1405-3B24-1DF6A7BAF021}"/>
              </a:ext>
            </a:extLst>
          </p:cNvPr>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Options</a:t>
            </a:r>
            <a:endParaRPr dirty="0"/>
          </a:p>
        </p:txBody>
      </p:sp>
      <p:cxnSp>
        <p:nvCxnSpPr>
          <p:cNvPr id="34" name="Google Shape;234;p46">
            <a:extLst>
              <a:ext uri="{FF2B5EF4-FFF2-40B4-BE49-F238E27FC236}">
                <a16:creationId xmlns:a16="http://schemas.microsoft.com/office/drawing/2014/main" id="{8C63F211-E7A1-7983-CC19-A85A1C925773}"/>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1467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64"/>
                                        </p:tgtEl>
                                        <p:attrNameLst>
                                          <p:attrName>style.visibility</p:attrName>
                                        </p:attrNameLst>
                                      </p:cBhvr>
                                      <p:to>
                                        <p:strVal val="visible"/>
                                      </p:to>
                                    </p:set>
                                    <p:animEffect transition="in" filter="wipe(down)">
                                      <p:cBhvr>
                                        <p:cTn id="24" dur="500"/>
                                        <p:tgtEl>
                                          <p:spTgt spid="2064"/>
                                        </p:tgtEl>
                                      </p:cBhvr>
                                    </p:animEffect>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par>
                          <p:cTn id="34" fill="hold">
                            <p:stCondLst>
                              <p:cond delay="500"/>
                            </p:stCondLst>
                            <p:childTnLst>
                              <p:par>
                                <p:cTn id="35" presetID="21" presetClass="entr" presetSubtype="1"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heel(1)">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9"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do they deceive you?</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4289990" cy="424934"/>
          </a:xfrm>
        </p:spPr>
        <p:txBody>
          <a:bodyPr/>
          <a:lstStyle/>
          <a:p>
            <a:pPr marL="139700" indent="0">
              <a:buNone/>
            </a:pPr>
            <a:r>
              <a:rPr lang="en-US" b="1" dirty="0">
                <a:solidFill>
                  <a:schemeClr val="tx2"/>
                </a:solidFill>
              </a:rPr>
              <a:t>AI-enhanced photo imagery. </a:t>
            </a:r>
            <a:r>
              <a:rPr lang="en-US" dirty="0">
                <a:solidFill>
                  <a:schemeClr val="bg2"/>
                </a:solidFill>
              </a:rPr>
              <a:t>They alter their appearance to </a:t>
            </a:r>
            <a:r>
              <a:rPr lang="en-US" dirty="0">
                <a:solidFill>
                  <a:schemeClr val="tx2"/>
                </a:solidFill>
              </a:rPr>
              <a:t>appear younger, more attractive, </a:t>
            </a:r>
            <a:r>
              <a:rPr lang="en-US" dirty="0">
                <a:solidFill>
                  <a:schemeClr val="bg2"/>
                </a:solidFill>
              </a:rPr>
              <a:t>or a </a:t>
            </a:r>
            <a:r>
              <a:rPr lang="en-US" dirty="0">
                <a:solidFill>
                  <a:schemeClr val="tx2"/>
                </a:solidFill>
              </a:rPr>
              <a:t>different gender entirely.</a:t>
            </a:r>
          </a:p>
          <a:p>
            <a:pPr marL="139700" indent="0">
              <a:buNone/>
            </a:pPr>
            <a:endParaRPr lang="en-US" b="1" dirty="0">
              <a:solidFill>
                <a:schemeClr val="bg2"/>
              </a:solidFill>
            </a:endParaRPr>
          </a:p>
          <a:p>
            <a:pPr marL="139700" indent="0">
              <a:buNone/>
            </a:pPr>
            <a:r>
              <a:rPr lang="en-US" b="1" dirty="0">
                <a:solidFill>
                  <a:schemeClr val="tx2"/>
                </a:solidFill>
              </a:rPr>
              <a:t>They know you. </a:t>
            </a:r>
            <a:r>
              <a:rPr lang="en-US" dirty="0">
                <a:solidFill>
                  <a:schemeClr val="bg2"/>
                </a:solidFill>
              </a:rPr>
              <a:t>They know your interests, after-school activities, and hobbies. Maybe even your </a:t>
            </a:r>
            <a:r>
              <a:rPr lang="en-US" dirty="0">
                <a:solidFill>
                  <a:schemeClr val="tx2"/>
                </a:solidFill>
              </a:rPr>
              <a:t>friends. They can find this stuff out pretty quickly…</a:t>
            </a:r>
          </a:p>
          <a:p>
            <a:pPr marL="139700" indent="0">
              <a:buNone/>
            </a:pPr>
            <a:endParaRPr lang="en-US" dirty="0">
              <a:solidFill>
                <a:schemeClr val="bg2"/>
              </a:solidFill>
            </a:endParaRPr>
          </a:p>
          <a:p>
            <a:pPr marL="139700" indent="0">
              <a:buNone/>
            </a:pPr>
            <a:r>
              <a:rPr lang="en-US" dirty="0">
                <a:solidFill>
                  <a:schemeClr val="bg2"/>
                </a:solidFill>
              </a:rPr>
              <a:t>They make you believe you </a:t>
            </a:r>
            <a:r>
              <a:rPr lang="en-US" b="1" dirty="0">
                <a:solidFill>
                  <a:schemeClr val="tx2"/>
                </a:solidFill>
              </a:rPr>
              <a:t>know them. </a:t>
            </a:r>
            <a:r>
              <a:rPr lang="en-US" dirty="0">
                <a:solidFill>
                  <a:schemeClr val="bg2"/>
                </a:solidFill>
              </a:rPr>
              <a:t>They might tell you they saw you at a </a:t>
            </a:r>
            <a:r>
              <a:rPr lang="en-US" dirty="0">
                <a:solidFill>
                  <a:schemeClr val="tx2"/>
                </a:solidFill>
              </a:rPr>
              <a:t>basketball game </a:t>
            </a:r>
            <a:r>
              <a:rPr lang="en-US" dirty="0">
                <a:solidFill>
                  <a:schemeClr val="bg2"/>
                </a:solidFill>
              </a:rPr>
              <a:t>and got your number from </a:t>
            </a:r>
            <a:r>
              <a:rPr lang="en-US" dirty="0">
                <a:solidFill>
                  <a:schemeClr val="tx2"/>
                </a:solidFill>
              </a:rPr>
              <a:t>someone on your team. </a:t>
            </a:r>
          </a:p>
          <a:p>
            <a:pPr marL="139700" indent="0">
              <a:buNone/>
            </a:pPr>
            <a:endParaRPr lang="en-US" dirty="0">
              <a:solidFill>
                <a:schemeClr val="tx2"/>
              </a:solidFill>
            </a:endParaRPr>
          </a:p>
          <a:p>
            <a:pPr marL="139700" indent="0">
              <a:buNone/>
            </a:pPr>
            <a:r>
              <a:rPr lang="en-US" dirty="0">
                <a:solidFill>
                  <a:schemeClr val="bg2"/>
                </a:solidFill>
              </a:rPr>
              <a:t>They might even pretend to be someone you </a:t>
            </a:r>
            <a:r>
              <a:rPr lang="en-US" dirty="0">
                <a:solidFill>
                  <a:schemeClr val="tx2"/>
                </a:solidFill>
              </a:rPr>
              <a:t>know</a:t>
            </a:r>
            <a:r>
              <a:rPr lang="en-US" dirty="0">
                <a:solidFill>
                  <a:schemeClr val="bg2"/>
                </a:solidFill>
              </a:rPr>
              <a:t>, but not </a:t>
            </a:r>
            <a:r>
              <a:rPr lang="en-US" dirty="0">
                <a:solidFill>
                  <a:schemeClr val="tx2"/>
                </a:solidFill>
              </a:rPr>
              <a:t>know </a:t>
            </a:r>
            <a:r>
              <a:rPr lang="en-US" b="1" dirty="0">
                <a:solidFill>
                  <a:schemeClr val="tx2"/>
                </a:solidFill>
              </a:rPr>
              <a:t>personally.</a:t>
            </a:r>
          </a:p>
          <a:p>
            <a:pPr marL="139700" indent="0">
              <a:buNone/>
            </a:pPr>
            <a:endParaRPr lang="en-US" dirty="0">
              <a:solidFill>
                <a:schemeClr val="bg2"/>
              </a:solidFill>
            </a:endParaRPr>
          </a:p>
          <a:p>
            <a:pPr marL="139700" indent="0">
              <a:buNone/>
            </a:pPr>
            <a:endParaRPr lang="en-US" b="1" dirty="0">
              <a:solidFill>
                <a:schemeClr val="bg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9218" name="Picture 2" descr="A conceptual illustration depicting the issue of sextortion in a digital context. The image shows a shadowy figure lurking behind a computer screen, symbolizing an anonymous online predator. The computer screen displays a chat interface with messages that are manipulative and threatening, indicative of a sextortion scenario. The screen casts a red, ominous glow on a background that suggests a feeling of danger and urgency. The overall tone of the image is dark and foreboding, emphasizing the threat and deceit inherent in sextortion.">
            <a:extLst>
              <a:ext uri="{FF2B5EF4-FFF2-40B4-BE49-F238E27FC236}">
                <a16:creationId xmlns:a16="http://schemas.microsoft.com/office/drawing/2014/main" id="{82642134-C999-6E18-4B69-5D81D10E4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570" y="1117102"/>
            <a:ext cx="3381629" cy="338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82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par>
                                <p:cTn id="12" presetID="10" presetClass="entr" presetSubtype="0"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xEl>
                                              <p:pRg st="6" end="6"/>
                                            </p:txEl>
                                          </p:spTgt>
                                        </p:tgtEl>
                                        <p:attrNameLst>
                                          <p:attrName>style.visibility</p:attrName>
                                        </p:attrNameLst>
                                      </p:cBhvr>
                                      <p:to>
                                        <p:strVal val="visible"/>
                                      </p:to>
                                    </p:set>
                                    <p:animEffect transition="in" filter="fade">
                                      <p:cBhvr>
                                        <p:cTn id="34"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5" name="Picture 4" descr="A person taking a selfie&#10;&#10;Description automatically generated">
            <a:extLst>
              <a:ext uri="{FF2B5EF4-FFF2-40B4-BE49-F238E27FC236}">
                <a16:creationId xmlns:a16="http://schemas.microsoft.com/office/drawing/2014/main" id="{4885BBA6-8C85-CFE7-56E3-A61CB9AC8D1B}"/>
              </a:ext>
            </a:extLst>
          </p:cNvPr>
          <p:cNvPicPr>
            <a:picLocks noChangeAspect="1"/>
          </p:cNvPicPr>
          <p:nvPr/>
        </p:nvPicPr>
        <p:blipFill>
          <a:blip r:embed="rId3"/>
          <a:stretch>
            <a:fillRect/>
          </a:stretch>
        </p:blipFill>
        <p:spPr>
          <a:xfrm>
            <a:off x="2643187" y="0"/>
            <a:ext cx="3857625" cy="5143500"/>
          </a:xfrm>
          <a:prstGeom prst="rect">
            <a:avLst/>
          </a:prstGeom>
        </p:spPr>
      </p:pic>
      <p:pic>
        <p:nvPicPr>
          <p:cNvPr id="7" name="Picture 6" descr="A person with a beard taking a selfie&#10;&#10;Description automatically generated">
            <a:extLst>
              <a:ext uri="{FF2B5EF4-FFF2-40B4-BE49-F238E27FC236}">
                <a16:creationId xmlns:a16="http://schemas.microsoft.com/office/drawing/2014/main" id="{ABDFD63A-899B-E58E-3065-8973A4C7338A}"/>
              </a:ext>
            </a:extLst>
          </p:cNvPr>
          <p:cNvPicPr>
            <a:picLocks noChangeAspect="1"/>
          </p:cNvPicPr>
          <p:nvPr/>
        </p:nvPicPr>
        <p:blipFill>
          <a:blip r:embed="rId4"/>
          <a:stretch>
            <a:fillRect/>
          </a:stretch>
        </p:blipFill>
        <p:spPr>
          <a:xfrm>
            <a:off x="2643186" y="0"/>
            <a:ext cx="3857625" cy="5143500"/>
          </a:xfrm>
          <a:prstGeom prst="rect">
            <a:avLst/>
          </a:prstGeom>
        </p:spPr>
      </p:pic>
    </p:spTree>
    <p:extLst>
      <p:ext uri="{BB962C8B-B14F-4D97-AF65-F5344CB8AC3E}">
        <p14:creationId xmlns:p14="http://schemas.microsoft.com/office/powerpoint/2010/main" val="23844742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Sextortion Red Flags</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4289990" cy="424934"/>
          </a:xfrm>
        </p:spPr>
        <p:txBody>
          <a:bodyPr/>
          <a:lstStyle/>
          <a:p>
            <a:pPr marL="139700" indent="0">
              <a:buNone/>
            </a:pPr>
            <a:r>
              <a:rPr lang="en-US" dirty="0">
                <a:solidFill>
                  <a:schemeClr val="tx2"/>
                </a:solidFill>
              </a:rPr>
              <a:t>Something doesn’t add up. </a:t>
            </a:r>
            <a:r>
              <a:rPr lang="en-US" dirty="0">
                <a:solidFill>
                  <a:schemeClr val="bg2"/>
                </a:solidFill>
              </a:rPr>
              <a:t>Their online profile isn’t matching what you see and hear when you talk to them.</a:t>
            </a:r>
          </a:p>
          <a:p>
            <a:pPr marL="139700" indent="0">
              <a:buNone/>
            </a:pPr>
            <a:endParaRPr lang="en-US" dirty="0">
              <a:solidFill>
                <a:schemeClr val="bg2"/>
              </a:solidFill>
            </a:endParaRPr>
          </a:p>
          <a:p>
            <a:pPr marL="139700" indent="0">
              <a:buNone/>
            </a:pPr>
            <a:r>
              <a:rPr lang="en-US" dirty="0">
                <a:solidFill>
                  <a:schemeClr val="tx2"/>
                </a:solidFill>
              </a:rPr>
              <a:t>Slow down. </a:t>
            </a:r>
            <a:r>
              <a:rPr lang="en-US" dirty="0">
                <a:solidFill>
                  <a:schemeClr val="bg2"/>
                </a:solidFill>
              </a:rPr>
              <a:t>Strong emotions right away, requests to move to a private form of chat, “I love you,”.</a:t>
            </a:r>
          </a:p>
          <a:p>
            <a:pPr marL="139700" indent="0">
              <a:buNone/>
            </a:pPr>
            <a:endParaRPr lang="en-US" dirty="0">
              <a:solidFill>
                <a:schemeClr val="bg2"/>
              </a:solidFill>
            </a:endParaRPr>
          </a:p>
          <a:p>
            <a:pPr marL="139700" indent="0">
              <a:buNone/>
            </a:pPr>
            <a:r>
              <a:rPr lang="en-US" dirty="0">
                <a:solidFill>
                  <a:schemeClr val="tx2"/>
                </a:solidFill>
              </a:rPr>
              <a:t>They push for sexually explicit photos. </a:t>
            </a:r>
            <a:r>
              <a:rPr lang="en-US" dirty="0">
                <a:solidFill>
                  <a:schemeClr val="bg2"/>
                </a:solidFill>
              </a:rPr>
              <a:t>This usually happens quickly, often before the end of the first day you speak with them.</a:t>
            </a:r>
          </a:p>
          <a:p>
            <a:pPr marL="139700" indent="0">
              <a:buNone/>
            </a:pPr>
            <a:endParaRPr lang="en-US" dirty="0">
              <a:solidFill>
                <a:schemeClr val="bg2"/>
              </a:solidFill>
            </a:endParaRPr>
          </a:p>
          <a:p>
            <a:pPr marL="139700" indent="0">
              <a:buNone/>
            </a:pPr>
            <a:r>
              <a:rPr lang="en-US" dirty="0">
                <a:solidFill>
                  <a:schemeClr val="tx2"/>
                </a:solidFill>
              </a:rPr>
              <a:t>Show me your face. </a:t>
            </a:r>
            <a:r>
              <a:rPr lang="en-US" dirty="0">
                <a:solidFill>
                  <a:schemeClr val="bg2"/>
                </a:solidFill>
              </a:rPr>
              <a:t>They want pictures or videos of you </a:t>
            </a:r>
            <a:r>
              <a:rPr lang="en-US" dirty="0">
                <a:solidFill>
                  <a:schemeClr val="tx2"/>
                </a:solidFill>
              </a:rPr>
              <a:t>– without clothes – </a:t>
            </a:r>
            <a:r>
              <a:rPr lang="en-US" b="1" dirty="0">
                <a:solidFill>
                  <a:schemeClr val="tx2"/>
                </a:solidFill>
              </a:rPr>
              <a:t>with your face in them.</a:t>
            </a: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0242" name="Picture 2" descr="A conceptual image illustrating the deceptive nature of sextortion. The artwork depicts a split scene. On one side, there's a friendly, smiling avatar on a computer screen, representing the false persona created by the sextortionist. This avatar appears trustworthy and benign, luring the victim into a sense of security. On the opposite side, the scene reveals the reality behind the avatar - a shadowy, menacing figure with a sinister expression, symbolizing the true nature of the sextortionist. The contrast between the two halves of the image highlights the deceit and danger involved in online interactions, especially in the context of sextortion.">
            <a:extLst>
              <a:ext uri="{FF2B5EF4-FFF2-40B4-BE49-F238E27FC236}">
                <a16:creationId xmlns:a16="http://schemas.microsoft.com/office/drawing/2014/main" id="{D9970123-4027-0FC2-D048-519FF2CD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078" y="915725"/>
            <a:ext cx="3601464" cy="360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par>
                                <p:cTn id="12" presetID="10" presetClass="entr" presetSubtype="0" fill="hold" nodeType="with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5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50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27">
                                            <p:txEl>
                                              <p:pRg st="6" end="6"/>
                                            </p:txEl>
                                          </p:spTgt>
                                        </p:tgtEl>
                                        <p:attrNameLst>
                                          <p:attrName>style.visibility</p:attrName>
                                        </p:attrNameLst>
                                      </p:cBhvr>
                                      <p:to>
                                        <p:strVal val="visible"/>
                                      </p:to>
                                    </p:set>
                                    <p:animEffect transition="in" filter="fade">
                                      <p:cBhvr>
                                        <p:cTn id="34"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CFCF094E-0267-2FCF-BEA2-109790867F41}"/>
            </a:ext>
          </a:extLst>
        </p:cNvPr>
        <p:cNvGrpSpPr/>
        <p:nvPr/>
      </p:nvGrpSpPr>
      <p:grpSpPr>
        <a:xfrm>
          <a:off x="0" y="0"/>
          <a:ext cx="0" cy="0"/>
          <a:chOff x="0" y="0"/>
          <a:chExt cx="0" cy="0"/>
        </a:xfrm>
      </p:grpSpPr>
      <p:pic>
        <p:nvPicPr>
          <p:cNvPr id="7" name="Picture 6" descr="A collage of a person standing next to a white car&#10;&#10;AI-generated content may be incorrect.">
            <a:extLst>
              <a:ext uri="{FF2B5EF4-FFF2-40B4-BE49-F238E27FC236}">
                <a16:creationId xmlns:a16="http://schemas.microsoft.com/office/drawing/2014/main" id="{FCB8BF1D-006F-C1A1-7867-2085EC0222FC}"/>
              </a:ext>
            </a:extLst>
          </p:cNvPr>
          <p:cNvPicPr>
            <a:picLocks noChangeAspect="1"/>
          </p:cNvPicPr>
          <p:nvPr/>
        </p:nvPicPr>
        <p:blipFill>
          <a:blip r:embed="rId3"/>
          <a:stretch>
            <a:fillRect/>
          </a:stretch>
        </p:blipFill>
        <p:spPr>
          <a:xfrm>
            <a:off x="4278520" y="314106"/>
            <a:ext cx="4630882" cy="4630882"/>
          </a:xfrm>
          <a:prstGeom prst="rect">
            <a:avLst/>
          </a:prstGeom>
        </p:spPr>
      </p:pic>
      <p:pic>
        <p:nvPicPr>
          <p:cNvPr id="15" name="Picture 14" descr="A group of men standing in front of a wall with flags&#10;&#10;AI-generated content may be incorrect.">
            <a:extLst>
              <a:ext uri="{FF2B5EF4-FFF2-40B4-BE49-F238E27FC236}">
                <a16:creationId xmlns:a16="http://schemas.microsoft.com/office/drawing/2014/main" id="{CAD7BA1B-B2B1-982B-84B4-DF70DCE92907}"/>
              </a:ext>
            </a:extLst>
          </p:cNvPr>
          <p:cNvPicPr>
            <a:picLocks noChangeAspect="1"/>
          </p:cNvPicPr>
          <p:nvPr/>
        </p:nvPicPr>
        <p:blipFill>
          <a:blip r:embed="rId4"/>
          <a:stretch>
            <a:fillRect/>
          </a:stretch>
        </p:blipFill>
        <p:spPr>
          <a:xfrm>
            <a:off x="4182322" y="314106"/>
            <a:ext cx="4601924" cy="4535058"/>
          </a:xfrm>
          <a:prstGeom prst="rect">
            <a:avLst/>
          </a:prstGeom>
        </p:spPr>
      </p:pic>
      <p:sp>
        <p:nvSpPr>
          <p:cNvPr id="171" name="Google Shape;171;p39">
            <a:extLst>
              <a:ext uri="{FF2B5EF4-FFF2-40B4-BE49-F238E27FC236}">
                <a16:creationId xmlns:a16="http://schemas.microsoft.com/office/drawing/2014/main" id="{4DA067E0-A785-D156-342A-B01F660BB7B5}"/>
              </a:ext>
            </a:extLst>
          </p:cNvPr>
          <p:cNvSpPr txBox="1">
            <a:spLocks noGrp="1"/>
          </p:cNvSpPr>
          <p:nvPr>
            <p:ph type="body" idx="1"/>
          </p:nvPr>
        </p:nvSpPr>
        <p:spPr>
          <a:xfrm>
            <a:off x="138400" y="728688"/>
            <a:ext cx="3404900" cy="4016494"/>
          </a:xfrm>
          <a:prstGeom prst="rect">
            <a:avLst/>
          </a:prstGeom>
        </p:spPr>
        <p:txBody>
          <a:bodyPr spcFirstLastPara="1" wrap="square" lIns="91425" tIns="91425" rIns="91425" bIns="91425" anchor="t" anchorCtr="0">
            <a:noAutofit/>
          </a:bodyPr>
          <a:lstStyle/>
          <a:p>
            <a:pPr marL="171450" indent="-171450">
              <a:spcAft>
                <a:spcPts val="1600"/>
              </a:spcAft>
            </a:pPr>
            <a:r>
              <a:rPr lang="en-US" dirty="0">
                <a:solidFill>
                  <a:schemeClr val="bg2"/>
                </a:solidFill>
              </a:rPr>
              <a:t>Attended </a:t>
            </a:r>
            <a:r>
              <a:rPr lang="en-US" dirty="0">
                <a:solidFill>
                  <a:schemeClr val="accent4"/>
                </a:solidFill>
              </a:rPr>
              <a:t>Sheridan College </a:t>
            </a:r>
            <a:r>
              <a:rPr lang="en-US" dirty="0">
                <a:solidFill>
                  <a:schemeClr val="bg2"/>
                </a:solidFill>
              </a:rPr>
              <a:t>(A.A.S) and then went on to </a:t>
            </a:r>
            <a:r>
              <a:rPr lang="en-US" dirty="0">
                <a:solidFill>
                  <a:schemeClr val="accent4"/>
                </a:solidFill>
              </a:rPr>
              <a:t>Chadron State College </a:t>
            </a:r>
            <a:r>
              <a:rPr lang="en-US" dirty="0">
                <a:solidFill>
                  <a:schemeClr val="bg2"/>
                </a:solidFill>
              </a:rPr>
              <a:t>(B.S)</a:t>
            </a:r>
            <a:endParaRPr lang="en-US" dirty="0">
              <a:solidFill>
                <a:schemeClr val="tx2"/>
              </a:solidFill>
            </a:endParaRPr>
          </a:p>
          <a:p>
            <a:pPr marL="171450" indent="-171450">
              <a:spcAft>
                <a:spcPts val="1600"/>
              </a:spcAft>
            </a:pPr>
            <a:r>
              <a:rPr lang="en-US" dirty="0">
                <a:solidFill>
                  <a:schemeClr val="bg2"/>
                </a:solidFill>
              </a:rPr>
              <a:t>Started in law enforcement as a Deputy in </a:t>
            </a:r>
            <a:r>
              <a:rPr lang="en-US" dirty="0">
                <a:solidFill>
                  <a:schemeClr val="accent4"/>
                </a:solidFill>
              </a:rPr>
              <a:t>Toole County Montana in 2010.</a:t>
            </a:r>
          </a:p>
          <a:p>
            <a:pPr marL="171450" indent="-171450">
              <a:spcAft>
                <a:spcPts val="1600"/>
              </a:spcAft>
            </a:pPr>
            <a:r>
              <a:rPr lang="en-US" dirty="0">
                <a:solidFill>
                  <a:schemeClr val="bg2"/>
                </a:solidFill>
              </a:rPr>
              <a:t>Came to </a:t>
            </a:r>
            <a:r>
              <a:rPr lang="en-US" dirty="0">
                <a:solidFill>
                  <a:schemeClr val="accent4"/>
                </a:solidFill>
              </a:rPr>
              <a:t>Yellowstone County </a:t>
            </a:r>
            <a:r>
              <a:rPr lang="en-US" dirty="0">
                <a:solidFill>
                  <a:schemeClr val="bg2"/>
                </a:solidFill>
              </a:rPr>
              <a:t>as a Deputy and then transitioned into the Detective Division.</a:t>
            </a:r>
          </a:p>
          <a:p>
            <a:pPr marL="171450" indent="-171450">
              <a:spcAft>
                <a:spcPts val="1600"/>
              </a:spcAft>
            </a:pPr>
            <a:r>
              <a:rPr lang="en-US" dirty="0">
                <a:solidFill>
                  <a:schemeClr val="bg2"/>
                </a:solidFill>
              </a:rPr>
              <a:t>Became certified in cell phone extractions and began working mainly </a:t>
            </a:r>
            <a:r>
              <a:rPr lang="en-US" dirty="0">
                <a:solidFill>
                  <a:schemeClr val="accent4"/>
                </a:solidFill>
              </a:rPr>
              <a:t>crimes against children</a:t>
            </a:r>
            <a:r>
              <a:rPr lang="en-US" dirty="0">
                <a:solidFill>
                  <a:schemeClr val="bg2"/>
                </a:solidFill>
              </a:rPr>
              <a:t>. Forensic Interviewer, Fire Investigator. </a:t>
            </a:r>
            <a:endParaRPr lang="en-US" dirty="0">
              <a:solidFill>
                <a:schemeClr val="tx2"/>
              </a:solidFill>
            </a:endParaRPr>
          </a:p>
          <a:p>
            <a:pPr marL="171450" indent="-171450">
              <a:spcAft>
                <a:spcPts val="1600"/>
              </a:spcAft>
            </a:pPr>
            <a:r>
              <a:rPr lang="en-US" dirty="0">
                <a:solidFill>
                  <a:schemeClr val="bg2"/>
                </a:solidFill>
              </a:rPr>
              <a:t>Became a part time </a:t>
            </a:r>
            <a:r>
              <a:rPr lang="en-US" dirty="0">
                <a:solidFill>
                  <a:schemeClr val="accent4"/>
                </a:solidFill>
              </a:rPr>
              <a:t>TFO with the FBI </a:t>
            </a:r>
            <a:r>
              <a:rPr lang="en-US" dirty="0">
                <a:solidFill>
                  <a:schemeClr val="bg2"/>
                </a:solidFill>
              </a:rPr>
              <a:t>Child Exploitation and Human Trafficking Task Force. OCE operations</a:t>
            </a:r>
            <a:endParaRPr lang="en-US" dirty="0">
              <a:solidFill>
                <a:schemeClr val="tx2"/>
              </a:solidFill>
            </a:endParaRPr>
          </a:p>
          <a:p>
            <a:pPr marL="171450" indent="-171450">
              <a:spcAft>
                <a:spcPts val="1600"/>
              </a:spcAft>
            </a:pPr>
            <a:r>
              <a:rPr lang="en-US" dirty="0">
                <a:solidFill>
                  <a:schemeClr val="bg2"/>
                </a:solidFill>
              </a:rPr>
              <a:t>Transitioned to DCI as an </a:t>
            </a:r>
            <a:r>
              <a:rPr lang="en-US" dirty="0">
                <a:solidFill>
                  <a:schemeClr val="accent4"/>
                </a:solidFill>
              </a:rPr>
              <a:t>ICAC agent in 2025</a:t>
            </a:r>
            <a:r>
              <a:rPr lang="en-US" dirty="0">
                <a:solidFill>
                  <a:schemeClr val="bg2"/>
                </a:solidFill>
              </a:rPr>
              <a:t>. </a:t>
            </a:r>
            <a:endParaRPr lang="en-US" dirty="0">
              <a:solidFill>
                <a:schemeClr val="tx2"/>
              </a:solidFill>
            </a:endParaRPr>
          </a:p>
        </p:txBody>
      </p:sp>
      <p:sp>
        <p:nvSpPr>
          <p:cNvPr id="8" name="Google Shape;233;p46">
            <a:extLst>
              <a:ext uri="{FF2B5EF4-FFF2-40B4-BE49-F238E27FC236}">
                <a16:creationId xmlns:a16="http://schemas.microsoft.com/office/drawing/2014/main" id="{945A73FE-358D-B9AE-6D30-819FF784B561}"/>
              </a:ext>
            </a:extLst>
          </p:cNvPr>
          <p:cNvSpPr txBox="1">
            <a:spLocks noGrp="1"/>
          </p:cNvSpPr>
          <p:nvPr>
            <p:ph type="title"/>
          </p:nvPr>
        </p:nvSpPr>
        <p:spPr>
          <a:xfrm>
            <a:off x="295188" y="198512"/>
            <a:ext cx="4629300" cy="5301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Who am I?</a:t>
            </a:r>
            <a:endParaRPr dirty="0"/>
          </a:p>
        </p:txBody>
      </p:sp>
      <p:cxnSp>
        <p:nvCxnSpPr>
          <p:cNvPr id="10" name="Google Shape;234;p46">
            <a:extLst>
              <a:ext uri="{FF2B5EF4-FFF2-40B4-BE49-F238E27FC236}">
                <a16:creationId xmlns:a16="http://schemas.microsoft.com/office/drawing/2014/main" id="{1D2E1922-1DC2-70F1-EE3E-5904A8375713}"/>
              </a:ext>
            </a:extLst>
          </p:cNvPr>
          <p:cNvCxnSpPr>
            <a:cxnSpLocks/>
          </p:cNvCxnSpPr>
          <p:nvPr/>
        </p:nvCxnSpPr>
        <p:spPr>
          <a:xfrm>
            <a:off x="382888" y="167509"/>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9" name="Picture 18" descr="A group of people standing in front of a police vehicle&#10;&#10;AI-generated content may be incorrect.">
            <a:extLst>
              <a:ext uri="{FF2B5EF4-FFF2-40B4-BE49-F238E27FC236}">
                <a16:creationId xmlns:a16="http://schemas.microsoft.com/office/drawing/2014/main" id="{C64D4F7D-EF72-3596-BC58-6CFFE32D948B}"/>
              </a:ext>
            </a:extLst>
          </p:cNvPr>
          <p:cNvPicPr>
            <a:picLocks noChangeAspect="1"/>
          </p:cNvPicPr>
          <p:nvPr/>
        </p:nvPicPr>
        <p:blipFill>
          <a:blip r:embed="rId5"/>
          <a:stretch>
            <a:fillRect/>
          </a:stretch>
        </p:blipFill>
        <p:spPr>
          <a:xfrm>
            <a:off x="3522518" y="602672"/>
            <a:ext cx="5451397" cy="3938155"/>
          </a:xfrm>
          <a:prstGeom prst="rect">
            <a:avLst/>
          </a:prstGeom>
        </p:spPr>
      </p:pic>
      <p:pic>
        <p:nvPicPr>
          <p:cNvPr id="5" name="Picture 4" descr="A person standing next to a person in swimsuit&#10;&#10;AI-generated content may be incorrect.">
            <a:extLst>
              <a:ext uri="{FF2B5EF4-FFF2-40B4-BE49-F238E27FC236}">
                <a16:creationId xmlns:a16="http://schemas.microsoft.com/office/drawing/2014/main" id="{98455A28-38BD-8A65-98B5-95878467BA42}"/>
              </a:ext>
            </a:extLst>
          </p:cNvPr>
          <p:cNvPicPr>
            <a:picLocks noChangeAspect="1"/>
          </p:cNvPicPr>
          <p:nvPr/>
        </p:nvPicPr>
        <p:blipFill>
          <a:blip r:embed="rId6"/>
          <a:stretch>
            <a:fillRect/>
          </a:stretch>
        </p:blipFill>
        <p:spPr>
          <a:xfrm>
            <a:off x="4924488" y="314106"/>
            <a:ext cx="3484418" cy="4645890"/>
          </a:xfrm>
          <a:prstGeom prst="rect">
            <a:avLst/>
          </a:prstGeom>
        </p:spPr>
      </p:pic>
    </p:spTree>
    <p:extLst>
      <p:ext uri="{BB962C8B-B14F-4D97-AF65-F5344CB8AC3E}">
        <p14:creationId xmlns:p14="http://schemas.microsoft.com/office/powerpoint/2010/main" val="234073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1">
                                            <p:txEl>
                                              <p:pRg st="0" end="0"/>
                                            </p:txEl>
                                          </p:spTgt>
                                        </p:tgtEl>
                                        <p:attrNameLst>
                                          <p:attrName>style.visibility</p:attrName>
                                        </p:attrNameLst>
                                      </p:cBhvr>
                                      <p:to>
                                        <p:strVal val="visible"/>
                                      </p:to>
                                    </p:set>
                                    <p:anim calcmode="lin" valueType="num">
                                      <p:cBhvr additive="base">
                                        <p:cTn id="16" dur="500" fill="hold"/>
                                        <p:tgtEl>
                                          <p:spTgt spid="17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1">
                                            <p:txEl>
                                              <p:pRg st="1" end="1"/>
                                            </p:txEl>
                                          </p:spTgt>
                                        </p:tgtEl>
                                        <p:attrNameLst>
                                          <p:attrName>style.visibility</p:attrName>
                                        </p:attrNameLst>
                                      </p:cBhvr>
                                      <p:to>
                                        <p:strVal val="visible"/>
                                      </p:to>
                                    </p:set>
                                    <p:anim calcmode="lin" valueType="num">
                                      <p:cBhvr additive="base">
                                        <p:cTn id="22" dur="500" fill="hold"/>
                                        <p:tgtEl>
                                          <p:spTgt spid="171">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1">
                                            <p:txEl>
                                              <p:pRg st="1" end="1"/>
                                            </p:txEl>
                                          </p:spTgt>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1">
                                            <p:txEl>
                                              <p:pRg st="2" end="2"/>
                                            </p:txEl>
                                          </p:spTgt>
                                        </p:tgtEl>
                                        <p:attrNameLst>
                                          <p:attrName>style.visibility</p:attrName>
                                        </p:attrNameLst>
                                      </p:cBhvr>
                                      <p:to>
                                        <p:strVal val="visible"/>
                                      </p:to>
                                    </p:set>
                                    <p:anim calcmode="lin" valueType="num">
                                      <p:cBhvr additive="base">
                                        <p:cTn id="31" dur="500" fill="hold"/>
                                        <p:tgtEl>
                                          <p:spTgt spid="17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1">
                                            <p:txEl>
                                              <p:pRg st="2" end="2"/>
                                            </p:txEl>
                                          </p:spTgt>
                                        </p:tgtEl>
                                        <p:attrNameLst>
                                          <p:attrName>ppt_y</p:attrName>
                                        </p:attrNameLst>
                                      </p:cBhvr>
                                      <p:tavLst>
                                        <p:tav tm="0">
                                          <p:val>
                                            <p:strVal val="1+#ppt_h/2"/>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1">
                                            <p:txEl>
                                              <p:pRg st="3" end="3"/>
                                            </p:txEl>
                                          </p:spTgt>
                                        </p:tgtEl>
                                        <p:attrNameLst>
                                          <p:attrName>style.visibility</p:attrName>
                                        </p:attrNameLst>
                                      </p:cBhvr>
                                      <p:to>
                                        <p:strVal val="visible"/>
                                      </p:to>
                                    </p:set>
                                    <p:anim calcmode="lin" valueType="num">
                                      <p:cBhvr additive="base">
                                        <p:cTn id="42" dur="500" fill="hold"/>
                                        <p:tgtEl>
                                          <p:spTgt spid="171">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1">
                                            <p:txEl>
                                              <p:pRg st="3" end="3"/>
                                            </p:txEl>
                                          </p:spTgt>
                                        </p:tgtEl>
                                        <p:attrNameLst>
                                          <p:attrName>ppt_y</p:attrName>
                                        </p:attrNameLst>
                                      </p:cBhvr>
                                      <p:tavLst>
                                        <p:tav tm="0">
                                          <p:val>
                                            <p:strVal val="1+#ppt_h/2"/>
                                          </p:val>
                                        </p:tav>
                                        <p:tav tm="100000">
                                          <p:val>
                                            <p:strVal val="#ppt_y"/>
                                          </p:val>
                                        </p:tav>
                                      </p:tavLst>
                                    </p:anim>
                                  </p:childTnLst>
                                </p:cTn>
                              </p:par>
                              <p:par>
                                <p:cTn id="44" presetID="45" presetClass="exit" presetSubtype="0" fill="hold" nodeType="withEffect">
                                  <p:stCondLst>
                                    <p:cond delay="0"/>
                                  </p:stCondLst>
                                  <p:childTnLst>
                                    <p:animEffect transition="out" filter="fade">
                                      <p:cBhvr>
                                        <p:cTn id="45" dur="2000"/>
                                        <p:tgtEl>
                                          <p:spTgt spid="15"/>
                                        </p:tgtEl>
                                      </p:cBhvr>
                                    </p:animEffect>
                                    <p:anim calcmode="lin" valueType="num">
                                      <p:cBhvr>
                                        <p:cTn id="46"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7" dur="2000"/>
                                        <p:tgtEl>
                                          <p:spTgt spid="15"/>
                                        </p:tgtEl>
                                        <p:attrNameLst>
                                          <p:attrName>ppt_h</p:attrName>
                                        </p:attrNameLst>
                                      </p:cBhvr>
                                      <p:tavLst>
                                        <p:tav tm="0">
                                          <p:val>
                                            <p:strVal val="ppt_h"/>
                                          </p:val>
                                        </p:tav>
                                        <p:tav tm="100000">
                                          <p:val>
                                            <p:strVal val="ppt_h"/>
                                          </p:val>
                                        </p:tav>
                                      </p:tavLst>
                                    </p:anim>
                                    <p:set>
                                      <p:cBhvr>
                                        <p:cTn id="48" dur="1" fill="hold">
                                          <p:stCondLst>
                                            <p:cond delay="1999"/>
                                          </p:stCondLst>
                                        </p:cTn>
                                        <p:tgtEl>
                                          <p:spTgt spid="15"/>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71">
                                            <p:txEl>
                                              <p:pRg st="4" end="4"/>
                                            </p:txEl>
                                          </p:spTgt>
                                        </p:tgtEl>
                                        <p:attrNameLst>
                                          <p:attrName>style.visibility</p:attrName>
                                        </p:attrNameLst>
                                      </p:cBhvr>
                                      <p:to>
                                        <p:strVal val="visible"/>
                                      </p:to>
                                    </p:set>
                                    <p:anim calcmode="lin" valueType="num">
                                      <p:cBhvr additive="base">
                                        <p:cTn id="58" dur="500" fill="hold"/>
                                        <p:tgtEl>
                                          <p:spTgt spid="171">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1">
                                            <p:txEl>
                                              <p:pRg st="4" end="4"/>
                                            </p:txEl>
                                          </p:spTgt>
                                        </p:tgtEl>
                                        <p:attrNameLst>
                                          <p:attrName>ppt_y</p:attrName>
                                        </p:attrNameLst>
                                      </p:cBhvr>
                                      <p:tavLst>
                                        <p:tav tm="0">
                                          <p:val>
                                            <p:strVal val="1+#ppt_h/2"/>
                                          </p:val>
                                        </p:tav>
                                        <p:tav tm="100000">
                                          <p:val>
                                            <p:strVal val="#ppt_y"/>
                                          </p:val>
                                        </p:tav>
                                      </p:tavLst>
                                    </p:anim>
                                  </p:childTnLst>
                                </p:cTn>
                              </p:par>
                              <p:par>
                                <p:cTn id="60" presetID="1" presetClass="exit" presetSubtype="0" fill="hold" nodeType="withEffect">
                                  <p:stCondLst>
                                    <p:cond delay="0"/>
                                  </p:stCondLst>
                                  <p:childTnLst>
                                    <p:set>
                                      <p:cBhvr>
                                        <p:cTn id="61" dur="1" fill="hold">
                                          <p:stCondLst>
                                            <p:cond delay="0"/>
                                          </p:stCondLst>
                                        </p:cTn>
                                        <p:tgtEl>
                                          <p:spTgt spid="19"/>
                                        </p:tgtEl>
                                        <p:attrNameLst>
                                          <p:attrName>style.visibility</p:attrName>
                                        </p:attrNameLst>
                                      </p:cBhvr>
                                      <p:to>
                                        <p:strVal val="hidden"/>
                                      </p:to>
                                    </p:set>
                                  </p:childTnLst>
                                </p:cTn>
                              </p:par>
                              <p:par>
                                <p:cTn id="62" presetID="2" presetClass="entr" presetSubtype="4"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71">
                                            <p:txEl>
                                              <p:pRg st="5" end="5"/>
                                            </p:txEl>
                                          </p:spTgt>
                                        </p:tgtEl>
                                        <p:attrNameLst>
                                          <p:attrName>style.visibility</p:attrName>
                                        </p:attrNameLst>
                                      </p:cBhvr>
                                      <p:to>
                                        <p:strVal val="visible"/>
                                      </p:to>
                                    </p:set>
                                    <p:anim calcmode="lin" valueType="num">
                                      <p:cBhvr additive="base">
                                        <p:cTn id="70" dur="500" fill="hold"/>
                                        <p:tgtEl>
                                          <p:spTgt spid="171">
                                            <p:txEl>
                                              <p:pRg st="5" end="5"/>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uiExpand="1"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4799247" cy="424934"/>
          </a:xfrm>
        </p:spPr>
        <p:txBody>
          <a:bodyPr/>
          <a:lstStyle/>
          <a:p>
            <a:pPr marL="139700" indent="0">
              <a:buNone/>
            </a:pPr>
            <a:r>
              <a:rPr lang="en-US" dirty="0">
                <a:solidFill>
                  <a:schemeClr val="bg2"/>
                </a:solidFill>
              </a:rPr>
              <a:t>Do I </a:t>
            </a:r>
            <a:r>
              <a:rPr lang="en-US" b="1" dirty="0">
                <a:solidFill>
                  <a:schemeClr val="tx2"/>
                </a:solidFill>
              </a:rPr>
              <a:t>personally know </a:t>
            </a:r>
            <a:r>
              <a:rPr lang="en-US" dirty="0">
                <a:solidFill>
                  <a:schemeClr val="bg2"/>
                </a:solidFill>
              </a:rPr>
              <a:t>who I am talking to online?</a:t>
            </a:r>
          </a:p>
          <a:p>
            <a:pPr marL="139700" indent="0">
              <a:buNone/>
            </a:pPr>
            <a:endParaRPr lang="en-US" dirty="0">
              <a:solidFill>
                <a:schemeClr val="bg2"/>
              </a:solidFill>
            </a:endParaRPr>
          </a:p>
          <a:p>
            <a:pPr marL="139700" indent="0">
              <a:buNone/>
            </a:pPr>
            <a:r>
              <a:rPr lang="en-US" dirty="0">
                <a:solidFill>
                  <a:schemeClr val="bg2"/>
                </a:solidFill>
              </a:rPr>
              <a:t>Do I know that person won’t show </a:t>
            </a:r>
            <a:r>
              <a:rPr lang="en-US" dirty="0">
                <a:solidFill>
                  <a:schemeClr val="tx2"/>
                </a:solidFill>
              </a:rPr>
              <a:t>anybody</a:t>
            </a:r>
            <a:r>
              <a:rPr lang="en-US" dirty="0">
                <a:solidFill>
                  <a:schemeClr val="bg2"/>
                </a:solidFill>
              </a:rPr>
              <a:t> </a:t>
            </a:r>
            <a:r>
              <a:rPr lang="en-US" dirty="0">
                <a:solidFill>
                  <a:schemeClr val="tx2"/>
                </a:solidFill>
              </a:rPr>
              <a:t>else </a:t>
            </a:r>
            <a:r>
              <a:rPr lang="en-US" dirty="0">
                <a:solidFill>
                  <a:schemeClr val="bg2"/>
                </a:solidFill>
              </a:rPr>
              <a:t>the pictures and videos I send?</a:t>
            </a:r>
          </a:p>
          <a:p>
            <a:pPr marL="139700" indent="0">
              <a:buNone/>
            </a:pPr>
            <a:endParaRPr lang="en-US" dirty="0">
              <a:solidFill>
                <a:schemeClr val="bg2"/>
              </a:solidFill>
            </a:endParaRPr>
          </a:p>
          <a:p>
            <a:pPr marL="139700" indent="0">
              <a:buNone/>
            </a:pPr>
            <a:r>
              <a:rPr lang="en-US" dirty="0">
                <a:solidFill>
                  <a:schemeClr val="bg2"/>
                </a:solidFill>
              </a:rPr>
              <a:t>Is that something I really want to send? Would I be comfortable explaining that to </a:t>
            </a:r>
            <a:r>
              <a:rPr lang="en-US" dirty="0">
                <a:solidFill>
                  <a:schemeClr val="tx2"/>
                </a:solidFill>
              </a:rPr>
              <a:t>mom and dad?</a:t>
            </a:r>
          </a:p>
          <a:p>
            <a:pPr marL="139700" indent="0">
              <a:buNone/>
            </a:pPr>
            <a:endParaRPr lang="en-US" dirty="0">
              <a:solidFill>
                <a:schemeClr val="tx2"/>
              </a:solidFill>
            </a:endParaRPr>
          </a:p>
          <a:p>
            <a:pPr marL="139700" indent="0">
              <a:buNone/>
            </a:pPr>
            <a:r>
              <a:rPr lang="en-US" dirty="0">
                <a:solidFill>
                  <a:schemeClr val="bg2"/>
                </a:solidFill>
              </a:rPr>
              <a:t>Who else might see them? </a:t>
            </a:r>
            <a:r>
              <a:rPr lang="en-US" dirty="0">
                <a:solidFill>
                  <a:schemeClr val="tx2"/>
                </a:solidFill>
              </a:rPr>
              <a:t>Friends? Family?</a:t>
            </a:r>
          </a:p>
          <a:p>
            <a:pPr marL="139700" indent="0">
              <a:buNone/>
            </a:pPr>
            <a:endParaRPr lang="en-US" dirty="0">
              <a:solidFill>
                <a:schemeClr val="bg2"/>
              </a:solidFill>
            </a:endParaRPr>
          </a:p>
          <a:p>
            <a:pPr marL="139700" indent="0">
              <a:buNone/>
            </a:pPr>
            <a:r>
              <a:rPr lang="en-US" dirty="0">
                <a:solidFill>
                  <a:schemeClr val="tx2"/>
                </a:solidFill>
              </a:rPr>
              <a:t>Once that image or video leaves your phone</a:t>
            </a:r>
            <a:r>
              <a:rPr lang="en-US" b="1" dirty="0">
                <a:solidFill>
                  <a:schemeClr val="tx2"/>
                </a:solidFill>
              </a:rPr>
              <a:t>, you lose control.</a:t>
            </a:r>
          </a:p>
        </p:txBody>
      </p:sp>
      <p:pic>
        <p:nvPicPr>
          <p:cNvPr id="4" name="Picture 3" descr="A computer screen with many icons&#10;&#10;Description automatically generated with medium confidence">
            <a:extLst>
              <a:ext uri="{FF2B5EF4-FFF2-40B4-BE49-F238E27FC236}">
                <a16:creationId xmlns:a16="http://schemas.microsoft.com/office/drawing/2014/main" id="{BA20E057-A124-30AE-9282-1275FC98A5E8}"/>
              </a:ext>
            </a:extLst>
          </p:cNvPr>
          <p:cNvPicPr>
            <a:picLocks noChangeAspect="1"/>
          </p:cNvPicPr>
          <p:nvPr/>
        </p:nvPicPr>
        <p:blipFill rotWithShape="1">
          <a:blip r:embed="rId3">
            <a:alphaModFix amt="75000"/>
          </a:blip>
          <a:srcRect l="17815" t="5150" r="17720" b="6792"/>
          <a:stretch/>
        </p:blipFill>
        <p:spPr>
          <a:xfrm>
            <a:off x="5091689" y="1117102"/>
            <a:ext cx="3684002" cy="2875583"/>
          </a:xfrm>
          <a:prstGeom prst="rect">
            <a:avLst/>
          </a:prstGeom>
        </p:spPr>
      </p:pic>
      <p:sp>
        <p:nvSpPr>
          <p:cNvPr id="9" name="Google Shape;233;p46">
            <a:extLst>
              <a:ext uri="{FF2B5EF4-FFF2-40B4-BE49-F238E27FC236}">
                <a16:creationId xmlns:a16="http://schemas.microsoft.com/office/drawing/2014/main" id="{19AD03DF-4969-B966-6B96-F8C53F7E0685}"/>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Ask yourself…</a:t>
            </a:r>
            <a:endParaRPr dirty="0"/>
          </a:p>
        </p:txBody>
      </p:sp>
      <p:cxnSp>
        <p:nvCxnSpPr>
          <p:cNvPr id="10" name="Google Shape;234;p46">
            <a:extLst>
              <a:ext uri="{FF2B5EF4-FFF2-40B4-BE49-F238E27FC236}">
                <a16:creationId xmlns:a16="http://schemas.microsoft.com/office/drawing/2014/main" id="{EDD4A55C-4373-F110-DFC6-B34F8D09F309}"/>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4838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50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27">
                                            <p:txEl>
                                              <p:pRg st="6" end="6"/>
                                            </p:txEl>
                                          </p:spTgt>
                                        </p:tgtEl>
                                        <p:attrNameLst>
                                          <p:attrName>style.visibility</p:attrName>
                                        </p:attrNameLst>
                                      </p:cBhvr>
                                      <p:to>
                                        <p:strVal val="visible"/>
                                      </p:to>
                                    </p:set>
                                    <p:animEffect transition="in" filter="fade">
                                      <p:cBhvr>
                                        <p:cTn id="34" dur="500"/>
                                        <p:tgtEl>
                                          <p:spTgt spid="2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500"/>
                                  </p:stCondLst>
                                  <p:childTnLst>
                                    <p:set>
                                      <p:cBhvr>
                                        <p:cTn id="38" dur="1" fill="hold">
                                          <p:stCondLst>
                                            <p:cond delay="0"/>
                                          </p:stCondLst>
                                        </p:cTn>
                                        <p:tgtEl>
                                          <p:spTgt spid="27">
                                            <p:txEl>
                                              <p:pRg st="8" end="8"/>
                                            </p:txEl>
                                          </p:spTgt>
                                        </p:tgtEl>
                                        <p:attrNameLst>
                                          <p:attrName>style.visibility</p:attrName>
                                        </p:attrNameLst>
                                      </p:cBhvr>
                                      <p:to>
                                        <p:strVal val="visible"/>
                                      </p:to>
                                    </p:set>
                                    <p:animEffect transition="in" filter="fade">
                                      <p:cBhvr>
                                        <p:cTn id="39"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4799247" cy="424934"/>
          </a:xfrm>
        </p:spPr>
        <p:txBody>
          <a:bodyPr/>
          <a:lstStyle/>
          <a:p>
            <a:pPr marL="139700" indent="0">
              <a:buNone/>
            </a:pPr>
            <a:r>
              <a:rPr lang="en-US" dirty="0">
                <a:solidFill>
                  <a:schemeClr val="bg2"/>
                </a:solidFill>
              </a:rPr>
              <a:t>Are there times you don’t </a:t>
            </a:r>
            <a:r>
              <a:rPr lang="en-US" dirty="0">
                <a:solidFill>
                  <a:schemeClr val="tx2"/>
                </a:solidFill>
              </a:rPr>
              <a:t>personally know </a:t>
            </a:r>
            <a:r>
              <a:rPr lang="en-US" dirty="0">
                <a:solidFill>
                  <a:schemeClr val="bg2"/>
                </a:solidFill>
              </a:rPr>
              <a:t>who you are talking to online?</a:t>
            </a:r>
          </a:p>
          <a:p>
            <a:pPr marL="139700" indent="0">
              <a:buNone/>
            </a:pPr>
            <a:endParaRPr lang="en-US" dirty="0">
              <a:solidFill>
                <a:schemeClr val="bg2"/>
              </a:solidFill>
            </a:endParaRPr>
          </a:p>
          <a:p>
            <a:pPr marL="139700" indent="0">
              <a:buNone/>
            </a:pPr>
            <a:r>
              <a:rPr lang="en-US" dirty="0">
                <a:solidFill>
                  <a:schemeClr val="bg2"/>
                </a:solidFill>
              </a:rPr>
              <a:t>Do I know that my girlfriend or boyfriend won’t show </a:t>
            </a:r>
            <a:r>
              <a:rPr lang="en-US" dirty="0">
                <a:solidFill>
                  <a:schemeClr val="tx2"/>
                </a:solidFill>
              </a:rPr>
              <a:t>anybody</a:t>
            </a:r>
            <a:r>
              <a:rPr lang="en-US" dirty="0">
                <a:solidFill>
                  <a:schemeClr val="bg2"/>
                </a:solidFill>
              </a:rPr>
              <a:t> </a:t>
            </a:r>
            <a:r>
              <a:rPr lang="en-US" dirty="0">
                <a:solidFill>
                  <a:schemeClr val="tx2"/>
                </a:solidFill>
              </a:rPr>
              <a:t>else </a:t>
            </a:r>
            <a:r>
              <a:rPr lang="en-US" dirty="0">
                <a:solidFill>
                  <a:schemeClr val="bg2"/>
                </a:solidFill>
              </a:rPr>
              <a:t>the pictures and videos I send?</a:t>
            </a:r>
          </a:p>
          <a:p>
            <a:pPr marL="139700" indent="0">
              <a:buNone/>
            </a:pPr>
            <a:endParaRPr lang="en-US" dirty="0">
              <a:solidFill>
                <a:schemeClr val="bg2"/>
              </a:solidFill>
            </a:endParaRPr>
          </a:p>
          <a:p>
            <a:pPr marL="139700" indent="0">
              <a:buNone/>
            </a:pPr>
            <a:r>
              <a:rPr lang="en-US" dirty="0">
                <a:solidFill>
                  <a:schemeClr val="bg2"/>
                </a:solidFill>
              </a:rPr>
              <a:t>Would I be comfortable explaining that to </a:t>
            </a:r>
            <a:r>
              <a:rPr lang="en-US" dirty="0">
                <a:solidFill>
                  <a:schemeClr val="tx2"/>
                </a:solidFill>
              </a:rPr>
              <a:t>mom and dad?</a:t>
            </a:r>
          </a:p>
          <a:p>
            <a:pPr marL="139700" indent="0">
              <a:buNone/>
            </a:pPr>
            <a:endParaRPr lang="en-US" dirty="0">
              <a:solidFill>
                <a:schemeClr val="tx2"/>
              </a:solidFill>
            </a:endParaRPr>
          </a:p>
          <a:p>
            <a:pPr marL="139700" indent="0">
              <a:buNone/>
            </a:pPr>
            <a:r>
              <a:rPr lang="en-US" dirty="0">
                <a:solidFill>
                  <a:schemeClr val="bg2"/>
                </a:solidFill>
              </a:rPr>
              <a:t>What about the other stuff on your phone…? </a:t>
            </a:r>
            <a:r>
              <a:rPr lang="en-US" dirty="0">
                <a:solidFill>
                  <a:schemeClr val="tx2"/>
                </a:solidFill>
              </a:rPr>
              <a:t>Internet search history. Notes. Text messages. Social media messages. Snapchat conversations.</a:t>
            </a:r>
          </a:p>
          <a:p>
            <a:pPr marL="139700" indent="0">
              <a:buNone/>
            </a:pPr>
            <a:endParaRPr lang="en-US" dirty="0">
              <a:solidFill>
                <a:schemeClr val="tx2"/>
              </a:solidFill>
            </a:endParaRPr>
          </a:p>
          <a:p>
            <a:pPr marL="139700" indent="0">
              <a:buNone/>
            </a:pPr>
            <a:r>
              <a:rPr lang="en-US" dirty="0">
                <a:solidFill>
                  <a:schemeClr val="tx2"/>
                </a:solidFill>
                <a:latin typeface="Montserrat" panose="00000500000000000000" pitchFamily="2" charset="0"/>
              </a:rPr>
              <a:t>Once that image or video leaves your phone</a:t>
            </a:r>
            <a:r>
              <a:rPr lang="en-US" b="1" dirty="0">
                <a:solidFill>
                  <a:schemeClr val="tx2"/>
                </a:solidFill>
                <a:latin typeface="Montserrat" panose="00000500000000000000" pitchFamily="2" charset="0"/>
              </a:rPr>
              <a:t>, you lose control of it.</a:t>
            </a:r>
            <a:endParaRPr lang="en-US" dirty="0">
              <a:solidFill>
                <a:schemeClr val="bg2"/>
              </a:solidFill>
            </a:endParaRPr>
          </a:p>
          <a:p>
            <a:pPr marL="139700" indent="0">
              <a:buNone/>
            </a:pPr>
            <a:endParaRPr lang="en-US" dirty="0">
              <a:solidFill>
                <a:schemeClr val="bg2"/>
              </a:solidFill>
            </a:endParaRPr>
          </a:p>
          <a:p>
            <a:pPr marL="139700" indent="0">
              <a:buNone/>
            </a:pPr>
            <a:endParaRPr lang="en-US" b="1" dirty="0">
              <a:solidFill>
                <a:schemeClr val="tx2"/>
              </a:solidFill>
            </a:endParaRPr>
          </a:p>
        </p:txBody>
      </p:sp>
      <p:sp>
        <p:nvSpPr>
          <p:cNvPr id="9" name="Google Shape;233;p46">
            <a:extLst>
              <a:ext uri="{FF2B5EF4-FFF2-40B4-BE49-F238E27FC236}">
                <a16:creationId xmlns:a16="http://schemas.microsoft.com/office/drawing/2014/main" id="{19AD03DF-4969-B966-6B96-F8C53F7E0685}"/>
              </a:ext>
            </a:extLst>
          </p:cNvPr>
          <p:cNvSpPr txBox="1">
            <a:spLocks noGrp="1"/>
          </p:cNvSpPr>
          <p:nvPr>
            <p:ph type="title"/>
          </p:nvPr>
        </p:nvSpPr>
        <p:spPr>
          <a:xfrm>
            <a:off x="938500" y="445025"/>
            <a:ext cx="6078250" cy="46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 Questions to Ask Yourself…</a:t>
            </a:r>
            <a:endParaRPr dirty="0"/>
          </a:p>
        </p:txBody>
      </p:sp>
      <p:cxnSp>
        <p:nvCxnSpPr>
          <p:cNvPr id="10" name="Google Shape;234;p46">
            <a:extLst>
              <a:ext uri="{FF2B5EF4-FFF2-40B4-BE49-F238E27FC236}">
                <a16:creationId xmlns:a16="http://schemas.microsoft.com/office/drawing/2014/main" id="{EDD4A55C-4373-F110-DFC6-B34F8D09F309}"/>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5" name="Picture 14">
            <a:extLst>
              <a:ext uri="{FF2B5EF4-FFF2-40B4-BE49-F238E27FC236}">
                <a16:creationId xmlns:a16="http://schemas.microsoft.com/office/drawing/2014/main" id="{A6380E78-D986-E44E-8ADF-FC285EF311E7}"/>
              </a:ext>
            </a:extLst>
          </p:cNvPr>
          <p:cNvPicPr>
            <a:picLocks noChangeAspect="1"/>
          </p:cNvPicPr>
          <p:nvPr/>
        </p:nvPicPr>
        <p:blipFill>
          <a:blip r:embed="rId3"/>
          <a:stretch>
            <a:fillRect/>
          </a:stretch>
        </p:blipFill>
        <p:spPr>
          <a:xfrm>
            <a:off x="6351769" y="1203324"/>
            <a:ext cx="2769059" cy="2917825"/>
          </a:xfrm>
          <a:prstGeom prst="rect">
            <a:avLst/>
          </a:prstGeom>
        </p:spPr>
      </p:pic>
      <p:pic>
        <p:nvPicPr>
          <p:cNvPr id="21" name="Picture 20">
            <a:extLst>
              <a:ext uri="{FF2B5EF4-FFF2-40B4-BE49-F238E27FC236}">
                <a16:creationId xmlns:a16="http://schemas.microsoft.com/office/drawing/2014/main" id="{4C08E427-4836-A1E8-DB3C-CDB313F6C9CD}"/>
              </a:ext>
            </a:extLst>
          </p:cNvPr>
          <p:cNvPicPr>
            <a:picLocks noChangeAspect="1"/>
          </p:cNvPicPr>
          <p:nvPr/>
        </p:nvPicPr>
        <p:blipFill>
          <a:blip r:embed="rId4"/>
          <a:stretch>
            <a:fillRect/>
          </a:stretch>
        </p:blipFill>
        <p:spPr>
          <a:xfrm>
            <a:off x="5864552" y="1677986"/>
            <a:ext cx="3205222" cy="1787527"/>
          </a:xfrm>
          <a:prstGeom prst="rect">
            <a:avLst/>
          </a:prstGeom>
        </p:spPr>
      </p:pic>
      <p:grpSp>
        <p:nvGrpSpPr>
          <p:cNvPr id="22" name="Google Shape;2407;p73">
            <a:extLst>
              <a:ext uri="{FF2B5EF4-FFF2-40B4-BE49-F238E27FC236}">
                <a16:creationId xmlns:a16="http://schemas.microsoft.com/office/drawing/2014/main" id="{C5B8282D-C1CB-181A-E8E2-57B25118E3AB}"/>
              </a:ext>
            </a:extLst>
          </p:cNvPr>
          <p:cNvGrpSpPr/>
          <p:nvPr/>
        </p:nvGrpSpPr>
        <p:grpSpPr>
          <a:xfrm rot="19767948">
            <a:off x="4816344" y="3148488"/>
            <a:ext cx="791095" cy="270003"/>
            <a:chOff x="4920150" y="1977875"/>
            <a:chExt cx="68525" cy="33800"/>
          </a:xfrm>
        </p:grpSpPr>
        <p:sp>
          <p:nvSpPr>
            <p:cNvPr id="23" name="Google Shape;2408;p73">
              <a:extLst>
                <a:ext uri="{FF2B5EF4-FFF2-40B4-BE49-F238E27FC236}">
                  <a16:creationId xmlns:a16="http://schemas.microsoft.com/office/drawing/2014/main" id="{FD4190D9-0FE5-A4FE-711C-5F7AD084BE5D}"/>
                </a:ext>
              </a:extLst>
            </p:cNvPr>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09;p73">
              <a:extLst>
                <a:ext uri="{FF2B5EF4-FFF2-40B4-BE49-F238E27FC236}">
                  <a16:creationId xmlns:a16="http://schemas.microsoft.com/office/drawing/2014/main" id="{DA1DAD57-51F4-B993-CD11-C2E65E255466}"/>
                </a:ext>
              </a:extLst>
            </p:cNvPr>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10;p73">
              <a:extLst>
                <a:ext uri="{FF2B5EF4-FFF2-40B4-BE49-F238E27FC236}">
                  <a16:creationId xmlns:a16="http://schemas.microsoft.com/office/drawing/2014/main" id="{0ED91BC0-3A9D-2AA2-485F-09C5666FA91F}"/>
                </a:ext>
              </a:extLst>
            </p:cNvPr>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8350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50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27">
                                            <p:txEl>
                                              <p:pRg st="6" end="6"/>
                                            </p:txEl>
                                          </p:spTgt>
                                        </p:tgtEl>
                                        <p:attrNameLst>
                                          <p:attrName>style.visibility</p:attrName>
                                        </p:attrNameLst>
                                      </p:cBhvr>
                                      <p:to>
                                        <p:strVal val="visible"/>
                                      </p:to>
                                    </p:set>
                                    <p:animEffect transition="in" filter="fade">
                                      <p:cBhvr>
                                        <p:cTn id="31" dur="500"/>
                                        <p:tgtEl>
                                          <p:spTgt spid="2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500"/>
                                  </p:stCondLst>
                                  <p:childTnLst>
                                    <p:set>
                                      <p:cBhvr>
                                        <p:cTn id="35" dur="1" fill="hold">
                                          <p:stCondLst>
                                            <p:cond delay="0"/>
                                          </p:stCondLst>
                                        </p:cTn>
                                        <p:tgtEl>
                                          <p:spTgt spid="27">
                                            <p:txEl>
                                              <p:pRg st="8" end="8"/>
                                            </p:txEl>
                                          </p:spTgt>
                                        </p:tgtEl>
                                        <p:attrNameLst>
                                          <p:attrName>style.visibility</p:attrName>
                                        </p:attrNameLst>
                                      </p:cBhvr>
                                      <p:to>
                                        <p:strVal val="visible"/>
                                      </p:to>
                                    </p:set>
                                    <p:animEffect transition="in" filter="fade">
                                      <p:cBhvr>
                                        <p:cTn id="36" dur="500"/>
                                        <p:tgtEl>
                                          <p:spTgt spid="2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50"/>
                                        <p:tgtEl>
                                          <p:spTgt spid="22"/>
                                        </p:tgtEl>
                                      </p:cBhvr>
                                    </p:animEffect>
                                  </p:childTnLst>
                                </p:cTn>
                              </p:par>
                            </p:childTnLst>
                          </p:cTn>
                        </p:par>
                        <p:par>
                          <p:cTn id="42" fill="hold">
                            <p:stCondLst>
                              <p:cond delay="25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11" name="Google Shape;2057;p60">
            <a:extLst>
              <a:ext uri="{FF2B5EF4-FFF2-40B4-BE49-F238E27FC236}">
                <a16:creationId xmlns:a16="http://schemas.microsoft.com/office/drawing/2014/main" id="{7D854671-6AFB-2EF6-4D29-0054A1A34387}"/>
              </a:ext>
            </a:extLst>
          </p:cNvPr>
          <p:cNvSpPr/>
          <p:nvPr/>
        </p:nvSpPr>
        <p:spPr>
          <a:xfrm>
            <a:off x="3432150" y="1758925"/>
            <a:ext cx="2584500" cy="258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0"/>
          <p:cNvSpPr/>
          <p:nvPr/>
        </p:nvSpPr>
        <p:spPr>
          <a:xfrm>
            <a:off x="261644" y="2683379"/>
            <a:ext cx="1686798" cy="161765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4" name="Google Shape;2064;p60"/>
          <p:cNvCxnSpPr>
            <a:cxnSpLocks/>
          </p:cNvCxnSpPr>
          <p:nvPr/>
        </p:nvCxnSpPr>
        <p:spPr>
          <a:xfrm>
            <a:off x="4724400" y="4331450"/>
            <a:ext cx="16823" cy="1332474"/>
          </a:xfrm>
          <a:prstGeom prst="straightConnector1">
            <a:avLst/>
          </a:prstGeom>
          <a:noFill/>
          <a:ln w="19050" cap="flat" cmpd="sng">
            <a:solidFill>
              <a:schemeClr val="accent1"/>
            </a:solidFill>
            <a:prstDash val="solid"/>
            <a:round/>
            <a:headEnd type="none" w="med" len="med"/>
            <a:tailEnd type="none" w="med" len="med"/>
          </a:ln>
        </p:spPr>
      </p:cxnSp>
      <p:sp>
        <p:nvSpPr>
          <p:cNvPr id="9" name="Google Shape;233;p46">
            <a:extLst>
              <a:ext uri="{FF2B5EF4-FFF2-40B4-BE49-F238E27FC236}">
                <a16:creationId xmlns:a16="http://schemas.microsoft.com/office/drawing/2014/main" id="{1BEA2245-789E-0115-0A55-843DEFC0AFBA}"/>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 Big Points</a:t>
            </a:r>
            <a:endParaRPr dirty="0"/>
          </a:p>
        </p:txBody>
      </p:sp>
      <p:cxnSp>
        <p:nvCxnSpPr>
          <p:cNvPr id="10" name="Google Shape;234;p46">
            <a:extLst>
              <a:ext uri="{FF2B5EF4-FFF2-40B4-BE49-F238E27FC236}">
                <a16:creationId xmlns:a16="http://schemas.microsoft.com/office/drawing/2014/main" id="{2978E224-FC80-7E0E-E320-FF90C0E95400}"/>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2" name="Google Shape;2058;p60">
            <a:extLst>
              <a:ext uri="{FF2B5EF4-FFF2-40B4-BE49-F238E27FC236}">
                <a16:creationId xmlns:a16="http://schemas.microsoft.com/office/drawing/2014/main" id="{B52EA979-821A-645B-3DB5-40165BD20F56}"/>
              </a:ext>
            </a:extLst>
          </p:cNvPr>
          <p:cNvSpPr txBox="1">
            <a:spLocks/>
          </p:cNvSpPr>
          <p:nvPr/>
        </p:nvSpPr>
        <p:spPr>
          <a:xfrm>
            <a:off x="3432150" y="2311001"/>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sz="4800" dirty="0">
                <a:solidFill>
                  <a:schemeClr val="accent6"/>
                </a:solidFill>
              </a:rPr>
              <a:t>1 in 4</a:t>
            </a:r>
          </a:p>
        </p:txBody>
      </p:sp>
      <p:sp>
        <p:nvSpPr>
          <p:cNvPr id="13" name="Google Shape;2059;p60">
            <a:extLst>
              <a:ext uri="{FF2B5EF4-FFF2-40B4-BE49-F238E27FC236}">
                <a16:creationId xmlns:a16="http://schemas.microsoft.com/office/drawing/2014/main" id="{5C2F0FA4-714C-D847-B3FC-82CA7513D0A3}"/>
              </a:ext>
            </a:extLst>
          </p:cNvPr>
          <p:cNvSpPr txBox="1">
            <a:spLocks/>
          </p:cNvSpPr>
          <p:nvPr/>
        </p:nvSpPr>
        <p:spPr>
          <a:xfrm>
            <a:off x="3623480" y="3034901"/>
            <a:ext cx="2201840" cy="6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400" dirty="0">
                <a:solidFill>
                  <a:schemeClr val="accent6"/>
                </a:solidFill>
              </a:rPr>
              <a:t>Sextortion victims sought </a:t>
            </a:r>
            <a:r>
              <a:rPr lang="en-US" sz="1400" b="1" dirty="0">
                <a:solidFill>
                  <a:schemeClr val="accent6"/>
                </a:solidFill>
              </a:rPr>
              <a:t>mental health or medical care</a:t>
            </a:r>
          </a:p>
        </p:txBody>
      </p:sp>
      <p:sp>
        <p:nvSpPr>
          <p:cNvPr id="20" name="Google Shape;2057;p60">
            <a:extLst>
              <a:ext uri="{FF2B5EF4-FFF2-40B4-BE49-F238E27FC236}">
                <a16:creationId xmlns:a16="http://schemas.microsoft.com/office/drawing/2014/main" id="{DFCF8228-B8FF-4FEB-D7E8-24F66125EB62}"/>
              </a:ext>
            </a:extLst>
          </p:cNvPr>
          <p:cNvSpPr/>
          <p:nvPr/>
        </p:nvSpPr>
        <p:spPr>
          <a:xfrm>
            <a:off x="7034685" y="784933"/>
            <a:ext cx="1686798" cy="161765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064;p60">
            <a:extLst>
              <a:ext uri="{FF2B5EF4-FFF2-40B4-BE49-F238E27FC236}">
                <a16:creationId xmlns:a16="http://schemas.microsoft.com/office/drawing/2014/main" id="{8F1D69A7-CCFF-72D3-22BB-080D718A05AF}"/>
              </a:ext>
            </a:extLst>
          </p:cNvPr>
          <p:cNvCxnSpPr>
            <a:cxnSpLocks/>
          </p:cNvCxnSpPr>
          <p:nvPr/>
        </p:nvCxnSpPr>
        <p:spPr>
          <a:xfrm>
            <a:off x="7871641" y="-547543"/>
            <a:ext cx="16823" cy="1332474"/>
          </a:xfrm>
          <a:prstGeom prst="straightConnector1">
            <a:avLst/>
          </a:prstGeom>
          <a:noFill/>
          <a:ln w="19050" cap="flat" cmpd="sng">
            <a:solidFill>
              <a:schemeClr val="accent1"/>
            </a:solidFill>
            <a:prstDash val="solid"/>
            <a:round/>
            <a:headEnd type="none" w="med" len="med"/>
            <a:tailEnd type="none" w="med" len="med"/>
          </a:ln>
        </p:spPr>
      </p:cxnSp>
      <p:cxnSp>
        <p:nvCxnSpPr>
          <p:cNvPr id="22" name="Google Shape;2064;p60">
            <a:extLst>
              <a:ext uri="{FF2B5EF4-FFF2-40B4-BE49-F238E27FC236}">
                <a16:creationId xmlns:a16="http://schemas.microsoft.com/office/drawing/2014/main" id="{1501B2C1-3795-A249-16DC-6C88A298AC66}"/>
              </a:ext>
            </a:extLst>
          </p:cNvPr>
          <p:cNvCxnSpPr>
            <a:cxnSpLocks/>
          </p:cNvCxnSpPr>
          <p:nvPr/>
        </p:nvCxnSpPr>
        <p:spPr>
          <a:xfrm>
            <a:off x="1096631" y="4301030"/>
            <a:ext cx="16823" cy="1332474"/>
          </a:xfrm>
          <a:prstGeom prst="straightConnector1">
            <a:avLst/>
          </a:prstGeom>
          <a:noFill/>
          <a:ln w="19050" cap="flat" cmpd="sng">
            <a:solidFill>
              <a:schemeClr val="accent1"/>
            </a:solidFill>
            <a:prstDash val="solid"/>
            <a:round/>
            <a:headEnd type="none" w="med" len="med"/>
            <a:tailEnd type="none" w="med" len="med"/>
          </a:ln>
        </p:spPr>
      </p:cxnSp>
      <p:sp>
        <p:nvSpPr>
          <p:cNvPr id="23" name="Google Shape;2058;p60">
            <a:extLst>
              <a:ext uri="{FF2B5EF4-FFF2-40B4-BE49-F238E27FC236}">
                <a16:creationId xmlns:a16="http://schemas.microsoft.com/office/drawing/2014/main" id="{1282FD71-9535-04F9-795F-1BA03F036E4D}"/>
              </a:ext>
            </a:extLst>
          </p:cNvPr>
          <p:cNvSpPr txBox="1">
            <a:spLocks/>
          </p:cNvSpPr>
          <p:nvPr/>
        </p:nvSpPr>
        <p:spPr>
          <a:xfrm>
            <a:off x="-195619" y="2851190"/>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dirty="0">
                <a:solidFill>
                  <a:schemeClr val="accent6"/>
                </a:solidFill>
              </a:rPr>
              <a:t>1 in 3</a:t>
            </a:r>
          </a:p>
        </p:txBody>
      </p:sp>
      <p:sp>
        <p:nvSpPr>
          <p:cNvPr id="24" name="Google Shape;2059;p60">
            <a:extLst>
              <a:ext uri="{FF2B5EF4-FFF2-40B4-BE49-F238E27FC236}">
                <a16:creationId xmlns:a16="http://schemas.microsoft.com/office/drawing/2014/main" id="{CD5F6CBC-ADA3-472D-B7FE-B15CDDFA3C4F}"/>
              </a:ext>
            </a:extLst>
          </p:cNvPr>
          <p:cNvSpPr txBox="1">
            <a:spLocks/>
          </p:cNvSpPr>
          <p:nvPr/>
        </p:nvSpPr>
        <p:spPr>
          <a:xfrm>
            <a:off x="366882" y="3224086"/>
            <a:ext cx="1459498" cy="4862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200" dirty="0">
                <a:solidFill>
                  <a:schemeClr val="accent6"/>
                </a:solidFill>
              </a:rPr>
              <a:t>Teens who are targeted share </a:t>
            </a:r>
            <a:r>
              <a:rPr lang="en-US" sz="1200" b="1" dirty="0">
                <a:solidFill>
                  <a:schemeClr val="accent6"/>
                </a:solidFill>
              </a:rPr>
              <a:t>sexually explicit images</a:t>
            </a:r>
          </a:p>
        </p:txBody>
      </p:sp>
      <p:sp>
        <p:nvSpPr>
          <p:cNvPr id="25" name="Google Shape;2058;p60">
            <a:extLst>
              <a:ext uri="{FF2B5EF4-FFF2-40B4-BE49-F238E27FC236}">
                <a16:creationId xmlns:a16="http://schemas.microsoft.com/office/drawing/2014/main" id="{9F1414B0-413D-8298-18FC-3EEC2E377ECD}"/>
              </a:ext>
            </a:extLst>
          </p:cNvPr>
          <p:cNvSpPr txBox="1">
            <a:spLocks/>
          </p:cNvSpPr>
          <p:nvPr/>
        </p:nvSpPr>
        <p:spPr>
          <a:xfrm>
            <a:off x="6596214" y="929381"/>
            <a:ext cx="2584500"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US" dirty="0">
                <a:solidFill>
                  <a:schemeClr val="accent6"/>
                </a:solidFill>
              </a:rPr>
              <a:t>1 in 8</a:t>
            </a:r>
          </a:p>
        </p:txBody>
      </p:sp>
      <p:sp>
        <p:nvSpPr>
          <p:cNvPr id="26" name="Google Shape;2059;p60">
            <a:extLst>
              <a:ext uri="{FF2B5EF4-FFF2-40B4-BE49-F238E27FC236}">
                <a16:creationId xmlns:a16="http://schemas.microsoft.com/office/drawing/2014/main" id="{A8833A07-BB0F-C945-5B92-4026083E9B0C}"/>
              </a:ext>
            </a:extLst>
          </p:cNvPr>
          <p:cNvSpPr txBox="1">
            <a:spLocks/>
          </p:cNvSpPr>
          <p:nvPr/>
        </p:nvSpPr>
        <p:spPr>
          <a:xfrm>
            <a:off x="7097164" y="1350626"/>
            <a:ext cx="1558294" cy="4862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lgn="ctr">
              <a:spcAft>
                <a:spcPts val="1600"/>
              </a:spcAft>
              <a:buFont typeface="Montserrat"/>
              <a:buNone/>
            </a:pPr>
            <a:r>
              <a:rPr lang="en-US" sz="1200" dirty="0">
                <a:solidFill>
                  <a:schemeClr val="accent6"/>
                </a:solidFill>
              </a:rPr>
              <a:t>Sextortion victims </a:t>
            </a:r>
            <a:r>
              <a:rPr lang="en-US" sz="1200" b="1" dirty="0">
                <a:solidFill>
                  <a:schemeClr val="accent6"/>
                </a:solidFill>
              </a:rPr>
              <a:t>relocated</a:t>
            </a:r>
            <a:r>
              <a:rPr lang="en-US" sz="1200" dirty="0">
                <a:solidFill>
                  <a:schemeClr val="accent6"/>
                </a:solidFill>
              </a:rPr>
              <a:t> after the experience.</a:t>
            </a:r>
          </a:p>
        </p:txBody>
      </p:sp>
    </p:spTree>
    <p:extLst>
      <p:ext uri="{BB962C8B-B14F-4D97-AF65-F5344CB8AC3E}">
        <p14:creationId xmlns:p14="http://schemas.microsoft.com/office/powerpoint/2010/main" val="4083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wheel(1)">
                                      <p:cBhvr>
                                        <p:cTn id="19" dur="500"/>
                                        <p:tgtEl>
                                          <p:spTgt spid="20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64"/>
                                        </p:tgtEl>
                                        <p:attrNameLst>
                                          <p:attrName>style.visibility</p:attrName>
                                        </p:attrNameLst>
                                      </p:cBhvr>
                                      <p:to>
                                        <p:strVal val="visible"/>
                                      </p:to>
                                    </p:set>
                                    <p:animEffect transition="in" filter="wipe(down)">
                                      <p:cBhvr>
                                        <p:cTn id="24" dur="500"/>
                                        <p:tgtEl>
                                          <p:spTgt spid="2064"/>
                                        </p:tgtEl>
                                      </p:cBhvr>
                                    </p:animEffect>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par>
                          <p:cTn id="34" fill="hold">
                            <p:stCondLst>
                              <p:cond delay="500"/>
                            </p:stCondLst>
                            <p:childTnLst>
                              <p:par>
                                <p:cTn id="35" presetID="21" presetClass="entr" presetSubtype="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57" grpId="0" animBg="1"/>
      <p:bldP spid="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710043" y="3815857"/>
            <a:ext cx="3068700" cy="59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What if it </a:t>
            </a:r>
            <a:r>
              <a:rPr lang="en-US" dirty="0">
                <a:solidFill>
                  <a:schemeClr val="tx2"/>
                </a:solidFill>
              </a:rPr>
              <a:t>happens</a:t>
            </a:r>
            <a:r>
              <a:rPr lang="en-US" dirty="0"/>
              <a:t> to me?</a:t>
            </a:r>
            <a:endParaRPr dirty="0"/>
          </a:p>
        </p:txBody>
      </p:sp>
      <p:cxnSp>
        <p:nvCxnSpPr>
          <p:cNvPr id="209" name="Google Shape;209;p43"/>
          <p:cNvCxnSpPr>
            <a:cxnSpLocks/>
          </p:cNvCxnSpPr>
          <p:nvPr/>
        </p:nvCxnSpPr>
        <p:spPr>
          <a:xfrm>
            <a:off x="3610750" y="2230083"/>
            <a:ext cx="0" cy="2023114"/>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93620252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6016240" cy="424934"/>
          </a:xfrm>
        </p:spPr>
        <p:txBody>
          <a:bodyPr/>
          <a:lstStyle/>
          <a:p>
            <a:pPr marL="139700" indent="0">
              <a:buNone/>
            </a:pPr>
            <a:r>
              <a:rPr lang="en-US" b="1" dirty="0">
                <a:solidFill>
                  <a:schemeClr val="tx2"/>
                </a:solidFill>
              </a:rPr>
              <a:t>Report</a:t>
            </a:r>
            <a:r>
              <a:rPr lang="en-US" dirty="0">
                <a:solidFill>
                  <a:schemeClr val="bg2"/>
                </a:solidFill>
              </a:rPr>
              <a:t> the account using the platform’s reporting feature.</a:t>
            </a:r>
          </a:p>
          <a:p>
            <a:pPr marL="139700" indent="0">
              <a:buNone/>
            </a:pPr>
            <a:endParaRPr lang="en-US" dirty="0">
              <a:solidFill>
                <a:schemeClr val="bg2"/>
              </a:solidFill>
            </a:endParaRPr>
          </a:p>
          <a:p>
            <a:pPr marL="139700" indent="0">
              <a:buNone/>
            </a:pPr>
            <a:r>
              <a:rPr lang="en-US" b="1" dirty="0">
                <a:solidFill>
                  <a:schemeClr val="tx2"/>
                </a:solidFill>
              </a:rPr>
              <a:t>Block</a:t>
            </a:r>
            <a:r>
              <a:rPr lang="en-US" dirty="0">
                <a:solidFill>
                  <a:schemeClr val="bg2"/>
                </a:solidFill>
              </a:rPr>
              <a:t> the suspect, but do not delete your profile or messages. These may aid in stopping the blackmailer.</a:t>
            </a:r>
          </a:p>
          <a:p>
            <a:pPr marL="139700" indent="0">
              <a:buNone/>
            </a:pPr>
            <a:endParaRPr lang="en-US" dirty="0">
              <a:solidFill>
                <a:schemeClr val="bg2"/>
              </a:solidFill>
            </a:endParaRPr>
          </a:p>
          <a:p>
            <a:pPr marL="139700" indent="0">
              <a:buNone/>
            </a:pPr>
            <a:r>
              <a:rPr lang="en-US" b="1" dirty="0">
                <a:solidFill>
                  <a:schemeClr val="tx2"/>
                </a:solidFill>
              </a:rPr>
              <a:t>Ask</a:t>
            </a:r>
            <a:r>
              <a:rPr lang="en-US" dirty="0">
                <a:solidFill>
                  <a:schemeClr val="bg2"/>
                </a:solidFill>
              </a:rPr>
              <a:t> for help </a:t>
            </a:r>
            <a:r>
              <a:rPr lang="en-US" dirty="0">
                <a:solidFill>
                  <a:schemeClr val="tx2"/>
                </a:solidFill>
              </a:rPr>
              <a:t>before</a:t>
            </a:r>
            <a:r>
              <a:rPr lang="en-US" dirty="0">
                <a:solidFill>
                  <a:schemeClr val="bg2"/>
                </a:solidFill>
              </a:rPr>
              <a:t> paying any money or complying with any demands:</a:t>
            </a:r>
          </a:p>
          <a:p>
            <a:pPr marL="139700" indent="0">
              <a:buNone/>
            </a:pPr>
            <a:r>
              <a:rPr lang="en-US" dirty="0">
                <a:solidFill>
                  <a:schemeClr val="bg2"/>
                </a:solidFill>
              </a:rPr>
              <a:t>	Tell an </a:t>
            </a:r>
            <a:r>
              <a:rPr lang="en-US" dirty="0">
                <a:solidFill>
                  <a:schemeClr val="tx2"/>
                </a:solidFill>
              </a:rPr>
              <a:t>adult or a professional.</a:t>
            </a:r>
          </a:p>
          <a:p>
            <a:pPr marL="139700" indent="0">
              <a:buNone/>
            </a:pPr>
            <a:r>
              <a:rPr lang="en-US" dirty="0">
                <a:solidFill>
                  <a:schemeClr val="bg2"/>
                </a:solidFill>
              </a:rPr>
              <a:t>	No adults in your corner? </a:t>
            </a:r>
            <a:r>
              <a:rPr lang="en-US" dirty="0">
                <a:solidFill>
                  <a:schemeClr val="tx2"/>
                </a:solidFill>
              </a:rPr>
              <a:t>Call somebody.</a:t>
            </a:r>
          </a:p>
          <a:p>
            <a:pPr marL="139700" indent="0">
              <a:buNone/>
            </a:pPr>
            <a:endParaRPr lang="en-US" dirty="0">
              <a:solidFill>
                <a:schemeClr val="tx2"/>
              </a:solidFill>
            </a:endParaRPr>
          </a:p>
          <a:p>
            <a:pPr marL="139700" indent="0">
              <a:buNone/>
            </a:pPr>
            <a:r>
              <a:rPr lang="en-US" dirty="0">
                <a:solidFill>
                  <a:schemeClr val="bg2"/>
                </a:solidFill>
              </a:rPr>
              <a:t>		</a:t>
            </a:r>
            <a:r>
              <a:rPr lang="en-US" b="1" dirty="0">
                <a:solidFill>
                  <a:schemeClr val="bg2"/>
                </a:solidFill>
              </a:rPr>
              <a:t>NCMEC: </a:t>
            </a:r>
            <a:r>
              <a:rPr lang="en-US" dirty="0">
                <a:solidFill>
                  <a:schemeClr val="tx2"/>
                </a:solidFill>
              </a:rPr>
              <a:t>1-800-THE-LOST (1-800-843-5678)</a:t>
            </a:r>
          </a:p>
          <a:p>
            <a:pPr marL="139700" indent="0">
              <a:buNone/>
            </a:pPr>
            <a:r>
              <a:rPr lang="en-US" dirty="0">
                <a:solidFill>
                  <a:schemeClr val="bg2"/>
                </a:solidFill>
              </a:rPr>
              <a:t>		</a:t>
            </a:r>
            <a:r>
              <a:rPr lang="en-US" b="1" dirty="0">
                <a:solidFill>
                  <a:schemeClr val="bg2"/>
                </a:solidFill>
              </a:rPr>
              <a:t>Your local law enforcement agency: </a:t>
            </a:r>
            <a:r>
              <a:rPr lang="en-US" dirty="0">
                <a:solidFill>
                  <a:schemeClr val="tx2"/>
                </a:solidFill>
              </a:rPr>
              <a:t>911</a:t>
            </a:r>
          </a:p>
          <a:p>
            <a:pPr marL="139700" indent="0">
              <a:buNone/>
            </a:pPr>
            <a:r>
              <a:rPr lang="en-US" dirty="0">
                <a:solidFill>
                  <a:schemeClr val="bg2"/>
                </a:solidFill>
              </a:rPr>
              <a:t>		</a:t>
            </a:r>
            <a:r>
              <a:rPr lang="en-US" b="1" dirty="0">
                <a:solidFill>
                  <a:schemeClr val="bg2"/>
                </a:solidFill>
              </a:rPr>
              <a:t>Me: </a:t>
            </a:r>
            <a:r>
              <a:rPr lang="en-US" dirty="0">
                <a:solidFill>
                  <a:schemeClr val="tx2"/>
                </a:solidFill>
              </a:rPr>
              <a:t>406-594-8401</a:t>
            </a:r>
            <a:endParaRPr lang="en-US" dirty="0">
              <a:solidFill>
                <a:schemeClr val="bg2"/>
              </a:solidFill>
            </a:endParaRPr>
          </a:p>
        </p:txBody>
      </p:sp>
      <p:sp>
        <p:nvSpPr>
          <p:cNvPr id="7" name="Google Shape;233;p46">
            <a:extLst>
              <a:ext uri="{FF2B5EF4-FFF2-40B4-BE49-F238E27FC236}">
                <a16:creationId xmlns:a16="http://schemas.microsoft.com/office/drawing/2014/main" id="{74D6B9AC-F00D-D6F4-D8CF-7A585B65C280}"/>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to do</a:t>
            </a:r>
            <a:endParaRPr dirty="0"/>
          </a:p>
        </p:txBody>
      </p:sp>
      <p:cxnSp>
        <p:nvCxnSpPr>
          <p:cNvPr id="8" name="Google Shape;234;p46">
            <a:extLst>
              <a:ext uri="{FF2B5EF4-FFF2-40B4-BE49-F238E27FC236}">
                <a16:creationId xmlns:a16="http://schemas.microsoft.com/office/drawing/2014/main" id="{BA157410-D7DF-BCED-33DA-408A1F597203}"/>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4224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50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27">
                                            <p:txEl>
                                              <p:pRg st="5" end="5"/>
                                            </p:txEl>
                                          </p:spTgt>
                                        </p:tgtEl>
                                        <p:attrNameLst>
                                          <p:attrName>style.visibility</p:attrName>
                                        </p:attrNameLst>
                                      </p:cBhvr>
                                      <p:to>
                                        <p:strVal val="visible"/>
                                      </p:to>
                                    </p:set>
                                    <p:animEffect transition="in" filter="fade">
                                      <p:cBhvr>
                                        <p:cTn id="31" dur="500"/>
                                        <p:tgtEl>
                                          <p:spTgt spid="2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500"/>
                                  </p:stCondLst>
                                  <p:childTnLst>
                                    <p:set>
                                      <p:cBhvr>
                                        <p:cTn id="35" dur="1" fill="hold">
                                          <p:stCondLst>
                                            <p:cond delay="0"/>
                                          </p:stCondLst>
                                        </p:cTn>
                                        <p:tgtEl>
                                          <p:spTgt spid="27">
                                            <p:txEl>
                                              <p:pRg st="6" end="6"/>
                                            </p:txEl>
                                          </p:spTgt>
                                        </p:tgtEl>
                                        <p:attrNameLst>
                                          <p:attrName>style.visibility</p:attrName>
                                        </p:attrNameLst>
                                      </p:cBhvr>
                                      <p:to>
                                        <p:strVal val="visible"/>
                                      </p:to>
                                    </p:set>
                                    <p:animEffect transition="in" filter="fade">
                                      <p:cBhvr>
                                        <p:cTn id="36" dur="500"/>
                                        <p:tgtEl>
                                          <p:spTgt spid="2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500"/>
                                  </p:stCondLst>
                                  <p:childTnLst>
                                    <p:set>
                                      <p:cBhvr>
                                        <p:cTn id="40" dur="1" fill="hold">
                                          <p:stCondLst>
                                            <p:cond delay="0"/>
                                          </p:stCondLst>
                                        </p:cTn>
                                        <p:tgtEl>
                                          <p:spTgt spid="27">
                                            <p:txEl>
                                              <p:pRg st="8" end="8"/>
                                            </p:txEl>
                                          </p:spTgt>
                                        </p:tgtEl>
                                        <p:attrNameLst>
                                          <p:attrName>style.visibility</p:attrName>
                                        </p:attrNameLst>
                                      </p:cBhvr>
                                      <p:to>
                                        <p:strVal val="visible"/>
                                      </p:to>
                                    </p:set>
                                    <p:animEffect transition="in" filter="fade">
                                      <p:cBhvr>
                                        <p:cTn id="41" dur="500"/>
                                        <p:tgtEl>
                                          <p:spTgt spid="27">
                                            <p:txEl>
                                              <p:pRg st="8" end="8"/>
                                            </p:txEl>
                                          </p:spTgt>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7">
                                            <p:txEl>
                                              <p:pRg st="9" end="9"/>
                                            </p:txEl>
                                          </p:spTgt>
                                        </p:tgtEl>
                                        <p:attrNameLst>
                                          <p:attrName>style.visibility</p:attrName>
                                        </p:attrNameLst>
                                      </p:cBhvr>
                                      <p:to>
                                        <p:strVal val="visible"/>
                                      </p:to>
                                    </p:set>
                                    <p:animEffect transition="in" filter="fade">
                                      <p:cBhvr>
                                        <p:cTn id="45" dur="500"/>
                                        <p:tgtEl>
                                          <p:spTgt spid="27">
                                            <p:txEl>
                                              <p:pRg st="9" end="9"/>
                                            </p:txEl>
                                          </p:spTgt>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7">
                                            <p:txEl>
                                              <p:pRg st="10" end="10"/>
                                            </p:txEl>
                                          </p:spTgt>
                                        </p:tgtEl>
                                        <p:attrNameLst>
                                          <p:attrName>style.visibility</p:attrName>
                                        </p:attrNameLst>
                                      </p:cBhvr>
                                      <p:to>
                                        <p:strVal val="visible"/>
                                      </p:to>
                                    </p:set>
                                    <p:animEffect transition="in" filter="fade">
                                      <p:cBhvr>
                                        <p:cTn id="49"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6349526" cy="424934"/>
          </a:xfrm>
        </p:spPr>
        <p:txBody>
          <a:bodyPr/>
          <a:lstStyle/>
          <a:p>
            <a:pPr marL="139700" indent="0">
              <a:buNone/>
            </a:pPr>
            <a:r>
              <a:rPr lang="en-US" b="1" dirty="0">
                <a:solidFill>
                  <a:schemeClr val="tx2"/>
                </a:solidFill>
              </a:rPr>
              <a:t>You are not at fault. You are a victim. </a:t>
            </a:r>
            <a:r>
              <a:rPr lang="en-US" dirty="0">
                <a:solidFill>
                  <a:schemeClr val="bg2"/>
                </a:solidFill>
              </a:rPr>
              <a:t>Even if you regret your choice, what they are doing is criminal, and </a:t>
            </a:r>
            <a:r>
              <a:rPr lang="en-US" dirty="0">
                <a:solidFill>
                  <a:schemeClr val="tx2"/>
                </a:solidFill>
              </a:rPr>
              <a:t>they are to blame. </a:t>
            </a:r>
          </a:p>
          <a:p>
            <a:pPr marL="139700" indent="0">
              <a:buNone/>
            </a:pPr>
            <a:endParaRPr lang="en-US" b="1" dirty="0">
              <a:solidFill>
                <a:schemeClr val="tx2"/>
              </a:solidFill>
            </a:endParaRPr>
          </a:p>
          <a:p>
            <a:pPr marL="139700" indent="0">
              <a:buNone/>
            </a:pPr>
            <a:r>
              <a:rPr lang="en-US" dirty="0">
                <a:solidFill>
                  <a:schemeClr val="bg2"/>
                </a:solidFill>
              </a:rPr>
              <a:t>There are strong emotions associated with this crime. It is </a:t>
            </a:r>
            <a:r>
              <a:rPr lang="en-US" dirty="0">
                <a:solidFill>
                  <a:schemeClr val="tx2"/>
                </a:solidFill>
              </a:rPr>
              <a:t>embarrassing, dehumanizing, and isolating. </a:t>
            </a:r>
            <a:r>
              <a:rPr lang="en-US" b="1" dirty="0">
                <a:solidFill>
                  <a:schemeClr val="tx2"/>
                </a:solidFill>
              </a:rPr>
              <a:t>That’s why it works. </a:t>
            </a:r>
            <a:r>
              <a:rPr lang="en-US" dirty="0">
                <a:solidFill>
                  <a:schemeClr val="bg2"/>
                </a:solidFill>
              </a:rPr>
              <a:t>Victims often experience </a:t>
            </a:r>
            <a:r>
              <a:rPr lang="en-US" dirty="0">
                <a:solidFill>
                  <a:schemeClr val="tx2"/>
                </a:solidFill>
              </a:rPr>
              <a:t>hopelessness, fear, anxiety, depression, </a:t>
            </a:r>
            <a:r>
              <a:rPr lang="en-US" b="1" dirty="0">
                <a:solidFill>
                  <a:schemeClr val="tx2"/>
                </a:solidFill>
              </a:rPr>
              <a:t>self-harm, suicidal ideation, attempted suicide, or the completion of suicide.</a:t>
            </a:r>
          </a:p>
          <a:p>
            <a:pPr marL="139700" indent="0">
              <a:buNone/>
            </a:pPr>
            <a:endParaRPr lang="en-US" b="1" dirty="0">
              <a:solidFill>
                <a:schemeClr val="tx2"/>
              </a:solidFill>
            </a:endParaRPr>
          </a:p>
          <a:p>
            <a:pPr marL="139700" indent="0">
              <a:buNone/>
            </a:pPr>
            <a:r>
              <a:rPr lang="en-US" b="1" dirty="0">
                <a:solidFill>
                  <a:schemeClr val="tx2"/>
                </a:solidFill>
              </a:rPr>
              <a:t>You’re not alone. </a:t>
            </a:r>
            <a:r>
              <a:rPr lang="en-US" b="1" dirty="0">
                <a:solidFill>
                  <a:schemeClr val="bg2"/>
                </a:solidFill>
              </a:rPr>
              <a:t>Reach out: </a:t>
            </a:r>
          </a:p>
          <a:p>
            <a:pPr marL="139700" indent="0">
              <a:buNone/>
            </a:pPr>
            <a:r>
              <a:rPr lang="en-US" dirty="0">
                <a:solidFill>
                  <a:schemeClr val="bg2"/>
                </a:solidFill>
              </a:rPr>
              <a:t>	Talk to somebody. </a:t>
            </a:r>
            <a:r>
              <a:rPr lang="en-US" dirty="0">
                <a:solidFill>
                  <a:schemeClr val="tx2"/>
                </a:solidFill>
              </a:rPr>
              <a:t>Parent, older sibling, friends, 	teachers, counselors, coaches, etc.</a:t>
            </a:r>
          </a:p>
          <a:p>
            <a:pPr marL="139700" indent="0">
              <a:buNone/>
            </a:pPr>
            <a:r>
              <a:rPr lang="en-US" dirty="0">
                <a:solidFill>
                  <a:schemeClr val="bg2"/>
                </a:solidFill>
              </a:rPr>
              <a:t>	No adults in your corner? </a:t>
            </a:r>
            <a:r>
              <a:rPr lang="en-US" dirty="0">
                <a:solidFill>
                  <a:schemeClr val="tx2"/>
                </a:solidFill>
              </a:rPr>
              <a:t>Call somebody.</a:t>
            </a:r>
          </a:p>
          <a:p>
            <a:pPr marL="139700" indent="0">
              <a:buNone/>
            </a:pPr>
            <a:endParaRPr lang="en-US" dirty="0">
              <a:solidFill>
                <a:schemeClr val="tx2"/>
              </a:solidFill>
            </a:endParaRPr>
          </a:p>
          <a:p>
            <a:pPr marL="139700" indent="0">
              <a:buNone/>
            </a:pPr>
            <a:r>
              <a:rPr lang="en-US" dirty="0">
                <a:solidFill>
                  <a:schemeClr val="bg2"/>
                </a:solidFill>
              </a:rPr>
              <a:t>		</a:t>
            </a:r>
            <a:r>
              <a:rPr lang="en-US" b="1" dirty="0">
                <a:solidFill>
                  <a:schemeClr val="bg2"/>
                </a:solidFill>
              </a:rPr>
              <a:t>NCMEC: </a:t>
            </a:r>
            <a:r>
              <a:rPr lang="en-US" dirty="0">
                <a:solidFill>
                  <a:schemeClr val="tx2"/>
                </a:solidFill>
              </a:rPr>
              <a:t>1-800-THE-LOST (1-800-843-5678)</a:t>
            </a:r>
          </a:p>
          <a:p>
            <a:pPr marL="139700" indent="0">
              <a:buNone/>
            </a:pPr>
            <a:r>
              <a:rPr lang="en-US" dirty="0">
                <a:solidFill>
                  <a:schemeClr val="bg2"/>
                </a:solidFill>
              </a:rPr>
              <a:t>		</a:t>
            </a:r>
            <a:r>
              <a:rPr lang="en-US" b="1" dirty="0">
                <a:solidFill>
                  <a:schemeClr val="bg2"/>
                </a:solidFill>
              </a:rPr>
              <a:t>Your local law enforcement agency: </a:t>
            </a:r>
            <a:r>
              <a:rPr lang="en-US" dirty="0">
                <a:solidFill>
                  <a:schemeClr val="tx2"/>
                </a:solidFill>
              </a:rPr>
              <a:t>911</a:t>
            </a:r>
          </a:p>
          <a:p>
            <a:pPr marL="139700" indent="0">
              <a:buNone/>
            </a:pPr>
            <a:r>
              <a:rPr lang="en-US" b="1" dirty="0">
                <a:solidFill>
                  <a:schemeClr val="bg2"/>
                </a:solidFill>
              </a:rPr>
              <a:t>		Suicide Prevention Lifeline: </a:t>
            </a:r>
            <a:r>
              <a:rPr lang="en-US" dirty="0">
                <a:solidFill>
                  <a:schemeClr val="tx2"/>
                </a:solidFill>
              </a:rPr>
              <a:t>988</a:t>
            </a:r>
          </a:p>
          <a:p>
            <a:pPr marL="139700" indent="0">
              <a:buNone/>
            </a:pPr>
            <a:r>
              <a:rPr lang="en-US" dirty="0">
                <a:solidFill>
                  <a:schemeClr val="bg2"/>
                </a:solidFill>
              </a:rPr>
              <a:t>		</a:t>
            </a:r>
            <a:r>
              <a:rPr lang="en-US" b="1" dirty="0">
                <a:solidFill>
                  <a:schemeClr val="bg2"/>
                </a:solidFill>
              </a:rPr>
              <a:t>Me: </a:t>
            </a:r>
            <a:r>
              <a:rPr lang="en-US" dirty="0">
                <a:solidFill>
                  <a:schemeClr val="tx2"/>
                </a:solidFill>
              </a:rPr>
              <a:t>406-594-8401</a:t>
            </a:r>
          </a:p>
        </p:txBody>
      </p:sp>
      <p:sp>
        <p:nvSpPr>
          <p:cNvPr id="5" name="Google Shape;233;p46">
            <a:extLst>
              <a:ext uri="{FF2B5EF4-FFF2-40B4-BE49-F238E27FC236}">
                <a16:creationId xmlns:a16="http://schemas.microsoft.com/office/drawing/2014/main" id="{4A8CCC7A-8E5D-6D73-872C-7E56BD697DB2}"/>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are a victim…</a:t>
            </a:r>
            <a:endParaRPr dirty="0"/>
          </a:p>
        </p:txBody>
      </p:sp>
      <p:cxnSp>
        <p:nvCxnSpPr>
          <p:cNvPr id="6" name="Google Shape;234;p46">
            <a:extLst>
              <a:ext uri="{FF2B5EF4-FFF2-40B4-BE49-F238E27FC236}">
                <a16:creationId xmlns:a16="http://schemas.microsoft.com/office/drawing/2014/main" id="{0D67A6DC-C353-DFD2-7AE6-C9C93A489DB7}"/>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descr="A phone with a coin and a coin coming out of the screen&#10;&#10;Description automatically generated">
            <a:extLst>
              <a:ext uri="{FF2B5EF4-FFF2-40B4-BE49-F238E27FC236}">
                <a16:creationId xmlns:a16="http://schemas.microsoft.com/office/drawing/2014/main" id="{423D6EE8-04FD-2318-94EF-FD7A03C54B45}"/>
              </a:ext>
            </a:extLst>
          </p:cNvPr>
          <p:cNvPicPr>
            <a:picLocks noChangeAspect="1"/>
          </p:cNvPicPr>
          <p:nvPr/>
        </p:nvPicPr>
        <p:blipFill>
          <a:blip r:embed="rId3"/>
          <a:stretch>
            <a:fillRect/>
          </a:stretch>
        </p:blipFill>
        <p:spPr>
          <a:xfrm>
            <a:off x="6181260" y="1176508"/>
            <a:ext cx="2849890" cy="2849890"/>
          </a:xfrm>
          <a:prstGeom prst="rect">
            <a:avLst/>
          </a:prstGeom>
        </p:spPr>
      </p:pic>
    </p:spTree>
    <p:extLst>
      <p:ext uri="{BB962C8B-B14F-4D97-AF65-F5344CB8AC3E}">
        <p14:creationId xmlns:p14="http://schemas.microsoft.com/office/powerpoint/2010/main" val="204784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50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27">
                                            <p:txEl>
                                              <p:pRg st="5" end="5"/>
                                            </p:txEl>
                                          </p:spTgt>
                                        </p:tgtEl>
                                        <p:attrNameLst>
                                          <p:attrName>style.visibility</p:attrName>
                                        </p:attrNameLst>
                                      </p:cBhvr>
                                      <p:to>
                                        <p:strVal val="visible"/>
                                      </p:to>
                                    </p:set>
                                    <p:animEffect transition="in" filter="fade">
                                      <p:cBhvr>
                                        <p:cTn id="34" dur="500"/>
                                        <p:tgtEl>
                                          <p:spTgt spid="2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500"/>
                                  </p:stCondLst>
                                  <p:childTnLst>
                                    <p:set>
                                      <p:cBhvr>
                                        <p:cTn id="38" dur="1" fill="hold">
                                          <p:stCondLst>
                                            <p:cond delay="0"/>
                                          </p:stCondLst>
                                        </p:cTn>
                                        <p:tgtEl>
                                          <p:spTgt spid="27">
                                            <p:txEl>
                                              <p:pRg st="6" end="6"/>
                                            </p:txEl>
                                          </p:spTgt>
                                        </p:tgtEl>
                                        <p:attrNameLst>
                                          <p:attrName>style.visibility</p:attrName>
                                        </p:attrNameLst>
                                      </p:cBhvr>
                                      <p:to>
                                        <p:strVal val="visible"/>
                                      </p:to>
                                    </p:set>
                                    <p:animEffect transition="in" filter="fade">
                                      <p:cBhvr>
                                        <p:cTn id="39" dur="500"/>
                                        <p:tgtEl>
                                          <p:spTgt spid="27">
                                            <p:txEl>
                                              <p:pRg st="6" end="6"/>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7">
                                            <p:txEl>
                                              <p:pRg st="8" end="8"/>
                                            </p:txEl>
                                          </p:spTgt>
                                        </p:tgtEl>
                                        <p:attrNameLst>
                                          <p:attrName>style.visibility</p:attrName>
                                        </p:attrNameLst>
                                      </p:cBhvr>
                                      <p:to>
                                        <p:strVal val="visible"/>
                                      </p:to>
                                    </p:set>
                                    <p:animEffect transition="in" filter="fade">
                                      <p:cBhvr>
                                        <p:cTn id="43" dur="500"/>
                                        <p:tgtEl>
                                          <p:spTgt spid="27">
                                            <p:txEl>
                                              <p:pRg st="8" end="8"/>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7">
                                            <p:txEl>
                                              <p:pRg st="9" end="9"/>
                                            </p:txEl>
                                          </p:spTgt>
                                        </p:tgtEl>
                                        <p:attrNameLst>
                                          <p:attrName>style.visibility</p:attrName>
                                        </p:attrNameLst>
                                      </p:cBhvr>
                                      <p:to>
                                        <p:strVal val="visible"/>
                                      </p:to>
                                    </p:set>
                                    <p:animEffect transition="in" filter="fade">
                                      <p:cBhvr>
                                        <p:cTn id="47" dur="500"/>
                                        <p:tgtEl>
                                          <p:spTgt spid="27">
                                            <p:txEl>
                                              <p:pRg st="9" end="9"/>
                                            </p:txEl>
                                          </p:spTgt>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7">
                                            <p:txEl>
                                              <p:pRg st="10" end="10"/>
                                            </p:txEl>
                                          </p:spTgt>
                                        </p:tgtEl>
                                        <p:attrNameLst>
                                          <p:attrName>style.visibility</p:attrName>
                                        </p:attrNameLst>
                                      </p:cBhvr>
                                      <p:to>
                                        <p:strVal val="visible"/>
                                      </p:to>
                                    </p:set>
                                    <p:animEffect transition="in" filter="fade">
                                      <p:cBhvr>
                                        <p:cTn id="51" dur="500"/>
                                        <p:tgtEl>
                                          <p:spTgt spid="27">
                                            <p:txEl>
                                              <p:pRg st="10" end="10"/>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7">
                                            <p:txEl>
                                              <p:pRg st="11" end="11"/>
                                            </p:txEl>
                                          </p:spTgt>
                                        </p:tgtEl>
                                        <p:attrNameLst>
                                          <p:attrName>style.visibility</p:attrName>
                                        </p:attrNameLst>
                                      </p:cBhvr>
                                      <p:to>
                                        <p:strVal val="visible"/>
                                      </p:to>
                                    </p:set>
                                    <p:animEffect transition="in" filter="fade">
                                      <p:cBhvr>
                                        <p:cTn id="55" dur="500"/>
                                        <p:tgtEl>
                                          <p:spTgt spid="2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5426580" cy="424934"/>
          </a:xfrm>
        </p:spPr>
        <p:txBody>
          <a:bodyPr/>
          <a:lstStyle/>
          <a:p>
            <a:pPr marL="139700" indent="0">
              <a:buNone/>
            </a:pPr>
            <a:r>
              <a:rPr lang="en-US" dirty="0">
                <a:solidFill>
                  <a:schemeClr val="bg2"/>
                </a:solidFill>
              </a:rPr>
              <a:t>Free service offered by NCMEC that can </a:t>
            </a:r>
            <a:r>
              <a:rPr lang="en-US" dirty="0">
                <a:solidFill>
                  <a:schemeClr val="tx2"/>
                </a:solidFill>
              </a:rPr>
              <a:t>help you remove or stop the online sharing of nude, partially nude, or sexually explicit images or videos taken of you </a:t>
            </a:r>
            <a:r>
              <a:rPr lang="en-US" b="1" dirty="0">
                <a:solidFill>
                  <a:schemeClr val="tx2"/>
                </a:solidFill>
              </a:rPr>
              <a:t>before you were 18.</a:t>
            </a:r>
          </a:p>
          <a:p>
            <a:pPr marL="139700" indent="0">
              <a:buNone/>
            </a:pPr>
            <a:endParaRPr lang="en-US" dirty="0">
              <a:solidFill>
                <a:schemeClr val="bg2"/>
              </a:solidFill>
            </a:endParaRPr>
          </a:p>
          <a:p>
            <a:pPr marL="139700" indent="0">
              <a:buNone/>
            </a:pPr>
            <a:r>
              <a:rPr lang="en-US" dirty="0">
                <a:solidFill>
                  <a:schemeClr val="bg2"/>
                </a:solidFill>
              </a:rPr>
              <a:t>You don’t have to share any </a:t>
            </a:r>
            <a:r>
              <a:rPr lang="en-US" dirty="0">
                <a:solidFill>
                  <a:schemeClr val="tx2"/>
                </a:solidFill>
              </a:rPr>
              <a:t>personal information.</a:t>
            </a:r>
          </a:p>
          <a:p>
            <a:pPr marL="139700" indent="0">
              <a:buNone/>
            </a:pPr>
            <a:endParaRPr lang="en-US" dirty="0">
              <a:solidFill>
                <a:schemeClr val="tx2"/>
              </a:solidFill>
            </a:endParaRPr>
          </a:p>
          <a:p>
            <a:pPr marL="139700" indent="0">
              <a:buNone/>
            </a:pPr>
            <a:r>
              <a:rPr lang="en-US" dirty="0">
                <a:solidFill>
                  <a:schemeClr val="bg2"/>
                </a:solidFill>
              </a:rPr>
              <a:t>That includes </a:t>
            </a:r>
            <a:r>
              <a:rPr lang="en-US" dirty="0">
                <a:solidFill>
                  <a:schemeClr val="tx2"/>
                </a:solidFill>
              </a:rPr>
              <a:t>your image or video.</a:t>
            </a:r>
          </a:p>
          <a:p>
            <a:pPr marL="139700" indent="0">
              <a:buNone/>
            </a:pPr>
            <a:endParaRPr lang="en-US" dirty="0">
              <a:solidFill>
                <a:schemeClr val="bg2"/>
              </a:solidFill>
            </a:endParaRPr>
          </a:p>
          <a:p>
            <a:pPr marL="139700" indent="0">
              <a:buNone/>
            </a:pPr>
            <a:r>
              <a:rPr lang="en-US" dirty="0">
                <a:solidFill>
                  <a:schemeClr val="bg2"/>
                </a:solidFill>
              </a:rPr>
              <a:t>NCMEC requests you </a:t>
            </a:r>
            <a:r>
              <a:rPr lang="en-US" dirty="0">
                <a:solidFill>
                  <a:schemeClr val="tx2"/>
                </a:solidFill>
              </a:rPr>
              <a:t>use the device you took the images or videos on</a:t>
            </a:r>
            <a:r>
              <a:rPr lang="en-US" dirty="0">
                <a:solidFill>
                  <a:schemeClr val="bg2"/>
                </a:solidFill>
              </a:rPr>
              <a:t> to submit the request.</a:t>
            </a:r>
            <a:endParaRPr lang="en-US" b="1" dirty="0">
              <a:solidFill>
                <a:schemeClr val="tx2"/>
              </a:solidFill>
            </a:endParaRPr>
          </a:p>
          <a:p>
            <a:pPr marL="139700" indent="0">
              <a:buNone/>
            </a:pPr>
            <a:endParaRPr lang="en-US" b="1" dirty="0">
              <a:solidFill>
                <a:schemeClr val="tx2"/>
              </a:solidFill>
            </a:endParaRPr>
          </a:p>
          <a:p>
            <a:pPr marL="139700" indent="0">
              <a:buNone/>
            </a:pPr>
            <a:r>
              <a:rPr lang="en-US" dirty="0">
                <a:solidFill>
                  <a:schemeClr val="bg2"/>
                </a:solidFill>
              </a:rPr>
              <a:t>A hash is taken from your video and added to a hash set of known child sexual abuse material. That hash set is submitted to companies who participate with </a:t>
            </a:r>
            <a:r>
              <a:rPr lang="en-US" dirty="0">
                <a:solidFill>
                  <a:schemeClr val="tx2"/>
                </a:solidFill>
              </a:rPr>
              <a:t>Take It Down</a:t>
            </a:r>
            <a:r>
              <a:rPr lang="en-US" dirty="0">
                <a:solidFill>
                  <a:schemeClr val="bg2"/>
                </a:solidFill>
              </a:rPr>
              <a:t>, and they screen their platforms for materials matching these hashes. </a:t>
            </a:r>
            <a:r>
              <a:rPr lang="en-US" b="1" dirty="0">
                <a:solidFill>
                  <a:schemeClr val="tx2"/>
                </a:solidFill>
              </a:rPr>
              <a:t>Once found, they remove it.</a:t>
            </a:r>
          </a:p>
        </p:txBody>
      </p:sp>
      <p:sp>
        <p:nvSpPr>
          <p:cNvPr id="3" name="TextBox 2">
            <a:extLst>
              <a:ext uri="{FF2B5EF4-FFF2-40B4-BE49-F238E27FC236}">
                <a16:creationId xmlns:a16="http://schemas.microsoft.com/office/drawing/2014/main" id="{33315810-D590-82AF-DAC2-AB4382AE14A7}"/>
              </a:ext>
            </a:extLst>
          </p:cNvPr>
          <p:cNvSpPr txBox="1"/>
          <p:nvPr/>
        </p:nvSpPr>
        <p:spPr>
          <a:xfrm>
            <a:off x="3253150" y="546393"/>
            <a:ext cx="4044026" cy="369332"/>
          </a:xfrm>
          <a:prstGeom prst="rect">
            <a:avLst/>
          </a:prstGeom>
          <a:noFill/>
        </p:spPr>
        <p:txBody>
          <a:bodyPr wrap="square" rtlCol="0">
            <a:spAutoFit/>
          </a:bodyPr>
          <a:lstStyle/>
          <a:p>
            <a:r>
              <a:rPr lang="en-US" sz="1800" b="1" dirty="0">
                <a:solidFill>
                  <a:schemeClr val="accent2"/>
                </a:solidFill>
                <a:latin typeface="Montserrat" panose="00000500000000000000" pitchFamily="2" charset="0"/>
              </a:rPr>
              <a:t>https://takeitdown.ncmec.org/</a:t>
            </a:r>
          </a:p>
        </p:txBody>
      </p:sp>
      <p:sp>
        <p:nvSpPr>
          <p:cNvPr id="6" name="Google Shape;233;p46">
            <a:extLst>
              <a:ext uri="{FF2B5EF4-FFF2-40B4-BE49-F238E27FC236}">
                <a16:creationId xmlns:a16="http://schemas.microsoft.com/office/drawing/2014/main" id="{274F5DB1-DF6B-9E77-FBF4-830D03849C29}"/>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Take it Down</a:t>
            </a:r>
            <a:endParaRPr dirty="0"/>
          </a:p>
        </p:txBody>
      </p:sp>
      <p:cxnSp>
        <p:nvCxnSpPr>
          <p:cNvPr id="7" name="Google Shape;234;p46">
            <a:extLst>
              <a:ext uri="{FF2B5EF4-FFF2-40B4-BE49-F238E27FC236}">
                <a16:creationId xmlns:a16="http://schemas.microsoft.com/office/drawing/2014/main" id="{599D9E1E-069D-C114-4D83-816DE6EFAADE}"/>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879517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xEl>
                                              <p:pRg st="2" end="2"/>
                                            </p:txEl>
                                          </p:spTgt>
                                        </p:tgtEl>
                                        <p:attrNameLst>
                                          <p:attrName>style.visibility</p:attrName>
                                        </p:attrNameLst>
                                      </p:cBhvr>
                                      <p:to>
                                        <p:strVal val="visible"/>
                                      </p:to>
                                    </p:set>
                                    <p:animEffect transition="in" filter="fade">
                                      <p:cBhvr>
                                        <p:cTn id="26" dur="500"/>
                                        <p:tgtEl>
                                          <p:spTgt spid="2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27">
                                            <p:txEl>
                                              <p:pRg st="4" end="4"/>
                                            </p:txEl>
                                          </p:spTgt>
                                        </p:tgtEl>
                                        <p:attrNameLst>
                                          <p:attrName>style.visibility</p:attrName>
                                        </p:attrNameLst>
                                      </p:cBhvr>
                                      <p:to>
                                        <p:strVal val="visible"/>
                                      </p:to>
                                    </p:set>
                                    <p:animEffect transition="in" filter="fade">
                                      <p:cBhvr>
                                        <p:cTn id="31" dur="500"/>
                                        <p:tgtEl>
                                          <p:spTgt spid="2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500"/>
                                  </p:stCondLst>
                                  <p:childTnLst>
                                    <p:set>
                                      <p:cBhvr>
                                        <p:cTn id="35" dur="1" fill="hold">
                                          <p:stCondLst>
                                            <p:cond delay="0"/>
                                          </p:stCondLst>
                                        </p:cTn>
                                        <p:tgtEl>
                                          <p:spTgt spid="27">
                                            <p:txEl>
                                              <p:pRg st="6" end="6"/>
                                            </p:txEl>
                                          </p:spTgt>
                                        </p:tgtEl>
                                        <p:attrNameLst>
                                          <p:attrName>style.visibility</p:attrName>
                                        </p:attrNameLst>
                                      </p:cBhvr>
                                      <p:to>
                                        <p:strVal val="visible"/>
                                      </p:to>
                                    </p:set>
                                    <p:animEffect transition="in" filter="fade">
                                      <p:cBhvr>
                                        <p:cTn id="36" dur="500"/>
                                        <p:tgtEl>
                                          <p:spTgt spid="2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500"/>
                                  </p:stCondLst>
                                  <p:childTnLst>
                                    <p:set>
                                      <p:cBhvr>
                                        <p:cTn id="40" dur="1" fill="hold">
                                          <p:stCondLst>
                                            <p:cond delay="0"/>
                                          </p:stCondLst>
                                        </p:cTn>
                                        <p:tgtEl>
                                          <p:spTgt spid="27">
                                            <p:txEl>
                                              <p:pRg st="8" end="8"/>
                                            </p:txEl>
                                          </p:spTgt>
                                        </p:tgtEl>
                                        <p:attrNameLst>
                                          <p:attrName>style.visibility</p:attrName>
                                        </p:attrNameLst>
                                      </p:cBhvr>
                                      <p:to>
                                        <p:strVal val="visible"/>
                                      </p:to>
                                    </p:set>
                                    <p:animEffect transition="in" filter="fade">
                                      <p:cBhvr>
                                        <p:cTn id="41"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B0B0DA3B-EAEE-B032-F03E-70C814748A1A}"/>
              </a:ext>
            </a:extLst>
          </p:cNvPr>
          <p:cNvSpPr/>
          <p:nvPr/>
        </p:nvSpPr>
        <p:spPr>
          <a:xfrm>
            <a:off x="5591169" y="277147"/>
            <a:ext cx="3469040" cy="4570805"/>
          </a:xfrm>
          <a:prstGeom prst="roundRect">
            <a:avLst/>
          </a:prstGeom>
          <a:solidFill>
            <a:schemeClr val="accent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urple lightning bolt in a black background">
            <a:extLst>
              <a:ext uri="{FF2B5EF4-FFF2-40B4-BE49-F238E27FC236}">
                <a16:creationId xmlns:a16="http://schemas.microsoft.com/office/drawing/2014/main" id="{6C7E14D3-D8CF-0161-EF7B-F7909150690D}"/>
              </a:ext>
            </a:extLst>
          </p:cNvPr>
          <p:cNvPicPr>
            <a:picLocks noChangeAspect="1"/>
          </p:cNvPicPr>
          <p:nvPr/>
        </p:nvPicPr>
        <p:blipFill>
          <a:blip r:embed="rId3"/>
          <a:stretch>
            <a:fillRect/>
          </a:stretch>
        </p:blipFill>
        <p:spPr>
          <a:xfrm>
            <a:off x="5779054" y="183841"/>
            <a:ext cx="1438097" cy="1264993"/>
          </a:xfrm>
          <a:prstGeom prst="rect">
            <a:avLst/>
          </a:prstGeom>
        </p:spPr>
      </p:pic>
      <p:pic>
        <p:nvPicPr>
          <p:cNvPr id="12" name="Picture 11" descr="A blue circle with a white f in it&#10;&#10;Description automatically generated">
            <a:extLst>
              <a:ext uri="{FF2B5EF4-FFF2-40B4-BE49-F238E27FC236}">
                <a16:creationId xmlns:a16="http://schemas.microsoft.com/office/drawing/2014/main" id="{EAEB1F87-464A-3A81-297E-2BD9A2BE0A99}"/>
              </a:ext>
            </a:extLst>
          </p:cNvPr>
          <p:cNvPicPr>
            <a:picLocks noChangeAspect="1"/>
          </p:cNvPicPr>
          <p:nvPr/>
        </p:nvPicPr>
        <p:blipFill>
          <a:blip r:embed="rId4"/>
          <a:stretch>
            <a:fillRect/>
          </a:stretch>
        </p:blipFill>
        <p:spPr>
          <a:xfrm>
            <a:off x="5779054" y="1008751"/>
            <a:ext cx="1481958" cy="1305099"/>
          </a:xfrm>
          <a:prstGeom prst="rect">
            <a:avLst/>
          </a:prstGeom>
        </p:spPr>
      </p:pic>
      <p:pic>
        <p:nvPicPr>
          <p:cNvPr id="14" name="Picture 13" descr="A logo of a camera&#10;&#10;Description automatically generated">
            <a:extLst>
              <a:ext uri="{FF2B5EF4-FFF2-40B4-BE49-F238E27FC236}">
                <a16:creationId xmlns:a16="http://schemas.microsoft.com/office/drawing/2014/main" id="{80CF9C7B-9310-81C4-341A-70CE5382AA0E}"/>
              </a:ext>
            </a:extLst>
          </p:cNvPr>
          <p:cNvPicPr>
            <a:picLocks noChangeAspect="1"/>
          </p:cNvPicPr>
          <p:nvPr/>
        </p:nvPicPr>
        <p:blipFill>
          <a:blip r:embed="rId5"/>
          <a:stretch>
            <a:fillRect/>
          </a:stretch>
        </p:blipFill>
        <p:spPr>
          <a:xfrm>
            <a:off x="5952541" y="2239986"/>
            <a:ext cx="1134984" cy="999533"/>
          </a:xfrm>
          <a:prstGeom prst="rect">
            <a:avLst/>
          </a:prstGeom>
        </p:spPr>
      </p:pic>
      <p:pic>
        <p:nvPicPr>
          <p:cNvPr id="16" name="Picture 15" descr="A black background with blue text&#10;&#10;Description automatically generated">
            <a:extLst>
              <a:ext uri="{FF2B5EF4-FFF2-40B4-BE49-F238E27FC236}">
                <a16:creationId xmlns:a16="http://schemas.microsoft.com/office/drawing/2014/main" id="{A3C312E1-E15E-DC76-4565-F64D9C8F8F11}"/>
              </a:ext>
            </a:extLst>
          </p:cNvPr>
          <p:cNvPicPr>
            <a:picLocks noChangeAspect="1"/>
          </p:cNvPicPr>
          <p:nvPr/>
        </p:nvPicPr>
        <p:blipFill>
          <a:blip r:embed="rId6"/>
          <a:stretch>
            <a:fillRect/>
          </a:stretch>
        </p:blipFill>
        <p:spPr>
          <a:xfrm>
            <a:off x="5791435" y="2920526"/>
            <a:ext cx="1413333" cy="1244664"/>
          </a:xfrm>
          <a:prstGeom prst="rect">
            <a:avLst/>
          </a:prstGeom>
        </p:spPr>
      </p:pic>
      <p:pic>
        <p:nvPicPr>
          <p:cNvPr id="18" name="Picture 17" descr="A black and yellow rectangle with black text&#10;&#10;Description automatically generated">
            <a:extLst>
              <a:ext uri="{FF2B5EF4-FFF2-40B4-BE49-F238E27FC236}">
                <a16:creationId xmlns:a16="http://schemas.microsoft.com/office/drawing/2014/main" id="{11ABE3AF-E002-A04E-488B-F91838610DAD}"/>
              </a:ext>
            </a:extLst>
          </p:cNvPr>
          <p:cNvPicPr>
            <a:picLocks noChangeAspect="1"/>
          </p:cNvPicPr>
          <p:nvPr/>
        </p:nvPicPr>
        <p:blipFill>
          <a:blip r:embed="rId7"/>
          <a:stretch>
            <a:fillRect/>
          </a:stretch>
        </p:blipFill>
        <p:spPr>
          <a:xfrm>
            <a:off x="5722810" y="3542858"/>
            <a:ext cx="1481958" cy="1305099"/>
          </a:xfrm>
          <a:prstGeom prst="rect">
            <a:avLst/>
          </a:prstGeom>
        </p:spPr>
      </p:pic>
      <p:pic>
        <p:nvPicPr>
          <p:cNvPr id="20" name="Picture 19" descr="A black text on a black background&#10;&#10;Description automatically generated">
            <a:extLst>
              <a:ext uri="{FF2B5EF4-FFF2-40B4-BE49-F238E27FC236}">
                <a16:creationId xmlns:a16="http://schemas.microsoft.com/office/drawing/2014/main" id="{BB90DB4C-82F6-8A81-96CA-EA3042144135}"/>
              </a:ext>
            </a:extLst>
          </p:cNvPr>
          <p:cNvPicPr>
            <a:picLocks noChangeAspect="1"/>
          </p:cNvPicPr>
          <p:nvPr/>
        </p:nvPicPr>
        <p:blipFill>
          <a:blip r:embed="rId8"/>
          <a:stretch>
            <a:fillRect/>
          </a:stretch>
        </p:blipFill>
        <p:spPr>
          <a:xfrm>
            <a:off x="7241664" y="3631793"/>
            <a:ext cx="1690841" cy="1127227"/>
          </a:xfrm>
          <a:prstGeom prst="rect">
            <a:avLst/>
          </a:prstGeom>
        </p:spPr>
      </p:pic>
      <p:pic>
        <p:nvPicPr>
          <p:cNvPr id="22" name="Picture 21" descr="A blue and pink logo&#10;&#10;Description automatically generated">
            <a:extLst>
              <a:ext uri="{FF2B5EF4-FFF2-40B4-BE49-F238E27FC236}">
                <a16:creationId xmlns:a16="http://schemas.microsoft.com/office/drawing/2014/main" id="{554565B5-D38F-AE96-FD7F-177B0721CC2D}"/>
              </a:ext>
            </a:extLst>
          </p:cNvPr>
          <p:cNvPicPr>
            <a:picLocks noChangeAspect="1"/>
          </p:cNvPicPr>
          <p:nvPr/>
        </p:nvPicPr>
        <p:blipFill>
          <a:blip r:embed="rId9"/>
          <a:stretch>
            <a:fillRect/>
          </a:stretch>
        </p:blipFill>
        <p:spPr>
          <a:xfrm>
            <a:off x="7528455" y="1169338"/>
            <a:ext cx="1117260" cy="983924"/>
          </a:xfrm>
          <a:prstGeom prst="rect">
            <a:avLst/>
          </a:prstGeom>
        </p:spPr>
      </p:pic>
      <p:pic>
        <p:nvPicPr>
          <p:cNvPr id="24" name="Picture 23" descr="A yellow text on a black background&#10;&#10;Description automatically generated">
            <a:extLst>
              <a:ext uri="{FF2B5EF4-FFF2-40B4-BE49-F238E27FC236}">
                <a16:creationId xmlns:a16="http://schemas.microsoft.com/office/drawing/2014/main" id="{D9867500-416D-EE88-B87B-CF553C05C3E4}"/>
              </a:ext>
            </a:extLst>
          </p:cNvPr>
          <p:cNvPicPr>
            <a:picLocks noChangeAspect="1"/>
          </p:cNvPicPr>
          <p:nvPr/>
        </p:nvPicPr>
        <p:blipFill>
          <a:blip r:embed="rId10"/>
          <a:stretch>
            <a:fillRect/>
          </a:stretch>
        </p:blipFill>
        <p:spPr>
          <a:xfrm>
            <a:off x="7261012" y="76931"/>
            <a:ext cx="1557815" cy="1371903"/>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478FC68D-4E94-0B2C-F0DB-4046F5855C94}"/>
              </a:ext>
            </a:extLst>
          </p:cNvPr>
          <p:cNvPicPr>
            <a:picLocks noChangeAspect="1"/>
          </p:cNvPicPr>
          <p:nvPr/>
        </p:nvPicPr>
        <p:blipFill>
          <a:blip r:embed="rId11"/>
          <a:stretch>
            <a:fillRect/>
          </a:stretch>
        </p:blipFill>
        <p:spPr>
          <a:xfrm>
            <a:off x="7377916" y="2117420"/>
            <a:ext cx="1418338" cy="1244664"/>
          </a:xfrm>
          <a:prstGeom prst="rect">
            <a:avLst/>
          </a:prstGeom>
        </p:spPr>
      </p:pic>
      <p:pic>
        <p:nvPicPr>
          <p:cNvPr id="29" name="Picture 28" descr="A neon sign with purple and pink letters&#10;&#10;Description automatically generated">
            <a:extLst>
              <a:ext uri="{FF2B5EF4-FFF2-40B4-BE49-F238E27FC236}">
                <a16:creationId xmlns:a16="http://schemas.microsoft.com/office/drawing/2014/main" id="{C27C69B3-9B14-43A5-EB0E-7D61E60DB8C9}"/>
              </a:ext>
            </a:extLst>
          </p:cNvPr>
          <p:cNvPicPr>
            <a:picLocks noChangeAspect="1"/>
          </p:cNvPicPr>
          <p:nvPr/>
        </p:nvPicPr>
        <p:blipFill>
          <a:blip r:embed="rId12"/>
          <a:stretch>
            <a:fillRect/>
          </a:stretch>
        </p:blipFill>
        <p:spPr>
          <a:xfrm>
            <a:off x="7417235" y="2937797"/>
            <a:ext cx="1245367" cy="1092873"/>
          </a:xfrm>
          <a:prstGeom prst="rect">
            <a:avLst/>
          </a:prstGeom>
        </p:spPr>
      </p:pic>
      <p:sp>
        <p:nvSpPr>
          <p:cNvPr id="33" name="Google Shape;206;p43">
            <a:extLst>
              <a:ext uri="{FF2B5EF4-FFF2-40B4-BE49-F238E27FC236}">
                <a16:creationId xmlns:a16="http://schemas.microsoft.com/office/drawing/2014/main" id="{95C663CE-EB3B-442B-449A-A5B9A1862568}"/>
              </a:ext>
            </a:extLst>
          </p:cNvPr>
          <p:cNvSpPr txBox="1">
            <a:spLocks/>
          </p:cNvSpPr>
          <p:nvPr/>
        </p:nvSpPr>
        <p:spPr>
          <a:xfrm>
            <a:off x="1168726" y="1733962"/>
            <a:ext cx="3068700" cy="15088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Participating Companies</a:t>
            </a:r>
          </a:p>
        </p:txBody>
      </p:sp>
      <p:cxnSp>
        <p:nvCxnSpPr>
          <p:cNvPr id="34" name="Google Shape;209;p43">
            <a:extLst>
              <a:ext uri="{FF2B5EF4-FFF2-40B4-BE49-F238E27FC236}">
                <a16:creationId xmlns:a16="http://schemas.microsoft.com/office/drawing/2014/main" id="{E7B8EBFA-8593-EBC4-8CEE-1E76AC50643C}"/>
              </a:ext>
            </a:extLst>
          </p:cNvPr>
          <p:cNvCxnSpPr>
            <a:cxnSpLocks/>
          </p:cNvCxnSpPr>
          <p:nvPr/>
        </p:nvCxnSpPr>
        <p:spPr>
          <a:xfrm>
            <a:off x="1069433" y="1733962"/>
            <a:ext cx="0" cy="2023114"/>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5069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par>
                          <p:cTn id="15" fill="hold">
                            <p:stCondLst>
                              <p:cond delay="1500"/>
                            </p:stCondLst>
                            <p:childTnLst>
                              <p:par>
                                <p:cTn id="16" presetID="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 fill="hold"/>
                                        <p:tgtEl>
                                          <p:spTgt spid="10"/>
                                        </p:tgtEl>
                                        <p:attrNameLst>
                                          <p:attrName>ppt_x</p:attrName>
                                        </p:attrNameLst>
                                      </p:cBhvr>
                                      <p:tavLst>
                                        <p:tav tm="0">
                                          <p:val>
                                            <p:strVal val="#ppt_x"/>
                                          </p:val>
                                        </p:tav>
                                        <p:tav tm="100000">
                                          <p:val>
                                            <p:strVal val="#ppt_x"/>
                                          </p:val>
                                        </p:tav>
                                      </p:tavLst>
                                    </p:anim>
                                    <p:anim calcmode="lin" valueType="num">
                                      <p:cBhvr additive="base">
                                        <p:cTn id="19" dur="15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650"/>
                            </p:stCondLst>
                            <p:childTnLst>
                              <p:par>
                                <p:cTn id="21" presetID="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50" fill="hold"/>
                                        <p:tgtEl>
                                          <p:spTgt spid="24"/>
                                        </p:tgtEl>
                                        <p:attrNameLst>
                                          <p:attrName>ppt_x</p:attrName>
                                        </p:attrNameLst>
                                      </p:cBhvr>
                                      <p:tavLst>
                                        <p:tav tm="0">
                                          <p:val>
                                            <p:strVal val="#ppt_x"/>
                                          </p:val>
                                        </p:tav>
                                        <p:tav tm="100000">
                                          <p:val>
                                            <p:strVal val="#ppt_x"/>
                                          </p:val>
                                        </p:tav>
                                      </p:tavLst>
                                    </p:anim>
                                    <p:anim calcmode="lin" valueType="num">
                                      <p:cBhvr additive="base">
                                        <p:cTn id="24" dur="150" fill="hold"/>
                                        <p:tgtEl>
                                          <p:spTgt spid="24"/>
                                        </p:tgtEl>
                                        <p:attrNameLst>
                                          <p:attrName>ppt_y</p:attrName>
                                        </p:attrNameLst>
                                      </p:cBhvr>
                                      <p:tavLst>
                                        <p:tav tm="0">
                                          <p:val>
                                            <p:strVal val="0-#ppt_h/2"/>
                                          </p:val>
                                        </p:tav>
                                        <p:tav tm="100000">
                                          <p:val>
                                            <p:strVal val="#ppt_y"/>
                                          </p:val>
                                        </p:tav>
                                      </p:tavLst>
                                    </p:anim>
                                  </p:childTnLst>
                                </p:cTn>
                              </p:par>
                            </p:childTnLst>
                          </p:cTn>
                        </p:par>
                        <p:par>
                          <p:cTn id="25" fill="hold">
                            <p:stCondLst>
                              <p:cond delay="1800"/>
                            </p:stCondLst>
                            <p:childTnLst>
                              <p:par>
                                <p:cTn id="26" presetID="2" presetClass="entr" presetSubtype="9"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50" fill="hold"/>
                                        <p:tgtEl>
                                          <p:spTgt spid="12"/>
                                        </p:tgtEl>
                                        <p:attrNameLst>
                                          <p:attrName>ppt_x</p:attrName>
                                        </p:attrNameLst>
                                      </p:cBhvr>
                                      <p:tavLst>
                                        <p:tav tm="0">
                                          <p:val>
                                            <p:strVal val="0-#ppt_w/2"/>
                                          </p:val>
                                        </p:tav>
                                        <p:tav tm="100000">
                                          <p:val>
                                            <p:strVal val="#ppt_x"/>
                                          </p:val>
                                        </p:tav>
                                      </p:tavLst>
                                    </p:anim>
                                    <p:anim calcmode="lin" valueType="num">
                                      <p:cBhvr additive="base">
                                        <p:cTn id="29" dur="150" fill="hold"/>
                                        <p:tgtEl>
                                          <p:spTgt spid="12"/>
                                        </p:tgtEl>
                                        <p:attrNameLst>
                                          <p:attrName>ppt_y</p:attrName>
                                        </p:attrNameLst>
                                      </p:cBhvr>
                                      <p:tavLst>
                                        <p:tav tm="0">
                                          <p:val>
                                            <p:strVal val="0-#ppt_h/2"/>
                                          </p:val>
                                        </p:tav>
                                        <p:tav tm="100000">
                                          <p:val>
                                            <p:strVal val="#ppt_y"/>
                                          </p:val>
                                        </p:tav>
                                      </p:tavLst>
                                    </p:anim>
                                  </p:childTnLst>
                                </p:cTn>
                              </p:par>
                            </p:childTnLst>
                          </p:cTn>
                        </p:par>
                        <p:par>
                          <p:cTn id="30" fill="hold">
                            <p:stCondLst>
                              <p:cond delay="1950"/>
                            </p:stCondLst>
                            <p:childTnLst>
                              <p:par>
                                <p:cTn id="31" presetID="2" presetClass="entr" presetSubtype="3"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50" fill="hold"/>
                                        <p:tgtEl>
                                          <p:spTgt spid="22"/>
                                        </p:tgtEl>
                                        <p:attrNameLst>
                                          <p:attrName>ppt_x</p:attrName>
                                        </p:attrNameLst>
                                      </p:cBhvr>
                                      <p:tavLst>
                                        <p:tav tm="0">
                                          <p:val>
                                            <p:strVal val="1+#ppt_w/2"/>
                                          </p:val>
                                        </p:tav>
                                        <p:tav tm="100000">
                                          <p:val>
                                            <p:strVal val="#ppt_x"/>
                                          </p:val>
                                        </p:tav>
                                      </p:tavLst>
                                    </p:anim>
                                    <p:anim calcmode="lin" valueType="num">
                                      <p:cBhvr additive="base">
                                        <p:cTn id="34" dur="150" fill="hold"/>
                                        <p:tgtEl>
                                          <p:spTgt spid="22"/>
                                        </p:tgtEl>
                                        <p:attrNameLst>
                                          <p:attrName>ppt_y</p:attrName>
                                        </p:attrNameLst>
                                      </p:cBhvr>
                                      <p:tavLst>
                                        <p:tav tm="0">
                                          <p:val>
                                            <p:strVal val="0-#ppt_h/2"/>
                                          </p:val>
                                        </p:tav>
                                        <p:tav tm="100000">
                                          <p:val>
                                            <p:strVal val="#ppt_y"/>
                                          </p:val>
                                        </p:tav>
                                      </p:tavLst>
                                    </p:anim>
                                  </p:childTnLst>
                                </p:cTn>
                              </p:par>
                            </p:childTnLst>
                          </p:cTn>
                        </p:par>
                        <p:par>
                          <p:cTn id="35" fill="hold">
                            <p:stCondLst>
                              <p:cond delay="2100"/>
                            </p:stCondLst>
                            <p:childTnLst>
                              <p:par>
                                <p:cTn id="36" presetID="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50" fill="hold"/>
                                        <p:tgtEl>
                                          <p:spTgt spid="14"/>
                                        </p:tgtEl>
                                        <p:attrNameLst>
                                          <p:attrName>ppt_x</p:attrName>
                                        </p:attrNameLst>
                                      </p:cBhvr>
                                      <p:tavLst>
                                        <p:tav tm="0">
                                          <p:val>
                                            <p:strVal val="0-#ppt_w/2"/>
                                          </p:val>
                                        </p:tav>
                                        <p:tav tm="100000">
                                          <p:val>
                                            <p:strVal val="#ppt_x"/>
                                          </p:val>
                                        </p:tav>
                                      </p:tavLst>
                                    </p:anim>
                                    <p:anim calcmode="lin" valueType="num">
                                      <p:cBhvr additive="base">
                                        <p:cTn id="39" dur="15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2250"/>
                            </p:stCondLst>
                            <p:childTnLst>
                              <p:par>
                                <p:cTn id="41" presetID="2" presetClass="entr" presetSubtype="2"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1+#ppt_w/2"/>
                                          </p:val>
                                        </p:tav>
                                        <p:tav tm="100000">
                                          <p:val>
                                            <p:strVal val="#ppt_x"/>
                                          </p:val>
                                        </p:tav>
                                      </p:tavLst>
                                    </p:anim>
                                    <p:anim calcmode="lin" valueType="num">
                                      <p:cBhvr additive="base">
                                        <p:cTn id="44" dur="150" fill="hold"/>
                                        <p:tgtEl>
                                          <p:spTgt spid="26"/>
                                        </p:tgtEl>
                                        <p:attrNameLst>
                                          <p:attrName>ppt_y</p:attrName>
                                        </p:attrNameLst>
                                      </p:cBhvr>
                                      <p:tavLst>
                                        <p:tav tm="0">
                                          <p:val>
                                            <p:strVal val="#ppt_y"/>
                                          </p:val>
                                        </p:tav>
                                        <p:tav tm="100000">
                                          <p:val>
                                            <p:strVal val="#ppt_y"/>
                                          </p:val>
                                        </p:tav>
                                      </p:tavLst>
                                    </p:anim>
                                  </p:childTnLst>
                                </p:cTn>
                              </p:par>
                            </p:childTnLst>
                          </p:cTn>
                        </p:par>
                        <p:par>
                          <p:cTn id="45" fill="hold">
                            <p:stCondLst>
                              <p:cond delay="2400"/>
                            </p:stCondLst>
                            <p:childTnLst>
                              <p:par>
                                <p:cTn id="46" presetID="2" presetClass="entr" presetSubtype="1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50" fill="hold"/>
                                        <p:tgtEl>
                                          <p:spTgt spid="16"/>
                                        </p:tgtEl>
                                        <p:attrNameLst>
                                          <p:attrName>ppt_x</p:attrName>
                                        </p:attrNameLst>
                                      </p:cBhvr>
                                      <p:tavLst>
                                        <p:tav tm="0">
                                          <p:val>
                                            <p:strVal val="0-#ppt_w/2"/>
                                          </p:val>
                                        </p:tav>
                                        <p:tav tm="100000">
                                          <p:val>
                                            <p:strVal val="#ppt_x"/>
                                          </p:val>
                                        </p:tav>
                                      </p:tavLst>
                                    </p:anim>
                                    <p:anim calcmode="lin" valueType="num">
                                      <p:cBhvr additive="base">
                                        <p:cTn id="49" dur="150" fill="hold"/>
                                        <p:tgtEl>
                                          <p:spTgt spid="16"/>
                                        </p:tgtEl>
                                        <p:attrNameLst>
                                          <p:attrName>ppt_y</p:attrName>
                                        </p:attrNameLst>
                                      </p:cBhvr>
                                      <p:tavLst>
                                        <p:tav tm="0">
                                          <p:val>
                                            <p:strVal val="1+#ppt_h/2"/>
                                          </p:val>
                                        </p:tav>
                                        <p:tav tm="100000">
                                          <p:val>
                                            <p:strVal val="#ppt_y"/>
                                          </p:val>
                                        </p:tav>
                                      </p:tavLst>
                                    </p:anim>
                                  </p:childTnLst>
                                </p:cTn>
                              </p:par>
                            </p:childTnLst>
                          </p:cTn>
                        </p:par>
                        <p:par>
                          <p:cTn id="50" fill="hold">
                            <p:stCondLst>
                              <p:cond delay="2550"/>
                            </p:stCondLst>
                            <p:childTnLst>
                              <p:par>
                                <p:cTn id="51" presetID="2" presetClass="entr" presetSubtype="6"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150" fill="hold"/>
                                        <p:tgtEl>
                                          <p:spTgt spid="29"/>
                                        </p:tgtEl>
                                        <p:attrNameLst>
                                          <p:attrName>ppt_x</p:attrName>
                                        </p:attrNameLst>
                                      </p:cBhvr>
                                      <p:tavLst>
                                        <p:tav tm="0">
                                          <p:val>
                                            <p:strVal val="1+#ppt_w/2"/>
                                          </p:val>
                                        </p:tav>
                                        <p:tav tm="100000">
                                          <p:val>
                                            <p:strVal val="#ppt_x"/>
                                          </p:val>
                                        </p:tav>
                                      </p:tavLst>
                                    </p:anim>
                                    <p:anim calcmode="lin" valueType="num">
                                      <p:cBhvr additive="base">
                                        <p:cTn id="54" dur="150" fill="hold"/>
                                        <p:tgtEl>
                                          <p:spTgt spid="29"/>
                                        </p:tgtEl>
                                        <p:attrNameLst>
                                          <p:attrName>ppt_y</p:attrName>
                                        </p:attrNameLst>
                                      </p:cBhvr>
                                      <p:tavLst>
                                        <p:tav tm="0">
                                          <p:val>
                                            <p:strVal val="1+#ppt_h/2"/>
                                          </p:val>
                                        </p:tav>
                                        <p:tav tm="100000">
                                          <p:val>
                                            <p:strVal val="#ppt_y"/>
                                          </p:val>
                                        </p:tav>
                                      </p:tavLst>
                                    </p:anim>
                                  </p:childTnLst>
                                </p:cTn>
                              </p:par>
                            </p:childTnLst>
                          </p:cTn>
                        </p:par>
                        <p:par>
                          <p:cTn id="55" fill="hold">
                            <p:stCondLst>
                              <p:cond delay="2700"/>
                            </p:stCondLst>
                            <p:childTnLst>
                              <p:par>
                                <p:cTn id="56" presetID="2" presetClass="entr" presetSubtype="4"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150" fill="hold"/>
                                        <p:tgtEl>
                                          <p:spTgt spid="18"/>
                                        </p:tgtEl>
                                        <p:attrNameLst>
                                          <p:attrName>ppt_x</p:attrName>
                                        </p:attrNameLst>
                                      </p:cBhvr>
                                      <p:tavLst>
                                        <p:tav tm="0">
                                          <p:val>
                                            <p:strVal val="#ppt_x"/>
                                          </p:val>
                                        </p:tav>
                                        <p:tav tm="100000">
                                          <p:val>
                                            <p:strVal val="#ppt_x"/>
                                          </p:val>
                                        </p:tav>
                                      </p:tavLst>
                                    </p:anim>
                                    <p:anim calcmode="lin" valueType="num">
                                      <p:cBhvr additive="base">
                                        <p:cTn id="59" dur="150" fill="hold"/>
                                        <p:tgtEl>
                                          <p:spTgt spid="18"/>
                                        </p:tgtEl>
                                        <p:attrNameLst>
                                          <p:attrName>ppt_y</p:attrName>
                                        </p:attrNameLst>
                                      </p:cBhvr>
                                      <p:tavLst>
                                        <p:tav tm="0">
                                          <p:val>
                                            <p:strVal val="1+#ppt_h/2"/>
                                          </p:val>
                                        </p:tav>
                                        <p:tav tm="100000">
                                          <p:val>
                                            <p:strVal val="#ppt_y"/>
                                          </p:val>
                                        </p:tav>
                                      </p:tavLst>
                                    </p:anim>
                                  </p:childTnLst>
                                </p:cTn>
                              </p:par>
                            </p:childTnLst>
                          </p:cTn>
                        </p:par>
                        <p:par>
                          <p:cTn id="60" fill="hold">
                            <p:stCondLst>
                              <p:cond delay="2850"/>
                            </p:stCondLst>
                            <p:childTnLst>
                              <p:par>
                                <p:cTn id="61" presetID="2" presetClass="entr" presetSubtype="4"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150" fill="hold"/>
                                        <p:tgtEl>
                                          <p:spTgt spid="20"/>
                                        </p:tgtEl>
                                        <p:attrNameLst>
                                          <p:attrName>ppt_x</p:attrName>
                                        </p:attrNameLst>
                                      </p:cBhvr>
                                      <p:tavLst>
                                        <p:tav tm="0">
                                          <p:val>
                                            <p:strVal val="#ppt_x"/>
                                          </p:val>
                                        </p:tav>
                                        <p:tav tm="100000">
                                          <p:val>
                                            <p:strVal val="#ppt_x"/>
                                          </p:val>
                                        </p:tav>
                                      </p:tavLst>
                                    </p:anim>
                                    <p:anim calcmode="lin" valueType="num">
                                      <p:cBhvr additive="base">
                                        <p:cTn id="64" dur="1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4799247" cy="424934"/>
          </a:xfrm>
        </p:spPr>
        <p:txBody>
          <a:bodyPr/>
          <a:lstStyle/>
          <a:p>
            <a:pPr marL="139700" indent="0">
              <a:buNone/>
            </a:pPr>
            <a:r>
              <a:rPr lang="en-US" dirty="0">
                <a:solidFill>
                  <a:schemeClr val="bg2"/>
                </a:solidFill>
              </a:rPr>
              <a:t>Take It Down </a:t>
            </a:r>
            <a:r>
              <a:rPr lang="en-US" b="1" dirty="0">
                <a:solidFill>
                  <a:schemeClr val="tx2"/>
                </a:solidFill>
              </a:rPr>
              <a:t>does not work </a:t>
            </a:r>
            <a:r>
              <a:rPr lang="en-US" dirty="0">
                <a:solidFill>
                  <a:schemeClr val="bg2"/>
                </a:solidFill>
              </a:rPr>
              <a:t>for the entire internet.</a:t>
            </a:r>
            <a:endParaRPr lang="en-US" b="1" dirty="0">
              <a:solidFill>
                <a:schemeClr val="tx2"/>
              </a:solidFill>
            </a:endParaRPr>
          </a:p>
          <a:p>
            <a:pPr marL="139700" indent="0">
              <a:buNone/>
            </a:pPr>
            <a:endParaRPr lang="en-US" dirty="0">
              <a:solidFill>
                <a:schemeClr val="bg2"/>
              </a:solidFill>
            </a:endParaRPr>
          </a:p>
          <a:p>
            <a:pPr marL="139700" indent="0">
              <a:buNone/>
            </a:pPr>
            <a:r>
              <a:rPr lang="en-US" dirty="0">
                <a:solidFill>
                  <a:schemeClr val="bg2"/>
                </a:solidFill>
              </a:rPr>
              <a:t>Remember this?</a:t>
            </a:r>
          </a:p>
          <a:p>
            <a:pPr marL="139700" indent="0">
              <a:buNone/>
            </a:pPr>
            <a:endParaRPr lang="en-US" dirty="0">
              <a:solidFill>
                <a:schemeClr val="bg2"/>
              </a:solidFill>
            </a:endParaRPr>
          </a:p>
          <a:p>
            <a:pPr marL="139700" indent="0">
              <a:buNone/>
            </a:pPr>
            <a:r>
              <a:rPr lang="en-US" dirty="0">
                <a:solidFill>
                  <a:schemeClr val="bg2"/>
                </a:solidFill>
              </a:rPr>
              <a:t>The most important point to understand: while there are resources to help you deal with this, </a:t>
            </a:r>
            <a:r>
              <a:rPr lang="en-US" dirty="0">
                <a:solidFill>
                  <a:schemeClr val="tx2"/>
                </a:solidFill>
              </a:rPr>
              <a:t>no organization, law enforcement agency, or anybody else</a:t>
            </a:r>
            <a:r>
              <a:rPr lang="en-US" dirty="0">
                <a:solidFill>
                  <a:schemeClr val="bg2"/>
                </a:solidFill>
              </a:rPr>
              <a:t> can erase your image or video off the internet.</a:t>
            </a:r>
          </a:p>
          <a:p>
            <a:pPr marL="139700" indent="0">
              <a:buNone/>
            </a:pPr>
            <a:endParaRPr lang="en-US" dirty="0">
              <a:solidFill>
                <a:schemeClr val="bg2"/>
              </a:solidFill>
            </a:endParaRPr>
          </a:p>
          <a:p>
            <a:pPr marL="139700" indent="0">
              <a:buNone/>
            </a:pPr>
            <a:r>
              <a:rPr lang="en-US" dirty="0">
                <a:solidFill>
                  <a:schemeClr val="bg2"/>
                </a:solidFill>
              </a:rPr>
              <a:t>Once it is out there, it is out there </a:t>
            </a:r>
            <a:r>
              <a:rPr lang="en-US" b="1" dirty="0">
                <a:solidFill>
                  <a:schemeClr val="tx2"/>
                </a:solidFill>
              </a:rPr>
              <a:t>forever.</a:t>
            </a:r>
          </a:p>
        </p:txBody>
      </p:sp>
      <p:sp>
        <p:nvSpPr>
          <p:cNvPr id="2" name="TextBox 1">
            <a:extLst>
              <a:ext uri="{FF2B5EF4-FFF2-40B4-BE49-F238E27FC236}">
                <a16:creationId xmlns:a16="http://schemas.microsoft.com/office/drawing/2014/main" id="{3F16573C-CE2A-95B5-2FE5-B7ADE2798660}"/>
              </a:ext>
            </a:extLst>
          </p:cNvPr>
          <p:cNvSpPr txBox="1"/>
          <p:nvPr/>
        </p:nvSpPr>
        <p:spPr>
          <a:xfrm>
            <a:off x="3710013" y="1614736"/>
            <a:ext cx="4106008" cy="861774"/>
          </a:xfrm>
          <a:prstGeom prst="rect">
            <a:avLst/>
          </a:prstGeom>
          <a:noFill/>
        </p:spPr>
        <p:txBody>
          <a:bodyPr wrap="square" rtlCol="0">
            <a:spAutoFit/>
          </a:bodyPr>
          <a:lstStyle/>
          <a:p>
            <a:r>
              <a:rPr lang="en-US" sz="1800" dirty="0">
                <a:solidFill>
                  <a:schemeClr val="tx2"/>
                </a:solidFill>
                <a:latin typeface="Montserrat" panose="00000500000000000000" pitchFamily="2" charset="0"/>
              </a:rPr>
              <a:t>once that image or video leaves your phone</a:t>
            </a:r>
            <a:r>
              <a:rPr lang="en-US" sz="1800" b="1" dirty="0">
                <a:solidFill>
                  <a:schemeClr val="tx2"/>
                </a:solidFill>
                <a:latin typeface="Montserrat" panose="00000500000000000000" pitchFamily="2" charset="0"/>
              </a:rPr>
              <a:t>, you lose control.</a:t>
            </a:r>
            <a:endParaRPr lang="en-US" sz="1800" dirty="0">
              <a:solidFill>
                <a:schemeClr val="tx2"/>
              </a:solidFill>
              <a:latin typeface="Montserrat" panose="00000500000000000000" pitchFamily="2" charset="0"/>
            </a:endParaRPr>
          </a:p>
          <a:p>
            <a:endParaRPr lang="en-US" dirty="0"/>
          </a:p>
        </p:txBody>
      </p:sp>
      <p:grpSp>
        <p:nvGrpSpPr>
          <p:cNvPr id="9" name="Google Shape;2399;p73">
            <a:extLst>
              <a:ext uri="{FF2B5EF4-FFF2-40B4-BE49-F238E27FC236}">
                <a16:creationId xmlns:a16="http://schemas.microsoft.com/office/drawing/2014/main" id="{A20904F1-FF34-A66C-58CE-879891AB14EF}"/>
              </a:ext>
            </a:extLst>
          </p:cNvPr>
          <p:cNvGrpSpPr/>
          <p:nvPr/>
        </p:nvGrpSpPr>
        <p:grpSpPr>
          <a:xfrm>
            <a:off x="1930030" y="1783226"/>
            <a:ext cx="1685854" cy="342866"/>
            <a:chOff x="4659775" y="2072775"/>
            <a:chExt cx="74325" cy="28700"/>
          </a:xfrm>
        </p:grpSpPr>
        <p:sp>
          <p:nvSpPr>
            <p:cNvPr id="10" name="Google Shape;2400;p73">
              <a:extLst>
                <a:ext uri="{FF2B5EF4-FFF2-40B4-BE49-F238E27FC236}">
                  <a16:creationId xmlns:a16="http://schemas.microsoft.com/office/drawing/2014/main" id="{E153BB06-FC4E-C911-A7DA-4B80A010D539}"/>
                </a:ext>
              </a:extLst>
            </p:cNvPr>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01;p73">
              <a:extLst>
                <a:ext uri="{FF2B5EF4-FFF2-40B4-BE49-F238E27FC236}">
                  <a16:creationId xmlns:a16="http://schemas.microsoft.com/office/drawing/2014/main" id="{D5E98362-07CB-C249-D381-D2948C9D7A02}"/>
                </a:ext>
              </a:extLst>
            </p:cNvPr>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02;p73">
              <a:extLst>
                <a:ext uri="{FF2B5EF4-FFF2-40B4-BE49-F238E27FC236}">
                  <a16:creationId xmlns:a16="http://schemas.microsoft.com/office/drawing/2014/main" id="{2EE4DC14-7208-6A10-27E8-DF1EBCE1E043}"/>
                </a:ext>
              </a:extLst>
            </p:cNvPr>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33;p46">
            <a:extLst>
              <a:ext uri="{FF2B5EF4-FFF2-40B4-BE49-F238E27FC236}">
                <a16:creationId xmlns:a16="http://schemas.microsoft.com/office/drawing/2014/main" id="{018F5A5E-A3AF-F1F0-0E69-399E5F3D681A}"/>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Bad News</a:t>
            </a:r>
            <a:endParaRPr dirty="0"/>
          </a:p>
        </p:txBody>
      </p:sp>
      <p:cxnSp>
        <p:nvCxnSpPr>
          <p:cNvPr id="16" name="Google Shape;234;p46">
            <a:extLst>
              <a:ext uri="{FF2B5EF4-FFF2-40B4-BE49-F238E27FC236}">
                <a16:creationId xmlns:a16="http://schemas.microsoft.com/office/drawing/2014/main" id="{B03A540B-69F1-9017-64F9-77812FE5C508}"/>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4232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xEl>
                                              <p:pRg st="4" end="4"/>
                                            </p:txEl>
                                          </p:spTgt>
                                        </p:tgtEl>
                                        <p:attrNameLst>
                                          <p:attrName>style.visibility</p:attrName>
                                        </p:attrNameLst>
                                      </p:cBhvr>
                                      <p:to>
                                        <p:strVal val="visible"/>
                                      </p:to>
                                    </p:set>
                                    <p:animEffect transition="in" filter="fade">
                                      <p:cBhvr>
                                        <p:cTn id="34" dur="500"/>
                                        <p:tgtEl>
                                          <p:spTgt spid="2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xEl>
                                              <p:pRg st="6" end="6"/>
                                            </p:txEl>
                                          </p:spTgt>
                                        </p:tgtEl>
                                        <p:attrNameLst>
                                          <p:attrName>style.visibility</p:attrName>
                                        </p:attrNameLst>
                                      </p:cBhvr>
                                      <p:to>
                                        <p:strVal val="visible"/>
                                      </p:to>
                                    </p:set>
                                    <p:animEffect transition="in" filter="fade">
                                      <p:cBhvr>
                                        <p:cTn id="39"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5EC690EE-2EB2-26E5-953A-FA95898729DD}"/>
            </a:ext>
          </a:extLst>
        </p:cNvPr>
        <p:cNvGrpSpPr/>
        <p:nvPr/>
      </p:nvGrpSpPr>
      <p:grpSpPr>
        <a:xfrm>
          <a:off x="0" y="0"/>
          <a:ext cx="0" cy="0"/>
          <a:chOff x="0" y="0"/>
          <a:chExt cx="0" cy="0"/>
        </a:xfrm>
      </p:grpSpPr>
      <p:sp>
        <p:nvSpPr>
          <p:cNvPr id="206" name="Google Shape;206;p43">
            <a:extLst>
              <a:ext uri="{FF2B5EF4-FFF2-40B4-BE49-F238E27FC236}">
                <a16:creationId xmlns:a16="http://schemas.microsoft.com/office/drawing/2014/main" id="{B9252ADC-9E49-3F6A-0313-615BB91B3405}"/>
              </a:ext>
            </a:extLst>
          </p:cNvPr>
          <p:cNvSpPr txBox="1">
            <a:spLocks noGrp="1"/>
          </p:cNvSpPr>
          <p:nvPr>
            <p:ph type="title"/>
          </p:nvPr>
        </p:nvSpPr>
        <p:spPr>
          <a:xfrm>
            <a:off x="3686230" y="3241640"/>
            <a:ext cx="3068700" cy="59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Case </a:t>
            </a:r>
            <a:r>
              <a:rPr lang="en-US" dirty="0">
                <a:solidFill>
                  <a:schemeClr val="tx2"/>
                </a:solidFill>
              </a:rPr>
              <a:t>Studies</a:t>
            </a:r>
            <a:endParaRPr dirty="0">
              <a:solidFill>
                <a:schemeClr val="tx2"/>
              </a:solidFill>
            </a:endParaRPr>
          </a:p>
        </p:txBody>
      </p:sp>
      <p:cxnSp>
        <p:nvCxnSpPr>
          <p:cNvPr id="209" name="Google Shape;209;p43">
            <a:extLst>
              <a:ext uri="{FF2B5EF4-FFF2-40B4-BE49-F238E27FC236}">
                <a16:creationId xmlns:a16="http://schemas.microsoft.com/office/drawing/2014/main" id="{4034FB7A-834C-D971-F750-081D10140D21}"/>
              </a:ext>
            </a:extLst>
          </p:cNvPr>
          <p:cNvCxnSpPr>
            <a:cxnSpLocks/>
          </p:cNvCxnSpPr>
          <p:nvPr/>
        </p:nvCxnSpPr>
        <p:spPr>
          <a:xfrm>
            <a:off x="3610750" y="2230083"/>
            <a:ext cx="0" cy="2023114"/>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26246022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39"/>
          <p:cNvSpPr txBox="1">
            <a:spLocks noGrp="1"/>
          </p:cNvSpPr>
          <p:nvPr>
            <p:ph type="body" idx="1"/>
          </p:nvPr>
        </p:nvSpPr>
        <p:spPr>
          <a:xfrm>
            <a:off x="138400" y="728688"/>
            <a:ext cx="3404900" cy="3039900"/>
          </a:xfrm>
          <a:prstGeom prst="rect">
            <a:avLst/>
          </a:prstGeom>
        </p:spPr>
        <p:txBody>
          <a:bodyPr spcFirstLastPara="1" wrap="square" lIns="91425" tIns="91425" rIns="91425" bIns="91425" anchor="t" anchorCtr="0">
            <a:noAutofit/>
          </a:bodyPr>
          <a:lstStyle/>
          <a:p>
            <a:pPr marL="171450" indent="-171450">
              <a:spcAft>
                <a:spcPts val="1600"/>
              </a:spcAft>
            </a:pPr>
            <a:r>
              <a:rPr lang="en-US" dirty="0">
                <a:solidFill>
                  <a:schemeClr val="bg2"/>
                </a:solidFill>
              </a:rPr>
              <a:t>Born in </a:t>
            </a:r>
            <a:r>
              <a:rPr lang="en-US" dirty="0">
                <a:solidFill>
                  <a:schemeClr val="tx2"/>
                </a:solidFill>
              </a:rPr>
              <a:t>Birmingham, Alabama.</a:t>
            </a:r>
          </a:p>
          <a:p>
            <a:pPr marL="171450" indent="-171450">
              <a:spcAft>
                <a:spcPts val="1600"/>
              </a:spcAft>
            </a:pPr>
            <a:r>
              <a:rPr lang="en-US" dirty="0">
                <a:solidFill>
                  <a:schemeClr val="bg2"/>
                </a:solidFill>
              </a:rPr>
              <a:t>Attended the University of Alabama in pursuit of a bachelor’s degree in </a:t>
            </a:r>
            <a:r>
              <a:rPr lang="en-US" dirty="0">
                <a:solidFill>
                  <a:schemeClr val="tx2"/>
                </a:solidFill>
              </a:rPr>
              <a:t>computer science.</a:t>
            </a:r>
          </a:p>
          <a:p>
            <a:pPr marL="171450" indent="-171450">
              <a:spcAft>
                <a:spcPts val="1600"/>
              </a:spcAft>
            </a:pPr>
            <a:r>
              <a:rPr lang="en-US" dirty="0">
                <a:solidFill>
                  <a:schemeClr val="bg2"/>
                </a:solidFill>
              </a:rPr>
              <a:t>Dropped out, joined the </a:t>
            </a:r>
            <a:r>
              <a:rPr lang="en-US" dirty="0">
                <a:solidFill>
                  <a:schemeClr val="tx2"/>
                </a:solidFill>
              </a:rPr>
              <a:t>United States Marine Corps </a:t>
            </a:r>
            <a:r>
              <a:rPr lang="en-US" dirty="0">
                <a:solidFill>
                  <a:schemeClr val="bg2"/>
                </a:solidFill>
              </a:rPr>
              <a:t>as an Infantry </a:t>
            </a:r>
            <a:r>
              <a:rPr lang="en-US" dirty="0" err="1">
                <a:solidFill>
                  <a:schemeClr val="bg2"/>
                </a:solidFill>
              </a:rPr>
              <a:t>Assaultman</a:t>
            </a:r>
            <a:r>
              <a:rPr lang="en-US" dirty="0">
                <a:solidFill>
                  <a:schemeClr val="bg2"/>
                </a:solidFill>
              </a:rPr>
              <a:t>.</a:t>
            </a:r>
          </a:p>
          <a:p>
            <a:pPr marL="171450" indent="-171450">
              <a:spcAft>
                <a:spcPts val="1600"/>
              </a:spcAft>
            </a:pPr>
            <a:r>
              <a:rPr lang="en-US" dirty="0">
                <a:solidFill>
                  <a:schemeClr val="bg2"/>
                </a:solidFill>
              </a:rPr>
              <a:t>Worked for Pelham Police Department in Alabama for </a:t>
            </a:r>
            <a:r>
              <a:rPr lang="en-US" dirty="0">
                <a:solidFill>
                  <a:schemeClr val="tx2"/>
                </a:solidFill>
              </a:rPr>
              <a:t>five years.</a:t>
            </a:r>
          </a:p>
          <a:p>
            <a:pPr marL="171450" indent="-171450">
              <a:spcAft>
                <a:spcPts val="1600"/>
              </a:spcAft>
            </a:pPr>
            <a:r>
              <a:rPr lang="en-US" dirty="0">
                <a:solidFill>
                  <a:schemeClr val="bg2"/>
                </a:solidFill>
              </a:rPr>
              <a:t>Graduated from Faulkner University with a bachelor’s degree in </a:t>
            </a:r>
            <a:r>
              <a:rPr lang="en-US" dirty="0">
                <a:solidFill>
                  <a:schemeClr val="tx2"/>
                </a:solidFill>
              </a:rPr>
              <a:t>forensic psychology.</a:t>
            </a:r>
          </a:p>
          <a:p>
            <a:pPr marL="171450" indent="-171450">
              <a:spcAft>
                <a:spcPts val="1600"/>
              </a:spcAft>
            </a:pPr>
            <a:r>
              <a:rPr lang="en-US" dirty="0">
                <a:solidFill>
                  <a:schemeClr val="bg2"/>
                </a:solidFill>
              </a:rPr>
              <a:t>Graduated from the University of Alabama at Birmingham with a master’s in </a:t>
            </a:r>
            <a:r>
              <a:rPr lang="en-US" dirty="0">
                <a:solidFill>
                  <a:schemeClr val="tx2"/>
                </a:solidFill>
              </a:rPr>
              <a:t>management information systems.</a:t>
            </a:r>
          </a:p>
          <a:p>
            <a:pPr marL="171450" indent="-171450">
              <a:spcAft>
                <a:spcPts val="1600"/>
              </a:spcAft>
            </a:pPr>
            <a:r>
              <a:rPr lang="en-US" dirty="0">
                <a:solidFill>
                  <a:schemeClr val="bg2"/>
                </a:solidFill>
              </a:rPr>
              <a:t>Currently here at DCI as a </a:t>
            </a:r>
            <a:r>
              <a:rPr lang="en-US" dirty="0">
                <a:solidFill>
                  <a:schemeClr val="tx2"/>
                </a:solidFill>
              </a:rPr>
              <a:t>digital forensic examiner and ICAC investigator.</a:t>
            </a:r>
          </a:p>
        </p:txBody>
      </p:sp>
      <p:pic>
        <p:nvPicPr>
          <p:cNvPr id="3" name="Picture 2" descr="A person standing on a truck&#10;&#10;Description automatically generated">
            <a:extLst>
              <a:ext uri="{FF2B5EF4-FFF2-40B4-BE49-F238E27FC236}">
                <a16:creationId xmlns:a16="http://schemas.microsoft.com/office/drawing/2014/main" id="{DDAB6343-3175-5315-F887-21CBEFD0898D}"/>
              </a:ext>
            </a:extLst>
          </p:cNvPr>
          <p:cNvPicPr>
            <a:picLocks noChangeAspect="1"/>
          </p:cNvPicPr>
          <p:nvPr/>
        </p:nvPicPr>
        <p:blipFill>
          <a:blip r:embed="rId3"/>
          <a:stretch>
            <a:fillRect/>
          </a:stretch>
        </p:blipFill>
        <p:spPr>
          <a:xfrm>
            <a:off x="4294156" y="2583345"/>
            <a:ext cx="4849843" cy="2733089"/>
          </a:xfrm>
          <a:prstGeom prst="rect">
            <a:avLst/>
          </a:prstGeom>
        </p:spPr>
      </p:pic>
      <p:pic>
        <p:nvPicPr>
          <p:cNvPr id="9" name="Picture 8" descr="A group of people in military uniforms posing for a photo&#10;&#10;Description automatically generated">
            <a:extLst>
              <a:ext uri="{FF2B5EF4-FFF2-40B4-BE49-F238E27FC236}">
                <a16:creationId xmlns:a16="http://schemas.microsoft.com/office/drawing/2014/main" id="{328A4028-12CF-C156-26DC-DC40529FB65B}"/>
              </a:ext>
            </a:extLst>
          </p:cNvPr>
          <p:cNvPicPr>
            <a:picLocks noChangeAspect="1"/>
          </p:cNvPicPr>
          <p:nvPr/>
        </p:nvPicPr>
        <p:blipFill>
          <a:blip r:embed="rId4"/>
          <a:stretch>
            <a:fillRect/>
          </a:stretch>
        </p:blipFill>
        <p:spPr>
          <a:xfrm>
            <a:off x="5715000" y="0"/>
            <a:ext cx="3429000" cy="2583347"/>
          </a:xfrm>
          <a:prstGeom prst="rect">
            <a:avLst/>
          </a:prstGeom>
        </p:spPr>
      </p:pic>
      <p:pic>
        <p:nvPicPr>
          <p:cNvPr id="21" name="Picture 20" descr="A person in military uniform standing in a rocky area&#10;&#10;Description automatically generated">
            <a:extLst>
              <a:ext uri="{FF2B5EF4-FFF2-40B4-BE49-F238E27FC236}">
                <a16:creationId xmlns:a16="http://schemas.microsoft.com/office/drawing/2014/main" id="{2F836202-9BAC-A53E-045F-7ECD411E8EDB}"/>
              </a:ext>
            </a:extLst>
          </p:cNvPr>
          <p:cNvPicPr>
            <a:picLocks noChangeAspect="1"/>
          </p:cNvPicPr>
          <p:nvPr/>
        </p:nvPicPr>
        <p:blipFill>
          <a:blip r:embed="rId5"/>
          <a:stretch>
            <a:fillRect/>
          </a:stretch>
        </p:blipFill>
        <p:spPr>
          <a:xfrm>
            <a:off x="4294158" y="1"/>
            <a:ext cx="1420841" cy="2583346"/>
          </a:xfrm>
          <a:prstGeom prst="rect">
            <a:avLst/>
          </a:prstGeom>
        </p:spPr>
      </p:pic>
      <p:pic>
        <p:nvPicPr>
          <p:cNvPr id="4" name="Picture 3" descr="Two men standing in front of flags&#10;&#10;Description automatically generated">
            <a:extLst>
              <a:ext uri="{FF2B5EF4-FFF2-40B4-BE49-F238E27FC236}">
                <a16:creationId xmlns:a16="http://schemas.microsoft.com/office/drawing/2014/main" id="{F9CE548B-5499-FDE0-FE4C-951E5BDA039D}"/>
              </a:ext>
            </a:extLst>
          </p:cNvPr>
          <p:cNvPicPr>
            <a:picLocks noChangeAspect="1"/>
          </p:cNvPicPr>
          <p:nvPr/>
        </p:nvPicPr>
        <p:blipFill>
          <a:blip r:embed="rId6"/>
          <a:stretch>
            <a:fillRect/>
          </a:stretch>
        </p:blipFill>
        <p:spPr>
          <a:xfrm>
            <a:off x="3507040" y="609735"/>
            <a:ext cx="5636960" cy="3748507"/>
          </a:xfrm>
          <a:prstGeom prst="rect">
            <a:avLst/>
          </a:prstGeom>
        </p:spPr>
      </p:pic>
      <p:sp>
        <p:nvSpPr>
          <p:cNvPr id="8" name="Google Shape;233;p46">
            <a:extLst>
              <a:ext uri="{FF2B5EF4-FFF2-40B4-BE49-F238E27FC236}">
                <a16:creationId xmlns:a16="http://schemas.microsoft.com/office/drawing/2014/main" id="{A302A449-B725-1435-264C-F9407F1C7812}"/>
              </a:ext>
            </a:extLst>
          </p:cNvPr>
          <p:cNvSpPr txBox="1">
            <a:spLocks noGrp="1"/>
          </p:cNvSpPr>
          <p:nvPr>
            <p:ph type="title"/>
          </p:nvPr>
        </p:nvSpPr>
        <p:spPr>
          <a:xfrm>
            <a:off x="295188" y="139755"/>
            <a:ext cx="4629300" cy="5301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Who’s the other guy?</a:t>
            </a:r>
            <a:endParaRPr dirty="0"/>
          </a:p>
        </p:txBody>
      </p:sp>
      <p:cxnSp>
        <p:nvCxnSpPr>
          <p:cNvPr id="10" name="Google Shape;234;p46">
            <a:extLst>
              <a:ext uri="{FF2B5EF4-FFF2-40B4-BE49-F238E27FC236}">
                <a16:creationId xmlns:a16="http://schemas.microsoft.com/office/drawing/2014/main" id="{CB94A59F-56BD-F706-1663-5E372B4A4CB6}"/>
              </a:ext>
            </a:extLst>
          </p:cNvPr>
          <p:cNvCxnSpPr>
            <a:cxnSpLocks/>
          </p:cNvCxnSpPr>
          <p:nvPr/>
        </p:nvCxnSpPr>
        <p:spPr>
          <a:xfrm>
            <a:off x="382888" y="167509"/>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1">
                                            <p:txEl>
                                              <p:pRg st="0" end="0"/>
                                            </p:txEl>
                                          </p:spTgt>
                                        </p:tgtEl>
                                        <p:attrNameLst>
                                          <p:attrName>style.visibility</p:attrName>
                                        </p:attrNameLst>
                                      </p:cBhvr>
                                      <p:to>
                                        <p:strVal val="visible"/>
                                      </p:to>
                                    </p:set>
                                    <p:anim calcmode="lin" valueType="num">
                                      <p:cBhvr additive="base">
                                        <p:cTn id="16" dur="500" fill="hold"/>
                                        <p:tgtEl>
                                          <p:spTgt spid="17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50" fill="hold"/>
                                        <p:tgtEl>
                                          <p:spTgt spid="3"/>
                                        </p:tgtEl>
                                        <p:attrNameLst>
                                          <p:attrName>ppt_x</p:attrName>
                                        </p:attrNameLst>
                                      </p:cBhvr>
                                      <p:tavLst>
                                        <p:tav tm="0">
                                          <p:val>
                                            <p:strVal val="#ppt_x"/>
                                          </p:val>
                                        </p:tav>
                                        <p:tav tm="100000">
                                          <p:val>
                                            <p:strVal val="#ppt_x"/>
                                          </p:val>
                                        </p:tav>
                                      </p:tavLst>
                                    </p:anim>
                                    <p:anim calcmode="lin" valueType="num">
                                      <p:cBhvr additive="base">
                                        <p:cTn id="22" dur="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1">
                                            <p:txEl>
                                              <p:pRg st="1" end="1"/>
                                            </p:txEl>
                                          </p:spTgt>
                                        </p:tgtEl>
                                        <p:attrNameLst>
                                          <p:attrName>style.visibility</p:attrName>
                                        </p:attrNameLst>
                                      </p:cBhvr>
                                      <p:to>
                                        <p:strVal val="visible"/>
                                      </p:to>
                                    </p:set>
                                    <p:anim calcmode="lin" valueType="num">
                                      <p:cBhvr additive="base">
                                        <p:cTn id="27" dur="500" fill="hold"/>
                                        <p:tgtEl>
                                          <p:spTgt spid="17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1">
                                            <p:txEl>
                                              <p:pRg st="2" end="2"/>
                                            </p:txEl>
                                          </p:spTgt>
                                        </p:tgtEl>
                                        <p:attrNameLst>
                                          <p:attrName>style.visibility</p:attrName>
                                        </p:attrNameLst>
                                      </p:cBhvr>
                                      <p:to>
                                        <p:strVal val="visible"/>
                                      </p:to>
                                    </p:set>
                                    <p:anim calcmode="lin" valueType="num">
                                      <p:cBhvr additive="base">
                                        <p:cTn id="33" dur="500" fill="hold"/>
                                        <p:tgtEl>
                                          <p:spTgt spid="17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1">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250" fill="hold"/>
                                        <p:tgtEl>
                                          <p:spTgt spid="21"/>
                                        </p:tgtEl>
                                        <p:attrNameLst>
                                          <p:attrName>ppt_x</p:attrName>
                                        </p:attrNameLst>
                                      </p:cBhvr>
                                      <p:tavLst>
                                        <p:tav tm="0">
                                          <p:val>
                                            <p:strVal val="#ppt_x"/>
                                          </p:val>
                                        </p:tav>
                                        <p:tav tm="100000">
                                          <p:val>
                                            <p:strVal val="#ppt_x"/>
                                          </p:val>
                                        </p:tav>
                                      </p:tavLst>
                                    </p:anim>
                                    <p:anim calcmode="lin" valueType="num">
                                      <p:cBhvr additive="base">
                                        <p:cTn id="39" dur="25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250" fill="hold"/>
                                        <p:tgtEl>
                                          <p:spTgt spid="9"/>
                                        </p:tgtEl>
                                        <p:attrNameLst>
                                          <p:attrName>ppt_x</p:attrName>
                                        </p:attrNameLst>
                                      </p:cBhvr>
                                      <p:tavLst>
                                        <p:tav tm="0">
                                          <p:val>
                                            <p:strVal val="#ppt_x"/>
                                          </p:val>
                                        </p:tav>
                                        <p:tav tm="100000">
                                          <p:val>
                                            <p:strVal val="#ppt_x"/>
                                          </p:val>
                                        </p:tav>
                                      </p:tavLst>
                                    </p:anim>
                                    <p:anim calcmode="lin" valueType="num">
                                      <p:cBhvr additive="base">
                                        <p:cTn id="44"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1">
                                            <p:txEl>
                                              <p:pRg st="3" end="3"/>
                                            </p:txEl>
                                          </p:spTgt>
                                        </p:tgtEl>
                                        <p:attrNameLst>
                                          <p:attrName>style.visibility</p:attrName>
                                        </p:attrNameLst>
                                      </p:cBhvr>
                                      <p:to>
                                        <p:strVal val="visible"/>
                                      </p:to>
                                    </p:set>
                                    <p:anim calcmode="lin" valueType="num">
                                      <p:cBhvr additive="base">
                                        <p:cTn id="49" dur="500" fill="hold"/>
                                        <p:tgtEl>
                                          <p:spTgt spid="171">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1">
                                            <p:txEl>
                                              <p:pRg st="4" end="4"/>
                                            </p:txEl>
                                          </p:spTgt>
                                        </p:tgtEl>
                                        <p:attrNameLst>
                                          <p:attrName>style.visibility</p:attrName>
                                        </p:attrNameLst>
                                      </p:cBhvr>
                                      <p:to>
                                        <p:strVal val="visible"/>
                                      </p:to>
                                    </p:set>
                                    <p:anim calcmode="lin" valueType="num">
                                      <p:cBhvr additive="base">
                                        <p:cTn id="55" dur="500" fill="hold"/>
                                        <p:tgtEl>
                                          <p:spTgt spid="171">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1">
                                            <p:txEl>
                                              <p:pRg st="5" end="5"/>
                                            </p:txEl>
                                          </p:spTgt>
                                        </p:tgtEl>
                                        <p:attrNameLst>
                                          <p:attrName>style.visibility</p:attrName>
                                        </p:attrNameLst>
                                      </p:cBhvr>
                                      <p:to>
                                        <p:strVal val="visible"/>
                                      </p:to>
                                    </p:set>
                                    <p:anim calcmode="lin" valueType="num">
                                      <p:cBhvr additive="base">
                                        <p:cTn id="61" dur="500" fill="hold"/>
                                        <p:tgtEl>
                                          <p:spTgt spid="171">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1">
                                            <p:txEl>
                                              <p:pRg st="6" end="6"/>
                                            </p:txEl>
                                          </p:spTgt>
                                        </p:tgtEl>
                                        <p:attrNameLst>
                                          <p:attrName>style.visibility</p:attrName>
                                        </p:attrNameLst>
                                      </p:cBhvr>
                                      <p:to>
                                        <p:strVal val="visible"/>
                                      </p:to>
                                    </p:set>
                                    <p:anim calcmode="lin" valueType="num">
                                      <p:cBhvr additive="base">
                                        <p:cTn id="67" dur="500" fill="hold"/>
                                        <p:tgtEl>
                                          <p:spTgt spid="171">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1">
                                            <p:txEl>
                                              <p:pRg st="6" end="6"/>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uiExpand="1"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66546766-DE7F-ABE7-37F6-4ED0B889B499}"/>
            </a:ext>
          </a:extLst>
        </p:cNvPr>
        <p:cNvGrpSpPr/>
        <p:nvPr/>
      </p:nvGrpSpPr>
      <p:grpSpPr>
        <a:xfrm>
          <a:off x="0" y="0"/>
          <a:ext cx="0" cy="0"/>
          <a:chOff x="0" y="0"/>
          <a:chExt cx="0" cy="0"/>
        </a:xfrm>
      </p:grpSpPr>
      <p:cxnSp>
        <p:nvCxnSpPr>
          <p:cNvPr id="7" name="Google Shape;234;p46">
            <a:extLst>
              <a:ext uri="{FF2B5EF4-FFF2-40B4-BE49-F238E27FC236}">
                <a16:creationId xmlns:a16="http://schemas.microsoft.com/office/drawing/2014/main" id="{47E87820-6207-14DC-7B83-1D9D4CEBC171}"/>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4" name="Picture 3" descr="A black background with white text&#10;&#10;Description automatically generated">
            <a:extLst>
              <a:ext uri="{FF2B5EF4-FFF2-40B4-BE49-F238E27FC236}">
                <a16:creationId xmlns:a16="http://schemas.microsoft.com/office/drawing/2014/main" id="{5D51B83C-152E-587D-7C5D-B39F336136F5}"/>
              </a:ext>
            </a:extLst>
          </p:cNvPr>
          <p:cNvPicPr>
            <a:picLocks noChangeAspect="1"/>
          </p:cNvPicPr>
          <p:nvPr/>
        </p:nvPicPr>
        <p:blipFill>
          <a:blip r:embed="rId3"/>
          <a:stretch>
            <a:fillRect/>
          </a:stretch>
        </p:blipFill>
        <p:spPr>
          <a:xfrm>
            <a:off x="0" y="477781"/>
            <a:ext cx="5824537" cy="1390542"/>
          </a:xfrm>
          <a:prstGeom prst="rect">
            <a:avLst/>
          </a:prstGeom>
        </p:spPr>
      </p:pic>
      <p:pic>
        <p:nvPicPr>
          <p:cNvPr id="1026" name="Picture 2">
            <a:extLst>
              <a:ext uri="{FF2B5EF4-FFF2-40B4-BE49-F238E27FC236}">
                <a16:creationId xmlns:a16="http://schemas.microsoft.com/office/drawing/2014/main" id="{C4F100E8-DF2A-CE86-10C6-71BA78EC92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16" t="-1" r="34342" b="237"/>
          <a:stretch/>
        </p:blipFill>
        <p:spPr bwMode="auto">
          <a:xfrm>
            <a:off x="5995987" y="306331"/>
            <a:ext cx="2981326" cy="464014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6">
            <a:extLst>
              <a:ext uri="{FF2B5EF4-FFF2-40B4-BE49-F238E27FC236}">
                <a16:creationId xmlns:a16="http://schemas.microsoft.com/office/drawing/2014/main" id="{A95D8A09-C601-9021-AEA3-8A709A01A3DD}"/>
              </a:ext>
            </a:extLst>
          </p:cNvPr>
          <p:cNvSpPr>
            <a:spLocks noGrp="1"/>
          </p:cNvSpPr>
          <p:nvPr>
            <p:ph type="body" idx="1"/>
          </p:nvPr>
        </p:nvSpPr>
        <p:spPr>
          <a:xfrm>
            <a:off x="0" y="1868322"/>
            <a:ext cx="5938838" cy="3275177"/>
          </a:xfrm>
        </p:spPr>
        <p:txBody>
          <a:bodyPr/>
          <a:lstStyle/>
          <a:p>
            <a:pPr marL="139700" indent="0">
              <a:buNone/>
            </a:pPr>
            <a:r>
              <a:rPr lang="en-US" dirty="0">
                <a:solidFill>
                  <a:schemeClr val="tx2"/>
                </a:solidFill>
              </a:rPr>
              <a:t>Raul Beltran</a:t>
            </a:r>
            <a:r>
              <a:rPr lang="en-US" dirty="0">
                <a:solidFill>
                  <a:schemeClr val="bg2"/>
                </a:solidFill>
              </a:rPr>
              <a:t>, 57, was convicted of sexual assault and sexual abuse of children in relation to acts committed against a </a:t>
            </a:r>
            <a:r>
              <a:rPr lang="en-US" b="1" dirty="0">
                <a:solidFill>
                  <a:schemeClr val="tx2"/>
                </a:solidFill>
              </a:rPr>
              <a:t>7-year-old girl.</a:t>
            </a:r>
          </a:p>
          <a:p>
            <a:pPr marL="139700" indent="0">
              <a:buNone/>
            </a:pPr>
            <a:endParaRPr lang="en-US" b="1" dirty="0">
              <a:solidFill>
                <a:schemeClr val="tx2"/>
              </a:solidFill>
            </a:endParaRPr>
          </a:p>
          <a:p>
            <a:pPr marL="139700" indent="0">
              <a:buNone/>
            </a:pPr>
            <a:r>
              <a:rPr lang="en-US" dirty="0">
                <a:solidFill>
                  <a:schemeClr val="bg2"/>
                </a:solidFill>
              </a:rPr>
              <a:t>Beltran was on parole for a previous incest offense against a </a:t>
            </a:r>
            <a:r>
              <a:rPr lang="en-US" dirty="0">
                <a:solidFill>
                  <a:schemeClr val="tx2"/>
                </a:solidFill>
              </a:rPr>
              <a:t>13-year-old girl.</a:t>
            </a:r>
          </a:p>
          <a:p>
            <a:pPr marL="139700" indent="0">
              <a:buNone/>
            </a:pPr>
            <a:endParaRPr lang="en-US" dirty="0">
              <a:solidFill>
                <a:schemeClr val="bg2"/>
              </a:solidFill>
            </a:endParaRPr>
          </a:p>
          <a:p>
            <a:pPr marL="139700" indent="0">
              <a:buNone/>
            </a:pPr>
            <a:r>
              <a:rPr lang="en-US" dirty="0">
                <a:solidFill>
                  <a:schemeClr val="bg2"/>
                </a:solidFill>
              </a:rPr>
              <a:t>The 7-year-old girl described a </a:t>
            </a:r>
            <a:r>
              <a:rPr lang="en-US" dirty="0">
                <a:solidFill>
                  <a:schemeClr val="tx2"/>
                </a:solidFill>
              </a:rPr>
              <a:t>pornographic video</a:t>
            </a:r>
            <a:r>
              <a:rPr lang="en-US" dirty="0">
                <a:solidFill>
                  <a:schemeClr val="bg2"/>
                </a:solidFill>
              </a:rPr>
              <a:t> that Beltran used to groom her. I was able to find the specific video she described in digital forensic artifacts on Beltran’s cell phone.</a:t>
            </a:r>
          </a:p>
          <a:p>
            <a:pPr marL="139700" indent="0">
              <a:buNone/>
            </a:pPr>
            <a:endParaRPr lang="en-US" dirty="0">
              <a:solidFill>
                <a:schemeClr val="bg2"/>
              </a:solidFill>
            </a:endParaRPr>
          </a:p>
          <a:p>
            <a:pPr marL="139700" indent="0">
              <a:buNone/>
            </a:pPr>
            <a:r>
              <a:rPr lang="en-US" dirty="0">
                <a:solidFill>
                  <a:schemeClr val="tx2"/>
                </a:solidFill>
              </a:rPr>
              <a:t>Prosecutor Ann Shea </a:t>
            </a:r>
            <a:r>
              <a:rPr lang="en-US" dirty="0">
                <a:solidFill>
                  <a:schemeClr val="bg2"/>
                </a:solidFill>
              </a:rPr>
              <a:t>noted that, “Unlike cases involving known predators, this offense represents what every parent</a:t>
            </a:r>
          </a:p>
          <a:p>
            <a:pPr marL="139700" indent="0">
              <a:buNone/>
            </a:pPr>
            <a:r>
              <a:rPr lang="en-US" dirty="0">
                <a:solidFill>
                  <a:schemeClr val="bg2"/>
                </a:solidFill>
              </a:rPr>
              <a:t>fears the most, </a:t>
            </a:r>
            <a:r>
              <a:rPr lang="en-US" b="1" dirty="0">
                <a:solidFill>
                  <a:schemeClr val="tx2"/>
                </a:solidFill>
              </a:rPr>
              <a:t>the unknown predator in the neighborhood.</a:t>
            </a:r>
            <a:r>
              <a:rPr lang="en-US" dirty="0">
                <a:solidFill>
                  <a:schemeClr val="bg2"/>
                </a:solidFill>
              </a:rPr>
              <a:t>”</a:t>
            </a:r>
          </a:p>
          <a:p>
            <a:pPr marL="139700" indent="0">
              <a:buNone/>
            </a:pPr>
            <a:endParaRPr lang="en-US" dirty="0">
              <a:solidFill>
                <a:schemeClr val="tx2"/>
              </a:solidFill>
            </a:endParaRPr>
          </a:p>
          <a:p>
            <a:pPr marL="139700" indent="0">
              <a:buNone/>
            </a:pPr>
            <a:endParaRPr lang="en-US" dirty="0">
              <a:solidFill>
                <a:schemeClr val="bg2"/>
              </a:solidFill>
            </a:endParaRPr>
          </a:p>
          <a:p>
            <a:pPr marL="139700" indent="0">
              <a:buNone/>
            </a:pPr>
            <a:endParaRPr lang="en-US" b="1" dirty="0">
              <a:solidFill>
                <a:schemeClr val="tx2"/>
              </a:solidFill>
            </a:endParaRPr>
          </a:p>
        </p:txBody>
      </p:sp>
    </p:spTree>
    <p:extLst>
      <p:ext uri="{BB962C8B-B14F-4D97-AF65-F5344CB8AC3E}">
        <p14:creationId xmlns:p14="http://schemas.microsoft.com/office/powerpoint/2010/main" val="408586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7EADCE3F-E25B-FC54-65A2-312AC9D31B23}"/>
            </a:ext>
          </a:extLst>
        </p:cNvPr>
        <p:cNvGrpSpPr/>
        <p:nvPr/>
      </p:nvGrpSpPr>
      <p:grpSpPr>
        <a:xfrm>
          <a:off x="0" y="0"/>
          <a:ext cx="0" cy="0"/>
          <a:chOff x="0" y="0"/>
          <a:chExt cx="0" cy="0"/>
        </a:xfrm>
      </p:grpSpPr>
      <p:cxnSp>
        <p:nvCxnSpPr>
          <p:cNvPr id="7" name="Google Shape;234;p46">
            <a:extLst>
              <a:ext uri="{FF2B5EF4-FFF2-40B4-BE49-F238E27FC236}">
                <a16:creationId xmlns:a16="http://schemas.microsoft.com/office/drawing/2014/main" id="{1E1026B8-5417-8145-1DBE-DDE820AB1943}"/>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 name="Text Placeholder 26">
            <a:extLst>
              <a:ext uri="{FF2B5EF4-FFF2-40B4-BE49-F238E27FC236}">
                <a16:creationId xmlns:a16="http://schemas.microsoft.com/office/drawing/2014/main" id="{7D58B62B-73BA-8DA5-C9A5-21FC65B1C882}"/>
              </a:ext>
            </a:extLst>
          </p:cNvPr>
          <p:cNvSpPr>
            <a:spLocks noGrp="1"/>
          </p:cNvSpPr>
          <p:nvPr>
            <p:ph type="body" idx="1"/>
          </p:nvPr>
        </p:nvSpPr>
        <p:spPr>
          <a:xfrm>
            <a:off x="0" y="2247900"/>
            <a:ext cx="5662613" cy="2895599"/>
          </a:xfrm>
        </p:spPr>
        <p:txBody>
          <a:bodyPr/>
          <a:lstStyle/>
          <a:p>
            <a:pPr marL="139700" indent="0">
              <a:buNone/>
            </a:pPr>
            <a:r>
              <a:rPr lang="en-US" dirty="0">
                <a:solidFill>
                  <a:schemeClr val="tx2"/>
                </a:solidFill>
              </a:rPr>
              <a:t>Theodore Cherry</a:t>
            </a:r>
            <a:r>
              <a:rPr lang="en-US" dirty="0">
                <a:solidFill>
                  <a:schemeClr val="bg2"/>
                </a:solidFill>
              </a:rPr>
              <a:t>, 35, was sentenced to five 100-year sentences for acts committed against two children.</a:t>
            </a:r>
          </a:p>
          <a:p>
            <a:pPr marL="139700" indent="0">
              <a:buNone/>
            </a:pPr>
            <a:endParaRPr lang="en-US" dirty="0">
              <a:solidFill>
                <a:schemeClr val="bg2"/>
              </a:solidFill>
            </a:endParaRPr>
          </a:p>
          <a:p>
            <a:pPr marL="139700" indent="0">
              <a:buNone/>
            </a:pPr>
            <a:r>
              <a:rPr lang="en-US" dirty="0">
                <a:solidFill>
                  <a:schemeClr val="bg2"/>
                </a:solidFill>
              </a:rPr>
              <a:t>Videos and photos on his devices that I located showed, as prosecutors described, </a:t>
            </a:r>
            <a:r>
              <a:rPr lang="en-US" dirty="0">
                <a:solidFill>
                  <a:schemeClr val="tx2"/>
                </a:solidFill>
              </a:rPr>
              <a:t>“lurid sex acts and rapes of children.”</a:t>
            </a:r>
          </a:p>
          <a:p>
            <a:pPr marL="139700" indent="0">
              <a:buNone/>
            </a:pPr>
            <a:endParaRPr lang="en-US" dirty="0">
              <a:solidFill>
                <a:schemeClr val="bg2"/>
              </a:solidFill>
            </a:endParaRPr>
          </a:p>
          <a:p>
            <a:pPr marL="139700" indent="0">
              <a:buNone/>
            </a:pPr>
            <a:r>
              <a:rPr lang="en-US" dirty="0">
                <a:solidFill>
                  <a:schemeClr val="bg2"/>
                </a:solidFill>
              </a:rPr>
              <a:t>Prosecutor Angie Rolando noted that, “the crimes were so horrific, they affected not only the girls, but </a:t>
            </a:r>
            <a:r>
              <a:rPr lang="en-US" dirty="0">
                <a:solidFill>
                  <a:schemeClr val="tx2"/>
                </a:solidFill>
              </a:rPr>
              <a:t>every police officer, detective, court official, and anyone else </a:t>
            </a:r>
            <a:r>
              <a:rPr lang="en-US" dirty="0">
                <a:solidFill>
                  <a:schemeClr val="bg2"/>
                </a:solidFill>
              </a:rPr>
              <a:t>who played a role in the case.”</a:t>
            </a:r>
          </a:p>
          <a:p>
            <a:pPr marL="139700" indent="0">
              <a:buNone/>
            </a:pPr>
            <a:endParaRPr lang="en-US" dirty="0">
              <a:solidFill>
                <a:schemeClr val="bg2"/>
              </a:solidFill>
            </a:endParaRPr>
          </a:p>
        </p:txBody>
      </p:sp>
      <p:pic>
        <p:nvPicPr>
          <p:cNvPr id="3" name="Picture 2" descr="A black background with white text&#10;&#10;Description automatically generated">
            <a:extLst>
              <a:ext uri="{FF2B5EF4-FFF2-40B4-BE49-F238E27FC236}">
                <a16:creationId xmlns:a16="http://schemas.microsoft.com/office/drawing/2014/main" id="{11B73ABE-393A-B082-12C4-3BCE0BA0CEB4}"/>
              </a:ext>
            </a:extLst>
          </p:cNvPr>
          <p:cNvPicPr>
            <a:picLocks noChangeAspect="1"/>
          </p:cNvPicPr>
          <p:nvPr/>
        </p:nvPicPr>
        <p:blipFill>
          <a:blip r:embed="rId3"/>
          <a:stretch>
            <a:fillRect/>
          </a:stretch>
        </p:blipFill>
        <p:spPr>
          <a:xfrm>
            <a:off x="0" y="499747"/>
            <a:ext cx="5091113" cy="1542607"/>
          </a:xfrm>
          <a:prstGeom prst="rect">
            <a:avLst/>
          </a:prstGeom>
        </p:spPr>
      </p:pic>
      <p:pic>
        <p:nvPicPr>
          <p:cNvPr id="3074" name="Picture 2">
            <a:extLst>
              <a:ext uri="{FF2B5EF4-FFF2-40B4-BE49-F238E27FC236}">
                <a16:creationId xmlns:a16="http://schemas.microsoft.com/office/drawing/2014/main" id="{D26055FF-6537-3179-E272-20A6BC596B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959" b="166"/>
          <a:stretch/>
        </p:blipFill>
        <p:spPr bwMode="auto">
          <a:xfrm>
            <a:off x="5874544" y="499747"/>
            <a:ext cx="3221832"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85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CFC8EF1C-A6A4-75BB-46A9-434546FC360A}"/>
            </a:ext>
          </a:extLst>
        </p:cNvPr>
        <p:cNvGrpSpPr/>
        <p:nvPr/>
      </p:nvGrpSpPr>
      <p:grpSpPr>
        <a:xfrm>
          <a:off x="0" y="0"/>
          <a:ext cx="0" cy="0"/>
          <a:chOff x="0" y="0"/>
          <a:chExt cx="0" cy="0"/>
        </a:xfrm>
      </p:grpSpPr>
      <p:cxnSp>
        <p:nvCxnSpPr>
          <p:cNvPr id="7" name="Google Shape;234;p46">
            <a:extLst>
              <a:ext uri="{FF2B5EF4-FFF2-40B4-BE49-F238E27FC236}">
                <a16:creationId xmlns:a16="http://schemas.microsoft.com/office/drawing/2014/main" id="{683FEE49-2DA0-65D9-9668-5138FD11C674}"/>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 name="Text Placeholder 26">
            <a:extLst>
              <a:ext uri="{FF2B5EF4-FFF2-40B4-BE49-F238E27FC236}">
                <a16:creationId xmlns:a16="http://schemas.microsoft.com/office/drawing/2014/main" id="{F39FCAD9-931D-C264-4A8C-CD99F0410A92}"/>
              </a:ext>
            </a:extLst>
          </p:cNvPr>
          <p:cNvSpPr>
            <a:spLocks noGrp="1"/>
          </p:cNvSpPr>
          <p:nvPr>
            <p:ph type="body" idx="1"/>
          </p:nvPr>
        </p:nvSpPr>
        <p:spPr>
          <a:xfrm>
            <a:off x="0" y="1625478"/>
            <a:ext cx="5253351" cy="3518022"/>
          </a:xfrm>
        </p:spPr>
        <p:txBody>
          <a:bodyPr/>
          <a:lstStyle/>
          <a:p>
            <a:pPr marL="139700" indent="0">
              <a:buNone/>
            </a:pPr>
            <a:r>
              <a:rPr lang="en-US" dirty="0">
                <a:solidFill>
                  <a:schemeClr val="tx2"/>
                </a:solidFill>
              </a:rPr>
              <a:t>Matthew Timm</a:t>
            </a:r>
            <a:r>
              <a:rPr lang="en-US" dirty="0">
                <a:solidFill>
                  <a:schemeClr val="bg2"/>
                </a:solidFill>
              </a:rPr>
              <a:t>, 42, was a </a:t>
            </a:r>
            <a:r>
              <a:rPr lang="en-US" dirty="0">
                <a:solidFill>
                  <a:schemeClr val="tx2"/>
                </a:solidFill>
              </a:rPr>
              <a:t>former police officer</a:t>
            </a:r>
            <a:r>
              <a:rPr lang="en-US" dirty="0">
                <a:solidFill>
                  <a:schemeClr val="bg2"/>
                </a:solidFill>
              </a:rPr>
              <a:t>, and is serving a 40-year sentence after admitting to photographing and filming a girl under the age of 18.</a:t>
            </a:r>
            <a:endParaRPr lang="en-US" b="1" dirty="0">
              <a:solidFill>
                <a:schemeClr val="tx2"/>
              </a:solidFill>
            </a:endParaRPr>
          </a:p>
          <a:p>
            <a:pPr marL="139700" indent="0">
              <a:buNone/>
            </a:pPr>
            <a:endParaRPr lang="en-US" b="1" dirty="0">
              <a:solidFill>
                <a:schemeClr val="tx2"/>
              </a:solidFill>
            </a:endParaRPr>
          </a:p>
          <a:p>
            <a:pPr marL="139700" indent="0">
              <a:buNone/>
            </a:pPr>
            <a:r>
              <a:rPr lang="en-US" dirty="0">
                <a:solidFill>
                  <a:schemeClr val="bg2"/>
                </a:solidFill>
              </a:rPr>
              <a:t>The girl indicated that Timm had been “touching her in a sexual manner,” from the age of approximately </a:t>
            </a:r>
            <a:r>
              <a:rPr lang="en-US" dirty="0">
                <a:solidFill>
                  <a:schemeClr val="tx2"/>
                </a:solidFill>
              </a:rPr>
              <a:t>12-years-old.</a:t>
            </a:r>
          </a:p>
          <a:p>
            <a:pPr marL="139700" indent="0">
              <a:buNone/>
            </a:pPr>
            <a:endParaRPr lang="en-US" dirty="0">
              <a:solidFill>
                <a:schemeClr val="bg2"/>
              </a:solidFill>
            </a:endParaRPr>
          </a:p>
          <a:p>
            <a:pPr marL="139700" indent="0">
              <a:buNone/>
            </a:pPr>
            <a:r>
              <a:rPr lang="en-US" dirty="0">
                <a:solidFill>
                  <a:schemeClr val="bg2"/>
                </a:solidFill>
              </a:rPr>
              <a:t>The victim had caught Timm </a:t>
            </a:r>
            <a:r>
              <a:rPr lang="en-US" dirty="0">
                <a:solidFill>
                  <a:schemeClr val="tx2"/>
                </a:solidFill>
              </a:rPr>
              <a:t>placing recording devices in her bathroom. </a:t>
            </a:r>
            <a:r>
              <a:rPr lang="en-US" dirty="0">
                <a:solidFill>
                  <a:schemeClr val="bg2"/>
                </a:solidFill>
              </a:rPr>
              <a:t>I was able to locate digital forensic artifacts to corroborate her statements and piece them together by date.</a:t>
            </a:r>
          </a:p>
          <a:p>
            <a:pPr marL="139700" indent="0">
              <a:buNone/>
            </a:pPr>
            <a:endParaRPr lang="en-US" dirty="0">
              <a:solidFill>
                <a:schemeClr val="bg2"/>
              </a:solidFill>
            </a:endParaRPr>
          </a:p>
          <a:p>
            <a:pPr marL="139700" indent="0">
              <a:buNone/>
            </a:pPr>
            <a:endParaRPr lang="en-US" dirty="0">
              <a:solidFill>
                <a:schemeClr val="tx2"/>
              </a:solidFill>
            </a:endParaRPr>
          </a:p>
          <a:p>
            <a:pPr marL="139700" indent="0">
              <a:buNone/>
            </a:pPr>
            <a:endParaRPr lang="en-US" dirty="0">
              <a:solidFill>
                <a:schemeClr val="bg2"/>
              </a:solidFill>
            </a:endParaRPr>
          </a:p>
          <a:p>
            <a:pPr marL="139700" indent="0">
              <a:buNone/>
            </a:pPr>
            <a:endParaRPr lang="en-US" b="1" dirty="0">
              <a:solidFill>
                <a:schemeClr val="tx2"/>
              </a:solidFill>
            </a:endParaRPr>
          </a:p>
        </p:txBody>
      </p:sp>
      <p:pic>
        <p:nvPicPr>
          <p:cNvPr id="5122" name="Picture 2" descr="Polson officer arrested for sexual abuse of children">
            <a:extLst>
              <a:ext uri="{FF2B5EF4-FFF2-40B4-BE49-F238E27FC236}">
                <a16:creationId xmlns:a16="http://schemas.microsoft.com/office/drawing/2014/main" id="{91380FE0-C655-0A88-EDB6-FDE8276AA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6" r="13974"/>
          <a:stretch/>
        </p:blipFill>
        <p:spPr bwMode="auto">
          <a:xfrm>
            <a:off x="5348418" y="523917"/>
            <a:ext cx="3709858" cy="3433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text on a white background&#10;&#10;Description automatically generated">
            <a:extLst>
              <a:ext uri="{FF2B5EF4-FFF2-40B4-BE49-F238E27FC236}">
                <a16:creationId xmlns:a16="http://schemas.microsoft.com/office/drawing/2014/main" id="{D7BB318B-52FB-AAE7-4874-B8B7DC335E6A}"/>
              </a:ext>
            </a:extLst>
          </p:cNvPr>
          <p:cNvPicPr>
            <a:picLocks noChangeAspect="1"/>
          </p:cNvPicPr>
          <p:nvPr/>
        </p:nvPicPr>
        <p:blipFill>
          <a:blip r:embed="rId4"/>
          <a:stretch>
            <a:fillRect/>
          </a:stretch>
        </p:blipFill>
        <p:spPr>
          <a:xfrm>
            <a:off x="85724" y="523917"/>
            <a:ext cx="5167627" cy="991666"/>
          </a:xfrm>
          <a:prstGeom prst="rect">
            <a:avLst/>
          </a:prstGeom>
        </p:spPr>
      </p:pic>
    </p:spTree>
    <p:extLst>
      <p:ext uri="{BB962C8B-B14F-4D97-AF65-F5344CB8AC3E}">
        <p14:creationId xmlns:p14="http://schemas.microsoft.com/office/powerpoint/2010/main" val="12621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3A62369D-367B-F317-B9C7-74C6929DDB61}"/>
            </a:ext>
          </a:extLst>
        </p:cNvPr>
        <p:cNvGrpSpPr/>
        <p:nvPr/>
      </p:nvGrpSpPr>
      <p:grpSpPr>
        <a:xfrm>
          <a:off x="0" y="0"/>
          <a:ext cx="0" cy="0"/>
          <a:chOff x="0" y="0"/>
          <a:chExt cx="0" cy="0"/>
        </a:xfrm>
      </p:grpSpPr>
      <p:cxnSp>
        <p:nvCxnSpPr>
          <p:cNvPr id="7" name="Google Shape;234;p46">
            <a:extLst>
              <a:ext uri="{FF2B5EF4-FFF2-40B4-BE49-F238E27FC236}">
                <a16:creationId xmlns:a16="http://schemas.microsoft.com/office/drawing/2014/main" id="{84CA4831-2061-308F-5189-1500AAA5EF4C}"/>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 name="Text Placeholder 26">
            <a:extLst>
              <a:ext uri="{FF2B5EF4-FFF2-40B4-BE49-F238E27FC236}">
                <a16:creationId xmlns:a16="http://schemas.microsoft.com/office/drawing/2014/main" id="{D5495439-14FD-739B-F762-AFC6EAD36BF8}"/>
              </a:ext>
            </a:extLst>
          </p:cNvPr>
          <p:cNvSpPr>
            <a:spLocks noGrp="1"/>
          </p:cNvSpPr>
          <p:nvPr>
            <p:ph type="body" idx="1"/>
          </p:nvPr>
        </p:nvSpPr>
        <p:spPr>
          <a:xfrm>
            <a:off x="0" y="1980334"/>
            <a:ext cx="5662613" cy="3014230"/>
          </a:xfrm>
        </p:spPr>
        <p:txBody>
          <a:bodyPr/>
          <a:lstStyle/>
          <a:p>
            <a:pPr marL="139700" indent="0">
              <a:buNone/>
            </a:pPr>
            <a:r>
              <a:rPr lang="en-US" dirty="0">
                <a:solidFill>
                  <a:schemeClr val="bg2"/>
                </a:solidFill>
              </a:rPr>
              <a:t>Eric Jaynes was convicted of  </a:t>
            </a:r>
            <a:r>
              <a:rPr lang="en-US" dirty="0"/>
              <a:t>Sexual Abuse of Children and Sexual Assault of Youth Causing Injury.</a:t>
            </a:r>
          </a:p>
          <a:p>
            <a:pPr marL="139700" indent="0">
              <a:buNone/>
            </a:pPr>
            <a:endParaRPr lang="en-US" dirty="0">
              <a:solidFill>
                <a:schemeClr val="bg2"/>
              </a:solidFill>
            </a:endParaRPr>
          </a:p>
          <a:p>
            <a:pPr marL="139700" indent="0">
              <a:buNone/>
            </a:pPr>
            <a:r>
              <a:rPr lang="en-US" dirty="0">
                <a:solidFill>
                  <a:schemeClr val="bg2"/>
                </a:solidFill>
              </a:rPr>
              <a:t>Started talking with a 14-year-old female he knew via Facebook Messenger. </a:t>
            </a:r>
          </a:p>
          <a:p>
            <a:pPr marL="139700" indent="0">
              <a:buNone/>
            </a:pPr>
            <a:endParaRPr lang="en-US" dirty="0">
              <a:solidFill>
                <a:schemeClr val="bg2"/>
              </a:solidFill>
            </a:endParaRPr>
          </a:p>
          <a:p>
            <a:pPr marL="139700" indent="0">
              <a:buNone/>
            </a:pPr>
            <a:r>
              <a:rPr lang="en-US" dirty="0">
                <a:solidFill>
                  <a:schemeClr val="bg2"/>
                </a:solidFill>
              </a:rPr>
              <a:t>Sent her over one thousand messages in a 24-hour period before picking her up. </a:t>
            </a:r>
          </a:p>
          <a:p>
            <a:pPr marL="139700" indent="0">
              <a:buNone/>
            </a:pPr>
            <a:endParaRPr lang="en-US" dirty="0">
              <a:solidFill>
                <a:schemeClr val="bg2"/>
              </a:solidFill>
            </a:endParaRPr>
          </a:p>
          <a:p>
            <a:pPr marL="139700" indent="0">
              <a:buNone/>
            </a:pPr>
            <a:r>
              <a:rPr lang="en-US" dirty="0">
                <a:solidFill>
                  <a:schemeClr val="bg2"/>
                </a:solidFill>
              </a:rPr>
              <a:t>Took her back to his house, where he raped her and she self-reported a couple of </a:t>
            </a:r>
            <a:r>
              <a:rPr lang="en-US">
                <a:solidFill>
                  <a:schemeClr val="bg2"/>
                </a:solidFill>
              </a:rPr>
              <a:t>weeks later.</a:t>
            </a:r>
            <a:endParaRPr lang="en-US" dirty="0">
              <a:solidFill>
                <a:schemeClr val="bg2"/>
              </a:solidFill>
            </a:endParaRPr>
          </a:p>
        </p:txBody>
      </p:sp>
      <p:pic>
        <p:nvPicPr>
          <p:cNvPr id="3" name="Picture 2" descr="A black background with white text&#10;&#10;AI-generated content may be incorrect.">
            <a:extLst>
              <a:ext uri="{FF2B5EF4-FFF2-40B4-BE49-F238E27FC236}">
                <a16:creationId xmlns:a16="http://schemas.microsoft.com/office/drawing/2014/main" id="{188123F8-FC15-584C-752A-C02E77FE0B95}"/>
              </a:ext>
            </a:extLst>
          </p:cNvPr>
          <p:cNvPicPr>
            <a:picLocks noChangeAspect="1"/>
          </p:cNvPicPr>
          <p:nvPr/>
        </p:nvPicPr>
        <p:blipFill>
          <a:blip r:embed="rId3"/>
          <a:stretch>
            <a:fillRect/>
          </a:stretch>
        </p:blipFill>
        <p:spPr>
          <a:xfrm>
            <a:off x="0" y="440191"/>
            <a:ext cx="5662613" cy="1540143"/>
          </a:xfrm>
          <a:prstGeom prst="rect">
            <a:avLst/>
          </a:prstGeom>
        </p:spPr>
      </p:pic>
      <p:pic>
        <p:nvPicPr>
          <p:cNvPr id="6" name="Picture 5" descr="A person in glasses and a white shirt&#10;&#10;AI-generated content may be incorrect.">
            <a:extLst>
              <a:ext uri="{FF2B5EF4-FFF2-40B4-BE49-F238E27FC236}">
                <a16:creationId xmlns:a16="http://schemas.microsoft.com/office/drawing/2014/main" id="{2F170254-0A82-A44F-BD76-EB3797EC1FB4}"/>
              </a:ext>
            </a:extLst>
          </p:cNvPr>
          <p:cNvPicPr>
            <a:picLocks noChangeAspect="1"/>
          </p:cNvPicPr>
          <p:nvPr/>
        </p:nvPicPr>
        <p:blipFill>
          <a:blip r:embed="rId4"/>
          <a:stretch>
            <a:fillRect/>
          </a:stretch>
        </p:blipFill>
        <p:spPr>
          <a:xfrm>
            <a:off x="5662613" y="440191"/>
            <a:ext cx="3481387" cy="2445327"/>
          </a:xfrm>
          <a:prstGeom prst="rect">
            <a:avLst/>
          </a:prstGeom>
        </p:spPr>
      </p:pic>
    </p:spTree>
    <p:extLst>
      <p:ext uri="{BB962C8B-B14F-4D97-AF65-F5344CB8AC3E}">
        <p14:creationId xmlns:p14="http://schemas.microsoft.com/office/powerpoint/2010/main" val="3134633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710D05EC-E817-2684-8417-3ACC455CF24B}"/>
            </a:ext>
          </a:extLst>
        </p:cNvPr>
        <p:cNvGrpSpPr/>
        <p:nvPr/>
      </p:nvGrpSpPr>
      <p:grpSpPr>
        <a:xfrm>
          <a:off x="0" y="0"/>
          <a:ext cx="0" cy="0"/>
          <a:chOff x="0" y="0"/>
          <a:chExt cx="0" cy="0"/>
        </a:xfrm>
      </p:grpSpPr>
      <p:cxnSp>
        <p:nvCxnSpPr>
          <p:cNvPr id="7" name="Google Shape;234;p46">
            <a:extLst>
              <a:ext uri="{FF2B5EF4-FFF2-40B4-BE49-F238E27FC236}">
                <a16:creationId xmlns:a16="http://schemas.microsoft.com/office/drawing/2014/main" id="{6B8D0347-CA40-AB59-A3E9-D5AFA6C696C3}"/>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 name="Text Placeholder 26">
            <a:extLst>
              <a:ext uri="{FF2B5EF4-FFF2-40B4-BE49-F238E27FC236}">
                <a16:creationId xmlns:a16="http://schemas.microsoft.com/office/drawing/2014/main" id="{C271B06A-59E1-6A64-2072-9BB585339C71}"/>
              </a:ext>
            </a:extLst>
          </p:cNvPr>
          <p:cNvSpPr>
            <a:spLocks noGrp="1"/>
          </p:cNvSpPr>
          <p:nvPr>
            <p:ph type="body" idx="1"/>
          </p:nvPr>
        </p:nvSpPr>
        <p:spPr>
          <a:xfrm>
            <a:off x="0" y="1980334"/>
            <a:ext cx="5662613" cy="3014230"/>
          </a:xfrm>
        </p:spPr>
        <p:txBody>
          <a:bodyPr/>
          <a:lstStyle/>
          <a:p>
            <a:pPr marL="139700" indent="0">
              <a:buNone/>
            </a:pPr>
            <a:r>
              <a:rPr lang="en-US" dirty="0"/>
              <a:t>Betances and a 14-year-old Billings teen began communicating online. </a:t>
            </a:r>
          </a:p>
          <a:p>
            <a:pPr marL="139700" indent="0">
              <a:buNone/>
            </a:pPr>
            <a:endParaRPr lang="en-US" dirty="0"/>
          </a:p>
          <a:p>
            <a:pPr marL="139700" indent="0">
              <a:buNone/>
            </a:pPr>
            <a:r>
              <a:rPr lang="en-US" dirty="0"/>
              <a:t>Betances directed the teen to have sexual encounters with other men, record the encounters, and then send the photos and videos to him. </a:t>
            </a:r>
            <a:endParaRPr lang="en-US" dirty="0">
              <a:solidFill>
                <a:schemeClr val="bg2"/>
              </a:solidFill>
            </a:endParaRPr>
          </a:p>
          <a:p>
            <a:pPr marL="139700" indent="0">
              <a:buNone/>
            </a:pPr>
            <a:endParaRPr lang="en-US" dirty="0">
              <a:solidFill>
                <a:schemeClr val="bg2"/>
              </a:solidFill>
            </a:endParaRPr>
          </a:p>
          <a:p>
            <a:pPr marL="139700" indent="0">
              <a:buNone/>
            </a:pPr>
            <a:r>
              <a:rPr lang="en-US" dirty="0"/>
              <a:t>Betances paid for premium Bumble, a dating app, and created a profile for the teen. He and the teen used the app to find sexual partners for her.</a:t>
            </a:r>
            <a:endParaRPr lang="en-US" dirty="0">
              <a:solidFill>
                <a:schemeClr val="bg2"/>
              </a:solidFill>
            </a:endParaRPr>
          </a:p>
          <a:p>
            <a:pPr marL="139700" indent="0">
              <a:buNone/>
            </a:pPr>
            <a:endParaRPr lang="en-US" dirty="0">
              <a:solidFill>
                <a:schemeClr val="bg2"/>
              </a:solidFill>
            </a:endParaRPr>
          </a:p>
          <a:p>
            <a:pPr marL="139700" indent="0">
              <a:buNone/>
            </a:pPr>
            <a:endParaRPr lang="en-US" dirty="0">
              <a:solidFill>
                <a:schemeClr val="bg2"/>
              </a:solidFill>
            </a:endParaRPr>
          </a:p>
        </p:txBody>
      </p:sp>
      <p:pic>
        <p:nvPicPr>
          <p:cNvPr id="4" name="Picture 3">
            <a:extLst>
              <a:ext uri="{FF2B5EF4-FFF2-40B4-BE49-F238E27FC236}">
                <a16:creationId xmlns:a16="http://schemas.microsoft.com/office/drawing/2014/main" id="{98BCE8A8-9A3D-C00B-3775-D522770D18AA}"/>
              </a:ext>
            </a:extLst>
          </p:cNvPr>
          <p:cNvPicPr>
            <a:picLocks noChangeAspect="1"/>
          </p:cNvPicPr>
          <p:nvPr/>
        </p:nvPicPr>
        <p:blipFill>
          <a:blip r:embed="rId3"/>
          <a:stretch>
            <a:fillRect/>
          </a:stretch>
        </p:blipFill>
        <p:spPr>
          <a:xfrm>
            <a:off x="125033" y="544774"/>
            <a:ext cx="5412546" cy="1304808"/>
          </a:xfrm>
          <a:prstGeom prst="rect">
            <a:avLst/>
          </a:prstGeom>
        </p:spPr>
      </p:pic>
      <p:pic>
        <p:nvPicPr>
          <p:cNvPr id="10" name="Picture 9" descr="A person with long hair and beard&#10;&#10;AI-generated content may be incorrect.">
            <a:extLst>
              <a:ext uri="{FF2B5EF4-FFF2-40B4-BE49-F238E27FC236}">
                <a16:creationId xmlns:a16="http://schemas.microsoft.com/office/drawing/2014/main" id="{DAE4ADA1-5C2B-8498-7310-B249C7029884}"/>
              </a:ext>
            </a:extLst>
          </p:cNvPr>
          <p:cNvPicPr>
            <a:picLocks noChangeAspect="1"/>
          </p:cNvPicPr>
          <p:nvPr/>
        </p:nvPicPr>
        <p:blipFill>
          <a:blip r:embed="rId4"/>
          <a:stretch>
            <a:fillRect/>
          </a:stretch>
        </p:blipFill>
        <p:spPr>
          <a:xfrm>
            <a:off x="5662613" y="595746"/>
            <a:ext cx="3372343" cy="3479271"/>
          </a:xfrm>
          <a:prstGeom prst="rect">
            <a:avLst/>
          </a:prstGeom>
        </p:spPr>
      </p:pic>
    </p:spTree>
    <p:extLst>
      <p:ext uri="{BB962C8B-B14F-4D97-AF65-F5344CB8AC3E}">
        <p14:creationId xmlns:p14="http://schemas.microsoft.com/office/powerpoint/2010/main" val="60183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 calcmode="lin" valueType="num">
                                      <p:cBhvr additive="base">
                                        <p:cTn id="2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710043" y="2230083"/>
            <a:ext cx="3068700" cy="16076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Social Media</a:t>
            </a:r>
            <a:endParaRPr dirty="0"/>
          </a:p>
        </p:txBody>
      </p:sp>
      <p:cxnSp>
        <p:nvCxnSpPr>
          <p:cNvPr id="209" name="Google Shape;209;p43"/>
          <p:cNvCxnSpPr>
            <a:cxnSpLocks/>
          </p:cNvCxnSpPr>
          <p:nvPr/>
        </p:nvCxnSpPr>
        <p:spPr>
          <a:xfrm>
            <a:off x="3610750" y="2230083"/>
            <a:ext cx="0" cy="2023114"/>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19111973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12352A98-C84D-4D98-5EC0-87B32C566F1D}"/>
            </a:ext>
          </a:extLst>
        </p:cNvPr>
        <p:cNvGrpSpPr/>
        <p:nvPr/>
      </p:nvGrpSpPr>
      <p:grpSpPr>
        <a:xfrm>
          <a:off x="0" y="0"/>
          <a:ext cx="0" cy="0"/>
          <a:chOff x="0" y="0"/>
          <a:chExt cx="0" cy="0"/>
        </a:xfrm>
      </p:grpSpPr>
      <p:sp>
        <p:nvSpPr>
          <p:cNvPr id="27" name="Text Placeholder 26">
            <a:extLst>
              <a:ext uri="{FF2B5EF4-FFF2-40B4-BE49-F238E27FC236}">
                <a16:creationId xmlns:a16="http://schemas.microsoft.com/office/drawing/2014/main" id="{AE67AFF8-AC74-2F53-7F04-4D81EAF69FEC}"/>
              </a:ext>
            </a:extLst>
          </p:cNvPr>
          <p:cNvSpPr>
            <a:spLocks noGrp="1"/>
          </p:cNvSpPr>
          <p:nvPr>
            <p:ph type="body" idx="1"/>
          </p:nvPr>
        </p:nvSpPr>
        <p:spPr>
          <a:xfrm>
            <a:off x="-1" y="1117102"/>
            <a:ext cx="4718958" cy="478018"/>
          </a:xfrm>
        </p:spPr>
        <p:txBody>
          <a:bodyPr/>
          <a:lstStyle/>
          <a:p>
            <a:pPr marL="139700" indent="0">
              <a:buNone/>
            </a:pPr>
            <a:r>
              <a:rPr lang="en-US" dirty="0">
                <a:solidFill>
                  <a:schemeClr val="bg2"/>
                </a:solidFill>
              </a:rPr>
              <a:t>What happened </a:t>
            </a:r>
            <a:r>
              <a:rPr lang="en-US" dirty="0">
                <a:solidFill>
                  <a:schemeClr val="tx2"/>
                </a:solidFill>
              </a:rPr>
              <a:t>on this date?</a:t>
            </a:r>
            <a:endParaRPr lang="en-US" dirty="0">
              <a:solidFill>
                <a:schemeClr val="bg2"/>
              </a:solidFill>
            </a:endParaRPr>
          </a:p>
        </p:txBody>
      </p:sp>
      <p:sp>
        <p:nvSpPr>
          <p:cNvPr id="9" name="Google Shape;233;p46">
            <a:extLst>
              <a:ext uri="{FF2B5EF4-FFF2-40B4-BE49-F238E27FC236}">
                <a16:creationId xmlns:a16="http://schemas.microsoft.com/office/drawing/2014/main" id="{6295C634-03CF-FFC4-07D0-D9FB303D4B59}"/>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July 20, 1969</a:t>
            </a:r>
            <a:endParaRPr dirty="0"/>
          </a:p>
        </p:txBody>
      </p:sp>
      <p:cxnSp>
        <p:nvCxnSpPr>
          <p:cNvPr id="10" name="Google Shape;234;p46">
            <a:extLst>
              <a:ext uri="{FF2B5EF4-FFF2-40B4-BE49-F238E27FC236}">
                <a16:creationId xmlns:a16="http://schemas.microsoft.com/office/drawing/2014/main" id="{D29678B6-4493-49DC-29E7-1131FEF0C605}"/>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descr="A person standing on the moon with a flag&#10;&#10;Description automatically generated">
            <a:extLst>
              <a:ext uri="{FF2B5EF4-FFF2-40B4-BE49-F238E27FC236}">
                <a16:creationId xmlns:a16="http://schemas.microsoft.com/office/drawing/2014/main" id="{42019084-6CF7-8E3C-74B1-C3E44CE21511}"/>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81205A73-8E97-05D3-A94A-6C0E10A00762}"/>
              </a:ext>
            </a:extLst>
          </p:cNvPr>
          <p:cNvSpPr/>
          <p:nvPr/>
        </p:nvSpPr>
        <p:spPr>
          <a:xfrm>
            <a:off x="69199" y="89806"/>
            <a:ext cx="9003364" cy="4939393"/>
          </a:xfrm>
          <a:prstGeom prst="roundRect">
            <a:avLst/>
          </a:prstGeom>
          <a:solidFill>
            <a:schemeClr val="tx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Google Shape;171;p39">
            <a:extLst>
              <a:ext uri="{FF2B5EF4-FFF2-40B4-BE49-F238E27FC236}">
                <a16:creationId xmlns:a16="http://schemas.microsoft.com/office/drawing/2014/main" id="{8D64996E-B535-FB7D-FB40-1A91949207F4}"/>
              </a:ext>
            </a:extLst>
          </p:cNvPr>
          <p:cNvSpPr txBox="1">
            <a:spLocks/>
          </p:cNvSpPr>
          <p:nvPr/>
        </p:nvSpPr>
        <p:spPr>
          <a:xfrm>
            <a:off x="69200" y="728688"/>
            <a:ext cx="9005600" cy="1843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pPr marL="171450" indent="-171450">
              <a:spcAft>
                <a:spcPts val="1600"/>
              </a:spcAft>
            </a:pPr>
            <a:r>
              <a:rPr lang="en-US" b="1" dirty="0">
                <a:solidFill>
                  <a:schemeClr val="tx2"/>
                </a:solidFill>
              </a:rPr>
              <a:t>On July 20, 1969, the Apollo 11 guided Neil Armstrong and Buzz Aldrin </a:t>
            </a:r>
            <a:r>
              <a:rPr lang="en-US" b="1" dirty="0">
                <a:solidFill>
                  <a:schemeClr val="bg2"/>
                </a:solidFill>
              </a:rPr>
              <a:t>across 221,000 miles of space </a:t>
            </a:r>
            <a:r>
              <a:rPr lang="en-US" b="1" dirty="0">
                <a:solidFill>
                  <a:schemeClr val="tx2"/>
                </a:solidFill>
              </a:rPr>
              <a:t>to land humans on the moon for the first time.</a:t>
            </a:r>
          </a:p>
          <a:p>
            <a:pPr marL="171450" indent="-171450">
              <a:spcAft>
                <a:spcPts val="1600"/>
              </a:spcAft>
            </a:pPr>
            <a:r>
              <a:rPr lang="en-US" b="1" dirty="0">
                <a:solidFill>
                  <a:schemeClr val="tx2"/>
                </a:solidFill>
              </a:rPr>
              <a:t>A pocket calculator, or even a USB-C charger </a:t>
            </a:r>
            <a:r>
              <a:rPr lang="en-US" b="1" dirty="0">
                <a:solidFill>
                  <a:schemeClr val="bg2"/>
                </a:solidFill>
              </a:rPr>
              <a:t>has more computing power </a:t>
            </a:r>
            <a:r>
              <a:rPr lang="en-US" b="1" dirty="0">
                <a:solidFill>
                  <a:schemeClr val="tx2"/>
                </a:solidFill>
              </a:rPr>
              <a:t>than the computer used to send the Apollo 11 to the moon.</a:t>
            </a:r>
          </a:p>
          <a:p>
            <a:pPr marL="171450" indent="-171450">
              <a:spcAft>
                <a:spcPts val="1600"/>
              </a:spcAft>
            </a:pPr>
            <a:r>
              <a:rPr lang="en-US" b="1" dirty="0">
                <a:solidFill>
                  <a:schemeClr val="tx2"/>
                </a:solidFill>
              </a:rPr>
              <a:t>Your smartphones? They could guide </a:t>
            </a:r>
            <a:r>
              <a:rPr lang="en-US" b="1" dirty="0">
                <a:solidFill>
                  <a:schemeClr val="bg2"/>
                </a:solidFill>
              </a:rPr>
              <a:t>120,000,000 Apollo 11s to the moon at the same time.</a:t>
            </a:r>
          </a:p>
          <a:p>
            <a:pPr marL="171450" indent="-171450">
              <a:spcAft>
                <a:spcPts val="1600"/>
              </a:spcAft>
            </a:pPr>
            <a:r>
              <a:rPr lang="en-US" b="1" dirty="0">
                <a:solidFill>
                  <a:schemeClr val="tx2"/>
                </a:solidFill>
              </a:rPr>
              <a:t>Average age a child gets their first smartphone? </a:t>
            </a:r>
            <a:r>
              <a:rPr lang="en-US" b="1" dirty="0">
                <a:solidFill>
                  <a:schemeClr val="bg2"/>
                </a:solidFill>
              </a:rPr>
              <a:t>Seven.</a:t>
            </a:r>
          </a:p>
          <a:p>
            <a:pPr marL="171450" indent="-171450">
              <a:spcAft>
                <a:spcPts val="1600"/>
              </a:spcAft>
            </a:pPr>
            <a:r>
              <a:rPr lang="en-US" b="1" dirty="0">
                <a:solidFill>
                  <a:schemeClr val="tx2"/>
                </a:solidFill>
              </a:rPr>
              <a:t>We’re trusting </a:t>
            </a:r>
            <a:r>
              <a:rPr lang="en-US" b="1" dirty="0">
                <a:solidFill>
                  <a:schemeClr val="bg2"/>
                </a:solidFill>
              </a:rPr>
              <a:t>seven-year-olds</a:t>
            </a:r>
            <a:r>
              <a:rPr lang="en-US" b="1" dirty="0">
                <a:solidFill>
                  <a:schemeClr val="tx2"/>
                </a:solidFill>
              </a:rPr>
              <a:t> with </a:t>
            </a:r>
            <a:r>
              <a:rPr lang="en-US" b="1" dirty="0">
                <a:solidFill>
                  <a:schemeClr val="bg2"/>
                </a:solidFill>
              </a:rPr>
              <a:t>supercomputers that have </a:t>
            </a:r>
            <a:r>
              <a:rPr lang="en-US" b="1" dirty="0">
                <a:solidFill>
                  <a:schemeClr val="tx2"/>
                </a:solidFill>
              </a:rPr>
              <a:t>near unlimited </a:t>
            </a:r>
            <a:r>
              <a:rPr lang="en-US" b="1" dirty="0">
                <a:solidFill>
                  <a:schemeClr val="bg2"/>
                </a:solidFill>
              </a:rPr>
              <a:t>internet access.</a:t>
            </a:r>
          </a:p>
        </p:txBody>
      </p:sp>
      <p:sp>
        <p:nvSpPr>
          <p:cNvPr id="7" name="Google Shape;233;p46">
            <a:extLst>
              <a:ext uri="{FF2B5EF4-FFF2-40B4-BE49-F238E27FC236}">
                <a16:creationId xmlns:a16="http://schemas.microsoft.com/office/drawing/2014/main" id="{2031F3DD-C1EB-2E5E-5B9E-F2D7D42E590C}"/>
              </a:ext>
            </a:extLst>
          </p:cNvPr>
          <p:cNvSpPr txBox="1">
            <a:spLocks/>
          </p:cNvSpPr>
          <p:nvPr/>
        </p:nvSpPr>
        <p:spPr>
          <a:xfrm>
            <a:off x="936263" y="240171"/>
            <a:ext cx="4629300"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Facts</a:t>
            </a:r>
          </a:p>
        </p:txBody>
      </p:sp>
      <p:cxnSp>
        <p:nvCxnSpPr>
          <p:cNvPr id="8" name="Google Shape;234;p46">
            <a:extLst>
              <a:ext uri="{FF2B5EF4-FFF2-40B4-BE49-F238E27FC236}">
                <a16:creationId xmlns:a16="http://schemas.microsoft.com/office/drawing/2014/main" id="{C4B2F879-1C39-5BF9-FA89-6462724F0377}"/>
              </a:ext>
            </a:extLst>
          </p:cNvPr>
          <p:cNvCxnSpPr>
            <a:cxnSpLocks/>
          </p:cNvCxnSpPr>
          <p:nvPr/>
        </p:nvCxnSpPr>
        <p:spPr>
          <a:xfrm>
            <a:off x="1023963" y="209168"/>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pSp>
        <p:nvGrpSpPr>
          <p:cNvPr id="11" name="Google Shape;10433;p79">
            <a:extLst>
              <a:ext uri="{FF2B5EF4-FFF2-40B4-BE49-F238E27FC236}">
                <a16:creationId xmlns:a16="http://schemas.microsoft.com/office/drawing/2014/main" id="{A52A0D3E-53F5-F740-37D2-FFE978B6D1FA}"/>
              </a:ext>
            </a:extLst>
          </p:cNvPr>
          <p:cNvGrpSpPr/>
          <p:nvPr/>
        </p:nvGrpSpPr>
        <p:grpSpPr>
          <a:xfrm>
            <a:off x="4316824" y="3583399"/>
            <a:ext cx="510352" cy="1045502"/>
            <a:chOff x="2656082" y="2287427"/>
            <a:chExt cx="207582" cy="359594"/>
          </a:xfrm>
        </p:grpSpPr>
        <p:sp>
          <p:nvSpPr>
            <p:cNvPr id="12" name="Google Shape;10434;p79">
              <a:extLst>
                <a:ext uri="{FF2B5EF4-FFF2-40B4-BE49-F238E27FC236}">
                  <a16:creationId xmlns:a16="http://schemas.microsoft.com/office/drawing/2014/main" id="{4C8301D2-48F9-CCA0-D2F2-78C0610A3D32}"/>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35;p79">
              <a:extLst>
                <a:ext uri="{FF2B5EF4-FFF2-40B4-BE49-F238E27FC236}">
                  <a16:creationId xmlns:a16="http://schemas.microsoft.com/office/drawing/2014/main" id="{950A13E4-05FD-8C05-3D76-6DEDCF812167}"/>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36;p79">
              <a:extLst>
                <a:ext uri="{FF2B5EF4-FFF2-40B4-BE49-F238E27FC236}">
                  <a16:creationId xmlns:a16="http://schemas.microsoft.com/office/drawing/2014/main" id="{CED8E7C3-24A9-03EC-AC3F-02F92F151D07}"/>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37;p79">
              <a:extLst>
                <a:ext uri="{FF2B5EF4-FFF2-40B4-BE49-F238E27FC236}">
                  <a16:creationId xmlns:a16="http://schemas.microsoft.com/office/drawing/2014/main" id="{5AB7AB90-E45F-4AEC-1F71-5ABAA2B03359}"/>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746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calcmode="lin" valueType="num">
                                      <p:cBhvr additive="base">
                                        <p:cTn id="4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 calcmode="lin" valueType="num">
                                      <p:cBhvr additive="base">
                                        <p:cTn id="4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 calcmode="lin" valueType="num">
                                      <p:cBhvr additive="base">
                                        <p:cTn id="5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 calcmode="lin" valueType="num">
                                      <p:cBhvr additive="base">
                                        <p:cTn id="6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9" grpId="0"/>
      <p:bldP spid="4" grpId="0" animBg="1"/>
      <p:bldP spid="5" grpId="0" uiExpand="1"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938500" y="445025"/>
            <a:ext cx="509381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Social Media and Children</a:t>
            </a:r>
            <a:endParaRPr dirty="0"/>
          </a:p>
        </p:txBody>
      </p:sp>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0" y="1117102"/>
            <a:ext cx="4289990" cy="424934"/>
          </a:xfrm>
        </p:spPr>
        <p:txBody>
          <a:bodyPr/>
          <a:lstStyle/>
          <a:p>
            <a:pPr marL="139700" indent="0">
              <a:buNone/>
            </a:pPr>
            <a:r>
              <a:rPr lang="en-US" dirty="0">
                <a:solidFill>
                  <a:schemeClr val="bg2"/>
                </a:solidFill>
              </a:rPr>
              <a:t>90% of </a:t>
            </a:r>
            <a:r>
              <a:rPr lang="en-US" dirty="0">
                <a:solidFill>
                  <a:schemeClr val="tx2"/>
                </a:solidFill>
              </a:rPr>
              <a:t>teenagers</a:t>
            </a:r>
            <a:r>
              <a:rPr lang="en-US" dirty="0">
                <a:solidFill>
                  <a:schemeClr val="bg2"/>
                </a:solidFill>
              </a:rPr>
              <a:t> aged 13-17 report using social media.</a:t>
            </a:r>
          </a:p>
          <a:p>
            <a:pPr marL="139700" indent="0">
              <a:buNone/>
            </a:pPr>
            <a:endParaRPr lang="en-US" dirty="0">
              <a:solidFill>
                <a:schemeClr val="bg2"/>
              </a:solidFill>
            </a:endParaRPr>
          </a:p>
          <a:p>
            <a:pPr marL="139700" indent="0">
              <a:buNone/>
            </a:pPr>
            <a:r>
              <a:rPr lang="en-US" dirty="0">
                <a:solidFill>
                  <a:schemeClr val="bg2"/>
                </a:solidFill>
              </a:rPr>
              <a:t>20% of </a:t>
            </a:r>
            <a:r>
              <a:rPr lang="en-US" dirty="0">
                <a:solidFill>
                  <a:schemeClr val="tx2"/>
                </a:solidFill>
              </a:rPr>
              <a:t>children</a:t>
            </a:r>
            <a:r>
              <a:rPr lang="en-US" dirty="0">
                <a:solidFill>
                  <a:schemeClr val="bg2"/>
                </a:solidFill>
              </a:rPr>
              <a:t> aged 9-12 report using social media – and 76% of their </a:t>
            </a:r>
            <a:r>
              <a:rPr lang="en-US" dirty="0">
                <a:solidFill>
                  <a:schemeClr val="tx2"/>
                </a:solidFill>
              </a:rPr>
              <a:t>parents</a:t>
            </a:r>
            <a:r>
              <a:rPr lang="en-US" dirty="0">
                <a:solidFill>
                  <a:schemeClr val="bg2"/>
                </a:solidFill>
              </a:rPr>
              <a:t> helped them gain access.</a:t>
            </a:r>
          </a:p>
          <a:p>
            <a:pPr marL="139700" indent="0">
              <a:buNone/>
            </a:pPr>
            <a:endParaRPr lang="en-US" dirty="0">
              <a:solidFill>
                <a:schemeClr val="bg2"/>
              </a:solidFill>
            </a:endParaRPr>
          </a:p>
          <a:p>
            <a:pPr marL="139700" indent="0">
              <a:buNone/>
            </a:pPr>
            <a:r>
              <a:rPr lang="en-US" dirty="0">
                <a:solidFill>
                  <a:schemeClr val="bg2"/>
                </a:solidFill>
              </a:rPr>
              <a:t>Most popular? </a:t>
            </a:r>
            <a:r>
              <a:rPr lang="en-US" dirty="0">
                <a:solidFill>
                  <a:schemeClr val="tx2"/>
                </a:solidFill>
              </a:rPr>
              <a:t>TikTok, Instagram, Snapchat.</a:t>
            </a:r>
          </a:p>
          <a:p>
            <a:pPr marL="139700" indent="0">
              <a:buNone/>
            </a:pPr>
            <a:endParaRPr lang="en-US" dirty="0">
              <a:solidFill>
                <a:schemeClr val="bg2"/>
              </a:solidFill>
            </a:endParaRPr>
          </a:p>
          <a:p>
            <a:pPr marL="139700" indent="0">
              <a:buNone/>
            </a:pPr>
            <a:r>
              <a:rPr lang="en-US" dirty="0">
                <a:solidFill>
                  <a:schemeClr val="bg2"/>
                </a:solidFill>
              </a:rPr>
              <a:t>33% of </a:t>
            </a:r>
            <a:r>
              <a:rPr lang="en-US" dirty="0">
                <a:solidFill>
                  <a:schemeClr val="tx2"/>
                </a:solidFill>
              </a:rPr>
              <a:t>internet sex crimes </a:t>
            </a:r>
            <a:r>
              <a:rPr lang="en-US" dirty="0">
                <a:solidFill>
                  <a:schemeClr val="bg2"/>
                </a:solidFill>
              </a:rPr>
              <a:t>involved social media.</a:t>
            </a:r>
          </a:p>
          <a:p>
            <a:pPr marL="139700" indent="0">
              <a:buNone/>
            </a:pPr>
            <a:endParaRPr lang="en-US" dirty="0">
              <a:solidFill>
                <a:schemeClr val="bg2"/>
              </a:solidFill>
            </a:endParaRPr>
          </a:p>
          <a:p>
            <a:pPr marL="139700" indent="0">
              <a:buNone/>
            </a:pPr>
            <a:r>
              <a:rPr lang="en-US" dirty="0">
                <a:solidFill>
                  <a:schemeClr val="bg2"/>
                </a:solidFill>
              </a:rPr>
              <a:t>81% of internet initiated sex crimes involving </a:t>
            </a:r>
            <a:r>
              <a:rPr lang="en-US" dirty="0">
                <a:solidFill>
                  <a:schemeClr val="tx2"/>
                </a:solidFill>
              </a:rPr>
              <a:t>social media and children </a:t>
            </a:r>
            <a:r>
              <a:rPr lang="en-US" dirty="0">
                <a:solidFill>
                  <a:schemeClr val="bg2"/>
                </a:solidFill>
              </a:rPr>
              <a:t>result in a</a:t>
            </a:r>
            <a:r>
              <a:rPr lang="en-US" b="1" dirty="0">
                <a:solidFill>
                  <a:schemeClr val="bg2"/>
                </a:solidFill>
              </a:rPr>
              <a:t> </a:t>
            </a:r>
            <a:r>
              <a:rPr lang="en-US" b="1" dirty="0">
                <a:solidFill>
                  <a:schemeClr val="tx2"/>
                </a:solidFill>
              </a:rPr>
              <a:t>face-to-face meeting.</a:t>
            </a:r>
          </a:p>
          <a:p>
            <a:pPr marL="139700" indent="0">
              <a:buNone/>
            </a:pPr>
            <a:endParaRPr lang="en-US" b="1" dirty="0">
              <a:solidFill>
                <a:schemeClr val="bg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4" name="Picture 3">
            <a:extLst>
              <a:ext uri="{FF2B5EF4-FFF2-40B4-BE49-F238E27FC236}">
                <a16:creationId xmlns:a16="http://schemas.microsoft.com/office/drawing/2014/main" id="{E642B730-D3D0-A6B3-FB90-FB8EE4E03D34}"/>
              </a:ext>
            </a:extLst>
          </p:cNvPr>
          <p:cNvPicPr>
            <a:picLocks noChangeAspect="1"/>
          </p:cNvPicPr>
          <p:nvPr/>
        </p:nvPicPr>
        <p:blipFill>
          <a:blip r:embed="rId3"/>
          <a:stretch>
            <a:fillRect/>
          </a:stretch>
        </p:blipFill>
        <p:spPr>
          <a:xfrm>
            <a:off x="4495593" y="1125824"/>
            <a:ext cx="4486482" cy="2993707"/>
          </a:xfrm>
          <a:prstGeom prst="rect">
            <a:avLst/>
          </a:prstGeom>
        </p:spPr>
      </p:pic>
    </p:spTree>
    <p:extLst>
      <p:ext uri="{BB962C8B-B14F-4D97-AF65-F5344CB8AC3E}">
        <p14:creationId xmlns:p14="http://schemas.microsoft.com/office/powerpoint/2010/main" val="308764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xEl>
                                              <p:pRg st="4" end="4"/>
                                            </p:txEl>
                                          </p:spTgt>
                                        </p:tgtEl>
                                        <p:attrNameLst>
                                          <p:attrName>style.visibility</p:attrName>
                                        </p:attrNameLst>
                                      </p:cBhvr>
                                      <p:to>
                                        <p:strVal val="visible"/>
                                      </p:to>
                                    </p:set>
                                    <p:animEffect transition="in" filter="fade">
                                      <p:cBhvr>
                                        <p:cTn id="29" dur="500"/>
                                        <p:tgtEl>
                                          <p:spTgt spid="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xEl>
                                              <p:pRg st="6" end="6"/>
                                            </p:txEl>
                                          </p:spTgt>
                                        </p:tgtEl>
                                        <p:attrNameLst>
                                          <p:attrName>style.visibility</p:attrName>
                                        </p:attrNameLst>
                                      </p:cBhvr>
                                      <p:to>
                                        <p:strVal val="visible"/>
                                      </p:to>
                                    </p:set>
                                    <p:animEffect transition="in" filter="fade">
                                      <p:cBhvr>
                                        <p:cTn id="34" dur="500"/>
                                        <p:tgtEl>
                                          <p:spTgt spid="2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xEl>
                                              <p:pRg st="8" end="8"/>
                                            </p:txEl>
                                          </p:spTgt>
                                        </p:tgtEl>
                                        <p:attrNameLst>
                                          <p:attrName>style.visibility</p:attrName>
                                        </p:attrNameLst>
                                      </p:cBhvr>
                                      <p:to>
                                        <p:strVal val="visible"/>
                                      </p:to>
                                    </p:set>
                                    <p:animEffect transition="in" filter="fade">
                                      <p:cBhvr>
                                        <p:cTn id="39"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C9CB2A64-3AE5-6F39-8740-6EC38D4B4F52}"/>
            </a:ext>
          </a:extLst>
        </p:cNvPr>
        <p:cNvGrpSpPr/>
        <p:nvPr/>
      </p:nvGrpSpPr>
      <p:grpSpPr>
        <a:xfrm>
          <a:off x="0" y="0"/>
          <a:ext cx="0" cy="0"/>
          <a:chOff x="0" y="0"/>
          <a:chExt cx="0" cy="0"/>
        </a:xfrm>
      </p:grpSpPr>
      <p:sp>
        <p:nvSpPr>
          <p:cNvPr id="233" name="Google Shape;233;p46">
            <a:extLst>
              <a:ext uri="{FF2B5EF4-FFF2-40B4-BE49-F238E27FC236}">
                <a16:creationId xmlns:a16="http://schemas.microsoft.com/office/drawing/2014/main" id="{C73F5788-2F37-E6F4-399D-9870E5109FB4}"/>
              </a:ext>
            </a:extLst>
          </p:cNvPr>
          <p:cNvSpPr txBox="1">
            <a:spLocks noGrp="1"/>
          </p:cNvSpPr>
          <p:nvPr>
            <p:ph type="title"/>
          </p:nvPr>
        </p:nvSpPr>
        <p:spPr>
          <a:xfrm>
            <a:off x="938500" y="445025"/>
            <a:ext cx="6001016"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darker side of Social Media</a:t>
            </a:r>
            <a:endParaRPr dirty="0"/>
          </a:p>
        </p:txBody>
      </p:sp>
      <p:sp>
        <p:nvSpPr>
          <p:cNvPr id="27" name="Text Placeholder 26">
            <a:extLst>
              <a:ext uri="{FF2B5EF4-FFF2-40B4-BE49-F238E27FC236}">
                <a16:creationId xmlns:a16="http://schemas.microsoft.com/office/drawing/2014/main" id="{35AD35F2-1AA3-2035-C6A7-CF63B868F3FC}"/>
              </a:ext>
            </a:extLst>
          </p:cNvPr>
          <p:cNvSpPr>
            <a:spLocks noGrp="1"/>
          </p:cNvSpPr>
          <p:nvPr>
            <p:ph type="body" idx="1"/>
          </p:nvPr>
        </p:nvSpPr>
        <p:spPr>
          <a:xfrm>
            <a:off x="-1" y="1117102"/>
            <a:ext cx="8304415" cy="424934"/>
          </a:xfrm>
        </p:spPr>
        <p:txBody>
          <a:bodyPr/>
          <a:lstStyle/>
          <a:p>
            <a:r>
              <a:rPr lang="en-US" dirty="0">
                <a:solidFill>
                  <a:schemeClr val="bg2"/>
                </a:solidFill>
              </a:rPr>
              <a:t>“Face card” comparisons harms self-esteem and contributes to body image issues.</a:t>
            </a:r>
          </a:p>
          <a:p>
            <a:endParaRPr lang="en-US" dirty="0">
              <a:solidFill>
                <a:schemeClr val="bg2"/>
              </a:solidFill>
            </a:endParaRPr>
          </a:p>
          <a:p>
            <a:r>
              <a:rPr lang="en-US" dirty="0">
                <a:solidFill>
                  <a:schemeClr val="bg2"/>
                </a:solidFill>
              </a:rPr>
              <a:t>A study involving American teens aged 12-15 showed that those exceeding three hours of daily social media use had twice the risk of negative mental health outcomes.</a:t>
            </a:r>
          </a:p>
          <a:p>
            <a:endParaRPr lang="en-US" dirty="0">
              <a:solidFill>
                <a:schemeClr val="bg2"/>
              </a:solidFill>
            </a:endParaRPr>
          </a:p>
          <a:p>
            <a:r>
              <a:rPr lang="en-US" dirty="0">
                <a:solidFill>
                  <a:schemeClr val="bg2"/>
                </a:solidFill>
              </a:rPr>
              <a:t>Algorithms can facilitate the growth of self-harm networks or other harmful media.</a:t>
            </a:r>
          </a:p>
          <a:p>
            <a:endParaRPr lang="en-US" b="1" dirty="0">
              <a:solidFill>
                <a:schemeClr val="bg2"/>
              </a:solidFill>
            </a:endParaRPr>
          </a:p>
          <a:p>
            <a:r>
              <a:rPr lang="en-US" b="1" dirty="0">
                <a:solidFill>
                  <a:schemeClr val="bg2"/>
                </a:solidFill>
              </a:rPr>
              <a:t>Lastly?</a:t>
            </a:r>
          </a:p>
          <a:p>
            <a:pPr marL="139700" indent="0">
              <a:buNone/>
            </a:pPr>
            <a:endParaRPr lang="en-US" b="1" dirty="0">
              <a:solidFill>
                <a:schemeClr val="tx2"/>
              </a:solidFill>
            </a:endParaRPr>
          </a:p>
          <a:p>
            <a:pPr marL="139700" indent="0">
              <a:buNone/>
            </a:pP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a:extLst>
              <a:ext uri="{FF2B5EF4-FFF2-40B4-BE49-F238E27FC236}">
                <a16:creationId xmlns:a16="http://schemas.microsoft.com/office/drawing/2014/main" id="{810FCA1C-1986-07D0-E0D9-0267FD12CCE1}"/>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TextBox 2">
            <a:extLst>
              <a:ext uri="{FF2B5EF4-FFF2-40B4-BE49-F238E27FC236}">
                <a16:creationId xmlns:a16="http://schemas.microsoft.com/office/drawing/2014/main" id="{E9E712B3-6161-E913-07D5-EEFAF2341354}"/>
              </a:ext>
            </a:extLst>
          </p:cNvPr>
          <p:cNvSpPr txBox="1"/>
          <p:nvPr/>
        </p:nvSpPr>
        <p:spPr>
          <a:xfrm>
            <a:off x="488373" y="3447576"/>
            <a:ext cx="5629794" cy="830997"/>
          </a:xfrm>
          <a:prstGeom prst="rect">
            <a:avLst/>
          </a:prstGeom>
          <a:noFill/>
        </p:spPr>
        <p:txBody>
          <a:bodyPr wrap="square">
            <a:spAutoFit/>
          </a:bodyPr>
          <a:lstStyle/>
          <a:p>
            <a:r>
              <a:rPr lang="en-US" sz="2400" dirty="0">
                <a:solidFill>
                  <a:schemeClr val="tx2"/>
                </a:solidFill>
                <a:latin typeface="Montserrat" panose="00000500000000000000" pitchFamily="2" charset="0"/>
              </a:rPr>
              <a:t>There are some weird people on social media.</a:t>
            </a:r>
          </a:p>
        </p:txBody>
      </p:sp>
      <p:pic>
        <p:nvPicPr>
          <p:cNvPr id="2" name="Picture 1">
            <a:extLst>
              <a:ext uri="{FF2B5EF4-FFF2-40B4-BE49-F238E27FC236}">
                <a16:creationId xmlns:a16="http://schemas.microsoft.com/office/drawing/2014/main" id="{A64D95C8-10EB-7140-5FE4-91A42DE79556}"/>
              </a:ext>
            </a:extLst>
          </p:cNvPr>
          <p:cNvPicPr>
            <a:picLocks noChangeAspect="1"/>
          </p:cNvPicPr>
          <p:nvPr/>
        </p:nvPicPr>
        <p:blipFill>
          <a:blip r:embed="rId3"/>
          <a:stretch>
            <a:fillRect/>
          </a:stretch>
        </p:blipFill>
        <p:spPr>
          <a:xfrm>
            <a:off x="1355863" y="1018551"/>
            <a:ext cx="6432274" cy="3710927"/>
          </a:xfrm>
          <a:prstGeom prst="rect">
            <a:avLst/>
          </a:prstGeom>
        </p:spPr>
      </p:pic>
    </p:spTree>
    <p:extLst>
      <p:ext uri="{BB962C8B-B14F-4D97-AF65-F5344CB8AC3E}">
        <p14:creationId xmlns:p14="http://schemas.microsoft.com/office/powerpoint/2010/main" val="26208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animEffect transition="in" filter="fade">
                                      <p:cBhvr>
                                        <p:cTn id="31" dur="500"/>
                                        <p:tgtEl>
                                          <p:spTgt spid="27">
                                            <p:txEl>
                                              <p:pRg st="6" end="6"/>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BAEB6710-0B59-7C8B-2300-E27F654C5094}"/>
            </a:ext>
          </a:extLst>
        </p:cNvPr>
        <p:cNvGrpSpPr/>
        <p:nvPr/>
      </p:nvGrpSpPr>
      <p:grpSpPr>
        <a:xfrm>
          <a:off x="0" y="0"/>
          <a:ext cx="0" cy="0"/>
          <a:chOff x="0" y="0"/>
          <a:chExt cx="0" cy="0"/>
        </a:xfrm>
      </p:grpSpPr>
      <p:sp>
        <p:nvSpPr>
          <p:cNvPr id="233" name="Google Shape;233;p46">
            <a:extLst>
              <a:ext uri="{FF2B5EF4-FFF2-40B4-BE49-F238E27FC236}">
                <a16:creationId xmlns:a16="http://schemas.microsoft.com/office/drawing/2014/main" id="{C1AA8F98-D198-3675-C001-D76B64DAD6EB}"/>
              </a:ext>
            </a:extLst>
          </p:cNvPr>
          <p:cNvSpPr txBox="1">
            <a:spLocks noGrp="1"/>
          </p:cNvSpPr>
          <p:nvPr>
            <p:ph type="title"/>
          </p:nvPr>
        </p:nvSpPr>
        <p:spPr>
          <a:xfrm>
            <a:off x="938500" y="445025"/>
            <a:ext cx="6001016"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Let’s talk about that…</a:t>
            </a:r>
            <a:endParaRPr dirty="0"/>
          </a:p>
        </p:txBody>
      </p:sp>
      <p:sp>
        <p:nvSpPr>
          <p:cNvPr id="27" name="Text Placeholder 26">
            <a:extLst>
              <a:ext uri="{FF2B5EF4-FFF2-40B4-BE49-F238E27FC236}">
                <a16:creationId xmlns:a16="http://schemas.microsoft.com/office/drawing/2014/main" id="{327A274B-E75C-035D-95C5-6A726A87A3B0}"/>
              </a:ext>
            </a:extLst>
          </p:cNvPr>
          <p:cNvSpPr>
            <a:spLocks noGrp="1"/>
          </p:cNvSpPr>
          <p:nvPr>
            <p:ph type="body" idx="1"/>
          </p:nvPr>
        </p:nvSpPr>
        <p:spPr>
          <a:xfrm>
            <a:off x="0" y="1117102"/>
            <a:ext cx="6716684" cy="424934"/>
          </a:xfrm>
        </p:spPr>
        <p:txBody>
          <a:bodyPr/>
          <a:lstStyle/>
          <a:p>
            <a:r>
              <a:rPr lang="en-US" dirty="0">
                <a:solidFill>
                  <a:schemeClr val="bg2"/>
                </a:solidFill>
              </a:rPr>
              <a:t>Your children are </a:t>
            </a:r>
            <a:r>
              <a:rPr lang="en-US" dirty="0">
                <a:solidFill>
                  <a:schemeClr val="tx2"/>
                </a:solidFill>
              </a:rPr>
              <a:t>sponges,</a:t>
            </a:r>
            <a:r>
              <a:rPr lang="en-US" dirty="0">
                <a:solidFill>
                  <a:schemeClr val="bg2"/>
                </a:solidFill>
              </a:rPr>
              <a:t> and these are not the kind of people you want teaching them about </a:t>
            </a:r>
            <a:r>
              <a:rPr lang="en-US" dirty="0">
                <a:solidFill>
                  <a:schemeClr val="tx2"/>
                </a:solidFill>
              </a:rPr>
              <a:t>intimacy and sex.</a:t>
            </a:r>
          </a:p>
          <a:p>
            <a:endParaRPr lang="en-US" b="1" dirty="0">
              <a:solidFill>
                <a:schemeClr val="bg2"/>
              </a:solidFill>
            </a:endParaRPr>
          </a:p>
          <a:p>
            <a:r>
              <a:rPr lang="en-US" b="1" dirty="0">
                <a:solidFill>
                  <a:schemeClr val="bg2"/>
                </a:solidFill>
              </a:rPr>
              <a:t>… But they are, if you are not paying attention to the platforms your children are on.</a:t>
            </a:r>
          </a:p>
          <a:p>
            <a:endParaRPr lang="en-US" b="1" dirty="0">
              <a:solidFill>
                <a:schemeClr val="bg2"/>
              </a:solidFill>
            </a:endParaRPr>
          </a:p>
          <a:p>
            <a:r>
              <a:rPr lang="en-US" dirty="0">
                <a:solidFill>
                  <a:schemeClr val="bg2"/>
                </a:solidFill>
              </a:rPr>
              <a:t>When </a:t>
            </a:r>
            <a:r>
              <a:rPr lang="en-US" dirty="0">
                <a:solidFill>
                  <a:schemeClr val="tx2"/>
                </a:solidFill>
              </a:rPr>
              <a:t>a gap in knowledge </a:t>
            </a:r>
            <a:r>
              <a:rPr lang="en-US" dirty="0">
                <a:solidFill>
                  <a:schemeClr val="bg2"/>
                </a:solidFill>
              </a:rPr>
              <a:t>exists, children will fill it with the </a:t>
            </a:r>
            <a:r>
              <a:rPr lang="en-US" dirty="0">
                <a:solidFill>
                  <a:schemeClr val="tx2"/>
                </a:solidFill>
              </a:rPr>
              <a:t>first piece of information </a:t>
            </a:r>
            <a:r>
              <a:rPr lang="en-US" dirty="0">
                <a:solidFill>
                  <a:schemeClr val="bg2"/>
                </a:solidFill>
              </a:rPr>
              <a:t>they find related to the topic. At that point, it is </a:t>
            </a:r>
            <a:r>
              <a:rPr lang="en-US" dirty="0">
                <a:solidFill>
                  <a:schemeClr val="tx2"/>
                </a:solidFill>
              </a:rPr>
              <a:t>entrenched, </a:t>
            </a:r>
            <a:r>
              <a:rPr lang="en-US" dirty="0">
                <a:solidFill>
                  <a:schemeClr val="bg2"/>
                </a:solidFill>
              </a:rPr>
              <a:t>and everything else must fight against it.</a:t>
            </a:r>
          </a:p>
          <a:p>
            <a:endParaRPr lang="en-US" dirty="0">
              <a:solidFill>
                <a:schemeClr val="bg2"/>
              </a:solidFill>
            </a:endParaRPr>
          </a:p>
          <a:p>
            <a:r>
              <a:rPr lang="en-US" dirty="0">
                <a:solidFill>
                  <a:schemeClr val="bg2"/>
                </a:solidFill>
              </a:rPr>
              <a:t>This means – </a:t>
            </a:r>
            <a:r>
              <a:rPr lang="en-US" dirty="0">
                <a:solidFill>
                  <a:schemeClr val="tx2"/>
                </a:solidFill>
              </a:rPr>
              <a:t>sex, intimacy, religion, love, body image, infidelity, relationship dynamics, and more.</a:t>
            </a:r>
          </a:p>
          <a:p>
            <a:endParaRPr lang="en-US" b="1" dirty="0">
              <a:solidFill>
                <a:schemeClr val="bg2"/>
              </a:solidFill>
            </a:endParaRPr>
          </a:p>
          <a:p>
            <a:r>
              <a:rPr lang="en-US" b="1" dirty="0">
                <a:solidFill>
                  <a:schemeClr val="tx2"/>
                </a:solidFill>
              </a:rPr>
              <a:t>You need to get there first. </a:t>
            </a:r>
            <a:r>
              <a:rPr lang="en-US" dirty="0">
                <a:solidFill>
                  <a:schemeClr val="bg2"/>
                </a:solidFill>
              </a:rPr>
              <a:t>If you don’t, then you become the </a:t>
            </a:r>
            <a:r>
              <a:rPr lang="en-US" dirty="0">
                <a:solidFill>
                  <a:schemeClr val="tx2"/>
                </a:solidFill>
              </a:rPr>
              <a:t>“prude parents” </a:t>
            </a:r>
            <a:r>
              <a:rPr lang="en-US" dirty="0">
                <a:solidFill>
                  <a:schemeClr val="bg2"/>
                </a:solidFill>
              </a:rPr>
              <a:t>who are </a:t>
            </a:r>
            <a:r>
              <a:rPr lang="en-US" dirty="0">
                <a:solidFill>
                  <a:schemeClr val="tx2"/>
                </a:solidFill>
              </a:rPr>
              <a:t>“out of touch” </a:t>
            </a:r>
            <a:r>
              <a:rPr lang="en-US" dirty="0">
                <a:solidFill>
                  <a:schemeClr val="bg2"/>
                </a:solidFill>
              </a:rPr>
              <a:t>with the world.</a:t>
            </a:r>
            <a:endParaRPr lang="en-US" b="1" dirty="0">
              <a:solidFill>
                <a:schemeClr val="bg2"/>
              </a:solidFill>
            </a:endParaRPr>
          </a:p>
          <a:p>
            <a:endParaRPr lang="en-US" b="1" dirty="0">
              <a:solidFill>
                <a:schemeClr val="tx2"/>
              </a:solidFill>
            </a:endParaRPr>
          </a:p>
          <a:p>
            <a:r>
              <a:rPr lang="en-US" dirty="0">
                <a:solidFill>
                  <a:schemeClr val="bg2"/>
                </a:solidFill>
              </a:rPr>
              <a:t>When it is age appropriate, have that discussion. If it is not age appropriate, then </a:t>
            </a:r>
            <a:r>
              <a:rPr lang="en-US" dirty="0">
                <a:solidFill>
                  <a:schemeClr val="tx2"/>
                </a:solidFill>
              </a:rPr>
              <a:t>they are not old enough for social media. </a:t>
            </a:r>
            <a:endParaRPr lang="en-US" b="1" dirty="0">
              <a:solidFill>
                <a:schemeClr val="tx2"/>
              </a:solidFill>
            </a:endParaRPr>
          </a:p>
          <a:p>
            <a:pPr marL="139700" indent="0">
              <a:buNone/>
            </a:pPr>
            <a:endParaRPr lang="en-US" b="1" dirty="0">
              <a:solidFill>
                <a:schemeClr val="tx2"/>
              </a:solidFill>
            </a:endParaRPr>
          </a:p>
        </p:txBody>
      </p:sp>
      <p:cxnSp>
        <p:nvCxnSpPr>
          <p:cNvPr id="234" name="Google Shape;234;p46">
            <a:extLst>
              <a:ext uri="{FF2B5EF4-FFF2-40B4-BE49-F238E27FC236}">
                <a16:creationId xmlns:a16="http://schemas.microsoft.com/office/drawing/2014/main" id="{06D64C77-FE54-D393-00A9-5C2803AE2FA3}"/>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5884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animEffect transition="in" filter="fade">
                                      <p:cBhvr>
                                        <p:cTn id="31" dur="500"/>
                                        <p:tgtEl>
                                          <p:spTgt spid="2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xEl>
                                              <p:pRg st="8" end="8"/>
                                            </p:txEl>
                                          </p:spTgt>
                                        </p:tgtEl>
                                        <p:attrNameLst>
                                          <p:attrName>style.visibility</p:attrName>
                                        </p:attrNameLst>
                                      </p:cBhvr>
                                      <p:to>
                                        <p:strVal val="visible"/>
                                      </p:to>
                                    </p:set>
                                    <p:animEffect transition="in" filter="fade">
                                      <p:cBhvr>
                                        <p:cTn id="36" dur="500"/>
                                        <p:tgtEl>
                                          <p:spTgt spid="2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xEl>
                                              <p:pRg st="10" end="10"/>
                                            </p:txEl>
                                          </p:spTgt>
                                        </p:tgtEl>
                                        <p:attrNameLst>
                                          <p:attrName>style.visibility</p:attrName>
                                        </p:attrNameLst>
                                      </p:cBhvr>
                                      <p:to>
                                        <p:strVal val="visible"/>
                                      </p:to>
                                    </p:set>
                                    <p:animEffect transition="in" filter="fade">
                                      <p:cBhvr>
                                        <p:cTn id="41"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39"/>
          <p:cNvSpPr txBox="1">
            <a:spLocks noGrp="1"/>
          </p:cNvSpPr>
          <p:nvPr>
            <p:ph type="body" idx="1"/>
          </p:nvPr>
        </p:nvSpPr>
        <p:spPr>
          <a:xfrm>
            <a:off x="138400" y="728688"/>
            <a:ext cx="3404900" cy="3039900"/>
          </a:xfrm>
          <a:prstGeom prst="rect">
            <a:avLst/>
          </a:prstGeom>
        </p:spPr>
        <p:txBody>
          <a:bodyPr spcFirstLastPara="1" wrap="square" lIns="91425" tIns="91425" rIns="91425" bIns="91425" anchor="t" anchorCtr="0">
            <a:noAutofit/>
          </a:bodyPr>
          <a:lstStyle/>
          <a:p>
            <a:pPr marL="171450" indent="-171450">
              <a:spcAft>
                <a:spcPts val="1600"/>
              </a:spcAft>
            </a:pPr>
            <a:r>
              <a:rPr lang="en-US" dirty="0">
                <a:solidFill>
                  <a:schemeClr val="bg2"/>
                </a:solidFill>
              </a:rPr>
              <a:t>An overview of </a:t>
            </a:r>
            <a:r>
              <a:rPr lang="en-US" dirty="0">
                <a:solidFill>
                  <a:schemeClr val="tx2"/>
                </a:solidFill>
              </a:rPr>
              <a:t>Internet Crimes Against Children.</a:t>
            </a:r>
          </a:p>
          <a:p>
            <a:pPr marL="171450" indent="-171450">
              <a:spcAft>
                <a:spcPts val="1600"/>
              </a:spcAft>
            </a:pPr>
            <a:r>
              <a:rPr lang="en-US" dirty="0">
                <a:solidFill>
                  <a:schemeClr val="bg2"/>
                </a:solidFill>
              </a:rPr>
              <a:t>A deep dive on </a:t>
            </a:r>
            <a:r>
              <a:rPr lang="en-US" dirty="0">
                <a:solidFill>
                  <a:schemeClr val="tx2"/>
                </a:solidFill>
              </a:rPr>
              <a:t>sextortion</a:t>
            </a:r>
            <a:r>
              <a:rPr lang="en-US" dirty="0">
                <a:solidFill>
                  <a:schemeClr val="bg2"/>
                </a:solidFill>
              </a:rPr>
              <a:t>, and how it can affect </a:t>
            </a:r>
            <a:r>
              <a:rPr lang="en-US" dirty="0">
                <a:solidFill>
                  <a:schemeClr val="tx2"/>
                </a:solidFill>
              </a:rPr>
              <a:t>you, children, and your community.</a:t>
            </a:r>
          </a:p>
          <a:p>
            <a:pPr marL="171450" indent="-171450">
              <a:spcAft>
                <a:spcPts val="1600"/>
              </a:spcAft>
            </a:pPr>
            <a:r>
              <a:rPr lang="en-US" dirty="0">
                <a:solidFill>
                  <a:schemeClr val="bg2"/>
                </a:solidFill>
              </a:rPr>
              <a:t>Some </a:t>
            </a:r>
            <a:r>
              <a:rPr lang="en-US" dirty="0">
                <a:solidFill>
                  <a:schemeClr val="tx2"/>
                </a:solidFill>
              </a:rPr>
              <a:t>resources</a:t>
            </a:r>
            <a:r>
              <a:rPr lang="en-US" dirty="0">
                <a:solidFill>
                  <a:schemeClr val="bg2"/>
                </a:solidFill>
              </a:rPr>
              <a:t> you can turn to if you become a victim of </a:t>
            </a:r>
            <a:r>
              <a:rPr lang="en-US" dirty="0">
                <a:solidFill>
                  <a:schemeClr val="tx2"/>
                </a:solidFill>
              </a:rPr>
              <a:t>sextortion.</a:t>
            </a:r>
          </a:p>
          <a:p>
            <a:pPr marL="171450" indent="-171450">
              <a:spcAft>
                <a:spcPts val="1600"/>
              </a:spcAft>
            </a:pPr>
            <a:r>
              <a:rPr lang="en-US" dirty="0">
                <a:solidFill>
                  <a:schemeClr val="bg2"/>
                </a:solidFill>
              </a:rPr>
              <a:t>A few examples of how </a:t>
            </a:r>
            <a:r>
              <a:rPr lang="en-US" dirty="0">
                <a:solidFill>
                  <a:schemeClr val="tx2"/>
                </a:solidFill>
              </a:rPr>
              <a:t>abusers </a:t>
            </a:r>
            <a:r>
              <a:rPr lang="en-US" dirty="0">
                <a:solidFill>
                  <a:schemeClr val="bg2"/>
                </a:solidFill>
              </a:rPr>
              <a:t>target </a:t>
            </a:r>
            <a:r>
              <a:rPr lang="en-US" dirty="0">
                <a:solidFill>
                  <a:schemeClr val="tx2"/>
                </a:solidFill>
              </a:rPr>
              <a:t>children.</a:t>
            </a:r>
          </a:p>
          <a:p>
            <a:pPr marL="171450" indent="-171450">
              <a:spcAft>
                <a:spcPts val="1600"/>
              </a:spcAft>
            </a:pPr>
            <a:r>
              <a:rPr lang="en-US" dirty="0">
                <a:solidFill>
                  <a:schemeClr val="bg2"/>
                </a:solidFill>
              </a:rPr>
              <a:t>Some </a:t>
            </a:r>
            <a:r>
              <a:rPr lang="en-US" dirty="0">
                <a:solidFill>
                  <a:schemeClr val="tx2"/>
                </a:solidFill>
              </a:rPr>
              <a:t>social media </a:t>
            </a:r>
            <a:r>
              <a:rPr lang="en-US" dirty="0">
                <a:solidFill>
                  <a:schemeClr val="bg2"/>
                </a:solidFill>
              </a:rPr>
              <a:t>concerns and tips.</a:t>
            </a:r>
          </a:p>
          <a:p>
            <a:pPr marL="171450" indent="-171450">
              <a:spcAft>
                <a:spcPts val="1600"/>
              </a:spcAft>
            </a:pPr>
            <a:r>
              <a:rPr lang="en-US" b="1" dirty="0">
                <a:solidFill>
                  <a:schemeClr val="tx2"/>
                </a:solidFill>
              </a:rPr>
              <a:t>Potentially a life-saver. </a:t>
            </a:r>
            <a:r>
              <a:rPr lang="en-US" dirty="0">
                <a:solidFill>
                  <a:schemeClr val="bg2"/>
                </a:solidFill>
              </a:rPr>
              <a:t>Children in this state have </a:t>
            </a:r>
            <a:r>
              <a:rPr lang="en-US" dirty="0">
                <a:solidFill>
                  <a:schemeClr val="tx2"/>
                </a:solidFill>
              </a:rPr>
              <a:t>committed suicide </a:t>
            </a:r>
            <a:r>
              <a:rPr lang="en-US" dirty="0">
                <a:solidFill>
                  <a:schemeClr val="bg2"/>
                </a:solidFill>
              </a:rPr>
              <a:t>because of dealing with some of the stuff we are here to talk about.</a:t>
            </a:r>
          </a:p>
        </p:txBody>
      </p:sp>
      <p:sp>
        <p:nvSpPr>
          <p:cNvPr id="8" name="Google Shape;233;p46">
            <a:extLst>
              <a:ext uri="{FF2B5EF4-FFF2-40B4-BE49-F238E27FC236}">
                <a16:creationId xmlns:a16="http://schemas.microsoft.com/office/drawing/2014/main" id="{A302A449-B725-1435-264C-F9407F1C7812}"/>
              </a:ext>
            </a:extLst>
          </p:cNvPr>
          <p:cNvSpPr txBox="1">
            <a:spLocks noGrp="1"/>
          </p:cNvSpPr>
          <p:nvPr>
            <p:ph type="title"/>
          </p:nvPr>
        </p:nvSpPr>
        <p:spPr>
          <a:xfrm>
            <a:off x="295188" y="198512"/>
            <a:ext cx="4629300" cy="5301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this presentation is</a:t>
            </a:r>
            <a:endParaRPr dirty="0"/>
          </a:p>
        </p:txBody>
      </p:sp>
      <p:cxnSp>
        <p:nvCxnSpPr>
          <p:cNvPr id="10" name="Google Shape;234;p46">
            <a:extLst>
              <a:ext uri="{FF2B5EF4-FFF2-40B4-BE49-F238E27FC236}">
                <a16:creationId xmlns:a16="http://schemas.microsoft.com/office/drawing/2014/main" id="{CB94A59F-56BD-F706-1663-5E372B4A4CB6}"/>
              </a:ext>
            </a:extLst>
          </p:cNvPr>
          <p:cNvCxnSpPr>
            <a:cxnSpLocks/>
          </p:cNvCxnSpPr>
          <p:nvPr/>
        </p:nvCxnSpPr>
        <p:spPr>
          <a:xfrm>
            <a:off x="382888" y="167509"/>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028" name="Picture 4" descr="ICAC">
            <a:extLst>
              <a:ext uri="{FF2B5EF4-FFF2-40B4-BE49-F238E27FC236}">
                <a16:creationId xmlns:a16="http://schemas.microsoft.com/office/drawing/2014/main" id="{C1F3437B-09D1-5454-83F8-7B870FB92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927" y="1080654"/>
            <a:ext cx="5301673" cy="298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1">
                                            <p:txEl>
                                              <p:pRg st="0" end="0"/>
                                            </p:txEl>
                                          </p:spTgt>
                                        </p:tgtEl>
                                        <p:attrNameLst>
                                          <p:attrName>style.visibility</p:attrName>
                                        </p:attrNameLst>
                                      </p:cBhvr>
                                      <p:to>
                                        <p:strVal val="visible"/>
                                      </p:to>
                                    </p:set>
                                    <p:anim calcmode="lin" valueType="num">
                                      <p:cBhvr additive="base">
                                        <p:cTn id="20" dur="500" fill="hold"/>
                                        <p:tgtEl>
                                          <p:spTgt spid="171">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1">
                                            <p:txEl>
                                              <p:pRg st="1" end="1"/>
                                            </p:txEl>
                                          </p:spTgt>
                                        </p:tgtEl>
                                        <p:attrNameLst>
                                          <p:attrName>style.visibility</p:attrName>
                                        </p:attrNameLst>
                                      </p:cBhvr>
                                      <p:to>
                                        <p:strVal val="visible"/>
                                      </p:to>
                                    </p:set>
                                    <p:anim calcmode="lin" valueType="num">
                                      <p:cBhvr additive="base">
                                        <p:cTn id="26" dur="500" fill="hold"/>
                                        <p:tgtEl>
                                          <p:spTgt spid="171">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1">
                                            <p:txEl>
                                              <p:pRg st="2" end="2"/>
                                            </p:txEl>
                                          </p:spTgt>
                                        </p:tgtEl>
                                        <p:attrNameLst>
                                          <p:attrName>style.visibility</p:attrName>
                                        </p:attrNameLst>
                                      </p:cBhvr>
                                      <p:to>
                                        <p:strVal val="visible"/>
                                      </p:to>
                                    </p:set>
                                    <p:anim calcmode="lin" valueType="num">
                                      <p:cBhvr additive="base">
                                        <p:cTn id="32" dur="500" fill="hold"/>
                                        <p:tgtEl>
                                          <p:spTgt spid="171">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1">
                                            <p:txEl>
                                              <p:pRg st="3" end="3"/>
                                            </p:txEl>
                                          </p:spTgt>
                                        </p:tgtEl>
                                        <p:attrNameLst>
                                          <p:attrName>style.visibility</p:attrName>
                                        </p:attrNameLst>
                                      </p:cBhvr>
                                      <p:to>
                                        <p:strVal val="visible"/>
                                      </p:to>
                                    </p:set>
                                    <p:anim calcmode="lin" valueType="num">
                                      <p:cBhvr additive="base">
                                        <p:cTn id="38" dur="500" fill="hold"/>
                                        <p:tgtEl>
                                          <p:spTgt spid="171">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1">
                                            <p:txEl>
                                              <p:pRg st="4" end="4"/>
                                            </p:txEl>
                                          </p:spTgt>
                                        </p:tgtEl>
                                        <p:attrNameLst>
                                          <p:attrName>style.visibility</p:attrName>
                                        </p:attrNameLst>
                                      </p:cBhvr>
                                      <p:to>
                                        <p:strVal val="visible"/>
                                      </p:to>
                                    </p:set>
                                    <p:anim calcmode="lin" valueType="num">
                                      <p:cBhvr additive="base">
                                        <p:cTn id="44" dur="500" fill="hold"/>
                                        <p:tgtEl>
                                          <p:spTgt spid="171">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1">
                                            <p:txEl>
                                              <p:pRg st="5" end="5"/>
                                            </p:txEl>
                                          </p:spTgt>
                                        </p:tgtEl>
                                        <p:attrNameLst>
                                          <p:attrName>style.visibility</p:attrName>
                                        </p:attrNameLst>
                                      </p:cBhvr>
                                      <p:to>
                                        <p:strVal val="visible"/>
                                      </p:to>
                                    </p:set>
                                    <p:anim calcmode="lin" valueType="num">
                                      <p:cBhvr additive="base">
                                        <p:cTn id="50" dur="500" fill="hold"/>
                                        <p:tgtEl>
                                          <p:spTgt spid="171">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uiExpand="1"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656EEBBF-4CCD-08E5-6439-D1AC636C26AA}"/>
            </a:ext>
          </a:extLst>
        </p:cNvPr>
        <p:cNvGrpSpPr/>
        <p:nvPr/>
      </p:nvGrpSpPr>
      <p:grpSpPr>
        <a:xfrm>
          <a:off x="0" y="0"/>
          <a:ext cx="0" cy="0"/>
          <a:chOff x="0" y="0"/>
          <a:chExt cx="0" cy="0"/>
        </a:xfrm>
      </p:grpSpPr>
      <p:sp>
        <p:nvSpPr>
          <p:cNvPr id="233" name="Google Shape;233;p46">
            <a:extLst>
              <a:ext uri="{FF2B5EF4-FFF2-40B4-BE49-F238E27FC236}">
                <a16:creationId xmlns:a16="http://schemas.microsoft.com/office/drawing/2014/main" id="{6936FFA5-E4FA-A752-9598-1334E8A68EC7}"/>
              </a:ext>
            </a:extLst>
          </p:cNvPr>
          <p:cNvSpPr txBox="1">
            <a:spLocks noGrp="1"/>
          </p:cNvSpPr>
          <p:nvPr>
            <p:ph type="title"/>
          </p:nvPr>
        </p:nvSpPr>
        <p:spPr>
          <a:xfrm>
            <a:off x="938500" y="445025"/>
            <a:ext cx="6001016"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about this?</a:t>
            </a:r>
            <a:endParaRPr dirty="0"/>
          </a:p>
        </p:txBody>
      </p:sp>
      <p:cxnSp>
        <p:nvCxnSpPr>
          <p:cNvPr id="234" name="Google Shape;234;p46">
            <a:extLst>
              <a:ext uri="{FF2B5EF4-FFF2-40B4-BE49-F238E27FC236}">
                <a16:creationId xmlns:a16="http://schemas.microsoft.com/office/drawing/2014/main" id="{51306527-5975-5953-70E2-80CE51460FAC}"/>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2" name="Picture 1">
            <a:extLst>
              <a:ext uri="{FF2B5EF4-FFF2-40B4-BE49-F238E27FC236}">
                <a16:creationId xmlns:a16="http://schemas.microsoft.com/office/drawing/2014/main" id="{2C07581E-E165-E218-5F45-795C260021E8}"/>
              </a:ext>
            </a:extLst>
          </p:cNvPr>
          <p:cNvPicPr>
            <a:picLocks noChangeAspect="1"/>
          </p:cNvPicPr>
          <p:nvPr/>
        </p:nvPicPr>
        <p:blipFill>
          <a:blip r:embed="rId3"/>
          <a:stretch>
            <a:fillRect/>
          </a:stretch>
        </p:blipFill>
        <p:spPr>
          <a:xfrm>
            <a:off x="0" y="1258007"/>
            <a:ext cx="9144000" cy="3440468"/>
          </a:xfrm>
          <a:prstGeom prst="rect">
            <a:avLst/>
          </a:prstGeom>
        </p:spPr>
      </p:pic>
    </p:spTree>
    <p:extLst>
      <p:ext uri="{BB962C8B-B14F-4D97-AF65-F5344CB8AC3E}">
        <p14:creationId xmlns:p14="http://schemas.microsoft.com/office/powerpoint/2010/main" val="39998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76583D78-0CE5-66F4-DEA7-21923275734F}"/>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40C5FECC-7C5E-4E36-10A8-E063A315F228}"/>
              </a:ext>
            </a:extLst>
          </p:cNvPr>
          <p:cNvSpPr>
            <a:spLocks noGrp="1"/>
          </p:cNvSpPr>
          <p:nvPr>
            <p:ph type="body" idx="1"/>
          </p:nvPr>
        </p:nvSpPr>
        <p:spPr>
          <a:xfrm>
            <a:off x="7771" y="955221"/>
            <a:ext cx="9136229" cy="4866567"/>
          </a:xfrm>
        </p:spPr>
        <p:txBody>
          <a:bodyPr/>
          <a:lstStyle/>
          <a:p>
            <a:r>
              <a:rPr lang="en-US" sz="1400" dirty="0">
                <a:solidFill>
                  <a:schemeClr val="bg2"/>
                </a:solidFill>
              </a:rPr>
              <a:t>It takes four actions to access adult material on a smartphone.</a:t>
            </a:r>
          </a:p>
          <a:p>
            <a:endParaRPr lang="en-US" sz="1400" dirty="0">
              <a:solidFill>
                <a:schemeClr val="bg2"/>
              </a:solidFill>
            </a:endParaRPr>
          </a:p>
          <a:p>
            <a:r>
              <a:rPr lang="en-US" sz="1400" dirty="0">
                <a:solidFill>
                  <a:schemeClr val="bg2"/>
                </a:solidFill>
              </a:rPr>
              <a:t>Adolescent brains </a:t>
            </a:r>
            <a:r>
              <a:rPr lang="en-US" sz="1400" dirty="0">
                <a:solidFill>
                  <a:schemeClr val="tx2"/>
                </a:solidFill>
              </a:rPr>
              <a:t>cannot handle</a:t>
            </a:r>
            <a:r>
              <a:rPr lang="en-US" sz="1400" dirty="0">
                <a:solidFill>
                  <a:schemeClr val="bg2"/>
                </a:solidFill>
              </a:rPr>
              <a:t> this stuff. </a:t>
            </a:r>
            <a:r>
              <a:rPr lang="en-US" sz="1400" b="1" dirty="0">
                <a:solidFill>
                  <a:schemeClr val="tx2"/>
                </a:solidFill>
              </a:rPr>
              <a:t>Adult brains </a:t>
            </a:r>
            <a:r>
              <a:rPr lang="en-US" sz="1400" dirty="0">
                <a:solidFill>
                  <a:schemeClr val="bg2"/>
                </a:solidFill>
              </a:rPr>
              <a:t>cannot handle this stuff.</a:t>
            </a:r>
          </a:p>
          <a:p>
            <a:pPr lvl="1"/>
            <a:r>
              <a:rPr lang="en-US" sz="1400" dirty="0">
                <a:solidFill>
                  <a:schemeClr val="bg2"/>
                </a:solidFill>
              </a:rPr>
              <a:t>Unrealistic expectations that can </a:t>
            </a:r>
            <a:r>
              <a:rPr lang="en-US" sz="1400" dirty="0">
                <a:solidFill>
                  <a:schemeClr val="tx2"/>
                </a:solidFill>
              </a:rPr>
              <a:t>shape</a:t>
            </a:r>
            <a:r>
              <a:rPr lang="en-US" sz="1400" dirty="0">
                <a:solidFill>
                  <a:schemeClr val="bg2"/>
                </a:solidFill>
              </a:rPr>
              <a:t> a child’s understanding of </a:t>
            </a:r>
            <a:r>
              <a:rPr lang="en-US" sz="1400" dirty="0">
                <a:solidFill>
                  <a:schemeClr val="tx2"/>
                </a:solidFill>
              </a:rPr>
              <a:t>intimacy.</a:t>
            </a:r>
          </a:p>
          <a:p>
            <a:pPr lvl="1"/>
            <a:r>
              <a:rPr lang="en-US" sz="1400" dirty="0">
                <a:solidFill>
                  <a:schemeClr val="bg2"/>
                </a:solidFill>
              </a:rPr>
              <a:t>Teaches children to </a:t>
            </a:r>
            <a:r>
              <a:rPr lang="en-US" sz="1400" dirty="0">
                <a:solidFill>
                  <a:schemeClr val="tx2"/>
                </a:solidFill>
              </a:rPr>
              <a:t>view others as objects </a:t>
            </a:r>
            <a:r>
              <a:rPr lang="en-US" sz="1400" dirty="0">
                <a:solidFill>
                  <a:schemeClr val="bg2"/>
                </a:solidFill>
              </a:rPr>
              <a:t>rather than </a:t>
            </a:r>
            <a:r>
              <a:rPr lang="en-US" sz="1400" dirty="0">
                <a:solidFill>
                  <a:schemeClr val="tx2"/>
                </a:solidFill>
              </a:rPr>
              <a:t>individuals.</a:t>
            </a:r>
          </a:p>
          <a:p>
            <a:pPr lvl="1"/>
            <a:endParaRPr lang="en-US" sz="1400" dirty="0">
              <a:solidFill>
                <a:schemeClr val="bg2"/>
              </a:solidFill>
            </a:endParaRPr>
          </a:p>
          <a:p>
            <a:r>
              <a:rPr lang="en-US" sz="1400" dirty="0">
                <a:solidFill>
                  <a:schemeClr val="bg2"/>
                </a:solidFill>
              </a:rPr>
              <a:t>There has been one thing in common with every single device belonging to children that I’ve examined relating to the sexual exploitation of minors. </a:t>
            </a:r>
          </a:p>
          <a:p>
            <a:endParaRPr lang="en-US" sz="1400" b="1" dirty="0">
              <a:solidFill>
                <a:schemeClr val="bg2"/>
              </a:solidFill>
            </a:endParaRPr>
          </a:p>
          <a:p>
            <a:r>
              <a:rPr lang="en-US" sz="1400" b="1" dirty="0">
                <a:solidFill>
                  <a:schemeClr val="tx2"/>
                </a:solidFill>
              </a:rPr>
              <a:t>Pornography consumption. </a:t>
            </a:r>
          </a:p>
          <a:p>
            <a:pPr marL="127000" indent="0">
              <a:buNone/>
            </a:pPr>
            <a:r>
              <a:rPr lang="en-US" sz="1400" b="1" dirty="0">
                <a:solidFill>
                  <a:schemeClr val="tx2"/>
                </a:solidFill>
              </a:rPr>
              <a:t>				</a:t>
            </a:r>
            <a:r>
              <a:rPr lang="en-US" sz="1400" dirty="0">
                <a:solidFill>
                  <a:schemeClr val="tx2"/>
                </a:solidFill>
              </a:rPr>
              <a:t>Pornography can…</a:t>
            </a:r>
          </a:p>
          <a:p>
            <a:pPr lvl="1"/>
            <a:r>
              <a:rPr lang="en-US" sz="1400" dirty="0">
                <a:solidFill>
                  <a:schemeClr val="bg2"/>
                </a:solidFill>
              </a:rPr>
              <a:t>Encourage </a:t>
            </a:r>
            <a:r>
              <a:rPr lang="en-US" sz="1400" dirty="0">
                <a:solidFill>
                  <a:schemeClr val="tx2"/>
                </a:solidFill>
              </a:rPr>
              <a:t>sexual risk-taking behaviors </a:t>
            </a:r>
            <a:r>
              <a:rPr lang="en-US" sz="1400" dirty="0">
                <a:solidFill>
                  <a:schemeClr val="bg2"/>
                </a:solidFill>
              </a:rPr>
              <a:t>that are not developmentally appropriate.</a:t>
            </a:r>
          </a:p>
          <a:p>
            <a:pPr lvl="1"/>
            <a:r>
              <a:rPr lang="en-US" sz="1400" dirty="0">
                <a:solidFill>
                  <a:schemeClr val="bg2"/>
                </a:solidFill>
              </a:rPr>
              <a:t>Open the door to </a:t>
            </a:r>
            <a:r>
              <a:rPr lang="en-US" sz="1400" dirty="0">
                <a:solidFill>
                  <a:schemeClr val="tx2"/>
                </a:solidFill>
              </a:rPr>
              <a:t>sextortion, grooming, or the normalization of abuse or violence.</a:t>
            </a:r>
          </a:p>
          <a:p>
            <a:endParaRPr lang="en-US" sz="1400" dirty="0">
              <a:solidFill>
                <a:schemeClr val="bg2"/>
              </a:solidFill>
            </a:endParaRP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004843B9-CCA3-6E69-28E3-59177652819A}"/>
              </a:ext>
            </a:extLst>
          </p:cNvPr>
          <p:cNvSpPr txBox="1">
            <a:spLocks noGrp="1"/>
          </p:cNvSpPr>
          <p:nvPr>
            <p:ph type="title"/>
          </p:nvPr>
        </p:nvSpPr>
        <p:spPr>
          <a:xfrm>
            <a:off x="938500" y="445025"/>
            <a:ext cx="595848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talk about that too.</a:t>
            </a:r>
            <a:endParaRPr dirty="0"/>
          </a:p>
        </p:txBody>
      </p:sp>
      <p:cxnSp>
        <p:nvCxnSpPr>
          <p:cNvPr id="9" name="Google Shape;234;p46">
            <a:extLst>
              <a:ext uri="{FF2B5EF4-FFF2-40B4-BE49-F238E27FC236}">
                <a16:creationId xmlns:a16="http://schemas.microsoft.com/office/drawing/2014/main" id="{F3257EE7-FF0F-1F98-AC71-6C50E4E4A099}"/>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2243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additive="base">
                                        <p:cTn id="3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 calcmode="lin" valueType="num">
                                      <p:cBhvr additive="base">
                                        <p:cTn id="4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 calcmode="lin" valueType="num">
                                      <p:cBhvr additive="base">
                                        <p:cTn id="46"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11" end="11"/>
                                            </p:txEl>
                                          </p:spTgt>
                                        </p:tgtEl>
                                        <p:attrNameLst>
                                          <p:attrName>style.visibility</p:attrName>
                                        </p:attrNameLst>
                                      </p:cBhvr>
                                      <p:to>
                                        <p:strVal val="visible"/>
                                      </p:to>
                                    </p:set>
                                    <p:anim calcmode="lin" valueType="num">
                                      <p:cBhvr additive="base">
                                        <p:cTn id="63"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E25C7FA0-0D01-8798-3287-387ECDEC1625}"/>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5BF42A3E-D3D7-F37D-F69B-7404374D3226}"/>
              </a:ext>
            </a:extLst>
          </p:cNvPr>
          <p:cNvSpPr>
            <a:spLocks noGrp="1"/>
          </p:cNvSpPr>
          <p:nvPr>
            <p:ph type="body" idx="1"/>
          </p:nvPr>
        </p:nvSpPr>
        <p:spPr>
          <a:xfrm>
            <a:off x="7771" y="955221"/>
            <a:ext cx="5297759" cy="4866567"/>
          </a:xfrm>
        </p:spPr>
        <p:txBody>
          <a:bodyPr/>
          <a:lstStyle/>
          <a:p>
            <a:r>
              <a:rPr lang="en-US" sz="1400" dirty="0">
                <a:solidFill>
                  <a:schemeClr val="bg2"/>
                </a:solidFill>
              </a:rPr>
              <a:t>Do you know all the </a:t>
            </a:r>
            <a:r>
              <a:rPr lang="en-US" sz="1400" dirty="0">
                <a:solidFill>
                  <a:schemeClr val="tx2"/>
                </a:solidFill>
              </a:rPr>
              <a:t>social media platforms </a:t>
            </a:r>
            <a:r>
              <a:rPr lang="en-US" sz="1400" dirty="0">
                <a:solidFill>
                  <a:schemeClr val="bg2"/>
                </a:solidFill>
              </a:rPr>
              <a:t>your child is active on?</a:t>
            </a:r>
          </a:p>
          <a:p>
            <a:endParaRPr lang="en-US" sz="1400" dirty="0">
              <a:solidFill>
                <a:schemeClr val="bg2"/>
              </a:solidFill>
            </a:endParaRPr>
          </a:p>
          <a:p>
            <a:r>
              <a:rPr lang="en-US" sz="1400" dirty="0">
                <a:solidFill>
                  <a:schemeClr val="bg2"/>
                </a:solidFill>
              </a:rPr>
              <a:t>Bargain with them. </a:t>
            </a:r>
            <a:r>
              <a:rPr lang="en-US" sz="1400" dirty="0">
                <a:solidFill>
                  <a:schemeClr val="tx2"/>
                </a:solidFill>
              </a:rPr>
              <a:t>There is a healthy balance! </a:t>
            </a:r>
            <a:r>
              <a:rPr lang="en-US" sz="1400" dirty="0">
                <a:solidFill>
                  <a:schemeClr val="bg2"/>
                </a:solidFill>
              </a:rPr>
              <a:t>Encourage them to make good decisions and choices.</a:t>
            </a:r>
          </a:p>
          <a:p>
            <a:endParaRPr lang="en-US" sz="1400" dirty="0">
              <a:solidFill>
                <a:schemeClr val="bg2"/>
              </a:solidFill>
            </a:endParaRPr>
          </a:p>
          <a:p>
            <a:r>
              <a:rPr lang="en-US" sz="1400" dirty="0">
                <a:solidFill>
                  <a:schemeClr val="bg2"/>
                </a:solidFill>
              </a:rPr>
              <a:t>Just like you would want to know the </a:t>
            </a:r>
            <a:r>
              <a:rPr lang="en-US" sz="1400" dirty="0">
                <a:solidFill>
                  <a:schemeClr val="tx2"/>
                </a:solidFill>
              </a:rPr>
              <a:t>parents</a:t>
            </a:r>
            <a:r>
              <a:rPr lang="en-US" sz="1400" dirty="0">
                <a:solidFill>
                  <a:schemeClr val="bg2"/>
                </a:solidFill>
              </a:rPr>
              <a:t>, you should know the </a:t>
            </a:r>
            <a:r>
              <a:rPr lang="en-US" sz="1400" dirty="0">
                <a:solidFill>
                  <a:schemeClr val="tx2"/>
                </a:solidFill>
              </a:rPr>
              <a:t>platforms.</a:t>
            </a:r>
          </a:p>
          <a:p>
            <a:pPr marL="127000" indent="0">
              <a:buNone/>
            </a:pPr>
            <a:endParaRPr lang="en-US" sz="1400" dirty="0">
              <a:solidFill>
                <a:schemeClr val="bg2"/>
              </a:solidFill>
            </a:endParaRPr>
          </a:p>
          <a:p>
            <a:r>
              <a:rPr lang="en-US" sz="1400" dirty="0">
                <a:solidFill>
                  <a:schemeClr val="bg2"/>
                </a:solidFill>
              </a:rPr>
              <a:t>Communication, communication, communication. Foster an environment where your child is </a:t>
            </a:r>
            <a:r>
              <a:rPr lang="en-US" sz="1400" dirty="0">
                <a:solidFill>
                  <a:schemeClr val="tx2"/>
                </a:solidFill>
              </a:rPr>
              <a:t>comfortable </a:t>
            </a:r>
            <a:r>
              <a:rPr lang="en-US" sz="1400" dirty="0">
                <a:solidFill>
                  <a:schemeClr val="bg2"/>
                </a:solidFill>
              </a:rPr>
              <a:t>approaching you with occurrences online. </a:t>
            </a:r>
            <a:r>
              <a:rPr lang="en-US" sz="1400" dirty="0">
                <a:solidFill>
                  <a:schemeClr val="tx2"/>
                </a:solidFill>
              </a:rPr>
              <a:t>It is up to you to build that trust!</a:t>
            </a:r>
          </a:p>
          <a:p>
            <a:endParaRPr lang="en-US" sz="1400" dirty="0">
              <a:solidFill>
                <a:schemeClr val="tx2"/>
              </a:solidFill>
            </a:endParaRPr>
          </a:p>
          <a:p>
            <a:r>
              <a:rPr lang="en-US" sz="1400" dirty="0">
                <a:solidFill>
                  <a:schemeClr val="bg2"/>
                </a:solidFill>
              </a:rPr>
              <a:t>Make sure to bring communication out of the family as well. </a:t>
            </a:r>
            <a:r>
              <a:rPr lang="en-US" sz="1400" dirty="0">
                <a:solidFill>
                  <a:schemeClr val="tx2"/>
                </a:solidFill>
              </a:rPr>
              <a:t>We are a community, </a:t>
            </a:r>
            <a:r>
              <a:rPr lang="en-US" sz="1400" dirty="0">
                <a:solidFill>
                  <a:schemeClr val="bg2"/>
                </a:solidFill>
              </a:rPr>
              <a:t>and many of these trials children face also effect the community.</a:t>
            </a:r>
          </a:p>
          <a:p>
            <a:endParaRPr lang="en-US" sz="1400" dirty="0">
              <a:solidFill>
                <a:schemeClr val="bg2"/>
              </a:solidFill>
            </a:endParaRPr>
          </a:p>
          <a:p>
            <a:endParaRPr lang="en-US" sz="1400" dirty="0">
              <a:solidFill>
                <a:schemeClr val="bg2"/>
              </a:solidFill>
            </a:endParaRP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D9272DE2-1E03-3BC0-B0EF-484F737BC6D5}"/>
              </a:ext>
            </a:extLst>
          </p:cNvPr>
          <p:cNvSpPr txBox="1">
            <a:spLocks noGrp="1"/>
          </p:cNvSpPr>
          <p:nvPr>
            <p:ph type="title"/>
          </p:nvPr>
        </p:nvSpPr>
        <p:spPr>
          <a:xfrm>
            <a:off x="938500" y="445025"/>
            <a:ext cx="595848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Set healthy habits and boundaries</a:t>
            </a:r>
            <a:endParaRPr dirty="0"/>
          </a:p>
        </p:txBody>
      </p:sp>
      <p:cxnSp>
        <p:nvCxnSpPr>
          <p:cNvPr id="9" name="Google Shape;234;p46">
            <a:extLst>
              <a:ext uri="{FF2B5EF4-FFF2-40B4-BE49-F238E27FC236}">
                <a16:creationId xmlns:a16="http://schemas.microsoft.com/office/drawing/2014/main" id="{DFB2B967-FE92-A9B0-53A2-3BA1900B4292}"/>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074" name="Picture 2" descr="A professional and modern illustration representing 'healthy habits and boundaries.' The image features clean, minimalistic shapes and neutral tones. It depicts a person setting boundaries with a transparent shield between themselves and external factors like notifications, junk food, and stress symbols. On the other side, healthy habits are illustrated with icons such as a clock for time management, a heart for self-care, a dumbbell for exercise, and a book for learning. The overall style is sleek and professional, suitable for a corporate or educational setting, with balanced design and clear symbolism.">
            <a:extLst>
              <a:ext uri="{FF2B5EF4-FFF2-40B4-BE49-F238E27FC236}">
                <a16:creationId xmlns:a16="http://schemas.microsoft.com/office/drawing/2014/main" id="{A1FC69AA-33C8-93E2-7EBB-3146E7C385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6" r="10859"/>
          <a:stretch/>
        </p:blipFill>
        <p:spPr bwMode="auto">
          <a:xfrm>
            <a:off x="5998866" y="936102"/>
            <a:ext cx="2873829" cy="390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2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97967599-4131-0676-FD49-BD1AFAAC2D14}"/>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5B6D8251-CEED-7617-AF70-69091026ED95}"/>
              </a:ext>
            </a:extLst>
          </p:cNvPr>
          <p:cNvSpPr>
            <a:spLocks noGrp="1"/>
          </p:cNvSpPr>
          <p:nvPr>
            <p:ph type="body" idx="1"/>
          </p:nvPr>
        </p:nvSpPr>
        <p:spPr>
          <a:xfrm>
            <a:off x="7772" y="955221"/>
            <a:ext cx="7036124" cy="4866567"/>
          </a:xfrm>
        </p:spPr>
        <p:txBody>
          <a:bodyPr/>
          <a:lstStyle/>
          <a:p>
            <a:r>
              <a:rPr lang="en-US" sz="1400" dirty="0">
                <a:solidFill>
                  <a:schemeClr val="bg2"/>
                </a:solidFill>
              </a:rPr>
              <a:t>Withdrawing from </a:t>
            </a:r>
            <a:r>
              <a:rPr lang="en-US" sz="1400" dirty="0">
                <a:solidFill>
                  <a:schemeClr val="tx2"/>
                </a:solidFill>
              </a:rPr>
              <a:t>family and friends?</a:t>
            </a:r>
          </a:p>
          <a:p>
            <a:endParaRPr lang="en-US" sz="1400" dirty="0">
              <a:solidFill>
                <a:schemeClr val="bg2"/>
              </a:solidFill>
            </a:endParaRPr>
          </a:p>
          <a:p>
            <a:r>
              <a:rPr lang="en-US" sz="1400" dirty="0">
                <a:solidFill>
                  <a:schemeClr val="bg2"/>
                </a:solidFill>
              </a:rPr>
              <a:t>Experiencing </a:t>
            </a:r>
            <a:r>
              <a:rPr lang="en-US" sz="1400" dirty="0">
                <a:solidFill>
                  <a:schemeClr val="tx2"/>
                </a:solidFill>
              </a:rPr>
              <a:t>mood swings, </a:t>
            </a:r>
            <a:r>
              <a:rPr lang="en-US" sz="1400" dirty="0">
                <a:solidFill>
                  <a:schemeClr val="bg2"/>
                </a:solidFill>
              </a:rPr>
              <a:t>especially right after using the internet?</a:t>
            </a:r>
          </a:p>
          <a:p>
            <a:endParaRPr lang="en-US" sz="1400" dirty="0">
              <a:solidFill>
                <a:schemeClr val="bg2"/>
              </a:solidFill>
            </a:endParaRPr>
          </a:p>
          <a:p>
            <a:r>
              <a:rPr lang="en-US" sz="1400" dirty="0">
                <a:solidFill>
                  <a:schemeClr val="bg2"/>
                </a:solidFill>
              </a:rPr>
              <a:t>Do they have a </a:t>
            </a:r>
            <a:r>
              <a:rPr lang="en-US" sz="1400" dirty="0">
                <a:solidFill>
                  <a:schemeClr val="tx2"/>
                </a:solidFill>
              </a:rPr>
              <a:t>very strong reluctance </a:t>
            </a:r>
            <a:r>
              <a:rPr lang="en-US" sz="1400" dirty="0">
                <a:solidFill>
                  <a:schemeClr val="bg2"/>
                </a:solidFill>
              </a:rPr>
              <a:t>to disconnect from their devices?</a:t>
            </a:r>
          </a:p>
          <a:p>
            <a:endParaRPr lang="en-US" sz="1400" dirty="0">
              <a:solidFill>
                <a:schemeClr val="bg2"/>
              </a:solidFill>
            </a:endParaRPr>
          </a:p>
          <a:p>
            <a:r>
              <a:rPr lang="en-US" sz="1400" dirty="0">
                <a:solidFill>
                  <a:schemeClr val="bg2"/>
                </a:solidFill>
              </a:rPr>
              <a:t>Are they </a:t>
            </a:r>
            <a:r>
              <a:rPr lang="en-US" sz="1400" dirty="0">
                <a:solidFill>
                  <a:schemeClr val="tx2"/>
                </a:solidFill>
              </a:rPr>
              <a:t>avoiding school? </a:t>
            </a:r>
            <a:r>
              <a:rPr lang="en-US" sz="1400" dirty="0">
                <a:solidFill>
                  <a:schemeClr val="bg2"/>
                </a:solidFill>
              </a:rPr>
              <a:t>Are they avoiding </a:t>
            </a:r>
            <a:r>
              <a:rPr lang="en-US" sz="1400" dirty="0">
                <a:solidFill>
                  <a:schemeClr val="tx2"/>
                </a:solidFill>
              </a:rPr>
              <a:t>social situations?</a:t>
            </a:r>
          </a:p>
          <a:p>
            <a:endParaRPr lang="en-US" sz="1400" dirty="0">
              <a:solidFill>
                <a:schemeClr val="bg2"/>
              </a:solidFill>
            </a:endParaRPr>
          </a:p>
          <a:p>
            <a:r>
              <a:rPr lang="en-US" sz="1400" dirty="0">
                <a:solidFill>
                  <a:schemeClr val="bg2"/>
                </a:solidFill>
              </a:rPr>
              <a:t>Are they clearing browser history? </a:t>
            </a:r>
            <a:r>
              <a:rPr lang="en-US" sz="1400" dirty="0">
                <a:solidFill>
                  <a:schemeClr val="tx2"/>
                </a:solidFill>
              </a:rPr>
              <a:t>“Incognito mode”? </a:t>
            </a:r>
            <a:r>
              <a:rPr lang="en-US" sz="1400" dirty="0">
                <a:solidFill>
                  <a:schemeClr val="bg2"/>
                </a:solidFill>
              </a:rPr>
              <a:t>Do they hide screens?</a:t>
            </a:r>
          </a:p>
          <a:p>
            <a:endParaRPr lang="en-US" sz="1400" dirty="0">
              <a:solidFill>
                <a:schemeClr val="bg2"/>
              </a:solidFill>
            </a:endParaRPr>
          </a:p>
          <a:p>
            <a:r>
              <a:rPr lang="en-US" sz="1400" dirty="0">
                <a:solidFill>
                  <a:schemeClr val="bg2"/>
                </a:solidFill>
              </a:rPr>
              <a:t>Are they </a:t>
            </a:r>
            <a:r>
              <a:rPr lang="en-US" sz="1400" dirty="0">
                <a:solidFill>
                  <a:schemeClr val="tx2"/>
                </a:solidFill>
              </a:rPr>
              <a:t>struggling in school </a:t>
            </a:r>
            <a:r>
              <a:rPr lang="en-US" sz="1400" dirty="0">
                <a:solidFill>
                  <a:schemeClr val="bg2"/>
                </a:solidFill>
              </a:rPr>
              <a:t>uncharacteristically?</a:t>
            </a:r>
          </a:p>
          <a:p>
            <a:endParaRPr lang="en-US" sz="1400" dirty="0">
              <a:solidFill>
                <a:schemeClr val="bg2"/>
              </a:solidFill>
            </a:endParaRPr>
          </a:p>
          <a:p>
            <a:r>
              <a:rPr lang="en-US" sz="1400" dirty="0">
                <a:solidFill>
                  <a:schemeClr val="bg2"/>
                </a:solidFill>
              </a:rPr>
              <a:t>Loss of appetite? Other</a:t>
            </a:r>
            <a:r>
              <a:rPr lang="en-US" sz="1400" dirty="0">
                <a:solidFill>
                  <a:schemeClr val="tx2"/>
                </a:solidFill>
              </a:rPr>
              <a:t> stress-related </a:t>
            </a:r>
            <a:r>
              <a:rPr lang="en-US" sz="1400" dirty="0">
                <a:solidFill>
                  <a:schemeClr val="bg2"/>
                </a:solidFill>
              </a:rPr>
              <a:t>symptoms?</a:t>
            </a:r>
          </a:p>
          <a:p>
            <a:endParaRPr lang="en-US" sz="1400" dirty="0">
              <a:solidFill>
                <a:schemeClr val="bg2"/>
              </a:solidFill>
            </a:endParaRPr>
          </a:p>
          <a:p>
            <a:r>
              <a:rPr lang="en-US" sz="1400" dirty="0">
                <a:solidFill>
                  <a:schemeClr val="bg2"/>
                </a:solidFill>
              </a:rPr>
              <a:t>Reacting strongly to criticism? </a:t>
            </a:r>
            <a:r>
              <a:rPr lang="en-US" sz="1400" b="1" dirty="0">
                <a:solidFill>
                  <a:schemeClr val="tx2"/>
                </a:solidFill>
              </a:rPr>
              <a:t>Overly</a:t>
            </a:r>
            <a:r>
              <a:rPr lang="en-US" sz="1400" dirty="0">
                <a:solidFill>
                  <a:schemeClr val="bg2"/>
                </a:solidFill>
              </a:rPr>
              <a:t> emotional or defensive?</a:t>
            </a:r>
          </a:p>
          <a:p>
            <a:endParaRPr lang="en-US" sz="1400" dirty="0">
              <a:solidFill>
                <a:schemeClr val="bg2"/>
              </a:solidFill>
            </a:endParaRPr>
          </a:p>
          <a:p>
            <a:r>
              <a:rPr lang="en-US" sz="1400" dirty="0">
                <a:solidFill>
                  <a:schemeClr val="bg2"/>
                </a:solidFill>
              </a:rPr>
              <a:t>Receiving </a:t>
            </a:r>
            <a:r>
              <a:rPr lang="en-US" sz="1400" dirty="0">
                <a:solidFill>
                  <a:schemeClr val="tx2"/>
                </a:solidFill>
              </a:rPr>
              <a:t>gifts, money, other items?</a:t>
            </a:r>
          </a:p>
          <a:p>
            <a:endParaRPr lang="en-US" sz="1400" dirty="0">
              <a:solidFill>
                <a:schemeClr val="bg2"/>
              </a:solidFill>
            </a:endParaRPr>
          </a:p>
          <a:p>
            <a:endParaRPr lang="en-US" sz="1400" dirty="0">
              <a:solidFill>
                <a:schemeClr val="bg2"/>
              </a:solidFill>
            </a:endParaRP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19DD770A-7339-06C4-E5EF-B9D9480249A7}"/>
              </a:ext>
            </a:extLst>
          </p:cNvPr>
          <p:cNvSpPr txBox="1">
            <a:spLocks noGrp="1"/>
          </p:cNvSpPr>
          <p:nvPr>
            <p:ph type="title"/>
          </p:nvPr>
        </p:nvSpPr>
        <p:spPr>
          <a:xfrm>
            <a:off x="938500" y="445025"/>
            <a:ext cx="779817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Warning signs for sextortion or bullying?</a:t>
            </a:r>
            <a:endParaRPr dirty="0"/>
          </a:p>
        </p:txBody>
      </p:sp>
      <p:cxnSp>
        <p:nvCxnSpPr>
          <p:cNvPr id="9" name="Google Shape;234;p46">
            <a:extLst>
              <a:ext uri="{FF2B5EF4-FFF2-40B4-BE49-F238E27FC236}">
                <a16:creationId xmlns:a16="http://schemas.microsoft.com/office/drawing/2014/main" id="{4DFDBE2D-D2F6-8308-174F-EFF5D18DD93A}"/>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4098" name="Picture 2" descr="A professional and clean illustration of two warning signs side by side. The first sign is a triangular warning sign with a yellow background and a bold black border featuring a prominent black exclamation mark inside. The second sign is a rectangular sign with a red border and the word 'WARNING' in bold, capitalized white letters on a black background. Both signs are set against a neutral, light gray background to make them stand out clearly and convey a professional tone suitable for safety or caution messaging.">
            <a:extLst>
              <a:ext uri="{FF2B5EF4-FFF2-40B4-BE49-F238E27FC236}">
                <a16:creationId xmlns:a16="http://schemas.microsoft.com/office/drawing/2014/main" id="{07BBC6D6-BA67-A866-CD37-330E59F744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85" r="45506" b="10134"/>
          <a:stretch/>
        </p:blipFill>
        <p:spPr bwMode="auto">
          <a:xfrm>
            <a:off x="7043896" y="1737737"/>
            <a:ext cx="1743745" cy="245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fade">
                                      <p:cBhvr>
                                        <p:cTn id="38" dur="500"/>
                                        <p:tgtEl>
                                          <p:spTgt spid="7">
                                            <p:txEl>
                                              <p:pRg st="10" end="10"/>
                                            </p:txEl>
                                          </p:spTgt>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7">
                                            <p:txEl>
                                              <p:pRg st="12" end="12"/>
                                            </p:txEl>
                                          </p:spTgt>
                                        </p:tgtEl>
                                        <p:attrNameLst>
                                          <p:attrName>style.visibility</p:attrName>
                                        </p:attrNameLst>
                                      </p:cBhvr>
                                      <p:to>
                                        <p:strVal val="visible"/>
                                      </p:to>
                                    </p:set>
                                    <p:animEffect transition="in" filter="fade">
                                      <p:cBhvr>
                                        <p:cTn id="42" dur="500"/>
                                        <p:tgtEl>
                                          <p:spTgt spid="7">
                                            <p:txEl>
                                              <p:pRg st="12" end="12"/>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7">
                                            <p:txEl>
                                              <p:pRg st="14" end="14"/>
                                            </p:txEl>
                                          </p:spTgt>
                                        </p:tgtEl>
                                        <p:attrNameLst>
                                          <p:attrName>style.visibility</p:attrName>
                                        </p:attrNameLst>
                                      </p:cBhvr>
                                      <p:to>
                                        <p:strVal val="visible"/>
                                      </p:to>
                                    </p:set>
                                    <p:animEffect transition="in" filter="fade">
                                      <p:cBhvr>
                                        <p:cTn id="46" dur="500"/>
                                        <p:tgtEl>
                                          <p:spTgt spid="7">
                                            <p:txEl>
                                              <p:pRg st="14" end="14"/>
                                            </p:txEl>
                                          </p:spTgt>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7">
                                            <p:txEl>
                                              <p:pRg st="16" end="16"/>
                                            </p:txEl>
                                          </p:spTgt>
                                        </p:tgtEl>
                                        <p:attrNameLst>
                                          <p:attrName>style.visibility</p:attrName>
                                        </p:attrNameLst>
                                      </p:cBhvr>
                                      <p:to>
                                        <p:strVal val="visible"/>
                                      </p:to>
                                    </p:set>
                                    <p:animEffect transition="in" filter="fade">
                                      <p:cBhvr>
                                        <p:cTn id="50" dur="5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5B7E5638-F00A-E791-14EA-9C659207B7DF}"/>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92A3A761-E012-644C-0F06-D14FA9EE58BA}"/>
              </a:ext>
            </a:extLst>
          </p:cNvPr>
          <p:cNvSpPr>
            <a:spLocks noGrp="1"/>
          </p:cNvSpPr>
          <p:nvPr>
            <p:ph type="body" idx="1"/>
          </p:nvPr>
        </p:nvSpPr>
        <p:spPr>
          <a:xfrm>
            <a:off x="7771" y="955222"/>
            <a:ext cx="3798685" cy="3999550"/>
          </a:xfrm>
        </p:spPr>
        <p:txBody>
          <a:bodyPr/>
          <a:lstStyle/>
          <a:p>
            <a:r>
              <a:rPr lang="en-US" sz="1400" dirty="0">
                <a:solidFill>
                  <a:schemeClr val="tx2"/>
                </a:solidFill>
              </a:rPr>
              <a:t>Trust your gut. </a:t>
            </a:r>
            <a:r>
              <a:rPr lang="en-US" sz="1400" dirty="0">
                <a:solidFill>
                  <a:schemeClr val="bg2"/>
                </a:solidFill>
              </a:rPr>
              <a:t>You are parents, you know when something is off with your child.</a:t>
            </a:r>
          </a:p>
          <a:p>
            <a:endParaRPr lang="en-US" sz="1400" dirty="0">
              <a:solidFill>
                <a:schemeClr val="bg2"/>
              </a:solidFill>
            </a:endParaRPr>
          </a:p>
          <a:p>
            <a:r>
              <a:rPr lang="en-US" sz="1400" dirty="0">
                <a:solidFill>
                  <a:schemeClr val="bg2"/>
                </a:solidFill>
              </a:rPr>
              <a:t>Naturally, you will want to know what is wrong, but you also must understand that </a:t>
            </a:r>
            <a:r>
              <a:rPr lang="en-US" sz="1400" dirty="0">
                <a:solidFill>
                  <a:schemeClr val="tx2"/>
                </a:solidFill>
              </a:rPr>
              <a:t>communication cannot be forced.</a:t>
            </a:r>
            <a:r>
              <a:rPr lang="en-US" sz="1400" dirty="0">
                <a:solidFill>
                  <a:schemeClr val="bg2"/>
                </a:solidFill>
              </a:rPr>
              <a:t> The child must be </a:t>
            </a:r>
            <a:r>
              <a:rPr lang="en-US" sz="1400" dirty="0">
                <a:solidFill>
                  <a:schemeClr val="tx2"/>
                </a:solidFill>
              </a:rPr>
              <a:t>ready and willing </a:t>
            </a:r>
            <a:r>
              <a:rPr lang="en-US" sz="1400" dirty="0">
                <a:solidFill>
                  <a:schemeClr val="bg2"/>
                </a:solidFill>
              </a:rPr>
              <a:t>to communicate… but there are some tricks.</a:t>
            </a: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62F5D40A-68A9-EAB5-DD6A-2B5EEF67B1A3}"/>
              </a:ext>
            </a:extLst>
          </p:cNvPr>
          <p:cNvSpPr txBox="1">
            <a:spLocks noGrp="1"/>
          </p:cNvSpPr>
          <p:nvPr>
            <p:ph type="title"/>
          </p:nvPr>
        </p:nvSpPr>
        <p:spPr>
          <a:xfrm>
            <a:off x="938499" y="445025"/>
            <a:ext cx="7035919"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if you </a:t>
            </a:r>
            <a:r>
              <a:rPr lang="en-US" i="1" dirty="0"/>
              <a:t>know </a:t>
            </a:r>
            <a:r>
              <a:rPr lang="en-US" dirty="0"/>
              <a:t>something is wrong?</a:t>
            </a:r>
            <a:endParaRPr dirty="0"/>
          </a:p>
        </p:txBody>
      </p:sp>
      <p:cxnSp>
        <p:nvCxnSpPr>
          <p:cNvPr id="9" name="Google Shape;234;p46">
            <a:extLst>
              <a:ext uri="{FF2B5EF4-FFF2-40B4-BE49-F238E27FC236}">
                <a16:creationId xmlns:a16="http://schemas.microsoft.com/office/drawing/2014/main" id="{24C29CFE-876E-F37B-216D-17F6F8D594DB}"/>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Text Placeholder 26">
            <a:extLst>
              <a:ext uri="{FF2B5EF4-FFF2-40B4-BE49-F238E27FC236}">
                <a16:creationId xmlns:a16="http://schemas.microsoft.com/office/drawing/2014/main" id="{CBAFCD18-06B9-14FF-E917-66F500C1D505}"/>
              </a:ext>
            </a:extLst>
          </p:cNvPr>
          <p:cNvSpPr txBox="1">
            <a:spLocks/>
          </p:cNvSpPr>
          <p:nvPr/>
        </p:nvSpPr>
        <p:spPr>
          <a:xfrm>
            <a:off x="3806456" y="955222"/>
            <a:ext cx="5273749" cy="3999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1pPr>
            <a:lvl2pPr marL="914400" marR="0" lvl="1"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2pPr>
            <a:lvl3pPr marL="1371600" marR="0" lvl="2"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3pPr>
            <a:lvl4pPr marL="1828800" marR="0" lvl="3"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4pPr>
            <a:lvl5pPr marL="2286000" marR="0" lvl="4"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5pPr>
            <a:lvl6pPr marL="2743200" marR="0" lvl="5"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6pPr>
            <a:lvl7pPr marL="3200400" marR="0" lvl="6"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7pPr>
            <a:lvl8pPr marL="3657600" marR="0" lvl="7"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8pPr>
            <a:lvl9pPr marL="4114800" marR="0" lvl="8" indent="-330200" algn="l" rtl="0">
              <a:lnSpc>
                <a:spcPct val="100000"/>
              </a:lnSpc>
              <a:spcBef>
                <a:spcPts val="1600"/>
              </a:spcBef>
              <a:spcAft>
                <a:spcPts val="160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9pPr>
          </a:lstStyle>
          <a:p>
            <a:r>
              <a:rPr lang="en-US" sz="1400" dirty="0">
                <a:solidFill>
                  <a:schemeClr val="bg2"/>
                </a:solidFill>
              </a:rPr>
              <a:t>Do an activity. Ever heard of </a:t>
            </a:r>
            <a:r>
              <a:rPr lang="en-US" sz="1400" dirty="0">
                <a:solidFill>
                  <a:schemeClr val="tx2"/>
                </a:solidFill>
              </a:rPr>
              <a:t>play therapy?</a:t>
            </a:r>
          </a:p>
          <a:p>
            <a:endParaRPr lang="en-US" sz="1400" dirty="0">
              <a:solidFill>
                <a:schemeClr val="bg2"/>
              </a:solidFill>
            </a:endParaRPr>
          </a:p>
          <a:p>
            <a:r>
              <a:rPr lang="en-US" sz="1400" dirty="0">
                <a:solidFill>
                  <a:schemeClr val="bg2"/>
                </a:solidFill>
              </a:rPr>
              <a:t>Use </a:t>
            </a:r>
            <a:r>
              <a:rPr lang="en-US" sz="1400" dirty="0">
                <a:solidFill>
                  <a:schemeClr val="tx2"/>
                </a:solidFill>
              </a:rPr>
              <a:t>silence</a:t>
            </a:r>
            <a:r>
              <a:rPr lang="en-US" sz="1400" dirty="0">
                <a:solidFill>
                  <a:schemeClr val="bg2"/>
                </a:solidFill>
              </a:rPr>
              <a:t> to your </a:t>
            </a:r>
            <a:r>
              <a:rPr lang="en-US" sz="1400" dirty="0">
                <a:solidFill>
                  <a:schemeClr val="tx2"/>
                </a:solidFill>
              </a:rPr>
              <a:t>advantage.</a:t>
            </a:r>
          </a:p>
          <a:p>
            <a:endParaRPr lang="en-US" sz="1400" dirty="0">
              <a:solidFill>
                <a:schemeClr val="bg2"/>
              </a:solidFill>
            </a:endParaRPr>
          </a:p>
          <a:p>
            <a:r>
              <a:rPr lang="en-US" sz="1400" dirty="0">
                <a:solidFill>
                  <a:schemeClr val="bg2"/>
                </a:solidFill>
              </a:rPr>
              <a:t>Offer </a:t>
            </a:r>
            <a:r>
              <a:rPr lang="en-US" sz="1400" dirty="0">
                <a:solidFill>
                  <a:schemeClr val="tx2"/>
                </a:solidFill>
              </a:rPr>
              <a:t>choices,</a:t>
            </a:r>
            <a:r>
              <a:rPr lang="en-US" sz="1400" dirty="0">
                <a:solidFill>
                  <a:schemeClr val="bg2"/>
                </a:solidFill>
              </a:rPr>
              <a:t> not </a:t>
            </a:r>
            <a:r>
              <a:rPr lang="en-US" sz="1400" dirty="0">
                <a:solidFill>
                  <a:schemeClr val="tx2"/>
                </a:solidFill>
              </a:rPr>
              <a:t>commands. </a:t>
            </a:r>
            <a:r>
              <a:rPr lang="en-US" sz="1400" dirty="0">
                <a:solidFill>
                  <a:schemeClr val="bg2"/>
                </a:solidFill>
              </a:rPr>
              <a:t>“Do you want to talk about it here or go for a walk?”</a:t>
            </a:r>
          </a:p>
          <a:p>
            <a:endParaRPr lang="en-US" sz="1400" dirty="0">
              <a:solidFill>
                <a:schemeClr val="bg2"/>
              </a:solidFill>
            </a:endParaRPr>
          </a:p>
          <a:p>
            <a:r>
              <a:rPr lang="en-US" sz="1400" dirty="0">
                <a:solidFill>
                  <a:schemeClr val="bg2"/>
                </a:solidFill>
              </a:rPr>
              <a:t>Sit </a:t>
            </a:r>
            <a:r>
              <a:rPr lang="en-US" sz="1400" dirty="0">
                <a:solidFill>
                  <a:schemeClr val="tx2"/>
                </a:solidFill>
              </a:rPr>
              <a:t>beside them, </a:t>
            </a:r>
            <a:r>
              <a:rPr lang="en-US" sz="1400" dirty="0">
                <a:solidFill>
                  <a:schemeClr val="bg2"/>
                </a:solidFill>
              </a:rPr>
              <a:t>not across. It’s not an interrogation!</a:t>
            </a:r>
          </a:p>
          <a:p>
            <a:endParaRPr lang="en-US" sz="1400" dirty="0">
              <a:solidFill>
                <a:schemeClr val="bg2"/>
              </a:solidFill>
            </a:endParaRPr>
          </a:p>
          <a:p>
            <a:r>
              <a:rPr lang="en-US" sz="1400" dirty="0">
                <a:solidFill>
                  <a:schemeClr val="bg2"/>
                </a:solidFill>
              </a:rPr>
              <a:t>Normalize being </a:t>
            </a:r>
            <a:r>
              <a:rPr lang="en-US" sz="1400" dirty="0">
                <a:solidFill>
                  <a:schemeClr val="tx2"/>
                </a:solidFill>
              </a:rPr>
              <a:t>human.</a:t>
            </a:r>
            <a:r>
              <a:rPr lang="en-US" sz="1400" dirty="0">
                <a:solidFill>
                  <a:schemeClr val="bg2"/>
                </a:solidFill>
              </a:rPr>
              <a:t> “Sometimes we all feel overwhelmed, but that’s okay.”</a:t>
            </a:r>
          </a:p>
          <a:p>
            <a:endParaRPr lang="en-US" sz="1400" dirty="0">
              <a:solidFill>
                <a:schemeClr val="bg2"/>
              </a:solidFill>
            </a:endParaRPr>
          </a:p>
          <a:p>
            <a:r>
              <a:rPr lang="en-US" sz="1400" dirty="0">
                <a:solidFill>
                  <a:schemeClr val="tx2"/>
                </a:solidFill>
              </a:rPr>
              <a:t>Get specific. </a:t>
            </a:r>
            <a:r>
              <a:rPr lang="en-US" sz="1400" dirty="0">
                <a:solidFill>
                  <a:schemeClr val="bg2"/>
                </a:solidFill>
              </a:rPr>
              <a:t>“Is something bothering you?” versus “Is something on Instagram upsetting you?”</a:t>
            </a:r>
          </a:p>
          <a:p>
            <a:endParaRPr lang="en-US" sz="1400" dirty="0">
              <a:solidFill>
                <a:schemeClr val="bg2"/>
              </a:solidFill>
            </a:endParaRPr>
          </a:p>
          <a:p>
            <a:endParaRPr lang="en-US" sz="1400" dirty="0">
              <a:solidFill>
                <a:schemeClr val="bg2"/>
              </a:solidFill>
            </a:endParaRPr>
          </a:p>
          <a:p>
            <a:endParaRPr lang="en-US" sz="1400" dirty="0">
              <a:solidFill>
                <a:schemeClr val="bg2"/>
              </a:solidFill>
            </a:endParaRPr>
          </a:p>
          <a:p>
            <a:pPr marL="139700" indent="0">
              <a:buFont typeface="Montserrat"/>
              <a:buNone/>
            </a:pPr>
            <a:br>
              <a:rPr lang="en-US" sz="1400" dirty="0">
                <a:solidFill>
                  <a:schemeClr val="tx2"/>
                </a:solidFill>
              </a:rPr>
            </a:br>
            <a:endParaRPr lang="en-US" sz="1400" dirty="0">
              <a:solidFill>
                <a:schemeClr val="tx2"/>
              </a:solidFill>
            </a:endParaRPr>
          </a:p>
        </p:txBody>
      </p:sp>
    </p:spTree>
    <p:extLst>
      <p:ext uri="{BB962C8B-B14F-4D97-AF65-F5344CB8AC3E}">
        <p14:creationId xmlns:p14="http://schemas.microsoft.com/office/powerpoint/2010/main" val="4576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 calcmode="lin" valueType="num">
                                      <p:cBhvr additive="base">
                                        <p:cTn id="2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additive="base">
                                        <p:cTn id="3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 calcmode="lin" valueType="num">
                                      <p:cBhvr additive="base">
                                        <p:cTn id="4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 calcmode="lin" valueType="num">
                                      <p:cBhvr additive="base">
                                        <p:cTn id="52"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
                                            <p:txEl>
                                              <p:pRg st="10" end="10"/>
                                            </p:txEl>
                                          </p:spTgt>
                                        </p:tgtEl>
                                        <p:attrNameLst>
                                          <p:attrName>style.visibility</p:attrName>
                                        </p:attrNameLst>
                                      </p:cBhvr>
                                      <p:to>
                                        <p:strVal val="visible"/>
                                      </p:to>
                                    </p:set>
                                    <p:anim calcmode="lin" valueType="num">
                                      <p:cBhvr additive="base">
                                        <p:cTn id="58"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6D7DD86E-F585-9899-6007-ECF1151B6E98}"/>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B5794E1B-1DAC-BA4E-E266-739096F01AD8}"/>
              </a:ext>
            </a:extLst>
          </p:cNvPr>
          <p:cNvSpPr>
            <a:spLocks noGrp="1"/>
          </p:cNvSpPr>
          <p:nvPr>
            <p:ph type="body" idx="1"/>
          </p:nvPr>
        </p:nvSpPr>
        <p:spPr>
          <a:xfrm>
            <a:off x="7771" y="955221"/>
            <a:ext cx="5958487" cy="4866567"/>
          </a:xfrm>
        </p:spPr>
        <p:txBody>
          <a:bodyPr/>
          <a:lstStyle/>
          <a:p>
            <a:r>
              <a:rPr lang="en-US" sz="1400" b="1" dirty="0">
                <a:solidFill>
                  <a:schemeClr val="tx2"/>
                </a:solidFill>
              </a:rPr>
              <a:t>Don’t screw this up. </a:t>
            </a:r>
            <a:r>
              <a:rPr lang="en-US" sz="1400" dirty="0">
                <a:solidFill>
                  <a:schemeClr val="bg2"/>
                </a:solidFill>
              </a:rPr>
              <a:t>If you are approached by a child who wants to tell you something serious about their online experiences, remember:</a:t>
            </a:r>
          </a:p>
          <a:p>
            <a:pPr lvl="1"/>
            <a:r>
              <a:rPr lang="en-US" sz="1200" i="1" dirty="0">
                <a:solidFill>
                  <a:schemeClr val="bg2"/>
                </a:solidFill>
              </a:rPr>
              <a:t>There are strong emotions associated with this crime. It is </a:t>
            </a:r>
            <a:r>
              <a:rPr lang="en-US" sz="1200" i="1" dirty="0">
                <a:solidFill>
                  <a:schemeClr val="tx2"/>
                </a:solidFill>
              </a:rPr>
              <a:t>embarrassing, dehumanizing, and isolating. </a:t>
            </a:r>
            <a:r>
              <a:rPr lang="en-US" sz="1200" b="1" i="1" dirty="0">
                <a:solidFill>
                  <a:schemeClr val="tx2"/>
                </a:solidFill>
              </a:rPr>
              <a:t>That’s why it works. </a:t>
            </a:r>
            <a:r>
              <a:rPr lang="en-US" sz="1200" i="1" dirty="0">
                <a:solidFill>
                  <a:schemeClr val="bg2"/>
                </a:solidFill>
              </a:rPr>
              <a:t>Victims often experience </a:t>
            </a:r>
            <a:r>
              <a:rPr lang="en-US" sz="1200" i="1" dirty="0">
                <a:solidFill>
                  <a:schemeClr val="tx2"/>
                </a:solidFill>
              </a:rPr>
              <a:t>hopelessness, fear, anxiety, depression, </a:t>
            </a:r>
            <a:r>
              <a:rPr lang="en-US" sz="1200" b="1" i="1" dirty="0">
                <a:solidFill>
                  <a:schemeClr val="tx2"/>
                </a:solidFill>
              </a:rPr>
              <a:t>self-harm, suicidal ideation, attempted suicide, or the completion of suicide.</a:t>
            </a:r>
          </a:p>
          <a:p>
            <a:endParaRPr lang="en-US" sz="1400" dirty="0">
              <a:solidFill>
                <a:schemeClr val="bg2"/>
              </a:solidFill>
            </a:endParaRPr>
          </a:p>
          <a:p>
            <a:r>
              <a:rPr lang="en-US" sz="1400" dirty="0">
                <a:solidFill>
                  <a:schemeClr val="bg2"/>
                </a:solidFill>
              </a:rPr>
              <a:t>You only have </a:t>
            </a:r>
            <a:r>
              <a:rPr lang="en-US" sz="1400" dirty="0">
                <a:solidFill>
                  <a:schemeClr val="tx2"/>
                </a:solidFill>
              </a:rPr>
              <a:t>one shot. </a:t>
            </a:r>
            <a:r>
              <a:rPr lang="en-US" sz="1400" dirty="0">
                <a:solidFill>
                  <a:schemeClr val="bg2"/>
                </a:solidFill>
              </a:rPr>
              <a:t>If they are coming to you for answers, comfort, or help, they are swallowing every bit of that </a:t>
            </a:r>
            <a:r>
              <a:rPr lang="en-US" sz="1400" dirty="0">
                <a:solidFill>
                  <a:schemeClr val="tx2"/>
                </a:solidFill>
              </a:rPr>
              <a:t>embarrassment</a:t>
            </a:r>
            <a:r>
              <a:rPr lang="en-US" sz="1400" dirty="0">
                <a:solidFill>
                  <a:schemeClr val="bg2"/>
                </a:solidFill>
              </a:rPr>
              <a:t> and fighting the </a:t>
            </a:r>
            <a:r>
              <a:rPr lang="en-US" sz="1400" dirty="0">
                <a:solidFill>
                  <a:schemeClr val="tx2"/>
                </a:solidFill>
              </a:rPr>
              <a:t>isolation and shame. </a:t>
            </a:r>
          </a:p>
          <a:p>
            <a:endParaRPr lang="en-US" sz="1400" dirty="0">
              <a:solidFill>
                <a:schemeClr val="bg2"/>
              </a:solidFill>
            </a:endParaRPr>
          </a:p>
          <a:p>
            <a:r>
              <a:rPr lang="en-US" sz="1400" dirty="0">
                <a:solidFill>
                  <a:schemeClr val="bg2"/>
                </a:solidFill>
              </a:rPr>
              <a:t>They are entrusting you with something that is an </a:t>
            </a:r>
            <a:r>
              <a:rPr lang="en-US" sz="1400" b="1" dirty="0">
                <a:solidFill>
                  <a:schemeClr val="tx2"/>
                </a:solidFill>
              </a:rPr>
              <a:t>enormous</a:t>
            </a:r>
            <a:r>
              <a:rPr lang="en-US" sz="1400" b="1" dirty="0">
                <a:solidFill>
                  <a:schemeClr val="bg2"/>
                </a:solidFill>
              </a:rPr>
              <a:t> </a:t>
            </a:r>
            <a:r>
              <a:rPr lang="en-US" sz="1400" dirty="0">
                <a:solidFill>
                  <a:schemeClr val="bg2"/>
                </a:solidFill>
              </a:rPr>
              <a:t>ordeal for them. That’s an </a:t>
            </a:r>
            <a:r>
              <a:rPr lang="en-US" sz="1400" dirty="0">
                <a:solidFill>
                  <a:schemeClr val="tx2"/>
                </a:solidFill>
              </a:rPr>
              <a:t>honor</a:t>
            </a:r>
            <a:r>
              <a:rPr lang="en-US" sz="1400" dirty="0">
                <a:solidFill>
                  <a:schemeClr val="bg2"/>
                </a:solidFill>
              </a:rPr>
              <a:t> for you and a lot of </a:t>
            </a:r>
            <a:r>
              <a:rPr lang="en-US" sz="1400" dirty="0">
                <a:solidFill>
                  <a:schemeClr val="tx2"/>
                </a:solidFill>
              </a:rPr>
              <a:t>courage</a:t>
            </a:r>
            <a:r>
              <a:rPr lang="en-US" sz="1400" dirty="0">
                <a:solidFill>
                  <a:schemeClr val="bg2"/>
                </a:solidFill>
              </a:rPr>
              <a:t> for the child. You need to be there for them.</a:t>
            </a:r>
          </a:p>
          <a:p>
            <a:endParaRPr lang="en-US" sz="1400" dirty="0">
              <a:solidFill>
                <a:schemeClr val="bg2"/>
              </a:solidFill>
            </a:endParaRP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3D7EB857-C159-C50A-7A68-3F3750CA32C3}"/>
              </a:ext>
            </a:extLst>
          </p:cNvPr>
          <p:cNvSpPr txBox="1">
            <a:spLocks noGrp="1"/>
          </p:cNvSpPr>
          <p:nvPr>
            <p:ph type="title"/>
          </p:nvPr>
        </p:nvSpPr>
        <p:spPr>
          <a:xfrm>
            <a:off x="938500" y="445025"/>
            <a:ext cx="595848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now, a warning to you:</a:t>
            </a:r>
            <a:endParaRPr dirty="0"/>
          </a:p>
        </p:txBody>
      </p:sp>
      <p:cxnSp>
        <p:nvCxnSpPr>
          <p:cNvPr id="9" name="Google Shape;234;p46">
            <a:extLst>
              <a:ext uri="{FF2B5EF4-FFF2-40B4-BE49-F238E27FC236}">
                <a16:creationId xmlns:a16="http://schemas.microsoft.com/office/drawing/2014/main" id="{B7E694D8-9FBE-DE84-E0DC-F8CC77B0234A}"/>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5122" name="Picture 2" descr="A professional and clean illustration of two warning signs side by side. The first sign is a triangular warning sign with a yellow background and a bold black border featuring a prominent black exclamation mark inside. The second sign is a rectangular sign with a red border and the word 'WARNING' in bold, capitalized white letters on a black background. Both signs are set against a neutral, light gray background to make them stand out clearly and convey a professional tone suitable for safety or caution messaging.">
            <a:extLst>
              <a:ext uri="{FF2B5EF4-FFF2-40B4-BE49-F238E27FC236}">
                <a16:creationId xmlns:a16="http://schemas.microsoft.com/office/drawing/2014/main" id="{FF68BEA7-18BB-3267-9E9C-BD8247042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93" t="10744" b="10136"/>
          <a:stretch/>
        </p:blipFill>
        <p:spPr bwMode="auto">
          <a:xfrm>
            <a:off x="6601767" y="675062"/>
            <a:ext cx="2340638" cy="406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8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C7C42C4B-882F-652D-BDF4-5404842463DA}"/>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1A490193-868E-2B7C-311D-D60539E725F2}"/>
              </a:ext>
            </a:extLst>
          </p:cNvPr>
          <p:cNvSpPr>
            <a:spLocks noGrp="1"/>
          </p:cNvSpPr>
          <p:nvPr>
            <p:ph type="body" idx="1"/>
          </p:nvPr>
        </p:nvSpPr>
        <p:spPr>
          <a:xfrm>
            <a:off x="7771" y="955221"/>
            <a:ext cx="9136229" cy="4866567"/>
          </a:xfrm>
        </p:spPr>
        <p:txBody>
          <a:bodyPr/>
          <a:lstStyle/>
          <a:p>
            <a:r>
              <a:rPr lang="en-US" sz="1400" dirty="0">
                <a:solidFill>
                  <a:schemeClr val="tx2"/>
                </a:solidFill>
              </a:rPr>
              <a:t>Not as </a:t>
            </a:r>
            <a:r>
              <a:rPr lang="en-US" sz="1400" dirty="0">
                <a:solidFill>
                  <a:schemeClr val="bg2"/>
                </a:solidFill>
              </a:rPr>
              <a:t>robust.</a:t>
            </a:r>
            <a:r>
              <a:rPr lang="en-US" sz="1400" dirty="0">
                <a:solidFill>
                  <a:schemeClr val="tx2"/>
                </a:solidFill>
              </a:rPr>
              <a:t> Must also have a </a:t>
            </a:r>
            <a:r>
              <a:rPr lang="en-US" sz="1400" dirty="0">
                <a:solidFill>
                  <a:schemeClr val="bg2"/>
                </a:solidFill>
              </a:rPr>
              <a:t>Google account.</a:t>
            </a:r>
          </a:p>
          <a:p>
            <a:endParaRPr lang="en-US" sz="1400" dirty="0">
              <a:solidFill>
                <a:schemeClr val="tx2"/>
              </a:solidFill>
            </a:endParaRPr>
          </a:p>
          <a:p>
            <a:r>
              <a:rPr lang="en-US" sz="1400" dirty="0">
                <a:solidFill>
                  <a:schemeClr val="tx2"/>
                </a:solidFill>
              </a:rPr>
              <a:t>Settings &gt; </a:t>
            </a:r>
            <a:r>
              <a:rPr lang="en-US" sz="1400" dirty="0">
                <a:solidFill>
                  <a:schemeClr val="bg2"/>
                </a:solidFill>
              </a:rPr>
              <a:t>Digital Wellbeing and parental controls.</a:t>
            </a:r>
          </a:p>
          <a:p>
            <a:pPr lvl="1"/>
            <a:r>
              <a:rPr lang="en-US" sz="1400" dirty="0">
                <a:solidFill>
                  <a:schemeClr val="tx2"/>
                </a:solidFill>
              </a:rPr>
              <a:t>Set </a:t>
            </a:r>
            <a:r>
              <a:rPr lang="en-US" sz="1400" dirty="0">
                <a:solidFill>
                  <a:schemeClr val="bg2"/>
                </a:solidFill>
              </a:rPr>
              <a:t>app</a:t>
            </a:r>
            <a:r>
              <a:rPr lang="en-US" sz="1400" dirty="0">
                <a:solidFill>
                  <a:schemeClr val="tx2"/>
                </a:solidFill>
              </a:rPr>
              <a:t> limitations, and </a:t>
            </a:r>
            <a:r>
              <a:rPr lang="en-US" sz="1400" dirty="0">
                <a:solidFill>
                  <a:schemeClr val="bg2"/>
                </a:solidFill>
              </a:rPr>
              <a:t>screen time </a:t>
            </a:r>
            <a:r>
              <a:rPr lang="en-US" sz="1400" dirty="0">
                <a:solidFill>
                  <a:schemeClr val="tx2"/>
                </a:solidFill>
              </a:rPr>
              <a:t>limitations.</a:t>
            </a:r>
          </a:p>
          <a:p>
            <a:pPr lvl="1"/>
            <a:r>
              <a:rPr lang="en-US" sz="1400" dirty="0">
                <a:solidFill>
                  <a:schemeClr val="tx2"/>
                </a:solidFill>
              </a:rPr>
              <a:t>Prevent </a:t>
            </a:r>
            <a:r>
              <a:rPr lang="en-US" sz="1400" dirty="0">
                <a:solidFill>
                  <a:schemeClr val="bg2"/>
                </a:solidFill>
              </a:rPr>
              <a:t>Google Play Store </a:t>
            </a:r>
            <a:r>
              <a:rPr lang="en-US" sz="1400" dirty="0">
                <a:solidFill>
                  <a:schemeClr val="tx2"/>
                </a:solidFill>
              </a:rPr>
              <a:t>purchases.</a:t>
            </a:r>
          </a:p>
          <a:p>
            <a:pPr lvl="1"/>
            <a:r>
              <a:rPr lang="en-US" sz="1400" dirty="0">
                <a:solidFill>
                  <a:schemeClr val="tx2"/>
                </a:solidFill>
              </a:rPr>
              <a:t>See </a:t>
            </a:r>
            <a:r>
              <a:rPr lang="en-US" sz="1400" dirty="0">
                <a:solidFill>
                  <a:schemeClr val="bg2"/>
                </a:solidFill>
              </a:rPr>
              <a:t>location</a:t>
            </a:r>
            <a:r>
              <a:rPr lang="en-US" sz="1400" dirty="0">
                <a:solidFill>
                  <a:schemeClr val="tx2"/>
                </a:solidFill>
              </a:rPr>
              <a:t> of the </a:t>
            </a:r>
            <a:r>
              <a:rPr lang="en-US" sz="1400" dirty="0">
                <a:solidFill>
                  <a:schemeClr val="bg2"/>
                </a:solidFill>
              </a:rPr>
              <a:t>child’s device.</a:t>
            </a:r>
          </a:p>
          <a:p>
            <a:pPr lvl="1"/>
            <a:r>
              <a:rPr lang="en-US" sz="1400" dirty="0">
                <a:solidFill>
                  <a:schemeClr val="tx2"/>
                </a:solidFill>
              </a:rPr>
              <a:t>Set </a:t>
            </a:r>
            <a:r>
              <a:rPr lang="en-US" sz="1400" dirty="0">
                <a:solidFill>
                  <a:schemeClr val="bg2"/>
                </a:solidFill>
              </a:rPr>
              <a:t>content restrictions </a:t>
            </a:r>
            <a:r>
              <a:rPr lang="en-US" sz="1400" dirty="0">
                <a:solidFill>
                  <a:schemeClr val="tx2"/>
                </a:solidFill>
              </a:rPr>
              <a:t>for Google apps, including YouTube.</a:t>
            </a:r>
          </a:p>
          <a:p>
            <a:pPr lvl="1"/>
            <a:r>
              <a:rPr lang="en-US" sz="1400" dirty="0">
                <a:solidFill>
                  <a:schemeClr val="tx2"/>
                </a:solidFill>
              </a:rPr>
              <a:t>More settings exist in the downloadable app </a:t>
            </a:r>
            <a:r>
              <a:rPr lang="en-US" sz="1400" dirty="0">
                <a:solidFill>
                  <a:schemeClr val="bg2"/>
                </a:solidFill>
              </a:rPr>
              <a:t>Family Link.</a:t>
            </a:r>
          </a:p>
          <a:p>
            <a:pPr lvl="2"/>
            <a:r>
              <a:rPr lang="en-US" sz="1400" dirty="0">
                <a:solidFill>
                  <a:schemeClr val="bg2"/>
                </a:solidFill>
              </a:rPr>
              <a:t>In Family Link, you can access settings such as </a:t>
            </a:r>
            <a:r>
              <a:rPr lang="en-US" sz="1400" dirty="0">
                <a:solidFill>
                  <a:schemeClr val="tx2"/>
                </a:solidFill>
              </a:rPr>
              <a:t>“daily limits” </a:t>
            </a:r>
            <a:r>
              <a:rPr lang="en-US" sz="1400" dirty="0">
                <a:solidFill>
                  <a:schemeClr val="bg2"/>
                </a:solidFill>
              </a:rPr>
              <a:t>and </a:t>
            </a:r>
            <a:r>
              <a:rPr lang="en-US" sz="1400" dirty="0">
                <a:solidFill>
                  <a:schemeClr val="tx2"/>
                </a:solidFill>
              </a:rPr>
              <a:t>“bedtime”</a:t>
            </a:r>
            <a:r>
              <a:rPr lang="en-US" sz="1400" dirty="0">
                <a:solidFill>
                  <a:schemeClr val="bg2"/>
                </a:solidFill>
              </a:rPr>
              <a:t>, which disables/locks the device during </a:t>
            </a:r>
            <a:r>
              <a:rPr lang="en-US" sz="1400" dirty="0">
                <a:solidFill>
                  <a:schemeClr val="tx2"/>
                </a:solidFill>
              </a:rPr>
              <a:t>set hours.</a:t>
            </a: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B766BBB0-83EE-E9BB-FA00-494B851CFDD0}"/>
              </a:ext>
            </a:extLst>
          </p:cNvPr>
          <p:cNvSpPr txBox="1">
            <a:spLocks noGrp="1"/>
          </p:cNvSpPr>
          <p:nvPr>
            <p:ph type="title"/>
          </p:nvPr>
        </p:nvSpPr>
        <p:spPr>
          <a:xfrm>
            <a:off x="938500" y="445025"/>
            <a:ext cx="522362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Parental Controls for Android</a:t>
            </a:r>
            <a:endParaRPr dirty="0"/>
          </a:p>
        </p:txBody>
      </p:sp>
      <p:cxnSp>
        <p:nvCxnSpPr>
          <p:cNvPr id="9" name="Google Shape;234;p46">
            <a:extLst>
              <a:ext uri="{FF2B5EF4-FFF2-40B4-BE49-F238E27FC236}">
                <a16:creationId xmlns:a16="http://schemas.microsoft.com/office/drawing/2014/main" id="{AED356AA-534C-53DE-7A23-21FEFC3F80B1}"/>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18214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additive="base">
                                        <p:cTn id="34"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 calcmode="lin" valueType="num">
                                      <p:cBhvr additive="base">
                                        <p:cTn id="46"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 calcmode="lin" valueType="num">
                                      <p:cBhvr additive="base">
                                        <p:cTn id="52"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 calcmode="lin" valueType="num">
                                      <p:cBhvr additive="base">
                                        <p:cTn id="58"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F38AFFDF-1069-3990-E1BE-41358E0E9962}"/>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E3D5D414-099C-44E8-3699-97CCE39D3A47}"/>
              </a:ext>
            </a:extLst>
          </p:cNvPr>
          <p:cNvSpPr>
            <a:spLocks noGrp="1"/>
          </p:cNvSpPr>
          <p:nvPr>
            <p:ph type="body" idx="1"/>
          </p:nvPr>
        </p:nvSpPr>
        <p:spPr>
          <a:xfrm>
            <a:off x="7771" y="955221"/>
            <a:ext cx="9136229" cy="4866567"/>
          </a:xfrm>
        </p:spPr>
        <p:txBody>
          <a:bodyPr/>
          <a:lstStyle/>
          <a:p>
            <a:r>
              <a:rPr lang="en-US" sz="1400" dirty="0">
                <a:solidFill>
                  <a:schemeClr val="tx2"/>
                </a:solidFill>
              </a:rPr>
              <a:t>Native to </a:t>
            </a:r>
            <a:r>
              <a:rPr lang="en-US" sz="1400" dirty="0">
                <a:solidFill>
                  <a:schemeClr val="bg2"/>
                </a:solidFill>
              </a:rPr>
              <a:t>iOS</a:t>
            </a:r>
            <a:r>
              <a:rPr lang="en-US" sz="1400" dirty="0">
                <a:solidFill>
                  <a:schemeClr val="tx2"/>
                </a:solidFill>
              </a:rPr>
              <a:t> – it is already built into the device.</a:t>
            </a:r>
          </a:p>
          <a:p>
            <a:endParaRPr lang="en-US" sz="1400" dirty="0">
              <a:solidFill>
                <a:schemeClr val="tx2"/>
              </a:solidFill>
            </a:endParaRPr>
          </a:p>
          <a:p>
            <a:r>
              <a:rPr lang="en-US" sz="1400" dirty="0">
                <a:solidFill>
                  <a:schemeClr val="tx2"/>
                </a:solidFill>
              </a:rPr>
              <a:t>Settings &gt; </a:t>
            </a:r>
            <a:r>
              <a:rPr lang="en-US" sz="1400" dirty="0">
                <a:solidFill>
                  <a:schemeClr val="bg2"/>
                </a:solidFill>
              </a:rPr>
              <a:t>Screen Time.</a:t>
            </a:r>
            <a:r>
              <a:rPr lang="en-US" sz="1400" dirty="0">
                <a:solidFill>
                  <a:schemeClr val="tx2"/>
                </a:solidFill>
              </a:rPr>
              <a:t> In this menu, you can…</a:t>
            </a:r>
          </a:p>
          <a:p>
            <a:pPr lvl="1"/>
            <a:r>
              <a:rPr lang="en-US" sz="1400" dirty="0">
                <a:solidFill>
                  <a:schemeClr val="tx2"/>
                </a:solidFill>
              </a:rPr>
              <a:t>Set </a:t>
            </a:r>
            <a:r>
              <a:rPr lang="en-US" sz="1400" dirty="0">
                <a:solidFill>
                  <a:schemeClr val="bg2"/>
                </a:solidFill>
              </a:rPr>
              <a:t>age-related restrictions </a:t>
            </a:r>
            <a:r>
              <a:rPr lang="en-US" sz="1400" dirty="0">
                <a:solidFill>
                  <a:schemeClr val="tx2"/>
                </a:solidFill>
              </a:rPr>
              <a:t>for content in apps, books, TV shows, movies, etc.</a:t>
            </a:r>
          </a:p>
          <a:p>
            <a:pPr lvl="1"/>
            <a:r>
              <a:rPr lang="en-US" sz="1400" dirty="0">
                <a:solidFill>
                  <a:schemeClr val="tx2"/>
                </a:solidFill>
              </a:rPr>
              <a:t>Prevent </a:t>
            </a:r>
            <a:r>
              <a:rPr lang="en-US" sz="1400" dirty="0">
                <a:solidFill>
                  <a:schemeClr val="bg2"/>
                </a:solidFill>
              </a:rPr>
              <a:t>iTunes &amp; App Store </a:t>
            </a:r>
            <a:r>
              <a:rPr lang="en-US" sz="1400" dirty="0">
                <a:solidFill>
                  <a:schemeClr val="tx2"/>
                </a:solidFill>
              </a:rPr>
              <a:t>purchases.</a:t>
            </a:r>
          </a:p>
          <a:p>
            <a:pPr lvl="1"/>
            <a:r>
              <a:rPr lang="en-US" sz="1400" dirty="0">
                <a:solidFill>
                  <a:schemeClr val="bg2"/>
                </a:solidFill>
              </a:rPr>
              <a:t>Allow or disallow </a:t>
            </a:r>
            <a:r>
              <a:rPr lang="en-US" sz="1400" dirty="0">
                <a:solidFill>
                  <a:schemeClr val="tx2"/>
                </a:solidFill>
              </a:rPr>
              <a:t>built-in apps and features.</a:t>
            </a:r>
          </a:p>
          <a:p>
            <a:pPr lvl="1"/>
            <a:r>
              <a:rPr lang="en-US" sz="1400" dirty="0">
                <a:solidFill>
                  <a:schemeClr val="tx2"/>
                </a:solidFill>
              </a:rPr>
              <a:t>Limit access to websites, including </a:t>
            </a:r>
            <a:r>
              <a:rPr lang="en-US" sz="1400" dirty="0">
                <a:solidFill>
                  <a:schemeClr val="bg2"/>
                </a:solidFill>
              </a:rPr>
              <a:t>adult websites.</a:t>
            </a:r>
          </a:p>
          <a:p>
            <a:pPr lvl="1"/>
            <a:r>
              <a:rPr lang="en-US" sz="1400" dirty="0">
                <a:solidFill>
                  <a:schemeClr val="tx2"/>
                </a:solidFill>
              </a:rPr>
              <a:t>See </a:t>
            </a:r>
            <a:r>
              <a:rPr lang="en-US" sz="1400" dirty="0">
                <a:solidFill>
                  <a:schemeClr val="bg2"/>
                </a:solidFill>
              </a:rPr>
              <a:t>location </a:t>
            </a:r>
            <a:r>
              <a:rPr lang="en-US" sz="1400" dirty="0">
                <a:solidFill>
                  <a:schemeClr val="tx2"/>
                </a:solidFill>
              </a:rPr>
              <a:t>of the </a:t>
            </a:r>
            <a:r>
              <a:rPr lang="en-US" sz="1400" dirty="0">
                <a:solidFill>
                  <a:schemeClr val="bg2"/>
                </a:solidFill>
              </a:rPr>
              <a:t>child’s device.</a:t>
            </a:r>
          </a:p>
          <a:p>
            <a:pPr lvl="1"/>
            <a:r>
              <a:rPr lang="en-US" sz="1400" dirty="0">
                <a:solidFill>
                  <a:schemeClr val="tx2"/>
                </a:solidFill>
              </a:rPr>
              <a:t>Lock settings to </a:t>
            </a:r>
            <a:r>
              <a:rPr lang="en-US" sz="1400" dirty="0">
                <a:solidFill>
                  <a:schemeClr val="bg2"/>
                </a:solidFill>
              </a:rPr>
              <a:t>disallow</a:t>
            </a:r>
            <a:r>
              <a:rPr lang="en-US" sz="1400" dirty="0">
                <a:solidFill>
                  <a:schemeClr val="tx2"/>
                </a:solidFill>
              </a:rPr>
              <a:t> apps and websites to use </a:t>
            </a:r>
            <a:r>
              <a:rPr lang="en-US" sz="1400" dirty="0">
                <a:solidFill>
                  <a:schemeClr val="bg2"/>
                </a:solidFill>
              </a:rPr>
              <a:t>location, including Share My Location features.</a:t>
            </a:r>
          </a:p>
          <a:p>
            <a:pPr lvl="1"/>
            <a:r>
              <a:rPr lang="en-US" sz="1400" dirty="0">
                <a:solidFill>
                  <a:schemeClr val="bg2"/>
                </a:solidFill>
              </a:rPr>
              <a:t>Like Android, you can </a:t>
            </a:r>
            <a:r>
              <a:rPr lang="en-US" sz="1400" dirty="0">
                <a:solidFill>
                  <a:schemeClr val="tx2"/>
                </a:solidFill>
              </a:rPr>
              <a:t>disable/lock the phone </a:t>
            </a:r>
            <a:r>
              <a:rPr lang="en-US" sz="1400" dirty="0">
                <a:solidFill>
                  <a:schemeClr val="bg2"/>
                </a:solidFill>
              </a:rPr>
              <a:t>between set hours, but also disable </a:t>
            </a:r>
            <a:r>
              <a:rPr lang="en-US" sz="1400" dirty="0">
                <a:solidFill>
                  <a:schemeClr val="tx2"/>
                </a:solidFill>
              </a:rPr>
              <a:t>applications</a:t>
            </a:r>
            <a:r>
              <a:rPr lang="en-US" sz="1400" dirty="0">
                <a:solidFill>
                  <a:schemeClr val="bg2"/>
                </a:solidFill>
              </a:rPr>
              <a:t> as well.</a:t>
            </a: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4A728707-761A-BE16-BBE0-84D8A5CC4490}"/>
              </a:ext>
            </a:extLst>
          </p:cNvPr>
          <p:cNvSpPr txBox="1">
            <a:spLocks noGrp="1"/>
          </p:cNvSpPr>
          <p:nvPr>
            <p:ph type="title"/>
          </p:nvPr>
        </p:nvSpPr>
        <p:spPr>
          <a:xfrm>
            <a:off x="938500" y="445025"/>
            <a:ext cx="522362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Parental Controls for iPhone</a:t>
            </a:r>
            <a:endParaRPr dirty="0"/>
          </a:p>
        </p:txBody>
      </p:sp>
      <p:cxnSp>
        <p:nvCxnSpPr>
          <p:cNvPr id="9" name="Google Shape;234;p46">
            <a:extLst>
              <a:ext uri="{FF2B5EF4-FFF2-40B4-BE49-F238E27FC236}">
                <a16:creationId xmlns:a16="http://schemas.microsoft.com/office/drawing/2014/main" id="{84A9D1C9-3CEC-3088-CE45-BF78E9302864}"/>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9012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additive="base">
                                        <p:cTn id="34"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 calcmode="lin" valueType="num">
                                      <p:cBhvr additive="base">
                                        <p:cTn id="46"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 calcmode="lin" valueType="num">
                                      <p:cBhvr additive="base">
                                        <p:cTn id="52"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 calcmode="lin" valueType="num">
                                      <p:cBhvr additive="base">
                                        <p:cTn id="58"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7">
                                            <p:txEl>
                                              <p:pRg st="9" end="9"/>
                                            </p:txEl>
                                          </p:spTgt>
                                        </p:tgtEl>
                                        <p:attrNameLst>
                                          <p:attrName>style.visibility</p:attrName>
                                        </p:attrNameLst>
                                      </p:cBhvr>
                                      <p:to>
                                        <p:strVal val="visible"/>
                                      </p:to>
                                    </p:set>
                                    <p:anim calcmode="lin" valueType="num">
                                      <p:cBhvr additive="base">
                                        <p:cTn id="64"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6DFDEBD2-8E1D-62C0-8138-3534E47EE443}"/>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161419A1-76E2-476F-B4BD-A30A4449998F}"/>
              </a:ext>
            </a:extLst>
          </p:cNvPr>
          <p:cNvSpPr>
            <a:spLocks noGrp="1"/>
          </p:cNvSpPr>
          <p:nvPr>
            <p:ph type="body" idx="1"/>
          </p:nvPr>
        </p:nvSpPr>
        <p:spPr>
          <a:xfrm>
            <a:off x="7771" y="955221"/>
            <a:ext cx="9136229" cy="4866567"/>
          </a:xfrm>
        </p:spPr>
        <p:txBody>
          <a:bodyPr/>
          <a:lstStyle/>
          <a:p>
            <a:r>
              <a:rPr lang="en-US" sz="1400" dirty="0">
                <a:solidFill>
                  <a:schemeClr val="bg2"/>
                </a:solidFill>
              </a:rPr>
              <a:t>Life360. </a:t>
            </a:r>
            <a:r>
              <a:rPr lang="en-US" sz="1400" dirty="0">
                <a:solidFill>
                  <a:schemeClr val="tx2"/>
                </a:solidFill>
              </a:rPr>
              <a:t>This is a cross-OS application </a:t>
            </a:r>
            <a:r>
              <a:rPr lang="en-US" sz="1400" dirty="0">
                <a:solidFill>
                  <a:schemeClr val="bg2"/>
                </a:solidFill>
              </a:rPr>
              <a:t>that allows you to monitor someone’s </a:t>
            </a:r>
            <a:r>
              <a:rPr lang="en-US" sz="1400" dirty="0">
                <a:solidFill>
                  <a:schemeClr val="tx2"/>
                </a:solidFill>
              </a:rPr>
              <a:t>location, speed, and set up alerts</a:t>
            </a:r>
            <a:r>
              <a:rPr lang="en-US" sz="1400" dirty="0">
                <a:solidFill>
                  <a:schemeClr val="bg2"/>
                </a:solidFill>
              </a:rPr>
              <a:t> for when a device leaves a certain perimeter.</a:t>
            </a:r>
          </a:p>
          <a:p>
            <a:endParaRPr lang="en-US" sz="1400" dirty="0">
              <a:solidFill>
                <a:schemeClr val="bg2"/>
              </a:solidFill>
            </a:endParaRPr>
          </a:p>
          <a:p>
            <a:r>
              <a:rPr lang="en-US" sz="1400" dirty="0">
                <a:solidFill>
                  <a:schemeClr val="bg2"/>
                </a:solidFill>
              </a:rPr>
              <a:t>Google it! If you’re wondering if you </a:t>
            </a:r>
            <a:r>
              <a:rPr lang="en-US" sz="1400" dirty="0">
                <a:solidFill>
                  <a:schemeClr val="tx2"/>
                </a:solidFill>
              </a:rPr>
              <a:t>can or cannot </a:t>
            </a:r>
            <a:r>
              <a:rPr lang="en-US" sz="1400" dirty="0">
                <a:solidFill>
                  <a:schemeClr val="bg2"/>
                </a:solidFill>
              </a:rPr>
              <a:t>do something with integrated parental controls, search and </a:t>
            </a:r>
            <a:r>
              <a:rPr lang="en-US" sz="1400" dirty="0">
                <a:solidFill>
                  <a:schemeClr val="tx2"/>
                </a:solidFill>
              </a:rPr>
              <a:t>see if you can.</a:t>
            </a:r>
          </a:p>
          <a:p>
            <a:endParaRPr lang="en-US" sz="1400" dirty="0">
              <a:solidFill>
                <a:schemeClr val="tx2"/>
              </a:solidFill>
            </a:endParaRPr>
          </a:p>
          <a:p>
            <a:r>
              <a:rPr lang="en-US" sz="1400" dirty="0">
                <a:solidFill>
                  <a:schemeClr val="tx2"/>
                </a:solidFill>
              </a:rPr>
              <a:t>Not invasive enough?</a:t>
            </a:r>
          </a:p>
          <a:p>
            <a:pPr lvl="1"/>
            <a:r>
              <a:rPr lang="en-US" sz="1400" dirty="0">
                <a:solidFill>
                  <a:schemeClr val="bg2"/>
                </a:solidFill>
              </a:rPr>
              <a:t>Bark, Canopy, Net Nanny, etc. </a:t>
            </a:r>
            <a:r>
              <a:rPr lang="en-US" sz="1400" dirty="0">
                <a:solidFill>
                  <a:schemeClr val="tx2"/>
                </a:solidFill>
              </a:rPr>
              <a:t>These are applications that can help monitor and block content on another devices. This means you may be able to view your child’s phone screen, text messages, videos, web searches, internet history, etc.</a:t>
            </a:r>
          </a:p>
          <a:p>
            <a:pPr marL="139700" indent="0">
              <a:buNone/>
            </a:pPr>
            <a:endParaRPr lang="en-US" sz="1400" dirty="0">
              <a:solidFill>
                <a:schemeClr val="tx2"/>
              </a:solidFill>
            </a:endParaRPr>
          </a:p>
          <a:p>
            <a:pPr marL="139700" indent="0">
              <a:buNone/>
            </a:pPr>
            <a:r>
              <a:rPr lang="en-US" sz="1400" dirty="0">
                <a:solidFill>
                  <a:schemeClr val="tx2"/>
                </a:solidFill>
              </a:rPr>
              <a:t>A word of caution – These applications may keep your children safe, </a:t>
            </a:r>
            <a:r>
              <a:rPr lang="en-US" sz="1400" b="1" dirty="0">
                <a:solidFill>
                  <a:schemeClr val="bg2"/>
                </a:solidFill>
              </a:rPr>
              <a:t>but at what cost?</a:t>
            </a:r>
          </a:p>
        </p:txBody>
      </p:sp>
      <p:sp>
        <p:nvSpPr>
          <p:cNvPr id="8" name="Google Shape;233;p46">
            <a:extLst>
              <a:ext uri="{FF2B5EF4-FFF2-40B4-BE49-F238E27FC236}">
                <a16:creationId xmlns:a16="http://schemas.microsoft.com/office/drawing/2014/main" id="{675369D7-E826-83F2-A52B-47424CCD01DC}"/>
              </a:ext>
            </a:extLst>
          </p:cNvPr>
          <p:cNvSpPr txBox="1">
            <a:spLocks noGrp="1"/>
          </p:cNvSpPr>
          <p:nvPr>
            <p:ph type="title"/>
          </p:nvPr>
        </p:nvSpPr>
        <p:spPr>
          <a:xfrm>
            <a:off x="938500" y="445025"/>
            <a:ext cx="522362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ideas?</a:t>
            </a:r>
            <a:endParaRPr dirty="0"/>
          </a:p>
        </p:txBody>
      </p:sp>
      <p:cxnSp>
        <p:nvCxnSpPr>
          <p:cNvPr id="9" name="Google Shape;234;p46">
            <a:extLst>
              <a:ext uri="{FF2B5EF4-FFF2-40B4-BE49-F238E27FC236}">
                <a16:creationId xmlns:a16="http://schemas.microsoft.com/office/drawing/2014/main" id="{CECE735A-37BA-48CA-887D-94C3DEDC3D8B}"/>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08244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 calcmode="lin" valueType="num">
                                      <p:cBhvr additive="base">
                                        <p:cTn id="34"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 calcmode="lin" valueType="num">
                                      <p:cBhvr additive="base">
                                        <p:cTn id="40"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6C2BDD6C-EADA-BDFF-A0A1-608B87338FC9}"/>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F8C11134-5BA3-B303-FBF0-7165902C3D56}"/>
              </a:ext>
            </a:extLst>
          </p:cNvPr>
          <p:cNvSpPr>
            <a:spLocks noGrp="1"/>
          </p:cNvSpPr>
          <p:nvPr>
            <p:ph type="body" idx="1"/>
          </p:nvPr>
        </p:nvSpPr>
        <p:spPr>
          <a:xfrm>
            <a:off x="7771" y="955221"/>
            <a:ext cx="9136229" cy="4866567"/>
          </a:xfrm>
        </p:spPr>
        <p:txBody>
          <a:bodyPr/>
          <a:lstStyle/>
          <a:p>
            <a:r>
              <a:rPr lang="en-US" sz="1400" dirty="0">
                <a:solidFill>
                  <a:schemeClr val="bg2"/>
                </a:solidFill>
              </a:rPr>
              <a:t>They’ll use a </a:t>
            </a:r>
            <a:r>
              <a:rPr lang="en-US" sz="1400" dirty="0">
                <a:solidFill>
                  <a:schemeClr val="tx2"/>
                </a:solidFill>
              </a:rPr>
              <a:t>friend’s phone</a:t>
            </a:r>
            <a:r>
              <a:rPr lang="en-US" sz="1400" dirty="0">
                <a:solidFill>
                  <a:schemeClr val="bg2"/>
                </a:solidFill>
              </a:rPr>
              <a:t> at school.</a:t>
            </a:r>
          </a:p>
          <a:p>
            <a:endParaRPr lang="en-US" sz="1400" dirty="0">
              <a:solidFill>
                <a:schemeClr val="bg2"/>
              </a:solidFill>
            </a:endParaRPr>
          </a:p>
          <a:p>
            <a:r>
              <a:rPr lang="en-US" sz="1400" dirty="0">
                <a:solidFill>
                  <a:schemeClr val="bg2"/>
                </a:solidFill>
              </a:rPr>
              <a:t>They’ll find an </a:t>
            </a:r>
            <a:r>
              <a:rPr lang="en-US" sz="1400" dirty="0">
                <a:solidFill>
                  <a:schemeClr val="tx2"/>
                </a:solidFill>
              </a:rPr>
              <a:t>old deactivated phone </a:t>
            </a:r>
            <a:r>
              <a:rPr lang="en-US" sz="1400" dirty="0">
                <a:solidFill>
                  <a:schemeClr val="bg2"/>
                </a:solidFill>
              </a:rPr>
              <a:t>in a junk drawer and use it as a </a:t>
            </a:r>
            <a:r>
              <a:rPr lang="en-US" sz="1400" dirty="0">
                <a:solidFill>
                  <a:schemeClr val="tx2"/>
                </a:solidFill>
              </a:rPr>
              <a:t>“</a:t>
            </a:r>
            <a:r>
              <a:rPr lang="en-US" sz="1400" dirty="0" err="1">
                <a:solidFill>
                  <a:schemeClr val="tx2"/>
                </a:solidFill>
              </a:rPr>
              <a:t>WiFi</a:t>
            </a:r>
            <a:r>
              <a:rPr lang="en-US" sz="1400" dirty="0">
                <a:solidFill>
                  <a:schemeClr val="tx2"/>
                </a:solidFill>
              </a:rPr>
              <a:t> – only” </a:t>
            </a:r>
            <a:r>
              <a:rPr lang="en-US" sz="1400" dirty="0">
                <a:solidFill>
                  <a:schemeClr val="bg2"/>
                </a:solidFill>
              </a:rPr>
              <a:t>phone.</a:t>
            </a:r>
          </a:p>
          <a:p>
            <a:endParaRPr lang="en-US" sz="1400" dirty="0">
              <a:solidFill>
                <a:schemeClr val="bg2"/>
              </a:solidFill>
            </a:endParaRPr>
          </a:p>
          <a:p>
            <a:r>
              <a:rPr lang="en-US" sz="1400" dirty="0">
                <a:solidFill>
                  <a:schemeClr val="bg2"/>
                </a:solidFill>
              </a:rPr>
              <a:t>They’ll find a way to </a:t>
            </a:r>
            <a:r>
              <a:rPr lang="en-US" sz="1400" dirty="0">
                <a:solidFill>
                  <a:schemeClr val="tx2"/>
                </a:solidFill>
              </a:rPr>
              <a:t>bypass the restrictions </a:t>
            </a:r>
            <a:r>
              <a:rPr lang="en-US" sz="1400" dirty="0">
                <a:solidFill>
                  <a:schemeClr val="bg2"/>
                </a:solidFill>
              </a:rPr>
              <a:t>on school-issued computers.</a:t>
            </a:r>
          </a:p>
          <a:p>
            <a:endParaRPr lang="en-US" sz="1400" dirty="0">
              <a:solidFill>
                <a:schemeClr val="bg2"/>
              </a:solidFill>
            </a:endParaRPr>
          </a:p>
          <a:p>
            <a:r>
              <a:rPr lang="en-US" sz="1400" b="1" dirty="0">
                <a:solidFill>
                  <a:schemeClr val="tx2"/>
                </a:solidFill>
              </a:rPr>
              <a:t>How do you combat this?</a:t>
            </a:r>
          </a:p>
          <a:p>
            <a:pPr lvl="1"/>
            <a:r>
              <a:rPr lang="en-US" sz="1400" dirty="0">
                <a:solidFill>
                  <a:schemeClr val="bg2"/>
                </a:solidFill>
              </a:rPr>
              <a:t>Talk with parents of your child’s friends and </a:t>
            </a:r>
            <a:r>
              <a:rPr lang="en-US" sz="1400" dirty="0">
                <a:solidFill>
                  <a:schemeClr val="tx2"/>
                </a:solidFill>
              </a:rPr>
              <a:t>see if they can help </a:t>
            </a:r>
            <a:r>
              <a:rPr lang="en-US" sz="1400" dirty="0">
                <a:solidFill>
                  <a:schemeClr val="bg2"/>
                </a:solidFill>
              </a:rPr>
              <a:t>enforce these rules.</a:t>
            </a:r>
          </a:p>
          <a:p>
            <a:pPr lvl="1"/>
            <a:r>
              <a:rPr lang="en-US" sz="1400" dirty="0">
                <a:solidFill>
                  <a:schemeClr val="bg2"/>
                </a:solidFill>
              </a:rPr>
              <a:t>Make sure your </a:t>
            </a:r>
            <a:r>
              <a:rPr lang="en-US" sz="1400" dirty="0">
                <a:solidFill>
                  <a:schemeClr val="tx2"/>
                </a:solidFill>
              </a:rPr>
              <a:t>old deactivated phones </a:t>
            </a:r>
            <a:r>
              <a:rPr lang="en-US" sz="1400" dirty="0">
                <a:solidFill>
                  <a:schemeClr val="bg2"/>
                </a:solidFill>
              </a:rPr>
              <a:t>aren’t ‘missing’.</a:t>
            </a:r>
          </a:p>
          <a:p>
            <a:pPr lvl="1"/>
            <a:r>
              <a:rPr lang="en-US" sz="1400" dirty="0">
                <a:solidFill>
                  <a:schemeClr val="bg2"/>
                </a:solidFill>
              </a:rPr>
              <a:t>Change your </a:t>
            </a:r>
            <a:r>
              <a:rPr lang="en-US" sz="1400" dirty="0">
                <a:solidFill>
                  <a:schemeClr val="tx2"/>
                </a:solidFill>
              </a:rPr>
              <a:t>Wi-Fi password </a:t>
            </a:r>
            <a:r>
              <a:rPr lang="en-US" sz="1400" dirty="0">
                <a:solidFill>
                  <a:schemeClr val="bg2"/>
                </a:solidFill>
              </a:rPr>
              <a:t>frequently.</a:t>
            </a:r>
          </a:p>
          <a:p>
            <a:pPr lvl="1"/>
            <a:r>
              <a:rPr lang="en-US" sz="1400" dirty="0">
                <a:solidFill>
                  <a:schemeClr val="bg2"/>
                </a:solidFill>
              </a:rPr>
              <a:t>Go to your </a:t>
            </a:r>
            <a:r>
              <a:rPr lang="en-US" sz="1400" dirty="0">
                <a:solidFill>
                  <a:schemeClr val="tx2"/>
                </a:solidFill>
              </a:rPr>
              <a:t>router settings </a:t>
            </a:r>
            <a:r>
              <a:rPr lang="en-US" sz="1400" dirty="0">
                <a:solidFill>
                  <a:schemeClr val="bg2"/>
                </a:solidFill>
              </a:rPr>
              <a:t>and see what devices are connected.</a:t>
            </a:r>
          </a:p>
          <a:p>
            <a:pPr lvl="1"/>
            <a:r>
              <a:rPr lang="en-US" sz="1400" dirty="0">
                <a:solidFill>
                  <a:schemeClr val="bg2"/>
                </a:solidFill>
              </a:rPr>
              <a:t>Monitor their </a:t>
            </a:r>
            <a:r>
              <a:rPr lang="en-US" sz="1400" dirty="0">
                <a:solidFill>
                  <a:schemeClr val="tx2"/>
                </a:solidFill>
              </a:rPr>
              <a:t>social media.</a:t>
            </a:r>
          </a:p>
        </p:txBody>
      </p:sp>
      <p:sp>
        <p:nvSpPr>
          <p:cNvPr id="8" name="Google Shape;233;p46">
            <a:extLst>
              <a:ext uri="{FF2B5EF4-FFF2-40B4-BE49-F238E27FC236}">
                <a16:creationId xmlns:a16="http://schemas.microsoft.com/office/drawing/2014/main" id="{D62EBE65-D722-B36B-072D-EB53220C53CB}"/>
              </a:ext>
            </a:extLst>
          </p:cNvPr>
          <p:cNvSpPr txBox="1">
            <a:spLocks noGrp="1"/>
          </p:cNvSpPr>
          <p:nvPr>
            <p:ph type="title"/>
          </p:nvPr>
        </p:nvSpPr>
        <p:spPr>
          <a:xfrm>
            <a:off x="938500" y="445025"/>
            <a:ext cx="522362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Remember, kids are smart.</a:t>
            </a:r>
            <a:endParaRPr dirty="0"/>
          </a:p>
        </p:txBody>
      </p:sp>
      <p:cxnSp>
        <p:nvCxnSpPr>
          <p:cNvPr id="9" name="Google Shape;234;p46">
            <a:extLst>
              <a:ext uri="{FF2B5EF4-FFF2-40B4-BE49-F238E27FC236}">
                <a16:creationId xmlns:a16="http://schemas.microsoft.com/office/drawing/2014/main" id="{A9090E38-C8A5-8073-60CD-9824028B7C65}"/>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3647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 calcmode="lin" valueType="num">
                                      <p:cBhvr additive="base">
                                        <p:cTn id="34"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 calcmode="lin" valueType="num">
                                      <p:cBhvr additive="base">
                                        <p:cTn id="40"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 calcmode="lin" valueType="num">
                                      <p:cBhvr additive="base">
                                        <p:cTn id="46"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7">
                                            <p:txEl>
                                              <p:pRg st="10" end="10"/>
                                            </p:txEl>
                                          </p:spTgt>
                                        </p:tgtEl>
                                        <p:attrNameLst>
                                          <p:attrName>style.visibility</p:attrName>
                                        </p:attrNameLst>
                                      </p:cBhvr>
                                      <p:to>
                                        <p:strVal val="visible"/>
                                      </p:to>
                                    </p:set>
                                    <p:anim calcmode="lin" valueType="num">
                                      <p:cBhvr additive="base">
                                        <p:cTn id="58"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7">
                                            <p:txEl>
                                              <p:pRg st="11" end="11"/>
                                            </p:txEl>
                                          </p:spTgt>
                                        </p:tgtEl>
                                        <p:attrNameLst>
                                          <p:attrName>style.visibility</p:attrName>
                                        </p:attrNameLst>
                                      </p:cBhvr>
                                      <p:to>
                                        <p:strVal val="visible"/>
                                      </p:to>
                                    </p:set>
                                    <p:anim calcmode="lin" valueType="num">
                                      <p:cBhvr additive="base">
                                        <p:cTn id="64"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5" name="Picture 4" descr="A desk with a typewriter and a lamp&#10;&#10;Description automatically generated">
            <a:extLst>
              <a:ext uri="{FF2B5EF4-FFF2-40B4-BE49-F238E27FC236}">
                <a16:creationId xmlns:a16="http://schemas.microsoft.com/office/drawing/2014/main" id="{1A642B9B-0295-9731-C872-60299C602831}"/>
              </a:ext>
            </a:extLst>
          </p:cNvPr>
          <p:cNvPicPr>
            <a:picLocks noChangeAspect="1"/>
          </p:cNvPicPr>
          <p:nvPr/>
        </p:nvPicPr>
        <p:blipFill>
          <a:blip r:embed="rId3"/>
          <a:stretch>
            <a:fillRect/>
          </a:stretch>
        </p:blipFill>
        <p:spPr>
          <a:xfrm>
            <a:off x="71437" y="0"/>
            <a:ext cx="9072563" cy="5143500"/>
          </a:xfrm>
          <a:prstGeom prst="rect">
            <a:avLst/>
          </a:prstGeom>
        </p:spPr>
      </p:pic>
      <p:sp>
        <p:nvSpPr>
          <p:cNvPr id="6" name="Rectangle: Rounded Corners 5">
            <a:extLst>
              <a:ext uri="{FF2B5EF4-FFF2-40B4-BE49-F238E27FC236}">
                <a16:creationId xmlns:a16="http://schemas.microsoft.com/office/drawing/2014/main" id="{F43ED6B2-826A-3B99-E05D-1D1C0EAFD551}"/>
              </a:ext>
            </a:extLst>
          </p:cNvPr>
          <p:cNvSpPr/>
          <p:nvPr/>
        </p:nvSpPr>
        <p:spPr>
          <a:xfrm>
            <a:off x="69199" y="89806"/>
            <a:ext cx="9003364" cy="4939393"/>
          </a:xfrm>
          <a:prstGeom prst="roundRect">
            <a:avLst/>
          </a:prstGeom>
          <a:solidFill>
            <a:schemeClr val="tx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70" name="Google Shape;170;p39"/>
          <p:cNvSpPr txBox="1">
            <a:spLocks noGrp="1"/>
          </p:cNvSpPr>
          <p:nvPr>
            <p:ph type="title"/>
          </p:nvPr>
        </p:nvSpPr>
        <p:spPr>
          <a:xfrm>
            <a:off x="456806" y="254719"/>
            <a:ext cx="5361288"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 we do with ICAC?</a:t>
            </a:r>
            <a:endParaRPr dirty="0"/>
          </a:p>
        </p:txBody>
      </p:sp>
      <p:sp>
        <p:nvSpPr>
          <p:cNvPr id="171" name="Google Shape;171;p39"/>
          <p:cNvSpPr txBox="1">
            <a:spLocks noGrp="1"/>
          </p:cNvSpPr>
          <p:nvPr>
            <p:ph type="body" idx="1"/>
          </p:nvPr>
        </p:nvSpPr>
        <p:spPr>
          <a:xfrm>
            <a:off x="69200" y="728688"/>
            <a:ext cx="9005600" cy="1843062"/>
          </a:xfrm>
          <a:prstGeom prst="rect">
            <a:avLst/>
          </a:prstGeom>
        </p:spPr>
        <p:txBody>
          <a:bodyPr spcFirstLastPara="1" wrap="square" lIns="91425" tIns="91425" rIns="91425" bIns="91425" anchor="t" anchorCtr="0">
            <a:noAutofit/>
          </a:bodyPr>
          <a:lstStyle/>
          <a:p>
            <a:pPr marL="171450" indent="-171450">
              <a:spcAft>
                <a:spcPts val="1600"/>
              </a:spcAft>
            </a:pPr>
            <a:r>
              <a:rPr lang="en-US" sz="1400" b="1" dirty="0">
                <a:solidFill>
                  <a:schemeClr val="bg2"/>
                </a:solidFill>
              </a:rPr>
              <a:t>Investigate crimes involving the </a:t>
            </a:r>
            <a:r>
              <a:rPr lang="en-US" sz="1400" b="1" dirty="0">
                <a:solidFill>
                  <a:schemeClr val="tx2"/>
                </a:solidFill>
              </a:rPr>
              <a:t>internet and children.</a:t>
            </a:r>
          </a:p>
          <a:p>
            <a:pPr marL="171450" indent="-171450">
              <a:spcAft>
                <a:spcPts val="1600"/>
              </a:spcAft>
            </a:pPr>
            <a:r>
              <a:rPr lang="en-US" sz="1400" b="1" dirty="0">
                <a:solidFill>
                  <a:schemeClr val="bg2"/>
                </a:solidFill>
              </a:rPr>
              <a:t>Proactively enforce State of Montana laws as they pertain to </a:t>
            </a:r>
            <a:r>
              <a:rPr lang="en-US" sz="1400" b="1" dirty="0">
                <a:solidFill>
                  <a:schemeClr val="tx2"/>
                </a:solidFill>
              </a:rPr>
              <a:t>crimes against children.</a:t>
            </a:r>
          </a:p>
          <a:p>
            <a:pPr marL="171450" indent="-171450">
              <a:spcAft>
                <a:spcPts val="1600"/>
              </a:spcAft>
            </a:pPr>
            <a:r>
              <a:rPr lang="en-US" sz="1400" b="1" dirty="0">
                <a:solidFill>
                  <a:schemeClr val="tx2"/>
                </a:solidFill>
              </a:rPr>
              <a:t>Planning, execution, and service of search warrants </a:t>
            </a:r>
            <a:r>
              <a:rPr lang="en-US" sz="1400" b="1" dirty="0">
                <a:solidFill>
                  <a:schemeClr val="bg2"/>
                </a:solidFill>
              </a:rPr>
              <a:t>in support of these investigations.</a:t>
            </a:r>
          </a:p>
          <a:p>
            <a:pPr marL="171450" indent="-171450">
              <a:spcAft>
                <a:spcPts val="1600"/>
              </a:spcAft>
            </a:pPr>
            <a:r>
              <a:rPr lang="en-US" sz="1400" b="1" dirty="0">
                <a:solidFill>
                  <a:schemeClr val="bg2"/>
                </a:solidFill>
              </a:rPr>
              <a:t>Collect </a:t>
            </a:r>
            <a:r>
              <a:rPr lang="en-US" sz="1400" b="1" dirty="0">
                <a:solidFill>
                  <a:schemeClr val="tx2"/>
                </a:solidFill>
              </a:rPr>
              <a:t>evidence</a:t>
            </a:r>
            <a:r>
              <a:rPr lang="en-US" sz="1400" b="1" dirty="0">
                <a:solidFill>
                  <a:schemeClr val="bg2"/>
                </a:solidFill>
              </a:rPr>
              <a:t>, prepare </a:t>
            </a:r>
            <a:r>
              <a:rPr lang="en-US" sz="1400" b="1" dirty="0">
                <a:solidFill>
                  <a:schemeClr val="tx2"/>
                </a:solidFill>
              </a:rPr>
              <a:t>reports</a:t>
            </a:r>
            <a:r>
              <a:rPr lang="en-US" sz="1400" b="1" dirty="0">
                <a:solidFill>
                  <a:schemeClr val="bg2"/>
                </a:solidFill>
              </a:rPr>
              <a:t>, testify in </a:t>
            </a:r>
            <a:r>
              <a:rPr lang="en-US" sz="1400" b="1" dirty="0">
                <a:solidFill>
                  <a:schemeClr val="tx2"/>
                </a:solidFill>
              </a:rPr>
              <a:t>court</a:t>
            </a:r>
            <a:r>
              <a:rPr lang="en-US" sz="1400" b="1" dirty="0">
                <a:solidFill>
                  <a:schemeClr val="bg2"/>
                </a:solidFill>
              </a:rPr>
              <a:t>, etc.</a:t>
            </a:r>
          </a:p>
          <a:p>
            <a:pPr marL="171450" indent="-171450">
              <a:spcAft>
                <a:spcPts val="1600"/>
              </a:spcAft>
            </a:pPr>
            <a:r>
              <a:rPr lang="en-US" sz="1400" b="1" dirty="0">
                <a:solidFill>
                  <a:schemeClr val="bg2"/>
                </a:solidFill>
              </a:rPr>
              <a:t>Retrieve information from </a:t>
            </a:r>
            <a:r>
              <a:rPr lang="en-US" sz="1400" b="1" dirty="0">
                <a:solidFill>
                  <a:schemeClr val="tx2"/>
                </a:solidFill>
              </a:rPr>
              <a:t>computers, mobile devices, and other electronics</a:t>
            </a:r>
            <a:r>
              <a:rPr lang="en-US" sz="1400" b="1" dirty="0">
                <a:solidFill>
                  <a:schemeClr val="bg2"/>
                </a:solidFill>
              </a:rPr>
              <a:t> to support investigations.</a:t>
            </a:r>
          </a:p>
          <a:p>
            <a:pPr marL="171450" indent="-171450">
              <a:spcAft>
                <a:spcPts val="1600"/>
              </a:spcAft>
            </a:pPr>
            <a:r>
              <a:rPr lang="en-US" sz="1400" b="1" dirty="0">
                <a:solidFill>
                  <a:schemeClr val="bg2"/>
                </a:solidFill>
              </a:rPr>
              <a:t>Community outreach, such as </a:t>
            </a:r>
            <a:r>
              <a:rPr lang="en-US" sz="1400" b="1" dirty="0">
                <a:solidFill>
                  <a:schemeClr val="tx2"/>
                </a:solidFill>
              </a:rPr>
              <a:t>presentations to schools, parents, teachers, or other organizations.</a:t>
            </a:r>
          </a:p>
        </p:txBody>
      </p:sp>
      <p:cxnSp>
        <p:nvCxnSpPr>
          <p:cNvPr id="172" name="Google Shape;172;p39"/>
          <p:cNvCxnSpPr/>
          <p:nvPr/>
        </p:nvCxnSpPr>
        <p:spPr>
          <a:xfrm>
            <a:off x="528179" y="257988"/>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70136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wipe(left)">
                                      <p:cBhvr>
                                        <p:cTn id="11" dur="500"/>
                                        <p:tgtEl>
                                          <p:spTgt spid="17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500"/>
                                        <p:tgtEl>
                                          <p:spTgt spid="170"/>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71">
                                            <p:txEl>
                                              <p:pRg st="0" end="0"/>
                                            </p:txEl>
                                          </p:spTgt>
                                        </p:tgtEl>
                                        <p:attrNameLst>
                                          <p:attrName>style.visibility</p:attrName>
                                        </p:attrNameLst>
                                      </p:cBhvr>
                                      <p:to>
                                        <p:strVal val="visible"/>
                                      </p:to>
                                    </p:set>
                                    <p:anim calcmode="lin" valueType="num">
                                      <p:cBhvr additive="base">
                                        <p:cTn id="19" dur="500" fill="hold"/>
                                        <p:tgtEl>
                                          <p:spTgt spid="17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1">
                                            <p:txEl>
                                              <p:pRg st="1" end="1"/>
                                            </p:txEl>
                                          </p:spTgt>
                                        </p:tgtEl>
                                        <p:attrNameLst>
                                          <p:attrName>style.visibility</p:attrName>
                                        </p:attrNameLst>
                                      </p:cBhvr>
                                      <p:to>
                                        <p:strVal val="visible"/>
                                      </p:to>
                                    </p:set>
                                    <p:anim calcmode="lin" valueType="num">
                                      <p:cBhvr additive="base">
                                        <p:cTn id="25" dur="500" fill="hold"/>
                                        <p:tgtEl>
                                          <p:spTgt spid="17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1">
                                            <p:txEl>
                                              <p:pRg st="2" end="2"/>
                                            </p:txEl>
                                          </p:spTgt>
                                        </p:tgtEl>
                                        <p:attrNameLst>
                                          <p:attrName>style.visibility</p:attrName>
                                        </p:attrNameLst>
                                      </p:cBhvr>
                                      <p:to>
                                        <p:strVal val="visible"/>
                                      </p:to>
                                    </p:set>
                                    <p:anim calcmode="lin" valueType="num">
                                      <p:cBhvr additive="base">
                                        <p:cTn id="31" dur="500" fill="hold"/>
                                        <p:tgtEl>
                                          <p:spTgt spid="17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1">
                                            <p:txEl>
                                              <p:pRg st="3" end="3"/>
                                            </p:txEl>
                                          </p:spTgt>
                                        </p:tgtEl>
                                        <p:attrNameLst>
                                          <p:attrName>style.visibility</p:attrName>
                                        </p:attrNameLst>
                                      </p:cBhvr>
                                      <p:to>
                                        <p:strVal val="visible"/>
                                      </p:to>
                                    </p:set>
                                    <p:anim calcmode="lin" valueType="num">
                                      <p:cBhvr additive="base">
                                        <p:cTn id="37" dur="500" fill="hold"/>
                                        <p:tgtEl>
                                          <p:spTgt spid="17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1">
                                            <p:txEl>
                                              <p:pRg st="4" end="4"/>
                                            </p:txEl>
                                          </p:spTgt>
                                        </p:tgtEl>
                                        <p:attrNameLst>
                                          <p:attrName>style.visibility</p:attrName>
                                        </p:attrNameLst>
                                      </p:cBhvr>
                                      <p:to>
                                        <p:strVal val="visible"/>
                                      </p:to>
                                    </p:set>
                                    <p:anim calcmode="lin" valueType="num">
                                      <p:cBhvr additive="base">
                                        <p:cTn id="43" dur="500" fill="hold"/>
                                        <p:tgtEl>
                                          <p:spTgt spid="17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1">
                                            <p:txEl>
                                              <p:pRg st="5" end="5"/>
                                            </p:txEl>
                                          </p:spTgt>
                                        </p:tgtEl>
                                        <p:attrNameLst>
                                          <p:attrName>style.visibility</p:attrName>
                                        </p:attrNameLst>
                                      </p:cBhvr>
                                      <p:to>
                                        <p:strVal val="visible"/>
                                      </p:to>
                                    </p:set>
                                    <p:anim calcmode="lin" valueType="num">
                                      <p:cBhvr additive="base">
                                        <p:cTn id="49" dur="500" fill="hold"/>
                                        <p:tgtEl>
                                          <p:spTgt spid="171">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0" grpId="0"/>
      <p:bldP spid="17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92F4E30C-DF5E-F6E2-B64A-67A6B12D3E73}"/>
            </a:ext>
          </a:extLst>
        </p:cNvPr>
        <p:cNvGrpSpPr/>
        <p:nvPr/>
      </p:nvGrpSpPr>
      <p:grpSpPr>
        <a:xfrm>
          <a:off x="0" y="0"/>
          <a:ext cx="0" cy="0"/>
          <a:chOff x="0" y="0"/>
          <a:chExt cx="0" cy="0"/>
        </a:xfrm>
      </p:grpSpPr>
      <p:sp>
        <p:nvSpPr>
          <p:cNvPr id="7" name="Text Placeholder 26">
            <a:extLst>
              <a:ext uri="{FF2B5EF4-FFF2-40B4-BE49-F238E27FC236}">
                <a16:creationId xmlns:a16="http://schemas.microsoft.com/office/drawing/2014/main" id="{7142323D-D439-E71C-8444-6E637715C721}"/>
              </a:ext>
            </a:extLst>
          </p:cNvPr>
          <p:cNvSpPr>
            <a:spLocks noGrp="1"/>
          </p:cNvSpPr>
          <p:nvPr>
            <p:ph type="body" idx="1"/>
          </p:nvPr>
        </p:nvSpPr>
        <p:spPr>
          <a:xfrm>
            <a:off x="7771" y="955221"/>
            <a:ext cx="6708913" cy="4866567"/>
          </a:xfrm>
        </p:spPr>
        <p:txBody>
          <a:bodyPr/>
          <a:lstStyle/>
          <a:p>
            <a:r>
              <a:rPr lang="en-US" sz="1400" dirty="0">
                <a:solidFill>
                  <a:schemeClr val="bg2"/>
                </a:solidFill>
              </a:rPr>
              <a:t>Social media? At least age 13+, and only one platform at first – after you have researched it appropriately. </a:t>
            </a:r>
          </a:p>
          <a:p>
            <a:endParaRPr lang="en-US" sz="1400" dirty="0">
              <a:solidFill>
                <a:schemeClr val="bg2"/>
              </a:solidFill>
            </a:endParaRPr>
          </a:p>
          <a:p>
            <a:r>
              <a:rPr lang="en-US" sz="1400" dirty="0">
                <a:solidFill>
                  <a:schemeClr val="bg2"/>
                </a:solidFill>
              </a:rPr>
              <a:t>Phones in private spaces? Not until they’re 18. Anywhere that </a:t>
            </a:r>
            <a:r>
              <a:rPr lang="en-US" sz="1400" dirty="0">
                <a:solidFill>
                  <a:schemeClr val="tx2"/>
                </a:solidFill>
              </a:rPr>
              <a:t>clothes come off </a:t>
            </a:r>
            <a:r>
              <a:rPr lang="en-US" sz="1400" dirty="0">
                <a:solidFill>
                  <a:schemeClr val="bg2"/>
                </a:solidFill>
              </a:rPr>
              <a:t>is where phones </a:t>
            </a:r>
            <a:r>
              <a:rPr lang="en-US" sz="1400" b="1" dirty="0">
                <a:solidFill>
                  <a:schemeClr val="tx2"/>
                </a:solidFill>
              </a:rPr>
              <a:t>do not go. </a:t>
            </a:r>
            <a:r>
              <a:rPr lang="en-US" sz="1400" dirty="0">
                <a:solidFill>
                  <a:schemeClr val="bg2"/>
                </a:solidFill>
              </a:rPr>
              <a:t>Anything that can </a:t>
            </a:r>
            <a:r>
              <a:rPr lang="en-US" sz="1400" dirty="0">
                <a:solidFill>
                  <a:schemeClr val="tx2"/>
                </a:solidFill>
              </a:rPr>
              <a:t>take a picture </a:t>
            </a:r>
            <a:r>
              <a:rPr lang="en-US" sz="1400" dirty="0">
                <a:solidFill>
                  <a:schemeClr val="bg2"/>
                </a:solidFill>
              </a:rPr>
              <a:t>needs to </a:t>
            </a:r>
            <a:r>
              <a:rPr lang="en-US" sz="1400" b="1" dirty="0">
                <a:solidFill>
                  <a:schemeClr val="tx2"/>
                </a:solidFill>
              </a:rPr>
              <a:t>stay in a common space.</a:t>
            </a:r>
            <a:r>
              <a:rPr lang="en-US" sz="1400" dirty="0">
                <a:solidFill>
                  <a:schemeClr val="bg2"/>
                </a:solidFill>
              </a:rPr>
              <a:t> </a:t>
            </a:r>
            <a:endParaRPr lang="en-US" sz="1400" b="1" dirty="0">
              <a:solidFill>
                <a:schemeClr val="tx2"/>
              </a:solidFill>
            </a:endParaRPr>
          </a:p>
          <a:p>
            <a:endParaRPr lang="en-US" sz="1400" b="1" dirty="0">
              <a:solidFill>
                <a:schemeClr val="tx2"/>
              </a:solidFill>
            </a:endParaRPr>
          </a:p>
          <a:p>
            <a:r>
              <a:rPr lang="en-US" sz="1400" dirty="0">
                <a:solidFill>
                  <a:schemeClr val="bg2"/>
                </a:solidFill>
              </a:rPr>
              <a:t>Ground rules for social media:</a:t>
            </a:r>
          </a:p>
          <a:p>
            <a:pPr lvl="1"/>
            <a:r>
              <a:rPr lang="en-US" sz="1400" dirty="0">
                <a:solidFill>
                  <a:schemeClr val="bg2"/>
                </a:solidFill>
              </a:rPr>
              <a:t>Friends only. Not social media friends, but </a:t>
            </a:r>
            <a:r>
              <a:rPr lang="en-US" sz="1400" i="1" dirty="0">
                <a:solidFill>
                  <a:schemeClr val="tx2"/>
                </a:solidFill>
              </a:rPr>
              <a:t>actual </a:t>
            </a:r>
            <a:r>
              <a:rPr lang="en-US" sz="1400" dirty="0">
                <a:solidFill>
                  <a:schemeClr val="tx2"/>
                </a:solidFill>
              </a:rPr>
              <a:t>friends.</a:t>
            </a:r>
          </a:p>
          <a:p>
            <a:pPr lvl="1"/>
            <a:r>
              <a:rPr lang="en-US" sz="1400" dirty="0">
                <a:solidFill>
                  <a:schemeClr val="bg2"/>
                </a:solidFill>
              </a:rPr>
              <a:t>All accounts set to </a:t>
            </a:r>
            <a:r>
              <a:rPr lang="en-US" sz="1400" dirty="0">
                <a:solidFill>
                  <a:schemeClr val="tx2"/>
                </a:solidFill>
              </a:rPr>
              <a:t>private.</a:t>
            </a:r>
          </a:p>
          <a:p>
            <a:pPr lvl="1"/>
            <a:r>
              <a:rPr lang="en-US" sz="1400" dirty="0">
                <a:solidFill>
                  <a:schemeClr val="bg2"/>
                </a:solidFill>
              </a:rPr>
              <a:t>I must know the </a:t>
            </a:r>
            <a:r>
              <a:rPr lang="en-US" sz="1400" dirty="0">
                <a:solidFill>
                  <a:schemeClr val="tx2"/>
                </a:solidFill>
              </a:rPr>
              <a:t>password</a:t>
            </a:r>
            <a:r>
              <a:rPr lang="en-US" sz="1400" dirty="0">
                <a:solidFill>
                  <a:schemeClr val="bg2"/>
                </a:solidFill>
              </a:rPr>
              <a:t> you use.</a:t>
            </a:r>
          </a:p>
          <a:p>
            <a:pPr lvl="1"/>
            <a:r>
              <a:rPr lang="en-US" sz="1400" dirty="0">
                <a:solidFill>
                  <a:schemeClr val="bg2"/>
                </a:solidFill>
              </a:rPr>
              <a:t>I must be your </a:t>
            </a:r>
            <a:r>
              <a:rPr lang="en-US" sz="1400" dirty="0">
                <a:solidFill>
                  <a:schemeClr val="tx2"/>
                </a:solidFill>
              </a:rPr>
              <a:t>“friend” </a:t>
            </a:r>
            <a:r>
              <a:rPr lang="en-US" sz="1400" dirty="0">
                <a:solidFill>
                  <a:schemeClr val="bg2"/>
                </a:solidFill>
              </a:rPr>
              <a:t>on social media.</a:t>
            </a:r>
          </a:p>
          <a:p>
            <a:pPr lvl="1"/>
            <a:endParaRPr lang="en-US" sz="1400" dirty="0">
              <a:solidFill>
                <a:schemeClr val="bg2"/>
              </a:solidFill>
            </a:endParaRPr>
          </a:p>
          <a:p>
            <a:endParaRPr lang="en-US" sz="1400" b="1" dirty="0">
              <a:solidFill>
                <a:schemeClr val="tx2"/>
              </a:solidFill>
            </a:endParaRPr>
          </a:p>
        </p:txBody>
      </p:sp>
      <p:sp>
        <p:nvSpPr>
          <p:cNvPr id="8" name="Google Shape;233;p46">
            <a:extLst>
              <a:ext uri="{FF2B5EF4-FFF2-40B4-BE49-F238E27FC236}">
                <a16:creationId xmlns:a16="http://schemas.microsoft.com/office/drawing/2014/main" id="{42BB448B-1215-9D27-60CD-BCFBDD1F5595}"/>
              </a:ext>
            </a:extLst>
          </p:cNvPr>
          <p:cNvSpPr txBox="1">
            <a:spLocks noGrp="1"/>
          </p:cNvSpPr>
          <p:nvPr>
            <p:ph type="title"/>
          </p:nvPr>
        </p:nvSpPr>
        <p:spPr>
          <a:xfrm>
            <a:off x="938500" y="445025"/>
            <a:ext cx="5223626" cy="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recommendation?</a:t>
            </a:r>
            <a:endParaRPr dirty="0"/>
          </a:p>
        </p:txBody>
      </p:sp>
      <p:cxnSp>
        <p:nvCxnSpPr>
          <p:cNvPr id="9" name="Google Shape;234;p46">
            <a:extLst>
              <a:ext uri="{FF2B5EF4-FFF2-40B4-BE49-F238E27FC236}">
                <a16:creationId xmlns:a16="http://schemas.microsoft.com/office/drawing/2014/main" id="{7CF5A91D-D7E3-796D-36FF-0493F3722749}"/>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146" name="Picture 2" descr="A professional illustration that represents rules for social media use and device boundaries for children. The image includes a smartphone with a lock icon on the screen, symbolizing privacy and control, placed near a social media icon shield. Nearby, a family is depicted sitting together in a common living area, highlighting shared device use. Additional elements include a minimal 'no phones' sign in a bedroom or bathroom setting, subtly drawn in the background. The color palette is clean and professional, with muted tones such as blues, grays, and whites, suitable for an educational or presentation context.">
            <a:extLst>
              <a:ext uri="{FF2B5EF4-FFF2-40B4-BE49-F238E27FC236}">
                <a16:creationId xmlns:a16="http://schemas.microsoft.com/office/drawing/2014/main" id="{15C1BFF8-9009-08DE-E7F7-F438C7C1E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427" y="2341265"/>
            <a:ext cx="2500784" cy="250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7" name="Text Placeholder 26">
            <a:extLst>
              <a:ext uri="{FF2B5EF4-FFF2-40B4-BE49-F238E27FC236}">
                <a16:creationId xmlns:a16="http://schemas.microsoft.com/office/drawing/2014/main" id="{F2D7DB53-4C1E-793A-698A-1810EAA0ABFF}"/>
              </a:ext>
            </a:extLst>
          </p:cNvPr>
          <p:cNvSpPr>
            <a:spLocks noGrp="1"/>
          </p:cNvSpPr>
          <p:nvPr>
            <p:ph type="body" idx="1"/>
          </p:nvPr>
        </p:nvSpPr>
        <p:spPr>
          <a:xfrm>
            <a:off x="-1" y="955221"/>
            <a:ext cx="2653991" cy="4866567"/>
          </a:xfrm>
        </p:spPr>
        <p:txBody>
          <a:bodyPr/>
          <a:lstStyle/>
          <a:p>
            <a:pPr marL="139700" indent="0">
              <a:buNone/>
            </a:pPr>
            <a:r>
              <a:rPr lang="en-US" sz="1400" dirty="0">
                <a:solidFill>
                  <a:schemeClr val="bg2"/>
                </a:solidFill>
              </a:rPr>
              <a:t>We went over…</a:t>
            </a:r>
          </a:p>
          <a:p>
            <a:pPr marL="139700" indent="0">
              <a:buNone/>
            </a:pPr>
            <a:endParaRPr lang="en-US" sz="1400" dirty="0">
              <a:solidFill>
                <a:schemeClr val="bg2"/>
              </a:solidFill>
            </a:endParaRPr>
          </a:p>
          <a:p>
            <a:r>
              <a:rPr lang="en-US" sz="1400" dirty="0">
                <a:solidFill>
                  <a:schemeClr val="tx2"/>
                </a:solidFill>
              </a:rPr>
              <a:t>What is ICAC</a:t>
            </a:r>
          </a:p>
          <a:p>
            <a:pPr lvl="1"/>
            <a:r>
              <a:rPr lang="en-US" sz="1400" dirty="0">
                <a:solidFill>
                  <a:schemeClr val="tx2"/>
                </a:solidFill>
              </a:rPr>
              <a:t>How it works</a:t>
            </a:r>
          </a:p>
          <a:p>
            <a:pPr lvl="1"/>
            <a:r>
              <a:rPr lang="en-US" sz="1400" dirty="0">
                <a:solidFill>
                  <a:schemeClr val="tx2"/>
                </a:solidFill>
              </a:rPr>
              <a:t>Why we need it</a:t>
            </a:r>
          </a:p>
          <a:p>
            <a:endParaRPr lang="en-US" sz="1400" dirty="0">
              <a:solidFill>
                <a:schemeClr val="tx2"/>
              </a:solidFill>
            </a:endParaRPr>
          </a:p>
          <a:p>
            <a:r>
              <a:rPr lang="en-US" sz="1400" dirty="0">
                <a:solidFill>
                  <a:schemeClr val="tx2"/>
                </a:solidFill>
              </a:rPr>
              <a:t>Cyberbullying</a:t>
            </a:r>
            <a:br>
              <a:rPr lang="en-US" sz="1400" dirty="0">
                <a:solidFill>
                  <a:schemeClr val="tx2"/>
                </a:solidFill>
              </a:rPr>
            </a:br>
            <a:endParaRPr lang="en-US" sz="1400" dirty="0">
              <a:solidFill>
                <a:schemeClr val="tx2"/>
              </a:solidFill>
            </a:endParaRPr>
          </a:p>
          <a:p>
            <a:r>
              <a:rPr lang="en-US" sz="1400" dirty="0">
                <a:solidFill>
                  <a:schemeClr val="tx2"/>
                </a:solidFill>
              </a:rPr>
              <a:t>Sextortion</a:t>
            </a:r>
          </a:p>
          <a:p>
            <a:pPr lvl="1"/>
            <a:r>
              <a:rPr lang="en-US" sz="1400" dirty="0">
                <a:solidFill>
                  <a:schemeClr val="tx2"/>
                </a:solidFill>
              </a:rPr>
              <a:t>How it works</a:t>
            </a:r>
          </a:p>
          <a:p>
            <a:pPr lvl="1"/>
            <a:r>
              <a:rPr lang="en-US" sz="1400" dirty="0">
                <a:solidFill>
                  <a:schemeClr val="tx2"/>
                </a:solidFill>
              </a:rPr>
              <a:t>How to identify it</a:t>
            </a:r>
          </a:p>
          <a:p>
            <a:pPr lvl="1"/>
            <a:r>
              <a:rPr lang="en-US" sz="1400" dirty="0">
                <a:solidFill>
                  <a:schemeClr val="tx2"/>
                </a:solidFill>
              </a:rPr>
              <a:t>What to do if it happens to you</a:t>
            </a:r>
          </a:p>
          <a:p>
            <a:pPr marL="139700" indent="0">
              <a:buNone/>
            </a:pPr>
            <a:br>
              <a:rPr lang="en-US" sz="1400" dirty="0">
                <a:solidFill>
                  <a:schemeClr val="tx2"/>
                </a:solidFill>
              </a:rPr>
            </a:br>
            <a:endParaRPr lang="en-US" sz="1400" dirty="0">
              <a:solidFill>
                <a:schemeClr val="tx2"/>
              </a:solidFill>
            </a:endParaRPr>
          </a:p>
        </p:txBody>
      </p:sp>
      <p:sp>
        <p:nvSpPr>
          <p:cNvPr id="8" name="Google Shape;233;p46">
            <a:extLst>
              <a:ext uri="{FF2B5EF4-FFF2-40B4-BE49-F238E27FC236}">
                <a16:creationId xmlns:a16="http://schemas.microsoft.com/office/drawing/2014/main" id="{8B61933B-EA8E-F1FD-721A-45616A2D5753}"/>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Recap</a:t>
            </a:r>
            <a:endParaRPr dirty="0"/>
          </a:p>
        </p:txBody>
      </p:sp>
      <p:cxnSp>
        <p:nvCxnSpPr>
          <p:cNvPr id="9" name="Google Shape;234;p46">
            <a:extLst>
              <a:ext uri="{FF2B5EF4-FFF2-40B4-BE49-F238E27FC236}">
                <a16:creationId xmlns:a16="http://schemas.microsoft.com/office/drawing/2014/main" id="{5045433C-6CD2-0090-492F-7634D850CADE}"/>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Text Placeholder 26">
            <a:extLst>
              <a:ext uri="{FF2B5EF4-FFF2-40B4-BE49-F238E27FC236}">
                <a16:creationId xmlns:a16="http://schemas.microsoft.com/office/drawing/2014/main" id="{D2D5A2B3-7F63-CD7D-878B-407B4B142921}"/>
              </a:ext>
            </a:extLst>
          </p:cNvPr>
          <p:cNvSpPr txBox="1">
            <a:spLocks/>
          </p:cNvSpPr>
          <p:nvPr/>
        </p:nvSpPr>
        <p:spPr>
          <a:xfrm>
            <a:off x="2597426" y="1386425"/>
            <a:ext cx="3405450" cy="486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1pPr>
            <a:lvl2pPr marL="914400" marR="0" lvl="1"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2pPr>
            <a:lvl3pPr marL="1371600" marR="0" lvl="2"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3pPr>
            <a:lvl4pPr marL="1828800" marR="0" lvl="3"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4pPr>
            <a:lvl5pPr marL="2286000" marR="0" lvl="4"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5pPr>
            <a:lvl6pPr marL="2743200" marR="0" lvl="5"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6pPr>
            <a:lvl7pPr marL="3200400" marR="0" lvl="6"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7pPr>
            <a:lvl8pPr marL="3657600" marR="0" lvl="7"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8pPr>
            <a:lvl9pPr marL="4114800" marR="0" lvl="8" indent="-330200" algn="l" rtl="0">
              <a:lnSpc>
                <a:spcPct val="100000"/>
              </a:lnSpc>
              <a:spcBef>
                <a:spcPts val="1600"/>
              </a:spcBef>
              <a:spcAft>
                <a:spcPts val="160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9pPr>
          </a:lstStyle>
          <a:p>
            <a:r>
              <a:rPr lang="en-US" sz="1400" dirty="0">
                <a:solidFill>
                  <a:schemeClr val="tx2"/>
                </a:solidFill>
              </a:rPr>
              <a:t>Resources and Mental Health</a:t>
            </a:r>
          </a:p>
          <a:p>
            <a:pPr marL="127000" indent="0">
              <a:buNone/>
            </a:pPr>
            <a:endParaRPr lang="en-US" sz="1400" dirty="0">
              <a:solidFill>
                <a:schemeClr val="tx2"/>
              </a:solidFill>
            </a:endParaRPr>
          </a:p>
          <a:p>
            <a:r>
              <a:rPr lang="en-US" sz="1400" dirty="0">
                <a:solidFill>
                  <a:schemeClr val="tx2"/>
                </a:solidFill>
              </a:rPr>
              <a:t>Take It Down</a:t>
            </a:r>
            <a:br>
              <a:rPr lang="en-US" sz="1400" dirty="0">
                <a:solidFill>
                  <a:schemeClr val="tx2"/>
                </a:solidFill>
              </a:rPr>
            </a:br>
            <a:endParaRPr lang="en-US" sz="1400" dirty="0">
              <a:solidFill>
                <a:schemeClr val="tx2"/>
              </a:solidFill>
            </a:endParaRPr>
          </a:p>
          <a:p>
            <a:r>
              <a:rPr lang="en-US" sz="1400" dirty="0">
                <a:solidFill>
                  <a:schemeClr val="tx2"/>
                </a:solidFill>
              </a:rPr>
              <a:t>Social Media</a:t>
            </a:r>
          </a:p>
          <a:p>
            <a:pPr lvl="1"/>
            <a:r>
              <a:rPr lang="en-US" sz="1400" dirty="0">
                <a:solidFill>
                  <a:schemeClr val="tx2"/>
                </a:solidFill>
              </a:rPr>
              <a:t>Prevalence of use among children</a:t>
            </a:r>
          </a:p>
          <a:p>
            <a:pPr lvl="1"/>
            <a:r>
              <a:rPr lang="en-US" sz="1400" dirty="0">
                <a:solidFill>
                  <a:schemeClr val="tx2"/>
                </a:solidFill>
              </a:rPr>
              <a:t>What children may be seeing on social media</a:t>
            </a:r>
          </a:p>
          <a:p>
            <a:pPr lvl="1"/>
            <a:r>
              <a:rPr lang="en-US" sz="1400" dirty="0">
                <a:solidFill>
                  <a:schemeClr val="tx2"/>
                </a:solidFill>
              </a:rPr>
              <a:t>Get to them before they do</a:t>
            </a:r>
          </a:p>
          <a:p>
            <a:pPr lvl="1"/>
            <a:r>
              <a:rPr lang="en-US" sz="1400" dirty="0">
                <a:solidFill>
                  <a:schemeClr val="tx2"/>
                </a:solidFill>
              </a:rPr>
              <a:t>Warning signs</a:t>
            </a:r>
          </a:p>
          <a:p>
            <a:pPr marL="139700" indent="0">
              <a:buFont typeface="Montserrat"/>
              <a:buNone/>
            </a:pPr>
            <a:br>
              <a:rPr lang="en-US" sz="1400" dirty="0">
                <a:solidFill>
                  <a:schemeClr val="tx2"/>
                </a:solidFill>
              </a:rPr>
            </a:br>
            <a:endParaRPr lang="en-US" sz="1400" dirty="0">
              <a:solidFill>
                <a:schemeClr val="tx2"/>
              </a:solidFill>
            </a:endParaRPr>
          </a:p>
        </p:txBody>
      </p:sp>
      <p:pic>
        <p:nvPicPr>
          <p:cNvPr id="3" name="Picture 2">
            <a:extLst>
              <a:ext uri="{FF2B5EF4-FFF2-40B4-BE49-F238E27FC236}">
                <a16:creationId xmlns:a16="http://schemas.microsoft.com/office/drawing/2014/main" id="{6D930346-E0D2-B2A2-3EAD-70DC3C4BD8EC}"/>
              </a:ext>
            </a:extLst>
          </p:cNvPr>
          <p:cNvPicPr>
            <a:picLocks noChangeAspect="1"/>
          </p:cNvPicPr>
          <p:nvPr/>
        </p:nvPicPr>
        <p:blipFill>
          <a:blip r:embed="rId3"/>
          <a:stretch>
            <a:fillRect/>
          </a:stretch>
        </p:blipFill>
        <p:spPr>
          <a:xfrm>
            <a:off x="7147477" y="3980555"/>
            <a:ext cx="1810669" cy="1103472"/>
          </a:xfrm>
          <a:prstGeom prst="rect">
            <a:avLst/>
          </a:prstGeom>
        </p:spPr>
      </p:pic>
      <p:sp>
        <p:nvSpPr>
          <p:cNvPr id="4" name="Text Placeholder 26">
            <a:extLst>
              <a:ext uri="{FF2B5EF4-FFF2-40B4-BE49-F238E27FC236}">
                <a16:creationId xmlns:a16="http://schemas.microsoft.com/office/drawing/2014/main" id="{78F36319-8B0E-8B03-486A-26A4B7282C8D}"/>
              </a:ext>
            </a:extLst>
          </p:cNvPr>
          <p:cNvSpPr txBox="1">
            <a:spLocks/>
          </p:cNvSpPr>
          <p:nvPr/>
        </p:nvSpPr>
        <p:spPr>
          <a:xfrm>
            <a:off x="5738550" y="1386425"/>
            <a:ext cx="3405450" cy="15784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1pPr>
            <a:lvl2pPr marL="914400" marR="0" lvl="1"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2pPr>
            <a:lvl3pPr marL="1371600" marR="0" lvl="2"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3pPr>
            <a:lvl4pPr marL="1828800" marR="0" lvl="3"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4pPr>
            <a:lvl5pPr marL="2286000" marR="0" lvl="4"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5pPr>
            <a:lvl6pPr marL="2743200" marR="0" lvl="5"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6pPr>
            <a:lvl7pPr marL="3200400" marR="0" lvl="6"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7pPr>
            <a:lvl8pPr marL="3657600" marR="0" lvl="7" indent="-330200" algn="l" rtl="0">
              <a:lnSpc>
                <a:spcPct val="100000"/>
              </a:lnSpc>
              <a:spcBef>
                <a:spcPts val="1600"/>
              </a:spcBef>
              <a:spcAft>
                <a:spcPts val="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8pPr>
            <a:lvl9pPr marL="4114800" marR="0" lvl="8" indent="-330200" algn="l" rtl="0">
              <a:lnSpc>
                <a:spcPct val="100000"/>
              </a:lnSpc>
              <a:spcBef>
                <a:spcPts val="1600"/>
              </a:spcBef>
              <a:spcAft>
                <a:spcPts val="1600"/>
              </a:spcAft>
              <a:buClr>
                <a:schemeClr val="lt1"/>
              </a:buClr>
              <a:buSzPts val="1600"/>
              <a:buFont typeface="Montserrat"/>
              <a:buChar char="■"/>
              <a:defRPr sz="1600" b="0" i="0" u="none" strike="noStrike" cap="none">
                <a:solidFill>
                  <a:schemeClr val="lt1"/>
                </a:solidFill>
                <a:latin typeface="Montserrat"/>
                <a:ea typeface="Montserrat"/>
                <a:cs typeface="Montserrat"/>
                <a:sym typeface="Montserrat"/>
              </a:defRPr>
            </a:lvl9pPr>
          </a:lstStyle>
          <a:p>
            <a:r>
              <a:rPr lang="en-US" sz="1400" dirty="0">
                <a:solidFill>
                  <a:schemeClr val="tx2"/>
                </a:solidFill>
              </a:rPr>
              <a:t>Parental Controls</a:t>
            </a:r>
          </a:p>
          <a:p>
            <a:pPr lvl="1"/>
            <a:r>
              <a:rPr lang="en-US" sz="1400" dirty="0">
                <a:solidFill>
                  <a:schemeClr val="tx2"/>
                </a:solidFill>
              </a:rPr>
              <a:t>iOS, Android</a:t>
            </a:r>
          </a:p>
          <a:p>
            <a:pPr lvl="1"/>
            <a:r>
              <a:rPr lang="en-US" sz="1400" dirty="0">
                <a:solidFill>
                  <a:schemeClr val="tx2"/>
                </a:solidFill>
              </a:rPr>
              <a:t>3</a:t>
            </a:r>
            <a:r>
              <a:rPr lang="en-US" sz="1400" baseline="30000" dirty="0">
                <a:solidFill>
                  <a:schemeClr val="tx2"/>
                </a:solidFill>
              </a:rPr>
              <a:t>rd</a:t>
            </a:r>
            <a:r>
              <a:rPr lang="en-US" sz="1400" dirty="0">
                <a:solidFill>
                  <a:schemeClr val="tx2"/>
                </a:solidFill>
              </a:rPr>
              <a:t> party applications</a:t>
            </a:r>
          </a:p>
          <a:p>
            <a:pPr marL="127000" indent="0">
              <a:buNone/>
            </a:pPr>
            <a:endParaRPr lang="en-US" sz="1400" dirty="0">
              <a:solidFill>
                <a:schemeClr val="tx2"/>
              </a:solidFill>
            </a:endParaRPr>
          </a:p>
        </p:txBody>
      </p:sp>
    </p:spTree>
    <p:extLst>
      <p:ext uri="{BB962C8B-B14F-4D97-AF65-F5344CB8AC3E}">
        <p14:creationId xmlns:p14="http://schemas.microsoft.com/office/powerpoint/2010/main" val="3114392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fade">
                                      <p:cBhvr>
                                        <p:cTn id="41" dur="500"/>
                                        <p:tgtEl>
                                          <p:spTgt spid="7">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500"/>
                                        <p:tgtEl>
                                          <p:spTgt spid="7">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500"/>
                                        <p:tgtEl>
                                          <p:spTgt spid="7">
                                            <p:txEl>
                                              <p:pRg st="10" end="10"/>
                                            </p:txEl>
                                          </p:spTgt>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fade">
                                      <p:cBhvr>
                                        <p:cTn id="51" dur="500"/>
                                        <p:tgtEl>
                                          <p:spTgt spid="2">
                                            <p:txEl>
                                              <p:pRg st="0" end="0"/>
                                            </p:txEl>
                                          </p:spTgt>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fade">
                                      <p:cBhvr>
                                        <p:cTn id="55" dur="500"/>
                                        <p:tgtEl>
                                          <p:spTgt spid="2">
                                            <p:txEl>
                                              <p:pRg st="2" end="2"/>
                                            </p:txEl>
                                          </p:spTgt>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Effect transition="in" filter="fade">
                                      <p:cBhvr>
                                        <p:cTn id="59" dur="500"/>
                                        <p:tgtEl>
                                          <p:spTgt spid="2">
                                            <p:txEl>
                                              <p:pRg st="3" end="3"/>
                                            </p:txEl>
                                          </p:spTgt>
                                        </p:tgtEl>
                                      </p:cBhvr>
                                    </p:animEffect>
                                  </p:childTnLst>
                                </p:cTn>
                              </p:par>
                            </p:childTnLst>
                          </p:cTn>
                        </p:par>
                        <p:par>
                          <p:cTn id="60" fill="hold">
                            <p:stCondLst>
                              <p:cond delay="6000"/>
                            </p:stCondLst>
                            <p:childTnLst>
                              <p:par>
                                <p:cTn id="61" presetID="10" presetClass="entr" presetSubtype="0" fill="hold" nodeType="after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Effect transition="in" filter="fade">
                                      <p:cBhvr>
                                        <p:cTn id="63" dur="500"/>
                                        <p:tgtEl>
                                          <p:spTgt spid="2">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
                                            <p:txEl>
                                              <p:pRg st="5" end="5"/>
                                            </p:txEl>
                                          </p:spTgt>
                                        </p:tgtEl>
                                        <p:attrNameLst>
                                          <p:attrName>style.visibility</p:attrName>
                                        </p:attrNameLst>
                                      </p:cBhvr>
                                      <p:to>
                                        <p:strVal val="visible"/>
                                      </p:to>
                                    </p:set>
                                    <p:animEffect transition="in" filter="fade">
                                      <p:cBhvr>
                                        <p:cTn id="66" dur="500"/>
                                        <p:tgtEl>
                                          <p:spTgt spid="2">
                                            <p:txEl>
                                              <p:pRg st="5" end="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animEffect transition="in" filter="fade">
                                      <p:cBhvr>
                                        <p:cTn id="69" dur="500"/>
                                        <p:tgtEl>
                                          <p:spTgt spid="2">
                                            <p:txEl>
                                              <p:pRg st="6" end="6"/>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animEffect transition="in" filter="fade">
                                      <p:cBhvr>
                                        <p:cTn id="72" dur="500"/>
                                        <p:tgtEl>
                                          <p:spTgt spid="2">
                                            <p:txEl>
                                              <p:pRg st="7" end="7"/>
                                            </p:txEl>
                                          </p:spTgt>
                                        </p:tgtEl>
                                      </p:cBhvr>
                                    </p:animEffect>
                                  </p:childTnLst>
                                </p:cTn>
                              </p:par>
                            </p:childTnLst>
                          </p:cTn>
                        </p:par>
                        <p:par>
                          <p:cTn id="73" fill="hold">
                            <p:stCondLst>
                              <p:cond delay="6500"/>
                            </p:stCondLst>
                            <p:childTnLst>
                              <p:par>
                                <p:cTn id="74" presetID="10" presetClass="entr" presetSubtype="0" fill="hold" nodeType="afterEffect">
                                  <p:stCondLst>
                                    <p:cond delay="0"/>
                                  </p:stCondLst>
                                  <p:childTnLst>
                                    <p:set>
                                      <p:cBhvr>
                                        <p:cTn id="75" dur="1" fill="hold">
                                          <p:stCondLst>
                                            <p:cond delay="0"/>
                                          </p:stCondLst>
                                        </p:cTn>
                                        <p:tgtEl>
                                          <p:spTgt spid="4">
                                            <p:txEl>
                                              <p:pRg st="0" end="0"/>
                                            </p:txEl>
                                          </p:spTgt>
                                        </p:tgtEl>
                                        <p:attrNameLst>
                                          <p:attrName>style.visibility</p:attrName>
                                        </p:attrNameLst>
                                      </p:cBhvr>
                                      <p:to>
                                        <p:strVal val="visible"/>
                                      </p:to>
                                    </p:set>
                                    <p:animEffect transition="in" filter="fade">
                                      <p:cBhvr>
                                        <p:cTn id="76" dur="500"/>
                                        <p:tgtEl>
                                          <p:spTgt spid="4">
                                            <p:txEl>
                                              <p:pRg st="0" end="0"/>
                                            </p:txEl>
                                          </p:spTgt>
                                        </p:tgtEl>
                                      </p:cBhvr>
                                    </p:animEffect>
                                  </p:childTnLst>
                                </p:cTn>
                              </p:par>
                            </p:childTnLst>
                          </p:cTn>
                        </p:par>
                        <p:par>
                          <p:cTn id="77" fill="hold">
                            <p:stCondLst>
                              <p:cond delay="7000"/>
                            </p:stCondLst>
                            <p:childTnLst>
                              <p:par>
                                <p:cTn id="78" presetID="10" presetClass="entr" presetSubtype="0" fill="hold" nodeType="afterEffect">
                                  <p:stCondLst>
                                    <p:cond delay="0"/>
                                  </p:stCondLst>
                                  <p:childTnLst>
                                    <p:set>
                                      <p:cBhvr>
                                        <p:cTn id="79" dur="1" fill="hold">
                                          <p:stCondLst>
                                            <p:cond delay="0"/>
                                          </p:stCondLst>
                                        </p:cTn>
                                        <p:tgtEl>
                                          <p:spTgt spid="4">
                                            <p:txEl>
                                              <p:pRg st="1" end="1"/>
                                            </p:txEl>
                                          </p:spTgt>
                                        </p:tgtEl>
                                        <p:attrNameLst>
                                          <p:attrName>style.visibility</p:attrName>
                                        </p:attrNameLst>
                                      </p:cBhvr>
                                      <p:to>
                                        <p:strVal val="visible"/>
                                      </p:to>
                                    </p:set>
                                    <p:animEffect transition="in" filter="fade">
                                      <p:cBhvr>
                                        <p:cTn id="80" dur="500"/>
                                        <p:tgtEl>
                                          <p:spTgt spid="4">
                                            <p:txEl>
                                              <p:pRg st="1" end="1"/>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4">
                                            <p:txEl>
                                              <p:pRg st="2" end="2"/>
                                            </p:txEl>
                                          </p:spTgt>
                                        </p:tgtEl>
                                        <p:attrNameLst>
                                          <p:attrName>style.visibility</p:attrName>
                                        </p:attrNameLst>
                                      </p:cBhvr>
                                      <p:to>
                                        <p:strVal val="visible"/>
                                      </p:to>
                                    </p:set>
                                    <p:animEffect transition="in" filter="fade">
                                      <p:cBhvr>
                                        <p:cTn id="8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6076061" cy="424934"/>
          </a:xfrm>
        </p:spPr>
        <p:txBody>
          <a:bodyPr/>
          <a:lstStyle/>
          <a:p>
            <a:pPr marL="139700" indent="0">
              <a:buNone/>
            </a:pPr>
            <a:r>
              <a:rPr lang="en-US" dirty="0">
                <a:solidFill>
                  <a:schemeClr val="bg2"/>
                </a:solidFill>
              </a:rPr>
              <a:t>Don’t </a:t>
            </a:r>
            <a:r>
              <a:rPr lang="en-US" dirty="0">
                <a:solidFill>
                  <a:schemeClr val="tx2"/>
                </a:solidFill>
              </a:rPr>
              <a:t>be scared, </a:t>
            </a:r>
            <a:r>
              <a:rPr lang="en-US" dirty="0">
                <a:solidFill>
                  <a:schemeClr val="bg2"/>
                </a:solidFill>
              </a:rPr>
              <a:t>just </a:t>
            </a:r>
            <a:r>
              <a:rPr lang="en-US" dirty="0">
                <a:solidFill>
                  <a:schemeClr val="tx2"/>
                </a:solidFill>
              </a:rPr>
              <a:t>be careful. </a:t>
            </a:r>
            <a:r>
              <a:rPr lang="en-US" dirty="0">
                <a:solidFill>
                  <a:schemeClr val="bg2"/>
                </a:solidFill>
              </a:rPr>
              <a:t>Sextortion is something that </a:t>
            </a:r>
            <a:r>
              <a:rPr lang="en-US" b="1" dirty="0">
                <a:solidFill>
                  <a:schemeClr val="tx2"/>
                </a:solidFill>
              </a:rPr>
              <a:t>can happen to you, </a:t>
            </a:r>
            <a:r>
              <a:rPr lang="en-US" dirty="0">
                <a:solidFill>
                  <a:schemeClr val="bg2"/>
                </a:solidFill>
              </a:rPr>
              <a:t>but you can lower the chances by understanding the </a:t>
            </a:r>
            <a:r>
              <a:rPr lang="en-US" dirty="0">
                <a:solidFill>
                  <a:schemeClr val="tx2"/>
                </a:solidFill>
              </a:rPr>
              <a:t>risks</a:t>
            </a:r>
            <a:r>
              <a:rPr lang="en-US" dirty="0">
                <a:solidFill>
                  <a:schemeClr val="bg2"/>
                </a:solidFill>
              </a:rPr>
              <a:t> and </a:t>
            </a:r>
            <a:r>
              <a:rPr lang="en-US" dirty="0">
                <a:solidFill>
                  <a:schemeClr val="tx2"/>
                </a:solidFill>
              </a:rPr>
              <a:t>red flags </a:t>
            </a:r>
            <a:r>
              <a:rPr lang="en-US" dirty="0">
                <a:solidFill>
                  <a:schemeClr val="bg2"/>
                </a:solidFill>
              </a:rPr>
              <a:t>of </a:t>
            </a:r>
            <a:r>
              <a:rPr lang="en-US" dirty="0">
                <a:solidFill>
                  <a:schemeClr val="tx2"/>
                </a:solidFill>
              </a:rPr>
              <a:t>sextortion schemes.</a:t>
            </a:r>
          </a:p>
          <a:p>
            <a:pPr marL="139700" indent="0">
              <a:buNone/>
            </a:pPr>
            <a:endParaRPr lang="en-US" dirty="0">
              <a:solidFill>
                <a:schemeClr val="bg2"/>
              </a:solidFill>
            </a:endParaRPr>
          </a:p>
          <a:p>
            <a:pPr marL="139700" indent="0">
              <a:buNone/>
            </a:pPr>
            <a:r>
              <a:rPr lang="en-US" dirty="0">
                <a:solidFill>
                  <a:schemeClr val="tx2"/>
                </a:solidFill>
              </a:rPr>
              <a:t>Be open </a:t>
            </a:r>
            <a:r>
              <a:rPr lang="en-US" dirty="0">
                <a:solidFill>
                  <a:schemeClr val="bg2"/>
                </a:solidFill>
              </a:rPr>
              <a:t>with your experiences online with </a:t>
            </a:r>
            <a:r>
              <a:rPr lang="en-US" dirty="0">
                <a:solidFill>
                  <a:schemeClr val="tx2"/>
                </a:solidFill>
              </a:rPr>
              <a:t>families, schools, and friends. </a:t>
            </a:r>
            <a:r>
              <a:rPr lang="en-US" dirty="0">
                <a:solidFill>
                  <a:schemeClr val="bg2"/>
                </a:solidFill>
              </a:rPr>
              <a:t>Normalize open discussion, because for your generation, this is unfortunately becoming </a:t>
            </a:r>
            <a:r>
              <a:rPr lang="en-US" dirty="0">
                <a:solidFill>
                  <a:schemeClr val="tx2"/>
                </a:solidFill>
              </a:rPr>
              <a:t>more normal.</a:t>
            </a:r>
          </a:p>
          <a:p>
            <a:pPr marL="139700" indent="0">
              <a:buNone/>
            </a:pPr>
            <a:endParaRPr lang="en-US" dirty="0">
              <a:solidFill>
                <a:schemeClr val="bg2"/>
              </a:solidFill>
            </a:endParaRPr>
          </a:p>
          <a:p>
            <a:pPr marL="139700" indent="0">
              <a:buNone/>
            </a:pPr>
            <a:r>
              <a:rPr lang="en-US" dirty="0">
                <a:solidFill>
                  <a:schemeClr val="bg2"/>
                </a:solidFill>
              </a:rPr>
              <a:t>Check with your friends. </a:t>
            </a:r>
            <a:r>
              <a:rPr lang="en-US" dirty="0">
                <a:solidFill>
                  <a:schemeClr val="tx2"/>
                </a:solidFill>
              </a:rPr>
              <a:t>“Did you give this guy my number?” “Are you adding me on Snapchat?”</a:t>
            </a:r>
          </a:p>
          <a:p>
            <a:pPr marL="139700" indent="0">
              <a:buNone/>
            </a:pPr>
            <a:endParaRPr lang="en-US" b="1" dirty="0">
              <a:solidFill>
                <a:schemeClr val="bg2"/>
              </a:solidFill>
            </a:endParaRPr>
          </a:p>
          <a:p>
            <a:pPr marL="139700" indent="0">
              <a:buNone/>
            </a:pPr>
            <a:r>
              <a:rPr lang="en-US" b="1" dirty="0">
                <a:solidFill>
                  <a:schemeClr val="bg2"/>
                </a:solidFill>
              </a:rPr>
              <a:t>If you don’t personally know the other person, be careful what you share. </a:t>
            </a:r>
            <a:r>
              <a:rPr lang="en-US" dirty="0">
                <a:solidFill>
                  <a:schemeClr val="bg2"/>
                </a:solidFill>
              </a:rPr>
              <a:t>After all, you tell your best friend </a:t>
            </a:r>
            <a:r>
              <a:rPr lang="en-US" dirty="0">
                <a:solidFill>
                  <a:schemeClr val="tx2"/>
                </a:solidFill>
              </a:rPr>
              <a:t>your deepest secrets </a:t>
            </a:r>
            <a:r>
              <a:rPr lang="en-US" dirty="0">
                <a:solidFill>
                  <a:schemeClr val="bg2"/>
                </a:solidFill>
              </a:rPr>
              <a:t>that you wouldn’t tell</a:t>
            </a:r>
            <a:r>
              <a:rPr lang="en-US" dirty="0">
                <a:solidFill>
                  <a:schemeClr val="tx2"/>
                </a:solidFill>
              </a:rPr>
              <a:t> just any friend.</a:t>
            </a:r>
          </a:p>
          <a:p>
            <a:pPr marL="139700" indent="0">
              <a:buNone/>
            </a:pPr>
            <a:endParaRPr lang="en-US" b="1" dirty="0">
              <a:solidFill>
                <a:schemeClr val="bg2"/>
              </a:solidFill>
            </a:endParaRPr>
          </a:p>
          <a:p>
            <a:pPr marL="139700" indent="0">
              <a:buNone/>
            </a:pPr>
            <a:r>
              <a:rPr lang="en-US" b="1" dirty="0">
                <a:solidFill>
                  <a:schemeClr val="tx2"/>
                </a:solidFill>
              </a:rPr>
              <a:t>Be a hard target. </a:t>
            </a:r>
            <a:r>
              <a:rPr lang="en-US" dirty="0">
                <a:solidFill>
                  <a:schemeClr val="bg2"/>
                </a:solidFill>
              </a:rPr>
              <a:t>Keep your social media visible only to </a:t>
            </a:r>
            <a:r>
              <a:rPr lang="en-US" dirty="0">
                <a:solidFill>
                  <a:schemeClr val="tx2"/>
                </a:solidFill>
              </a:rPr>
              <a:t>verified friends. </a:t>
            </a:r>
            <a:r>
              <a:rPr lang="en-US" dirty="0">
                <a:solidFill>
                  <a:schemeClr val="bg2"/>
                </a:solidFill>
              </a:rPr>
              <a:t>Don’t engage in</a:t>
            </a:r>
            <a:r>
              <a:rPr lang="en-US" dirty="0">
                <a:solidFill>
                  <a:schemeClr val="tx2"/>
                </a:solidFill>
              </a:rPr>
              <a:t> flirtatious, sexually charged conversations</a:t>
            </a:r>
            <a:r>
              <a:rPr lang="en-US" dirty="0">
                <a:solidFill>
                  <a:schemeClr val="bg2"/>
                </a:solidFill>
              </a:rPr>
              <a:t> with someone you do not </a:t>
            </a:r>
            <a:r>
              <a:rPr lang="en-US" dirty="0">
                <a:solidFill>
                  <a:schemeClr val="tx2"/>
                </a:solidFill>
              </a:rPr>
              <a:t>personally know.</a:t>
            </a:r>
            <a:endParaRPr lang="en-US" b="1" dirty="0">
              <a:solidFill>
                <a:schemeClr val="tx2"/>
              </a:solidFill>
            </a:endParaRPr>
          </a:p>
        </p:txBody>
      </p:sp>
      <p:sp>
        <p:nvSpPr>
          <p:cNvPr id="7" name="Google Shape;233;p46">
            <a:extLst>
              <a:ext uri="{FF2B5EF4-FFF2-40B4-BE49-F238E27FC236}">
                <a16:creationId xmlns:a16="http://schemas.microsoft.com/office/drawing/2014/main" id="{4E84A3FD-9A78-914D-A2D5-0F3018B6DD0D}"/>
              </a:ext>
            </a:extLst>
          </p:cNvPr>
          <p:cNvSpPr txBox="1">
            <a:spLocks noGrp="1"/>
          </p:cNvSpPr>
          <p:nvPr>
            <p:ph type="title"/>
          </p:nvPr>
        </p:nvSpPr>
        <p:spPr>
          <a:xfrm>
            <a:off x="938499" y="445025"/>
            <a:ext cx="5594185" cy="4621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Scared of Technology?</a:t>
            </a:r>
            <a:endParaRPr dirty="0"/>
          </a:p>
        </p:txBody>
      </p:sp>
      <p:cxnSp>
        <p:nvCxnSpPr>
          <p:cNvPr id="8" name="Google Shape;234;p46">
            <a:extLst>
              <a:ext uri="{FF2B5EF4-FFF2-40B4-BE49-F238E27FC236}">
                <a16:creationId xmlns:a16="http://schemas.microsoft.com/office/drawing/2014/main" id="{BD77AA6B-A837-152C-F6BD-720487511E75}"/>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a:extLst>
              <a:ext uri="{FF2B5EF4-FFF2-40B4-BE49-F238E27FC236}">
                <a16:creationId xmlns:a16="http://schemas.microsoft.com/office/drawing/2014/main" id="{78882678-8894-EF2D-BE19-7BE5619F40BA}"/>
              </a:ext>
            </a:extLst>
          </p:cNvPr>
          <p:cNvPicPr>
            <a:picLocks noChangeAspect="1"/>
          </p:cNvPicPr>
          <p:nvPr/>
        </p:nvPicPr>
        <p:blipFill>
          <a:blip r:embed="rId3"/>
          <a:stretch>
            <a:fillRect/>
          </a:stretch>
        </p:blipFill>
        <p:spPr>
          <a:xfrm>
            <a:off x="92982" y="2779166"/>
            <a:ext cx="8958036" cy="2364334"/>
          </a:xfrm>
          <a:prstGeom prst="rect">
            <a:avLst/>
          </a:prstGeom>
        </p:spPr>
      </p:pic>
    </p:spTree>
    <p:extLst>
      <p:ext uri="{BB962C8B-B14F-4D97-AF65-F5344CB8AC3E}">
        <p14:creationId xmlns:p14="http://schemas.microsoft.com/office/powerpoint/2010/main" val="31349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fade">
                                      <p:cBhvr>
                                        <p:cTn id="21" dur="500"/>
                                        <p:tgtEl>
                                          <p:spTgt spid="2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xEl>
                                              <p:pRg st="4" end="4"/>
                                            </p:txEl>
                                          </p:spTgt>
                                        </p:tgtEl>
                                        <p:attrNameLst>
                                          <p:attrName>style.visibility</p:attrName>
                                        </p:attrNameLst>
                                      </p:cBhvr>
                                      <p:to>
                                        <p:strVal val="visible"/>
                                      </p:to>
                                    </p:set>
                                    <p:animEffect transition="in" filter="fade">
                                      <p:cBhvr>
                                        <p:cTn id="26" dur="500"/>
                                        <p:tgtEl>
                                          <p:spTgt spid="2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animEffect transition="in" filter="fade">
                                      <p:cBhvr>
                                        <p:cTn id="31" dur="500"/>
                                        <p:tgtEl>
                                          <p:spTgt spid="2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xEl>
                                              <p:pRg st="8" end="8"/>
                                            </p:txEl>
                                          </p:spTgt>
                                        </p:tgtEl>
                                        <p:attrNameLst>
                                          <p:attrName>style.visibility</p:attrName>
                                        </p:attrNameLst>
                                      </p:cBhvr>
                                      <p:to>
                                        <p:strVal val="visible"/>
                                      </p:to>
                                    </p:set>
                                    <p:animEffect transition="in" filter="fade">
                                      <p:cBhvr>
                                        <p:cTn id="36" dur="500"/>
                                        <p:tgtEl>
                                          <p:spTgt spid="2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8" name="Google Shape;233;p46">
            <a:extLst>
              <a:ext uri="{FF2B5EF4-FFF2-40B4-BE49-F238E27FC236}">
                <a16:creationId xmlns:a16="http://schemas.microsoft.com/office/drawing/2014/main" id="{8B61933B-EA8E-F1FD-721A-45616A2D5753}"/>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Resources</a:t>
            </a:r>
            <a:endParaRPr dirty="0"/>
          </a:p>
        </p:txBody>
      </p:sp>
      <p:cxnSp>
        <p:nvCxnSpPr>
          <p:cNvPr id="9" name="Google Shape;234;p46">
            <a:extLst>
              <a:ext uri="{FF2B5EF4-FFF2-40B4-BE49-F238E27FC236}">
                <a16:creationId xmlns:a16="http://schemas.microsoft.com/office/drawing/2014/main" id="{5045433C-6CD2-0090-492F-7634D850CADE}"/>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7" name="Picture 16">
            <a:extLst>
              <a:ext uri="{FF2B5EF4-FFF2-40B4-BE49-F238E27FC236}">
                <a16:creationId xmlns:a16="http://schemas.microsoft.com/office/drawing/2014/main" id="{89BC872B-DD91-C4E7-D33D-BEDB1EBD9995}"/>
              </a:ext>
            </a:extLst>
          </p:cNvPr>
          <p:cNvPicPr>
            <a:picLocks noChangeAspect="1"/>
          </p:cNvPicPr>
          <p:nvPr/>
        </p:nvPicPr>
        <p:blipFill>
          <a:blip r:embed="rId3"/>
          <a:stretch>
            <a:fillRect/>
          </a:stretch>
        </p:blipFill>
        <p:spPr>
          <a:xfrm>
            <a:off x="222737" y="937458"/>
            <a:ext cx="8710247" cy="4031653"/>
          </a:xfrm>
          <a:prstGeom prst="rect">
            <a:avLst/>
          </a:prstGeom>
        </p:spPr>
      </p:pic>
    </p:spTree>
    <p:extLst>
      <p:ext uri="{BB962C8B-B14F-4D97-AF65-F5344CB8AC3E}">
        <p14:creationId xmlns:p14="http://schemas.microsoft.com/office/powerpoint/2010/main" val="160623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8" name="Google Shape;233;p46">
            <a:extLst>
              <a:ext uri="{FF2B5EF4-FFF2-40B4-BE49-F238E27FC236}">
                <a16:creationId xmlns:a16="http://schemas.microsoft.com/office/drawing/2014/main" id="{8B61933B-EA8E-F1FD-721A-45616A2D5753}"/>
              </a:ext>
            </a:extLst>
          </p:cNvPr>
          <p:cNvSpPr txBox="1">
            <a:spLocks noGrp="1"/>
          </p:cNvSpPr>
          <p:nvPr>
            <p:ph type="title"/>
          </p:nvPr>
        </p:nvSpPr>
        <p:spPr>
          <a:xfrm>
            <a:off x="938500" y="445024"/>
            <a:ext cx="6472234" cy="24346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Questions?</a:t>
            </a:r>
            <a:endParaRPr sz="2800" dirty="0"/>
          </a:p>
        </p:txBody>
      </p:sp>
      <p:cxnSp>
        <p:nvCxnSpPr>
          <p:cNvPr id="9" name="Google Shape;234;p46">
            <a:extLst>
              <a:ext uri="{FF2B5EF4-FFF2-40B4-BE49-F238E27FC236}">
                <a16:creationId xmlns:a16="http://schemas.microsoft.com/office/drawing/2014/main" id="{5045433C-6CD2-0090-492F-7634D850CADE}"/>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a:extLst>
              <a:ext uri="{FF2B5EF4-FFF2-40B4-BE49-F238E27FC236}">
                <a16:creationId xmlns:a16="http://schemas.microsoft.com/office/drawing/2014/main" id="{6D930346-E0D2-B2A2-3EAD-70DC3C4BD8EC}"/>
              </a:ext>
            </a:extLst>
          </p:cNvPr>
          <p:cNvPicPr>
            <a:picLocks noChangeAspect="1"/>
          </p:cNvPicPr>
          <p:nvPr/>
        </p:nvPicPr>
        <p:blipFill>
          <a:blip r:embed="rId3"/>
          <a:stretch>
            <a:fillRect/>
          </a:stretch>
        </p:blipFill>
        <p:spPr>
          <a:xfrm>
            <a:off x="7147477" y="3980555"/>
            <a:ext cx="1810669" cy="1103472"/>
          </a:xfrm>
          <a:prstGeom prst="rect">
            <a:avLst/>
          </a:prstGeom>
        </p:spPr>
      </p:pic>
      <p:sp>
        <p:nvSpPr>
          <p:cNvPr id="5" name="TextBox 4">
            <a:extLst>
              <a:ext uri="{FF2B5EF4-FFF2-40B4-BE49-F238E27FC236}">
                <a16:creationId xmlns:a16="http://schemas.microsoft.com/office/drawing/2014/main" id="{1B7BBAD3-430D-BCF7-039B-24C14DE3BFB3}"/>
              </a:ext>
            </a:extLst>
          </p:cNvPr>
          <p:cNvSpPr txBox="1"/>
          <p:nvPr/>
        </p:nvSpPr>
        <p:spPr>
          <a:xfrm>
            <a:off x="6467708" y="2964892"/>
            <a:ext cx="2854712" cy="769441"/>
          </a:xfrm>
          <a:prstGeom prst="rect">
            <a:avLst/>
          </a:prstGeom>
          <a:noFill/>
        </p:spPr>
        <p:txBody>
          <a:bodyPr wrap="square" rtlCol="0">
            <a:spAutoFit/>
          </a:bodyPr>
          <a:lstStyle/>
          <a:p>
            <a:r>
              <a:rPr lang="en-US" sz="1100" b="1" dirty="0">
                <a:solidFill>
                  <a:schemeClr val="tx2"/>
                </a:solidFill>
                <a:latin typeface="Montserrat" panose="00000500000000000000" pitchFamily="2" charset="0"/>
              </a:rPr>
              <a:t>Agent David Humphries</a:t>
            </a:r>
          </a:p>
          <a:p>
            <a:r>
              <a:rPr lang="en-US" sz="1100" dirty="0">
                <a:solidFill>
                  <a:schemeClr val="bg2"/>
                </a:solidFill>
                <a:latin typeface="Montserrat" panose="00000500000000000000" pitchFamily="2" charset="0"/>
              </a:rPr>
              <a:t>Montana Department of Justice</a:t>
            </a:r>
          </a:p>
          <a:p>
            <a:r>
              <a:rPr lang="en-US" sz="1100" dirty="0">
                <a:solidFill>
                  <a:schemeClr val="bg2"/>
                </a:solidFill>
                <a:latin typeface="Montserrat" panose="00000500000000000000" pitchFamily="2" charset="0"/>
              </a:rPr>
              <a:t>Division of Criminal Investigation</a:t>
            </a:r>
          </a:p>
          <a:p>
            <a:r>
              <a:rPr lang="en-US" sz="1100" dirty="0">
                <a:solidFill>
                  <a:schemeClr val="bg2"/>
                </a:solidFill>
                <a:latin typeface="Montserrat" panose="00000500000000000000" pitchFamily="2" charset="0"/>
              </a:rPr>
              <a:t>Email - </a:t>
            </a:r>
            <a:r>
              <a:rPr lang="en-US" sz="1100" dirty="0" err="1">
                <a:solidFill>
                  <a:schemeClr val="tx2"/>
                </a:solidFill>
                <a:latin typeface="Montserrat" panose="00000500000000000000" pitchFamily="2" charset="0"/>
              </a:rPr>
              <a:t>David.Humphries@mt.gov</a:t>
            </a:r>
            <a:endParaRPr lang="en-US" sz="1100" dirty="0">
              <a:solidFill>
                <a:schemeClr val="bg2"/>
              </a:solidFill>
              <a:latin typeface="Montserrat" panose="00000500000000000000" pitchFamily="2" charset="0"/>
            </a:endParaRPr>
          </a:p>
        </p:txBody>
      </p:sp>
      <p:sp>
        <p:nvSpPr>
          <p:cNvPr id="2" name="TextBox 1">
            <a:extLst>
              <a:ext uri="{FF2B5EF4-FFF2-40B4-BE49-F238E27FC236}">
                <a16:creationId xmlns:a16="http://schemas.microsoft.com/office/drawing/2014/main" id="{A2D593DE-87BE-87CB-D9B8-AB56F69820F2}"/>
              </a:ext>
            </a:extLst>
          </p:cNvPr>
          <p:cNvSpPr txBox="1"/>
          <p:nvPr/>
        </p:nvSpPr>
        <p:spPr>
          <a:xfrm>
            <a:off x="6467708" y="2133895"/>
            <a:ext cx="2854712" cy="769441"/>
          </a:xfrm>
          <a:prstGeom prst="rect">
            <a:avLst/>
          </a:prstGeom>
          <a:noFill/>
        </p:spPr>
        <p:txBody>
          <a:bodyPr wrap="square" rtlCol="0">
            <a:spAutoFit/>
          </a:bodyPr>
          <a:lstStyle/>
          <a:p>
            <a:r>
              <a:rPr lang="en-US" sz="1100" b="1" dirty="0">
                <a:solidFill>
                  <a:schemeClr val="tx2"/>
                </a:solidFill>
                <a:latin typeface="Montserrat" panose="00000500000000000000" pitchFamily="2" charset="0"/>
              </a:rPr>
              <a:t>Agent Cody Donahue</a:t>
            </a:r>
          </a:p>
          <a:p>
            <a:r>
              <a:rPr lang="en-US" sz="1100" dirty="0">
                <a:solidFill>
                  <a:schemeClr val="bg2"/>
                </a:solidFill>
                <a:latin typeface="Montserrat" panose="00000500000000000000" pitchFamily="2" charset="0"/>
              </a:rPr>
              <a:t>Montana Department of Justice</a:t>
            </a:r>
          </a:p>
          <a:p>
            <a:r>
              <a:rPr lang="en-US" sz="1100" dirty="0">
                <a:solidFill>
                  <a:schemeClr val="bg2"/>
                </a:solidFill>
                <a:latin typeface="Montserrat" panose="00000500000000000000" pitchFamily="2" charset="0"/>
              </a:rPr>
              <a:t>Division of Criminal Investigation</a:t>
            </a:r>
          </a:p>
          <a:p>
            <a:r>
              <a:rPr lang="en-US" sz="1100" dirty="0">
                <a:solidFill>
                  <a:schemeClr val="bg2"/>
                </a:solidFill>
                <a:latin typeface="Montserrat" panose="00000500000000000000" pitchFamily="2" charset="0"/>
              </a:rPr>
              <a:t>Email - </a:t>
            </a:r>
            <a:r>
              <a:rPr lang="en-US" sz="1100" dirty="0" err="1">
                <a:solidFill>
                  <a:schemeClr val="tx2"/>
                </a:solidFill>
                <a:latin typeface="Montserrat" panose="00000500000000000000" pitchFamily="2" charset="0"/>
              </a:rPr>
              <a:t>Cody.Donahue@mt.gov</a:t>
            </a:r>
            <a:endParaRPr lang="en-US" sz="1100" dirty="0">
              <a:solidFill>
                <a:schemeClr val="tx2"/>
              </a:solidFill>
              <a:latin typeface="Montserrat" panose="00000500000000000000" pitchFamily="2" charset="0"/>
            </a:endParaRPr>
          </a:p>
        </p:txBody>
      </p:sp>
      <p:pic>
        <p:nvPicPr>
          <p:cNvPr id="6" name="Picture 5" descr="Qr code&#10;&#10;Description automatically generated">
            <a:extLst>
              <a:ext uri="{FF2B5EF4-FFF2-40B4-BE49-F238E27FC236}">
                <a16:creationId xmlns:a16="http://schemas.microsoft.com/office/drawing/2014/main" id="{01199E4D-C107-1E72-73D8-7E0247529540}"/>
              </a:ext>
            </a:extLst>
          </p:cNvPr>
          <p:cNvPicPr>
            <a:picLocks noChangeAspect="1"/>
          </p:cNvPicPr>
          <p:nvPr/>
        </p:nvPicPr>
        <p:blipFill>
          <a:blip r:embed="rId4"/>
          <a:stretch>
            <a:fillRect/>
          </a:stretch>
        </p:blipFill>
        <p:spPr>
          <a:xfrm>
            <a:off x="2773022" y="1100373"/>
            <a:ext cx="3729037" cy="3729037"/>
          </a:xfrm>
          <a:prstGeom prst="rect">
            <a:avLst/>
          </a:prstGeom>
        </p:spPr>
      </p:pic>
    </p:spTree>
    <p:extLst>
      <p:ext uri="{BB962C8B-B14F-4D97-AF65-F5344CB8AC3E}">
        <p14:creationId xmlns:p14="http://schemas.microsoft.com/office/powerpoint/2010/main" val="451983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750"/>
                                        <p:tgtEl>
                                          <p:spTgt spid="2"/>
                                        </p:tgtEl>
                                      </p:cBhvr>
                                    </p:animEffect>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7" name="Text Placeholder 26">
            <a:extLst>
              <a:ext uri="{FF2B5EF4-FFF2-40B4-BE49-F238E27FC236}">
                <a16:creationId xmlns:a16="http://schemas.microsoft.com/office/drawing/2014/main" id="{D2F1117F-0A81-2D93-B30C-6EC5237B8FCD}"/>
              </a:ext>
            </a:extLst>
          </p:cNvPr>
          <p:cNvSpPr>
            <a:spLocks noGrp="1"/>
          </p:cNvSpPr>
          <p:nvPr>
            <p:ph type="body" idx="1"/>
          </p:nvPr>
        </p:nvSpPr>
        <p:spPr>
          <a:xfrm>
            <a:off x="-1" y="1117102"/>
            <a:ext cx="4718958" cy="478018"/>
          </a:xfrm>
        </p:spPr>
        <p:txBody>
          <a:bodyPr/>
          <a:lstStyle/>
          <a:p>
            <a:pPr marL="139700" indent="0">
              <a:buNone/>
            </a:pPr>
            <a:r>
              <a:rPr lang="en-US" dirty="0">
                <a:solidFill>
                  <a:schemeClr val="bg2"/>
                </a:solidFill>
              </a:rPr>
              <a:t>What happened </a:t>
            </a:r>
            <a:r>
              <a:rPr lang="en-US" dirty="0">
                <a:solidFill>
                  <a:schemeClr val="tx2"/>
                </a:solidFill>
              </a:rPr>
              <a:t>on this date?</a:t>
            </a:r>
            <a:endParaRPr lang="en-US" dirty="0">
              <a:solidFill>
                <a:schemeClr val="bg2"/>
              </a:solidFill>
            </a:endParaRPr>
          </a:p>
        </p:txBody>
      </p:sp>
      <p:sp>
        <p:nvSpPr>
          <p:cNvPr id="9" name="Google Shape;233;p46">
            <a:extLst>
              <a:ext uri="{FF2B5EF4-FFF2-40B4-BE49-F238E27FC236}">
                <a16:creationId xmlns:a16="http://schemas.microsoft.com/office/drawing/2014/main" id="{9A9B5B3F-E85E-8FA4-2E4B-DCA4D2D140D3}"/>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July 20, 1969</a:t>
            </a:r>
            <a:endParaRPr dirty="0"/>
          </a:p>
        </p:txBody>
      </p:sp>
      <p:cxnSp>
        <p:nvCxnSpPr>
          <p:cNvPr id="10" name="Google Shape;234;p46">
            <a:extLst>
              <a:ext uri="{FF2B5EF4-FFF2-40B4-BE49-F238E27FC236}">
                <a16:creationId xmlns:a16="http://schemas.microsoft.com/office/drawing/2014/main" id="{B8421109-E92A-A3B6-B0BC-AE376F7F9D87}"/>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 name="Picture 2" descr="A person standing on the moon with a flag&#10;&#10;Description automatically generated">
            <a:extLst>
              <a:ext uri="{FF2B5EF4-FFF2-40B4-BE49-F238E27FC236}">
                <a16:creationId xmlns:a16="http://schemas.microsoft.com/office/drawing/2014/main" id="{38F1B412-7111-E4BD-7065-3AC4697CED4E}"/>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8064BEFD-9DE8-EE48-482D-44EAEAA6020B}"/>
              </a:ext>
            </a:extLst>
          </p:cNvPr>
          <p:cNvSpPr/>
          <p:nvPr/>
        </p:nvSpPr>
        <p:spPr>
          <a:xfrm>
            <a:off x="69199" y="89806"/>
            <a:ext cx="9003364" cy="4939393"/>
          </a:xfrm>
          <a:prstGeom prst="roundRect">
            <a:avLst/>
          </a:prstGeom>
          <a:solidFill>
            <a:schemeClr val="tx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Google Shape;171;p39">
            <a:extLst>
              <a:ext uri="{FF2B5EF4-FFF2-40B4-BE49-F238E27FC236}">
                <a16:creationId xmlns:a16="http://schemas.microsoft.com/office/drawing/2014/main" id="{009485FD-9170-7B62-C02D-691E457AA8D2}"/>
              </a:ext>
            </a:extLst>
          </p:cNvPr>
          <p:cNvSpPr txBox="1">
            <a:spLocks/>
          </p:cNvSpPr>
          <p:nvPr/>
        </p:nvSpPr>
        <p:spPr>
          <a:xfrm>
            <a:off x="69200" y="728688"/>
            <a:ext cx="9005600" cy="1843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pPr marL="171450" indent="-171450">
              <a:spcAft>
                <a:spcPts val="1600"/>
              </a:spcAft>
            </a:pPr>
            <a:r>
              <a:rPr lang="en-US" b="1" dirty="0">
                <a:solidFill>
                  <a:schemeClr val="tx2"/>
                </a:solidFill>
              </a:rPr>
              <a:t>On July 20, 1969, the Apollo 11 guided Neil Armstrong and Buzz Aldrin </a:t>
            </a:r>
            <a:r>
              <a:rPr lang="en-US" b="1" dirty="0">
                <a:solidFill>
                  <a:schemeClr val="bg2"/>
                </a:solidFill>
              </a:rPr>
              <a:t>across 221,000 miles of space </a:t>
            </a:r>
            <a:r>
              <a:rPr lang="en-US" b="1" dirty="0">
                <a:solidFill>
                  <a:schemeClr val="tx2"/>
                </a:solidFill>
              </a:rPr>
              <a:t>to land humans on the moon for the first time.</a:t>
            </a:r>
          </a:p>
          <a:p>
            <a:pPr marL="171450" indent="-171450">
              <a:spcAft>
                <a:spcPts val="1600"/>
              </a:spcAft>
            </a:pPr>
            <a:r>
              <a:rPr lang="en-US" b="1" dirty="0">
                <a:solidFill>
                  <a:schemeClr val="tx2"/>
                </a:solidFill>
              </a:rPr>
              <a:t>A pocket calculator, or even a USB-C charger </a:t>
            </a:r>
            <a:r>
              <a:rPr lang="en-US" b="1" dirty="0">
                <a:solidFill>
                  <a:schemeClr val="bg2"/>
                </a:solidFill>
              </a:rPr>
              <a:t>has more computing power </a:t>
            </a:r>
            <a:r>
              <a:rPr lang="en-US" b="1" dirty="0">
                <a:solidFill>
                  <a:schemeClr val="tx2"/>
                </a:solidFill>
              </a:rPr>
              <a:t>than the computer used to send the Apollo 11 to the moon.</a:t>
            </a:r>
          </a:p>
          <a:p>
            <a:pPr marL="171450" indent="-171450">
              <a:spcAft>
                <a:spcPts val="1600"/>
              </a:spcAft>
            </a:pPr>
            <a:r>
              <a:rPr lang="en-US" b="1" dirty="0">
                <a:solidFill>
                  <a:schemeClr val="tx2"/>
                </a:solidFill>
              </a:rPr>
              <a:t>Your smartphones? They could guide </a:t>
            </a:r>
            <a:r>
              <a:rPr lang="en-US" b="1" dirty="0">
                <a:solidFill>
                  <a:schemeClr val="bg2"/>
                </a:solidFill>
              </a:rPr>
              <a:t>120,000,000 Apollo 11s to the moon at the same time.</a:t>
            </a:r>
          </a:p>
          <a:p>
            <a:pPr marL="171450" indent="-171450">
              <a:spcAft>
                <a:spcPts val="1600"/>
              </a:spcAft>
            </a:pPr>
            <a:r>
              <a:rPr lang="en-US" b="1" dirty="0">
                <a:solidFill>
                  <a:schemeClr val="tx2"/>
                </a:solidFill>
              </a:rPr>
              <a:t>Average age a child gets their first smartphone? </a:t>
            </a:r>
            <a:r>
              <a:rPr lang="en-US" b="1" dirty="0">
                <a:solidFill>
                  <a:schemeClr val="bg2"/>
                </a:solidFill>
              </a:rPr>
              <a:t>Seven.</a:t>
            </a:r>
          </a:p>
          <a:p>
            <a:pPr marL="171450" indent="-171450">
              <a:spcAft>
                <a:spcPts val="1600"/>
              </a:spcAft>
            </a:pPr>
            <a:r>
              <a:rPr lang="en-US" b="1" dirty="0">
                <a:solidFill>
                  <a:schemeClr val="tx2"/>
                </a:solidFill>
              </a:rPr>
              <a:t>We’re trusting </a:t>
            </a:r>
            <a:r>
              <a:rPr lang="en-US" b="1" dirty="0">
                <a:solidFill>
                  <a:schemeClr val="bg2"/>
                </a:solidFill>
              </a:rPr>
              <a:t>seven-year-olds</a:t>
            </a:r>
            <a:r>
              <a:rPr lang="en-US" b="1" dirty="0">
                <a:solidFill>
                  <a:schemeClr val="tx2"/>
                </a:solidFill>
              </a:rPr>
              <a:t> with </a:t>
            </a:r>
            <a:r>
              <a:rPr lang="en-US" b="1" dirty="0">
                <a:solidFill>
                  <a:schemeClr val="bg2"/>
                </a:solidFill>
              </a:rPr>
              <a:t>supercomputers that have </a:t>
            </a:r>
            <a:r>
              <a:rPr lang="en-US" b="1" dirty="0">
                <a:solidFill>
                  <a:schemeClr val="tx2"/>
                </a:solidFill>
              </a:rPr>
              <a:t>near unlimited </a:t>
            </a:r>
            <a:r>
              <a:rPr lang="en-US" b="1" dirty="0">
                <a:solidFill>
                  <a:schemeClr val="bg2"/>
                </a:solidFill>
              </a:rPr>
              <a:t>internet access.</a:t>
            </a:r>
          </a:p>
        </p:txBody>
      </p:sp>
      <p:sp>
        <p:nvSpPr>
          <p:cNvPr id="7" name="Google Shape;233;p46">
            <a:extLst>
              <a:ext uri="{FF2B5EF4-FFF2-40B4-BE49-F238E27FC236}">
                <a16:creationId xmlns:a16="http://schemas.microsoft.com/office/drawing/2014/main" id="{FAB8E18A-9A70-2EA6-3C3C-CC42ECD5B8B8}"/>
              </a:ext>
            </a:extLst>
          </p:cNvPr>
          <p:cNvSpPr txBox="1">
            <a:spLocks/>
          </p:cNvSpPr>
          <p:nvPr/>
        </p:nvSpPr>
        <p:spPr>
          <a:xfrm>
            <a:off x="936263" y="240171"/>
            <a:ext cx="4629300" cy="94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24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dirty="0"/>
              <a:t>Facts</a:t>
            </a:r>
          </a:p>
        </p:txBody>
      </p:sp>
      <p:cxnSp>
        <p:nvCxnSpPr>
          <p:cNvPr id="8" name="Google Shape;234;p46">
            <a:extLst>
              <a:ext uri="{FF2B5EF4-FFF2-40B4-BE49-F238E27FC236}">
                <a16:creationId xmlns:a16="http://schemas.microsoft.com/office/drawing/2014/main" id="{3DAF41EC-F668-25C5-F3A7-2959EAF826C6}"/>
              </a:ext>
            </a:extLst>
          </p:cNvPr>
          <p:cNvCxnSpPr>
            <a:cxnSpLocks/>
          </p:cNvCxnSpPr>
          <p:nvPr/>
        </p:nvCxnSpPr>
        <p:spPr>
          <a:xfrm>
            <a:off x="1023963" y="209168"/>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pSp>
        <p:nvGrpSpPr>
          <p:cNvPr id="11" name="Google Shape;10433;p79">
            <a:extLst>
              <a:ext uri="{FF2B5EF4-FFF2-40B4-BE49-F238E27FC236}">
                <a16:creationId xmlns:a16="http://schemas.microsoft.com/office/drawing/2014/main" id="{53854514-42B2-4F8C-C3D6-A5C590B1FA46}"/>
              </a:ext>
            </a:extLst>
          </p:cNvPr>
          <p:cNvGrpSpPr/>
          <p:nvPr/>
        </p:nvGrpSpPr>
        <p:grpSpPr>
          <a:xfrm>
            <a:off x="4316824" y="3583399"/>
            <a:ext cx="510352" cy="1045502"/>
            <a:chOff x="2656082" y="2287427"/>
            <a:chExt cx="207582" cy="359594"/>
          </a:xfrm>
        </p:grpSpPr>
        <p:sp>
          <p:nvSpPr>
            <p:cNvPr id="12" name="Google Shape;10434;p79">
              <a:extLst>
                <a:ext uri="{FF2B5EF4-FFF2-40B4-BE49-F238E27FC236}">
                  <a16:creationId xmlns:a16="http://schemas.microsoft.com/office/drawing/2014/main" id="{BCCB2D6F-A0DF-0395-1A97-5F91183B5B14}"/>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35;p79">
              <a:extLst>
                <a:ext uri="{FF2B5EF4-FFF2-40B4-BE49-F238E27FC236}">
                  <a16:creationId xmlns:a16="http://schemas.microsoft.com/office/drawing/2014/main" id="{3AD68200-EBD8-CBCF-1957-2F10C14B0B47}"/>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36;p79">
              <a:extLst>
                <a:ext uri="{FF2B5EF4-FFF2-40B4-BE49-F238E27FC236}">
                  <a16:creationId xmlns:a16="http://schemas.microsoft.com/office/drawing/2014/main" id="{F0BFE9D2-DFE8-66CC-9478-1540E4669DFC}"/>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37;p79">
              <a:extLst>
                <a:ext uri="{FF2B5EF4-FFF2-40B4-BE49-F238E27FC236}">
                  <a16:creationId xmlns:a16="http://schemas.microsoft.com/office/drawing/2014/main" id="{177C2A0D-1FD7-976F-0661-51E2E6721BD8}"/>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8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calcmode="lin" valueType="num">
                                      <p:cBhvr additive="base">
                                        <p:cTn id="4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 calcmode="lin" valueType="num">
                                      <p:cBhvr additive="base">
                                        <p:cTn id="4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 calcmode="lin" valueType="num">
                                      <p:cBhvr additive="base">
                                        <p:cTn id="5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 calcmode="lin" valueType="num">
                                      <p:cBhvr additive="base">
                                        <p:cTn id="6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9" grpId="0"/>
      <p:bldP spid="4" grpId="0" animBg="1"/>
      <p:bldP spid="5"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0"/>
          <p:cNvSpPr txBox="1">
            <a:spLocks noGrp="1"/>
          </p:cNvSpPr>
          <p:nvPr>
            <p:ph type="title" idx="6"/>
          </p:nvPr>
        </p:nvSpPr>
        <p:spPr>
          <a:xfrm>
            <a:off x="311667"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179" name="Google Shape;179;p40"/>
          <p:cNvSpPr txBox="1">
            <a:spLocks noGrp="1"/>
          </p:cNvSpPr>
          <p:nvPr>
            <p:ph type="title"/>
          </p:nvPr>
        </p:nvSpPr>
        <p:spPr>
          <a:xfrm>
            <a:off x="3724230" y="2740565"/>
            <a:ext cx="1695539"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How does ICAC work?</a:t>
            </a:r>
            <a:endParaRPr dirty="0"/>
          </a:p>
        </p:txBody>
      </p:sp>
      <p:sp>
        <p:nvSpPr>
          <p:cNvPr id="181" name="Google Shape;181;p40"/>
          <p:cNvSpPr txBox="1">
            <a:spLocks noGrp="1"/>
          </p:cNvSpPr>
          <p:nvPr>
            <p:ph type="title" idx="2"/>
          </p:nvPr>
        </p:nvSpPr>
        <p:spPr>
          <a:xfrm>
            <a:off x="6765333" y="274056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Why do we need ICAC?</a:t>
            </a:r>
            <a:endParaRPr dirty="0"/>
          </a:p>
        </p:txBody>
      </p:sp>
      <p:sp>
        <p:nvSpPr>
          <p:cNvPr id="183" name="Google Shape;183;p40"/>
          <p:cNvSpPr txBox="1">
            <a:spLocks noGrp="1"/>
          </p:cNvSpPr>
          <p:nvPr>
            <p:ph type="title" idx="4"/>
          </p:nvPr>
        </p:nvSpPr>
        <p:spPr>
          <a:xfrm>
            <a:off x="553944" y="2740565"/>
            <a:ext cx="1635548"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is ICAC?</a:t>
            </a:r>
            <a:endParaRPr dirty="0"/>
          </a:p>
        </p:txBody>
      </p:sp>
      <p:sp>
        <p:nvSpPr>
          <p:cNvPr id="185" name="Google Shape;185;p40"/>
          <p:cNvSpPr txBox="1">
            <a:spLocks noGrp="1"/>
          </p:cNvSpPr>
          <p:nvPr>
            <p:ph type="title" idx="7"/>
          </p:nvPr>
        </p:nvSpPr>
        <p:spPr>
          <a:xfrm>
            <a:off x="3538500"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02</a:t>
            </a:r>
            <a:endParaRPr dirty="0"/>
          </a:p>
        </p:txBody>
      </p:sp>
      <p:sp>
        <p:nvSpPr>
          <p:cNvPr id="186" name="Google Shape;186;p40"/>
          <p:cNvSpPr txBox="1">
            <a:spLocks noGrp="1"/>
          </p:cNvSpPr>
          <p:nvPr>
            <p:ph type="title" idx="8"/>
          </p:nvPr>
        </p:nvSpPr>
        <p:spPr>
          <a:xfrm>
            <a:off x="6765333"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03</a:t>
            </a:r>
            <a:endParaRPr dirty="0"/>
          </a:p>
        </p:txBody>
      </p:sp>
      <p:cxnSp>
        <p:nvCxnSpPr>
          <p:cNvPr id="187" name="Google Shape;187;p40"/>
          <p:cNvCxnSpPr/>
          <p:nvPr/>
        </p:nvCxnSpPr>
        <p:spPr>
          <a:xfrm>
            <a:off x="1146567"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88" name="Google Shape;188;p40"/>
          <p:cNvCxnSpPr/>
          <p:nvPr/>
        </p:nvCxnSpPr>
        <p:spPr>
          <a:xfrm>
            <a:off x="4373400"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89" name="Google Shape;189;p40"/>
          <p:cNvCxnSpPr/>
          <p:nvPr/>
        </p:nvCxnSpPr>
        <p:spPr>
          <a:xfrm>
            <a:off x="7600233"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8" name="Google Shape;10759;p79">
            <a:extLst>
              <a:ext uri="{FF2B5EF4-FFF2-40B4-BE49-F238E27FC236}">
                <a16:creationId xmlns:a16="http://schemas.microsoft.com/office/drawing/2014/main" id="{F616DE3A-9217-9A28-7E95-183191133A85}"/>
              </a:ext>
            </a:extLst>
          </p:cNvPr>
          <p:cNvSpPr/>
          <p:nvPr/>
        </p:nvSpPr>
        <p:spPr>
          <a:xfrm>
            <a:off x="1199670" y="1520792"/>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0759;p79">
            <a:extLst>
              <a:ext uri="{FF2B5EF4-FFF2-40B4-BE49-F238E27FC236}">
                <a16:creationId xmlns:a16="http://schemas.microsoft.com/office/drawing/2014/main" id="{4F6103B0-5E4D-6BB7-D0B9-CC1369AA3732}"/>
              </a:ext>
            </a:extLst>
          </p:cNvPr>
          <p:cNvSpPr/>
          <p:nvPr/>
        </p:nvSpPr>
        <p:spPr>
          <a:xfrm>
            <a:off x="4426503" y="1520792"/>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59;p79">
            <a:extLst>
              <a:ext uri="{FF2B5EF4-FFF2-40B4-BE49-F238E27FC236}">
                <a16:creationId xmlns:a16="http://schemas.microsoft.com/office/drawing/2014/main" id="{18BF0853-CD5E-25DC-EAC0-BD296D5B2FFF}"/>
              </a:ext>
            </a:extLst>
          </p:cNvPr>
          <p:cNvSpPr/>
          <p:nvPr/>
        </p:nvSpPr>
        <p:spPr>
          <a:xfrm>
            <a:off x="7653336" y="1520792"/>
            <a:ext cx="344097" cy="340033"/>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anim calcmode="lin" valueType="num">
                                      <p:cBhvr additive="base">
                                        <p:cTn id="11" dur="500" fill="hold"/>
                                        <p:tgtEl>
                                          <p:spTgt spid="187"/>
                                        </p:tgtEl>
                                        <p:attrNameLst>
                                          <p:attrName>ppt_x</p:attrName>
                                        </p:attrNameLst>
                                      </p:cBhvr>
                                      <p:tavLst>
                                        <p:tav tm="0">
                                          <p:val>
                                            <p:strVal val="#ppt_x"/>
                                          </p:val>
                                        </p:tav>
                                        <p:tav tm="100000">
                                          <p:val>
                                            <p:strVal val="#ppt_x"/>
                                          </p:val>
                                        </p:tav>
                                      </p:tavLst>
                                    </p:anim>
                                    <p:anim calcmode="lin" valueType="num">
                                      <p:cBhvr additive="base">
                                        <p:cTn id="12" dur="500" fill="hold"/>
                                        <p:tgtEl>
                                          <p:spTgt spid="18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3"/>
                                        </p:tgtEl>
                                        <p:attrNameLst>
                                          <p:attrName>style.visibility</p:attrName>
                                        </p:attrNameLst>
                                      </p:cBhvr>
                                      <p:to>
                                        <p:strVal val="visible"/>
                                      </p:to>
                                    </p:set>
                                    <p:anim calcmode="lin" valueType="num">
                                      <p:cBhvr additive="base">
                                        <p:cTn id="15" dur="500" fill="hold"/>
                                        <p:tgtEl>
                                          <p:spTgt spid="183"/>
                                        </p:tgtEl>
                                        <p:attrNameLst>
                                          <p:attrName>ppt_x</p:attrName>
                                        </p:attrNameLst>
                                      </p:cBhvr>
                                      <p:tavLst>
                                        <p:tav tm="0">
                                          <p:val>
                                            <p:strVal val="#ppt_x"/>
                                          </p:val>
                                        </p:tav>
                                        <p:tav tm="100000">
                                          <p:val>
                                            <p:strVal val="#ppt_x"/>
                                          </p:val>
                                        </p:tav>
                                      </p:tavLst>
                                    </p:anim>
                                    <p:anim calcmode="lin" valueType="num">
                                      <p:cBhvr additive="base">
                                        <p:cTn id="16" dur="500" fill="hold"/>
                                        <p:tgtEl>
                                          <p:spTgt spid="18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3"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1+#ppt_w/2"/>
                                          </p:val>
                                        </p:tav>
                                        <p:tav tm="100000">
                                          <p:val>
                                            <p:strVal val="#ppt_x"/>
                                          </p:val>
                                        </p:tav>
                                      </p:tavLst>
                                    </p:anim>
                                    <p:anim calcmode="lin" valueType="num">
                                      <p:cBhvr additive="base">
                                        <p:cTn id="21" dur="250" fill="hold"/>
                                        <p:tgtEl>
                                          <p:spTgt spid="8"/>
                                        </p:tgtEl>
                                        <p:attrNameLst>
                                          <p:attrName>ppt_y</p:attrName>
                                        </p:attrNameLst>
                                      </p:cBhvr>
                                      <p:tavLst>
                                        <p:tav tm="0">
                                          <p:val>
                                            <p:strVal val="0-#ppt_h/2"/>
                                          </p:val>
                                        </p:tav>
                                        <p:tav tm="100000">
                                          <p:val>
                                            <p:strVal val="#ppt_y"/>
                                          </p:val>
                                        </p:tav>
                                      </p:tavLst>
                                    </p:anim>
                                  </p:childTnLst>
                                </p:cTn>
                              </p:par>
                            </p:childTnLst>
                          </p:cTn>
                        </p:par>
                        <p:par>
                          <p:cTn id="22" fill="hold">
                            <p:stCondLst>
                              <p:cond delay="750"/>
                            </p:stCondLst>
                            <p:childTnLst>
                              <p:par>
                                <p:cTn id="23" presetID="2" presetClass="entr" presetSubtype="4" fill="hold" grpId="0" nodeType="afterEffect">
                                  <p:stCondLst>
                                    <p:cond delay="0"/>
                                  </p:stCondLst>
                                  <p:childTnLst>
                                    <p:set>
                                      <p:cBhvr>
                                        <p:cTn id="24" dur="1" fill="hold">
                                          <p:stCondLst>
                                            <p:cond delay="0"/>
                                          </p:stCondLst>
                                        </p:cTn>
                                        <p:tgtEl>
                                          <p:spTgt spid="185"/>
                                        </p:tgtEl>
                                        <p:attrNameLst>
                                          <p:attrName>style.visibility</p:attrName>
                                        </p:attrNameLst>
                                      </p:cBhvr>
                                      <p:to>
                                        <p:strVal val="visible"/>
                                      </p:to>
                                    </p:set>
                                    <p:anim calcmode="lin" valueType="num">
                                      <p:cBhvr additive="base">
                                        <p:cTn id="25" dur="500" fill="hold"/>
                                        <p:tgtEl>
                                          <p:spTgt spid="185"/>
                                        </p:tgtEl>
                                        <p:attrNameLst>
                                          <p:attrName>ppt_x</p:attrName>
                                        </p:attrNameLst>
                                      </p:cBhvr>
                                      <p:tavLst>
                                        <p:tav tm="0">
                                          <p:val>
                                            <p:strVal val="#ppt_x"/>
                                          </p:val>
                                        </p:tav>
                                        <p:tav tm="100000">
                                          <p:val>
                                            <p:strVal val="#ppt_x"/>
                                          </p:val>
                                        </p:tav>
                                      </p:tavLst>
                                    </p:anim>
                                    <p:anim calcmode="lin" valueType="num">
                                      <p:cBhvr additive="base">
                                        <p:cTn id="26" dur="500" fill="hold"/>
                                        <p:tgtEl>
                                          <p:spTgt spid="18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anim calcmode="lin" valueType="num">
                                      <p:cBhvr additive="base">
                                        <p:cTn id="29" dur="500" fill="hold"/>
                                        <p:tgtEl>
                                          <p:spTgt spid="188"/>
                                        </p:tgtEl>
                                        <p:attrNameLst>
                                          <p:attrName>ppt_x</p:attrName>
                                        </p:attrNameLst>
                                      </p:cBhvr>
                                      <p:tavLst>
                                        <p:tav tm="0">
                                          <p:val>
                                            <p:strVal val="#ppt_x"/>
                                          </p:val>
                                        </p:tav>
                                        <p:tav tm="100000">
                                          <p:val>
                                            <p:strVal val="#ppt_x"/>
                                          </p:val>
                                        </p:tav>
                                      </p:tavLst>
                                    </p:anim>
                                    <p:anim calcmode="lin" valueType="num">
                                      <p:cBhvr additive="base">
                                        <p:cTn id="30" dur="500" fill="hold"/>
                                        <p:tgtEl>
                                          <p:spTgt spid="18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anim calcmode="lin" valueType="num">
                                      <p:cBhvr additive="base">
                                        <p:cTn id="33" dur="500" fill="hold"/>
                                        <p:tgtEl>
                                          <p:spTgt spid="179"/>
                                        </p:tgtEl>
                                        <p:attrNameLst>
                                          <p:attrName>ppt_x</p:attrName>
                                        </p:attrNameLst>
                                      </p:cBhvr>
                                      <p:tavLst>
                                        <p:tav tm="0">
                                          <p:val>
                                            <p:strVal val="#ppt_x"/>
                                          </p:val>
                                        </p:tav>
                                        <p:tav tm="100000">
                                          <p:val>
                                            <p:strVal val="#ppt_x"/>
                                          </p:val>
                                        </p:tav>
                                      </p:tavLst>
                                    </p:anim>
                                    <p:anim calcmode="lin" valueType="num">
                                      <p:cBhvr additive="base">
                                        <p:cTn id="34" dur="500" fill="hold"/>
                                        <p:tgtEl>
                                          <p:spTgt spid="179"/>
                                        </p:tgtEl>
                                        <p:attrNameLst>
                                          <p:attrName>ppt_y</p:attrName>
                                        </p:attrNameLst>
                                      </p:cBhvr>
                                      <p:tavLst>
                                        <p:tav tm="0">
                                          <p:val>
                                            <p:strVal val="1+#ppt_h/2"/>
                                          </p:val>
                                        </p:tav>
                                        <p:tav tm="100000">
                                          <p:val>
                                            <p:strVal val="#ppt_y"/>
                                          </p:val>
                                        </p:tav>
                                      </p:tavLst>
                                    </p:anim>
                                  </p:childTnLst>
                                </p:cTn>
                              </p:par>
                            </p:childTnLst>
                          </p:cTn>
                        </p:par>
                        <p:par>
                          <p:cTn id="35" fill="hold">
                            <p:stCondLst>
                              <p:cond delay="1250"/>
                            </p:stCondLst>
                            <p:childTnLst>
                              <p:par>
                                <p:cTn id="36" presetID="2" presetClass="entr" presetSubtype="3"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250" fill="hold"/>
                                        <p:tgtEl>
                                          <p:spTgt spid="9"/>
                                        </p:tgtEl>
                                        <p:attrNameLst>
                                          <p:attrName>ppt_x</p:attrName>
                                        </p:attrNameLst>
                                      </p:cBhvr>
                                      <p:tavLst>
                                        <p:tav tm="0">
                                          <p:val>
                                            <p:strVal val="1+#ppt_w/2"/>
                                          </p:val>
                                        </p:tav>
                                        <p:tav tm="100000">
                                          <p:val>
                                            <p:strVal val="#ppt_x"/>
                                          </p:val>
                                        </p:tav>
                                      </p:tavLst>
                                    </p:anim>
                                    <p:anim calcmode="lin" valueType="num">
                                      <p:cBhvr additive="base">
                                        <p:cTn id="39" dur="250" fill="hold"/>
                                        <p:tgtEl>
                                          <p:spTgt spid="9"/>
                                        </p:tgtEl>
                                        <p:attrNameLst>
                                          <p:attrName>ppt_y</p:attrName>
                                        </p:attrNameLst>
                                      </p:cBhvr>
                                      <p:tavLst>
                                        <p:tav tm="0">
                                          <p:val>
                                            <p:strVal val="0-#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additive="base">
                                        <p:cTn id="43" dur="500" fill="hold"/>
                                        <p:tgtEl>
                                          <p:spTgt spid="186"/>
                                        </p:tgtEl>
                                        <p:attrNameLst>
                                          <p:attrName>ppt_x</p:attrName>
                                        </p:attrNameLst>
                                      </p:cBhvr>
                                      <p:tavLst>
                                        <p:tav tm="0">
                                          <p:val>
                                            <p:strVal val="#ppt_x"/>
                                          </p:val>
                                        </p:tav>
                                        <p:tav tm="100000">
                                          <p:val>
                                            <p:strVal val="#ppt_x"/>
                                          </p:val>
                                        </p:tav>
                                      </p:tavLst>
                                    </p:anim>
                                    <p:anim calcmode="lin" valueType="num">
                                      <p:cBhvr additive="base">
                                        <p:cTn id="44" dur="500" fill="hold"/>
                                        <p:tgtEl>
                                          <p:spTgt spid="1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9"/>
                                        </p:tgtEl>
                                        <p:attrNameLst>
                                          <p:attrName>style.visibility</p:attrName>
                                        </p:attrNameLst>
                                      </p:cBhvr>
                                      <p:to>
                                        <p:strVal val="visible"/>
                                      </p:to>
                                    </p:set>
                                    <p:anim calcmode="lin" valueType="num">
                                      <p:cBhvr additive="base">
                                        <p:cTn id="47" dur="500" fill="hold"/>
                                        <p:tgtEl>
                                          <p:spTgt spid="189"/>
                                        </p:tgtEl>
                                        <p:attrNameLst>
                                          <p:attrName>ppt_x</p:attrName>
                                        </p:attrNameLst>
                                      </p:cBhvr>
                                      <p:tavLst>
                                        <p:tav tm="0">
                                          <p:val>
                                            <p:strVal val="#ppt_x"/>
                                          </p:val>
                                        </p:tav>
                                        <p:tav tm="100000">
                                          <p:val>
                                            <p:strVal val="#ppt_x"/>
                                          </p:val>
                                        </p:tav>
                                      </p:tavLst>
                                    </p:anim>
                                    <p:anim calcmode="lin" valueType="num">
                                      <p:cBhvr additive="base">
                                        <p:cTn id="48" dur="500" fill="hold"/>
                                        <p:tgtEl>
                                          <p:spTgt spid="18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1"/>
                                        </p:tgtEl>
                                        <p:attrNameLst>
                                          <p:attrName>style.visibility</p:attrName>
                                        </p:attrNameLst>
                                      </p:cBhvr>
                                      <p:to>
                                        <p:strVal val="visible"/>
                                      </p:to>
                                    </p:set>
                                    <p:anim calcmode="lin" valueType="num">
                                      <p:cBhvr additive="base">
                                        <p:cTn id="51" dur="500" fill="hold"/>
                                        <p:tgtEl>
                                          <p:spTgt spid="181"/>
                                        </p:tgtEl>
                                        <p:attrNameLst>
                                          <p:attrName>ppt_x</p:attrName>
                                        </p:attrNameLst>
                                      </p:cBhvr>
                                      <p:tavLst>
                                        <p:tav tm="0">
                                          <p:val>
                                            <p:strVal val="#ppt_x"/>
                                          </p:val>
                                        </p:tav>
                                        <p:tav tm="100000">
                                          <p:val>
                                            <p:strVal val="#ppt_x"/>
                                          </p:val>
                                        </p:tav>
                                      </p:tavLst>
                                    </p:anim>
                                    <p:anim calcmode="lin" valueType="num">
                                      <p:cBhvr additive="base">
                                        <p:cTn id="52" dur="500" fill="hold"/>
                                        <p:tgtEl>
                                          <p:spTgt spid="181"/>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3"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250" fill="hold"/>
                                        <p:tgtEl>
                                          <p:spTgt spid="10"/>
                                        </p:tgtEl>
                                        <p:attrNameLst>
                                          <p:attrName>ppt_x</p:attrName>
                                        </p:attrNameLst>
                                      </p:cBhvr>
                                      <p:tavLst>
                                        <p:tav tm="0">
                                          <p:val>
                                            <p:strVal val="1+#ppt_w/2"/>
                                          </p:val>
                                        </p:tav>
                                        <p:tav tm="100000">
                                          <p:val>
                                            <p:strVal val="#ppt_x"/>
                                          </p:val>
                                        </p:tav>
                                      </p:tavLst>
                                    </p:anim>
                                    <p:anim calcmode="lin" valueType="num">
                                      <p:cBhvr additive="base">
                                        <p:cTn id="57"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1" grpId="0"/>
      <p:bldP spid="183" grpId="0"/>
      <p:bldP spid="185" grpId="0"/>
      <p:bldP spid="186" grpId="0"/>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4" name="Picture 4" descr="ICAC - Internet Crimes Against Children Task Force Program">
            <a:extLst>
              <a:ext uri="{FF2B5EF4-FFF2-40B4-BE49-F238E27FC236}">
                <a16:creationId xmlns:a16="http://schemas.microsoft.com/office/drawing/2014/main" id="{B5D52A9D-00F9-282F-849E-D03E53D033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20333" y="2415984"/>
            <a:ext cx="3154680" cy="172105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492468D-4125-E8BC-0F05-541BBB8D75E3}"/>
              </a:ext>
            </a:extLst>
          </p:cNvPr>
          <p:cNvSpPr/>
          <p:nvPr/>
        </p:nvSpPr>
        <p:spPr>
          <a:xfrm>
            <a:off x="938500" y="1073082"/>
            <a:ext cx="2559005"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Internet Crimes Against Children Task Force Program</a:t>
            </a:r>
          </a:p>
        </p:txBody>
      </p:sp>
      <p:sp>
        <p:nvSpPr>
          <p:cNvPr id="21" name="Rectangle: Rounded Corners 20">
            <a:extLst>
              <a:ext uri="{FF2B5EF4-FFF2-40B4-BE49-F238E27FC236}">
                <a16:creationId xmlns:a16="http://schemas.microsoft.com/office/drawing/2014/main" id="{A6B73707-0239-6384-71AD-4C1C63A989F7}"/>
              </a:ext>
            </a:extLst>
          </p:cNvPr>
          <p:cNvSpPr/>
          <p:nvPr/>
        </p:nvSpPr>
        <p:spPr>
          <a:xfrm>
            <a:off x="938501" y="3309461"/>
            <a:ext cx="2559004" cy="138901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National network of 61 coordinated task forces representing more than 5,400 federal, state, and local law enforcement and prosecutorial agencies</a:t>
            </a:r>
          </a:p>
        </p:txBody>
      </p:sp>
      <p:grpSp>
        <p:nvGrpSpPr>
          <p:cNvPr id="22" name="Google Shape;9334;p75">
            <a:extLst>
              <a:ext uri="{FF2B5EF4-FFF2-40B4-BE49-F238E27FC236}">
                <a16:creationId xmlns:a16="http://schemas.microsoft.com/office/drawing/2014/main" id="{990A5713-C79C-5376-6334-EE0F15CEB8A0}"/>
              </a:ext>
            </a:extLst>
          </p:cNvPr>
          <p:cNvGrpSpPr/>
          <p:nvPr/>
        </p:nvGrpSpPr>
        <p:grpSpPr>
          <a:xfrm flipH="1">
            <a:off x="3505897" y="1602409"/>
            <a:ext cx="1066103" cy="45719"/>
            <a:chOff x="219558" y="4738465"/>
            <a:chExt cx="5852400" cy="102300"/>
          </a:xfrm>
        </p:grpSpPr>
        <p:cxnSp>
          <p:nvCxnSpPr>
            <p:cNvPr id="23" name="Google Shape;9335;p75">
              <a:extLst>
                <a:ext uri="{FF2B5EF4-FFF2-40B4-BE49-F238E27FC236}">
                  <a16:creationId xmlns:a16="http://schemas.microsoft.com/office/drawing/2014/main" id="{30F68930-B7FE-FF28-AD4C-78E9CFAA5E14}"/>
                </a:ext>
              </a:extLst>
            </p:cNvPr>
            <p:cNvCxnSpPr/>
            <p:nvPr/>
          </p:nvCxnSpPr>
          <p:spPr>
            <a:xfrm>
              <a:off x="219558" y="4789684"/>
              <a:ext cx="5852400" cy="0"/>
            </a:xfrm>
            <a:prstGeom prst="straightConnector1">
              <a:avLst/>
            </a:prstGeom>
            <a:noFill/>
            <a:ln w="9525" cap="flat" cmpd="sng">
              <a:solidFill>
                <a:schemeClr val="bg2"/>
              </a:solidFill>
              <a:prstDash val="solid"/>
              <a:round/>
              <a:headEnd type="oval" w="med" len="med"/>
              <a:tailEnd type="oval" w="med" len="med"/>
            </a:ln>
          </p:spPr>
        </p:cxnSp>
        <p:sp>
          <p:nvSpPr>
            <p:cNvPr id="24" name="Google Shape;9336;p75">
              <a:extLst>
                <a:ext uri="{FF2B5EF4-FFF2-40B4-BE49-F238E27FC236}">
                  <a16:creationId xmlns:a16="http://schemas.microsoft.com/office/drawing/2014/main" id="{F6BAA6D3-89E1-01F0-4DD3-737873B146A6}"/>
                </a:ext>
              </a:extLst>
            </p:cNvPr>
            <p:cNvSpPr/>
            <p:nvPr/>
          </p:nvSpPr>
          <p:spPr>
            <a:xfrm>
              <a:off x="1200298"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5" name="Google Shape;9337;p75">
              <a:extLst>
                <a:ext uri="{FF2B5EF4-FFF2-40B4-BE49-F238E27FC236}">
                  <a16:creationId xmlns:a16="http://schemas.microsoft.com/office/drawing/2014/main" id="{435B71F6-66D5-797D-24B0-E9510CB17150}"/>
                </a:ext>
              </a:extLst>
            </p:cNvPr>
            <p:cNvSpPr/>
            <p:nvPr/>
          </p:nvSpPr>
          <p:spPr>
            <a:xfrm>
              <a:off x="2175146"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6" name="Google Shape;9338;p75">
              <a:extLst>
                <a:ext uri="{FF2B5EF4-FFF2-40B4-BE49-F238E27FC236}">
                  <a16:creationId xmlns:a16="http://schemas.microsoft.com/office/drawing/2014/main" id="{2426FFCA-644A-08F1-2725-5D713701561C}"/>
                </a:ext>
              </a:extLst>
            </p:cNvPr>
            <p:cNvSpPr/>
            <p:nvPr/>
          </p:nvSpPr>
          <p:spPr>
            <a:xfrm>
              <a:off x="3040751"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7" name="Google Shape;9339;p75">
              <a:extLst>
                <a:ext uri="{FF2B5EF4-FFF2-40B4-BE49-F238E27FC236}">
                  <a16:creationId xmlns:a16="http://schemas.microsoft.com/office/drawing/2014/main" id="{23902D07-E46B-8880-C43B-B9FF5F75F2E7}"/>
                </a:ext>
              </a:extLst>
            </p:cNvPr>
            <p:cNvSpPr/>
            <p:nvPr/>
          </p:nvSpPr>
          <p:spPr>
            <a:xfrm>
              <a:off x="4028157"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8" name="Google Shape;9340;p75">
              <a:extLst>
                <a:ext uri="{FF2B5EF4-FFF2-40B4-BE49-F238E27FC236}">
                  <a16:creationId xmlns:a16="http://schemas.microsoft.com/office/drawing/2014/main" id="{4F29D330-849D-FEE4-0CE4-346D5FAD1088}"/>
                </a:ext>
              </a:extLst>
            </p:cNvPr>
            <p:cNvSpPr/>
            <p:nvPr/>
          </p:nvSpPr>
          <p:spPr>
            <a:xfrm>
              <a:off x="5040827"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grpSp>
        <p:nvGrpSpPr>
          <p:cNvPr id="5" name="Google Shape;9334;p75">
            <a:extLst>
              <a:ext uri="{FF2B5EF4-FFF2-40B4-BE49-F238E27FC236}">
                <a16:creationId xmlns:a16="http://schemas.microsoft.com/office/drawing/2014/main" id="{746F0FBA-FD86-B137-A70B-82E8063FDF5A}"/>
              </a:ext>
            </a:extLst>
          </p:cNvPr>
          <p:cNvGrpSpPr/>
          <p:nvPr/>
        </p:nvGrpSpPr>
        <p:grpSpPr>
          <a:xfrm rot="5400000" flipH="1">
            <a:off x="1684950" y="2720599"/>
            <a:ext cx="1066103" cy="45719"/>
            <a:chOff x="219558" y="4738465"/>
            <a:chExt cx="5852400" cy="102300"/>
          </a:xfrm>
        </p:grpSpPr>
        <p:cxnSp>
          <p:nvCxnSpPr>
            <p:cNvPr id="6" name="Google Shape;9335;p75">
              <a:extLst>
                <a:ext uri="{FF2B5EF4-FFF2-40B4-BE49-F238E27FC236}">
                  <a16:creationId xmlns:a16="http://schemas.microsoft.com/office/drawing/2014/main" id="{362B09DC-FEA6-0556-D987-0F5AECF6DD2B}"/>
                </a:ext>
              </a:extLst>
            </p:cNvPr>
            <p:cNvCxnSpPr/>
            <p:nvPr/>
          </p:nvCxnSpPr>
          <p:spPr>
            <a:xfrm>
              <a:off x="219558" y="4789684"/>
              <a:ext cx="5852400" cy="0"/>
            </a:xfrm>
            <a:prstGeom prst="straightConnector1">
              <a:avLst/>
            </a:prstGeom>
            <a:noFill/>
            <a:ln w="9525" cap="flat" cmpd="sng">
              <a:solidFill>
                <a:schemeClr val="bg2"/>
              </a:solidFill>
              <a:prstDash val="solid"/>
              <a:round/>
              <a:headEnd type="oval" w="med" len="med"/>
              <a:tailEnd type="oval" w="med" len="med"/>
            </a:ln>
          </p:spPr>
        </p:cxnSp>
        <p:sp>
          <p:nvSpPr>
            <p:cNvPr id="7" name="Google Shape;9336;p75">
              <a:extLst>
                <a:ext uri="{FF2B5EF4-FFF2-40B4-BE49-F238E27FC236}">
                  <a16:creationId xmlns:a16="http://schemas.microsoft.com/office/drawing/2014/main" id="{C47FB04D-8050-65D4-3031-B6E88F622DF8}"/>
                </a:ext>
              </a:extLst>
            </p:cNvPr>
            <p:cNvSpPr/>
            <p:nvPr/>
          </p:nvSpPr>
          <p:spPr>
            <a:xfrm>
              <a:off x="1200298"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8" name="Google Shape;9337;p75">
              <a:extLst>
                <a:ext uri="{FF2B5EF4-FFF2-40B4-BE49-F238E27FC236}">
                  <a16:creationId xmlns:a16="http://schemas.microsoft.com/office/drawing/2014/main" id="{FDF25A53-3B00-191B-DB9E-94881F3F14F7}"/>
                </a:ext>
              </a:extLst>
            </p:cNvPr>
            <p:cNvSpPr/>
            <p:nvPr/>
          </p:nvSpPr>
          <p:spPr>
            <a:xfrm>
              <a:off x="2175146"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 name="Google Shape;9338;p75">
              <a:extLst>
                <a:ext uri="{FF2B5EF4-FFF2-40B4-BE49-F238E27FC236}">
                  <a16:creationId xmlns:a16="http://schemas.microsoft.com/office/drawing/2014/main" id="{1393FE5D-6C80-F54C-0CDF-4DBF9FB1B1AA}"/>
                </a:ext>
              </a:extLst>
            </p:cNvPr>
            <p:cNvSpPr/>
            <p:nvPr/>
          </p:nvSpPr>
          <p:spPr>
            <a:xfrm>
              <a:off x="3040751"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10" name="Google Shape;9339;p75">
              <a:extLst>
                <a:ext uri="{FF2B5EF4-FFF2-40B4-BE49-F238E27FC236}">
                  <a16:creationId xmlns:a16="http://schemas.microsoft.com/office/drawing/2014/main" id="{D1EF9AC1-ABD2-4453-9515-C70172709395}"/>
                </a:ext>
              </a:extLst>
            </p:cNvPr>
            <p:cNvSpPr/>
            <p:nvPr/>
          </p:nvSpPr>
          <p:spPr>
            <a:xfrm>
              <a:off x="4028157"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11" name="Google Shape;9340;p75">
              <a:extLst>
                <a:ext uri="{FF2B5EF4-FFF2-40B4-BE49-F238E27FC236}">
                  <a16:creationId xmlns:a16="http://schemas.microsoft.com/office/drawing/2014/main" id="{EAB5F835-1C90-F51A-C3F1-3D09296C41DF}"/>
                </a:ext>
              </a:extLst>
            </p:cNvPr>
            <p:cNvSpPr/>
            <p:nvPr/>
          </p:nvSpPr>
          <p:spPr>
            <a:xfrm>
              <a:off x="5040827" y="4738465"/>
              <a:ext cx="102300" cy="102300"/>
            </a:xfrm>
            <a:prstGeom prst="ellipse">
              <a:avLst/>
            </a:prstGeom>
            <a:solidFill>
              <a:srgbClr val="5F7D95"/>
            </a:solid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
        <p:nvSpPr>
          <p:cNvPr id="29" name="Rectangle: Rounded Corners 28">
            <a:extLst>
              <a:ext uri="{FF2B5EF4-FFF2-40B4-BE49-F238E27FC236}">
                <a16:creationId xmlns:a16="http://schemas.microsoft.com/office/drawing/2014/main" id="{8DB694E4-83F4-1E85-21B8-8B7D335B7494}"/>
              </a:ext>
            </a:extLst>
          </p:cNvPr>
          <p:cNvSpPr/>
          <p:nvPr/>
        </p:nvSpPr>
        <p:spPr>
          <a:xfrm>
            <a:off x="4602049" y="1073082"/>
            <a:ext cx="2559005"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Developed in 1998 in response to the increasing number of children and teens using the internet</a:t>
            </a:r>
          </a:p>
        </p:txBody>
      </p:sp>
      <p:sp>
        <p:nvSpPr>
          <p:cNvPr id="14" name="Google Shape;233;p46">
            <a:extLst>
              <a:ext uri="{FF2B5EF4-FFF2-40B4-BE49-F238E27FC236}">
                <a16:creationId xmlns:a16="http://schemas.microsoft.com/office/drawing/2014/main" id="{6F628152-150C-A3A5-D80D-15B9F52DF82F}"/>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ICAC?</a:t>
            </a:r>
            <a:endParaRPr dirty="0"/>
          </a:p>
        </p:txBody>
      </p:sp>
      <p:cxnSp>
        <p:nvCxnSpPr>
          <p:cNvPr id="15" name="Google Shape;234;p46">
            <a:extLst>
              <a:ext uri="{FF2B5EF4-FFF2-40B4-BE49-F238E27FC236}">
                <a16:creationId xmlns:a16="http://schemas.microsoft.com/office/drawing/2014/main" id="{04EB0315-918F-0FC5-3C5F-BE4AEC721C0F}"/>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19" name="Google Shape;2285;p73">
            <a:extLst>
              <a:ext uri="{FF2B5EF4-FFF2-40B4-BE49-F238E27FC236}">
                <a16:creationId xmlns:a16="http://schemas.microsoft.com/office/drawing/2014/main" id="{FD81B9DC-0949-6959-5643-B0A738170891}"/>
              </a:ext>
            </a:extLst>
          </p:cNvPr>
          <p:cNvGrpSpPr/>
          <p:nvPr/>
        </p:nvGrpSpPr>
        <p:grpSpPr>
          <a:xfrm>
            <a:off x="5567800" y="3812854"/>
            <a:ext cx="3315288" cy="968849"/>
            <a:chOff x="4411970" y="2726085"/>
            <a:chExt cx="643107" cy="193659"/>
          </a:xfrm>
        </p:grpSpPr>
        <p:sp>
          <p:nvSpPr>
            <p:cNvPr id="220" name="Google Shape;2286;p73">
              <a:extLst>
                <a:ext uri="{FF2B5EF4-FFF2-40B4-BE49-F238E27FC236}">
                  <a16:creationId xmlns:a16="http://schemas.microsoft.com/office/drawing/2014/main" id="{2967B7A9-65FD-4EF4-6ECB-D220A9712F99}"/>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87;p73">
              <a:extLst>
                <a:ext uri="{FF2B5EF4-FFF2-40B4-BE49-F238E27FC236}">
                  <a16:creationId xmlns:a16="http://schemas.microsoft.com/office/drawing/2014/main" id="{FD924C15-CC44-67BF-61F1-59A37091687E}"/>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88;p73">
              <a:extLst>
                <a:ext uri="{FF2B5EF4-FFF2-40B4-BE49-F238E27FC236}">
                  <a16:creationId xmlns:a16="http://schemas.microsoft.com/office/drawing/2014/main" id="{673F9D97-E86D-615E-BC9E-69CFF79C4F82}"/>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3758;p85">
            <a:extLst>
              <a:ext uri="{FF2B5EF4-FFF2-40B4-BE49-F238E27FC236}">
                <a16:creationId xmlns:a16="http://schemas.microsoft.com/office/drawing/2014/main" id="{E0F13AC8-2D61-C11A-1C4F-0A483FB5611E}"/>
              </a:ext>
            </a:extLst>
          </p:cNvPr>
          <p:cNvSpPr/>
          <p:nvPr/>
        </p:nvSpPr>
        <p:spPr>
          <a:xfrm>
            <a:off x="1026200" y="1110401"/>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3759;p85">
            <a:extLst>
              <a:ext uri="{FF2B5EF4-FFF2-40B4-BE49-F238E27FC236}">
                <a16:creationId xmlns:a16="http://schemas.microsoft.com/office/drawing/2014/main" id="{D81A0BDC-A941-39AB-D992-F6F484E90FBC}"/>
              </a:ext>
            </a:extLst>
          </p:cNvPr>
          <p:cNvGrpSpPr/>
          <p:nvPr/>
        </p:nvGrpSpPr>
        <p:grpSpPr>
          <a:xfrm>
            <a:off x="1566566" y="1114853"/>
            <a:ext cx="346056" cy="345674"/>
            <a:chOff x="3303268" y="3817349"/>
            <a:chExt cx="346056" cy="345674"/>
          </a:xfrm>
        </p:grpSpPr>
        <p:sp>
          <p:nvSpPr>
            <p:cNvPr id="12" name="Google Shape;13760;p85">
              <a:extLst>
                <a:ext uri="{FF2B5EF4-FFF2-40B4-BE49-F238E27FC236}">
                  <a16:creationId xmlns:a16="http://schemas.microsoft.com/office/drawing/2014/main" id="{776E3889-98BF-25ED-1FD3-E4515CEB48BB}"/>
                </a:ext>
              </a:extLst>
            </p:cNvPr>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761;p85">
              <a:extLst>
                <a:ext uri="{FF2B5EF4-FFF2-40B4-BE49-F238E27FC236}">
                  <a16:creationId xmlns:a16="http://schemas.microsoft.com/office/drawing/2014/main" id="{0562EC32-39BC-6A24-D169-D2B158829039}"/>
                </a:ext>
              </a:extLst>
            </p:cNvPr>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762;p85">
              <a:extLst>
                <a:ext uri="{FF2B5EF4-FFF2-40B4-BE49-F238E27FC236}">
                  <a16:creationId xmlns:a16="http://schemas.microsoft.com/office/drawing/2014/main" id="{7C87C383-947C-EE11-6043-532F6F052E92}"/>
                </a:ext>
              </a:extLst>
            </p:cNvPr>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763;p85">
              <a:extLst>
                <a:ext uri="{FF2B5EF4-FFF2-40B4-BE49-F238E27FC236}">
                  <a16:creationId xmlns:a16="http://schemas.microsoft.com/office/drawing/2014/main" id="{54275355-2BD4-642A-3FCF-293FEBB305E7}"/>
                </a:ext>
              </a:extLst>
            </p:cNvPr>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773;p85">
            <a:extLst>
              <a:ext uri="{FF2B5EF4-FFF2-40B4-BE49-F238E27FC236}">
                <a16:creationId xmlns:a16="http://schemas.microsoft.com/office/drawing/2014/main" id="{1478114D-60E2-8EFC-04C8-0FDA17CC8144}"/>
              </a:ext>
            </a:extLst>
          </p:cNvPr>
          <p:cNvGrpSpPr/>
          <p:nvPr/>
        </p:nvGrpSpPr>
        <p:grpSpPr>
          <a:xfrm>
            <a:off x="3194803" y="1112878"/>
            <a:ext cx="345674" cy="345674"/>
            <a:chOff x="5998919" y="3817349"/>
            <a:chExt cx="345674" cy="345674"/>
          </a:xfrm>
        </p:grpSpPr>
        <p:sp>
          <p:nvSpPr>
            <p:cNvPr id="17" name="Google Shape;13774;p85">
              <a:extLst>
                <a:ext uri="{FF2B5EF4-FFF2-40B4-BE49-F238E27FC236}">
                  <a16:creationId xmlns:a16="http://schemas.microsoft.com/office/drawing/2014/main" id="{6C3A3D00-84CD-16F3-6B9E-650A3E87AE0A}"/>
                </a:ext>
              </a:extLst>
            </p:cNvPr>
            <p:cNvSpPr/>
            <p:nvPr/>
          </p:nvSpPr>
          <p:spPr>
            <a:xfrm>
              <a:off x="5998919" y="3817349"/>
              <a:ext cx="345674" cy="345674"/>
            </a:xfrm>
            <a:custGeom>
              <a:avLst/>
              <a:gdLst/>
              <a:ahLst/>
              <a:cxnLst/>
              <a:rect l="l" t="t" r="r" b="b"/>
              <a:pathLst>
                <a:path w="10860" h="10860" extrusionOk="0">
                  <a:moveTo>
                    <a:pt x="5430" y="334"/>
                  </a:moveTo>
                  <a:cubicBezTo>
                    <a:pt x="8240" y="334"/>
                    <a:pt x="10514" y="2608"/>
                    <a:pt x="10514" y="5430"/>
                  </a:cubicBezTo>
                  <a:cubicBezTo>
                    <a:pt x="10514" y="8240"/>
                    <a:pt x="8240" y="10514"/>
                    <a:pt x="5430" y="10514"/>
                  </a:cubicBezTo>
                  <a:cubicBezTo>
                    <a:pt x="2608" y="10514"/>
                    <a:pt x="334" y="8240"/>
                    <a:pt x="334" y="5430"/>
                  </a:cubicBezTo>
                  <a:cubicBezTo>
                    <a:pt x="334" y="2608"/>
                    <a:pt x="2608" y="334"/>
                    <a:pt x="5430" y="334"/>
                  </a:cubicBezTo>
                  <a:close/>
                  <a:moveTo>
                    <a:pt x="5430" y="1"/>
                  </a:moveTo>
                  <a:cubicBezTo>
                    <a:pt x="3990" y="1"/>
                    <a:pt x="2608" y="560"/>
                    <a:pt x="1584" y="1584"/>
                  </a:cubicBezTo>
                  <a:cubicBezTo>
                    <a:pt x="561" y="2620"/>
                    <a:pt x="1" y="3989"/>
                    <a:pt x="1" y="5430"/>
                  </a:cubicBezTo>
                  <a:cubicBezTo>
                    <a:pt x="1" y="6871"/>
                    <a:pt x="561" y="8240"/>
                    <a:pt x="1584" y="9264"/>
                  </a:cubicBezTo>
                  <a:cubicBezTo>
                    <a:pt x="2620" y="10300"/>
                    <a:pt x="3990" y="10859"/>
                    <a:pt x="5430" y="10859"/>
                  </a:cubicBezTo>
                  <a:cubicBezTo>
                    <a:pt x="6871" y="10859"/>
                    <a:pt x="8240" y="10300"/>
                    <a:pt x="9264" y="9264"/>
                  </a:cubicBezTo>
                  <a:cubicBezTo>
                    <a:pt x="10300" y="8240"/>
                    <a:pt x="10859" y="6871"/>
                    <a:pt x="10859" y="5430"/>
                  </a:cubicBezTo>
                  <a:cubicBezTo>
                    <a:pt x="10859" y="3989"/>
                    <a:pt x="10300" y="2620"/>
                    <a:pt x="9264" y="1584"/>
                  </a:cubicBezTo>
                  <a:cubicBezTo>
                    <a:pt x="8240" y="560"/>
                    <a:pt x="6871"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775;p85">
              <a:extLst>
                <a:ext uri="{FF2B5EF4-FFF2-40B4-BE49-F238E27FC236}">
                  <a16:creationId xmlns:a16="http://schemas.microsoft.com/office/drawing/2014/main" id="{2F378F08-83C0-647E-B095-36A38FEB86B3}"/>
                </a:ext>
              </a:extLst>
            </p:cNvPr>
            <p:cNvSpPr/>
            <p:nvPr/>
          </p:nvSpPr>
          <p:spPr>
            <a:xfrm>
              <a:off x="6051980" y="3874579"/>
              <a:ext cx="240698" cy="231595"/>
            </a:xfrm>
            <a:custGeom>
              <a:avLst/>
              <a:gdLst/>
              <a:ahLst/>
              <a:cxnLst/>
              <a:rect l="l" t="t" r="r" b="b"/>
              <a:pathLst>
                <a:path w="7562" h="7276" extrusionOk="0">
                  <a:moveTo>
                    <a:pt x="1680" y="1"/>
                  </a:moveTo>
                  <a:cubicBezTo>
                    <a:pt x="1263" y="1"/>
                    <a:pt x="870" y="167"/>
                    <a:pt x="596" y="441"/>
                  </a:cubicBezTo>
                  <a:cubicBezTo>
                    <a:pt x="1" y="1036"/>
                    <a:pt x="1" y="2013"/>
                    <a:pt x="572" y="2608"/>
                  </a:cubicBezTo>
                  <a:cubicBezTo>
                    <a:pt x="477" y="2930"/>
                    <a:pt x="418" y="3275"/>
                    <a:pt x="418" y="3632"/>
                  </a:cubicBezTo>
                  <a:cubicBezTo>
                    <a:pt x="418" y="5489"/>
                    <a:pt x="1930" y="7013"/>
                    <a:pt x="3787" y="7013"/>
                  </a:cubicBezTo>
                  <a:cubicBezTo>
                    <a:pt x="4144" y="7013"/>
                    <a:pt x="4489" y="6954"/>
                    <a:pt x="4823" y="6847"/>
                  </a:cubicBezTo>
                  <a:cubicBezTo>
                    <a:pt x="5097" y="7132"/>
                    <a:pt x="5490" y="7275"/>
                    <a:pt x="5894" y="7275"/>
                  </a:cubicBezTo>
                  <a:cubicBezTo>
                    <a:pt x="6311" y="7275"/>
                    <a:pt x="6692" y="7109"/>
                    <a:pt x="6978" y="6835"/>
                  </a:cubicBezTo>
                  <a:cubicBezTo>
                    <a:pt x="7561" y="6239"/>
                    <a:pt x="7561" y="5263"/>
                    <a:pt x="6978" y="4656"/>
                  </a:cubicBezTo>
                  <a:cubicBezTo>
                    <a:pt x="7037" y="4454"/>
                    <a:pt x="7085" y="4239"/>
                    <a:pt x="7109" y="4013"/>
                  </a:cubicBezTo>
                  <a:cubicBezTo>
                    <a:pt x="7121" y="3918"/>
                    <a:pt x="7037" y="3822"/>
                    <a:pt x="6942" y="3822"/>
                  </a:cubicBezTo>
                  <a:cubicBezTo>
                    <a:pt x="6859" y="3822"/>
                    <a:pt x="6787" y="3882"/>
                    <a:pt x="6787" y="3977"/>
                  </a:cubicBezTo>
                  <a:cubicBezTo>
                    <a:pt x="6752" y="4192"/>
                    <a:pt x="6704" y="4418"/>
                    <a:pt x="6633" y="4632"/>
                  </a:cubicBezTo>
                  <a:cubicBezTo>
                    <a:pt x="6609" y="4692"/>
                    <a:pt x="6633" y="4763"/>
                    <a:pt x="6680" y="4811"/>
                  </a:cubicBezTo>
                  <a:lnTo>
                    <a:pt x="6740" y="4870"/>
                  </a:lnTo>
                  <a:cubicBezTo>
                    <a:pt x="7204" y="5323"/>
                    <a:pt x="7204" y="6097"/>
                    <a:pt x="6740" y="6561"/>
                  </a:cubicBezTo>
                  <a:cubicBezTo>
                    <a:pt x="6514" y="6787"/>
                    <a:pt x="6204" y="6918"/>
                    <a:pt x="5894" y="6918"/>
                  </a:cubicBezTo>
                  <a:cubicBezTo>
                    <a:pt x="5561" y="6918"/>
                    <a:pt x="5251" y="6787"/>
                    <a:pt x="5025" y="6549"/>
                  </a:cubicBezTo>
                  <a:lnTo>
                    <a:pt x="4978" y="6501"/>
                  </a:lnTo>
                  <a:cubicBezTo>
                    <a:pt x="4954" y="6478"/>
                    <a:pt x="4906" y="6454"/>
                    <a:pt x="4859" y="6454"/>
                  </a:cubicBezTo>
                  <a:cubicBezTo>
                    <a:pt x="4847" y="6454"/>
                    <a:pt x="4823" y="6454"/>
                    <a:pt x="4799" y="6478"/>
                  </a:cubicBezTo>
                  <a:cubicBezTo>
                    <a:pt x="4466" y="6597"/>
                    <a:pt x="4108" y="6656"/>
                    <a:pt x="3751" y="6656"/>
                  </a:cubicBezTo>
                  <a:cubicBezTo>
                    <a:pt x="2084" y="6620"/>
                    <a:pt x="739" y="5251"/>
                    <a:pt x="751" y="3584"/>
                  </a:cubicBezTo>
                  <a:cubicBezTo>
                    <a:pt x="751" y="3239"/>
                    <a:pt x="810" y="2918"/>
                    <a:pt x="929" y="2608"/>
                  </a:cubicBezTo>
                  <a:cubicBezTo>
                    <a:pt x="965" y="2549"/>
                    <a:pt x="929" y="2465"/>
                    <a:pt x="894" y="2429"/>
                  </a:cubicBezTo>
                  <a:lnTo>
                    <a:pt x="834" y="2370"/>
                  </a:lnTo>
                  <a:cubicBezTo>
                    <a:pt x="370" y="1906"/>
                    <a:pt x="370" y="1132"/>
                    <a:pt x="834" y="667"/>
                  </a:cubicBezTo>
                  <a:cubicBezTo>
                    <a:pt x="1049" y="441"/>
                    <a:pt x="1370" y="310"/>
                    <a:pt x="1680" y="310"/>
                  </a:cubicBezTo>
                  <a:cubicBezTo>
                    <a:pt x="2001" y="310"/>
                    <a:pt x="2323" y="441"/>
                    <a:pt x="2537" y="679"/>
                  </a:cubicBezTo>
                  <a:lnTo>
                    <a:pt x="2584" y="727"/>
                  </a:lnTo>
                  <a:cubicBezTo>
                    <a:pt x="2621" y="763"/>
                    <a:pt x="2671" y="779"/>
                    <a:pt x="2719" y="779"/>
                  </a:cubicBezTo>
                  <a:cubicBezTo>
                    <a:pt x="2734" y="779"/>
                    <a:pt x="2749" y="777"/>
                    <a:pt x="2763" y="774"/>
                  </a:cubicBezTo>
                  <a:cubicBezTo>
                    <a:pt x="3096" y="655"/>
                    <a:pt x="3430" y="596"/>
                    <a:pt x="3775" y="596"/>
                  </a:cubicBezTo>
                  <a:cubicBezTo>
                    <a:pt x="5299" y="596"/>
                    <a:pt x="6561" y="1727"/>
                    <a:pt x="6787" y="3203"/>
                  </a:cubicBezTo>
                  <a:cubicBezTo>
                    <a:pt x="6799" y="3287"/>
                    <a:pt x="6871" y="3346"/>
                    <a:pt x="6942" y="3346"/>
                  </a:cubicBezTo>
                  <a:cubicBezTo>
                    <a:pt x="7049" y="3346"/>
                    <a:pt x="7121" y="3263"/>
                    <a:pt x="7109" y="3156"/>
                  </a:cubicBezTo>
                  <a:cubicBezTo>
                    <a:pt x="6871" y="1513"/>
                    <a:pt x="5478" y="263"/>
                    <a:pt x="3775" y="263"/>
                  </a:cubicBezTo>
                  <a:cubicBezTo>
                    <a:pt x="3418" y="263"/>
                    <a:pt x="3073" y="322"/>
                    <a:pt x="2751" y="429"/>
                  </a:cubicBezTo>
                  <a:cubicBezTo>
                    <a:pt x="2465" y="143"/>
                    <a:pt x="2084" y="1"/>
                    <a:pt x="1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776;p85">
              <a:extLst>
                <a:ext uri="{FF2B5EF4-FFF2-40B4-BE49-F238E27FC236}">
                  <a16:creationId xmlns:a16="http://schemas.microsoft.com/office/drawing/2014/main" id="{79DC5DAE-D379-FE46-9455-9DBFF799A2DD}"/>
                </a:ext>
              </a:extLst>
            </p:cNvPr>
            <p:cNvSpPr/>
            <p:nvPr/>
          </p:nvSpPr>
          <p:spPr>
            <a:xfrm>
              <a:off x="6116786" y="3928404"/>
              <a:ext cx="109941" cy="123946"/>
            </a:xfrm>
            <a:custGeom>
              <a:avLst/>
              <a:gdLst/>
              <a:ahLst/>
              <a:cxnLst/>
              <a:rect l="l" t="t" r="r" b="b"/>
              <a:pathLst>
                <a:path w="3454" h="3894" extrusionOk="0">
                  <a:moveTo>
                    <a:pt x="2322" y="1131"/>
                  </a:moveTo>
                  <a:cubicBezTo>
                    <a:pt x="2334" y="1227"/>
                    <a:pt x="2382" y="1310"/>
                    <a:pt x="2442" y="1393"/>
                  </a:cubicBezTo>
                  <a:cubicBezTo>
                    <a:pt x="2346" y="1369"/>
                    <a:pt x="2263" y="1369"/>
                    <a:pt x="2180" y="1369"/>
                  </a:cubicBezTo>
                  <a:lnTo>
                    <a:pt x="1275" y="1369"/>
                  </a:lnTo>
                  <a:cubicBezTo>
                    <a:pt x="1215" y="1369"/>
                    <a:pt x="1156" y="1334"/>
                    <a:pt x="1156" y="1250"/>
                  </a:cubicBezTo>
                  <a:cubicBezTo>
                    <a:pt x="1156" y="1191"/>
                    <a:pt x="1203" y="1131"/>
                    <a:pt x="1275" y="1131"/>
                  </a:cubicBezTo>
                  <a:close/>
                  <a:moveTo>
                    <a:pt x="1013" y="2489"/>
                  </a:moveTo>
                  <a:lnTo>
                    <a:pt x="1013" y="2489"/>
                  </a:lnTo>
                  <a:cubicBezTo>
                    <a:pt x="1096" y="2501"/>
                    <a:pt x="1191" y="2501"/>
                    <a:pt x="1263" y="2501"/>
                  </a:cubicBezTo>
                  <a:lnTo>
                    <a:pt x="2168" y="2501"/>
                  </a:lnTo>
                  <a:cubicBezTo>
                    <a:pt x="2227" y="2501"/>
                    <a:pt x="2287" y="2548"/>
                    <a:pt x="2287" y="2620"/>
                  </a:cubicBezTo>
                  <a:cubicBezTo>
                    <a:pt x="2287" y="2691"/>
                    <a:pt x="2251" y="2739"/>
                    <a:pt x="2168" y="2739"/>
                  </a:cubicBezTo>
                  <a:lnTo>
                    <a:pt x="1132" y="2739"/>
                  </a:lnTo>
                  <a:cubicBezTo>
                    <a:pt x="1120" y="2655"/>
                    <a:pt x="1072" y="2560"/>
                    <a:pt x="1013" y="2489"/>
                  </a:cubicBezTo>
                  <a:close/>
                  <a:moveTo>
                    <a:pt x="1275" y="0"/>
                  </a:moveTo>
                  <a:cubicBezTo>
                    <a:pt x="572" y="0"/>
                    <a:pt x="13" y="560"/>
                    <a:pt x="1" y="1250"/>
                  </a:cubicBezTo>
                  <a:cubicBezTo>
                    <a:pt x="1" y="1691"/>
                    <a:pt x="203" y="2072"/>
                    <a:pt x="537" y="2298"/>
                  </a:cubicBezTo>
                  <a:cubicBezTo>
                    <a:pt x="239" y="2310"/>
                    <a:pt x="1" y="2560"/>
                    <a:pt x="1" y="2858"/>
                  </a:cubicBezTo>
                  <a:cubicBezTo>
                    <a:pt x="1" y="3429"/>
                    <a:pt x="453" y="3894"/>
                    <a:pt x="1025" y="3894"/>
                  </a:cubicBezTo>
                  <a:lnTo>
                    <a:pt x="2144" y="3894"/>
                  </a:lnTo>
                  <a:cubicBezTo>
                    <a:pt x="2846" y="3894"/>
                    <a:pt x="3406" y="3334"/>
                    <a:pt x="3418" y="2643"/>
                  </a:cubicBezTo>
                  <a:cubicBezTo>
                    <a:pt x="3454" y="2203"/>
                    <a:pt x="3227" y="1822"/>
                    <a:pt x="2906" y="1596"/>
                  </a:cubicBezTo>
                  <a:cubicBezTo>
                    <a:pt x="3204" y="1584"/>
                    <a:pt x="3442" y="1334"/>
                    <a:pt x="3442" y="1036"/>
                  </a:cubicBezTo>
                  <a:cubicBezTo>
                    <a:pt x="3442" y="465"/>
                    <a:pt x="2977" y="0"/>
                    <a:pt x="2406" y="0"/>
                  </a:cubicBezTo>
                  <a:lnTo>
                    <a:pt x="2203" y="0"/>
                  </a:lnTo>
                  <a:cubicBezTo>
                    <a:pt x="2108" y="0"/>
                    <a:pt x="2025" y="84"/>
                    <a:pt x="2025" y="179"/>
                  </a:cubicBezTo>
                  <a:cubicBezTo>
                    <a:pt x="2025" y="274"/>
                    <a:pt x="2096" y="357"/>
                    <a:pt x="2203" y="357"/>
                  </a:cubicBezTo>
                  <a:lnTo>
                    <a:pt x="2406" y="357"/>
                  </a:lnTo>
                  <a:cubicBezTo>
                    <a:pt x="2775" y="357"/>
                    <a:pt x="3096" y="655"/>
                    <a:pt x="3096" y="1036"/>
                  </a:cubicBezTo>
                  <a:cubicBezTo>
                    <a:pt x="3096" y="1167"/>
                    <a:pt x="3001" y="1274"/>
                    <a:pt x="2870" y="1274"/>
                  </a:cubicBezTo>
                  <a:cubicBezTo>
                    <a:pt x="2739" y="1274"/>
                    <a:pt x="2632" y="1167"/>
                    <a:pt x="2632" y="1048"/>
                  </a:cubicBezTo>
                  <a:cubicBezTo>
                    <a:pt x="2632" y="917"/>
                    <a:pt x="2525" y="822"/>
                    <a:pt x="2394" y="822"/>
                  </a:cubicBezTo>
                  <a:lnTo>
                    <a:pt x="1263" y="822"/>
                  </a:lnTo>
                  <a:cubicBezTo>
                    <a:pt x="1013" y="822"/>
                    <a:pt x="798" y="1012"/>
                    <a:pt x="798" y="1274"/>
                  </a:cubicBezTo>
                  <a:cubicBezTo>
                    <a:pt x="787" y="1524"/>
                    <a:pt x="1001" y="1750"/>
                    <a:pt x="1263" y="1750"/>
                  </a:cubicBezTo>
                  <a:lnTo>
                    <a:pt x="2156" y="1750"/>
                  </a:lnTo>
                  <a:cubicBezTo>
                    <a:pt x="2668" y="1750"/>
                    <a:pt x="3084" y="2131"/>
                    <a:pt x="3096" y="2643"/>
                  </a:cubicBezTo>
                  <a:cubicBezTo>
                    <a:pt x="3108" y="3155"/>
                    <a:pt x="2692" y="3572"/>
                    <a:pt x="2192" y="3572"/>
                  </a:cubicBezTo>
                  <a:lnTo>
                    <a:pt x="1037" y="3572"/>
                  </a:lnTo>
                  <a:cubicBezTo>
                    <a:pt x="668" y="3572"/>
                    <a:pt x="358" y="3274"/>
                    <a:pt x="358" y="2905"/>
                  </a:cubicBezTo>
                  <a:cubicBezTo>
                    <a:pt x="358" y="2774"/>
                    <a:pt x="441" y="2667"/>
                    <a:pt x="584" y="2667"/>
                  </a:cubicBezTo>
                  <a:cubicBezTo>
                    <a:pt x="715" y="2667"/>
                    <a:pt x="822" y="2774"/>
                    <a:pt x="822" y="2893"/>
                  </a:cubicBezTo>
                  <a:cubicBezTo>
                    <a:pt x="822" y="3024"/>
                    <a:pt x="918" y="3120"/>
                    <a:pt x="1060" y="3120"/>
                  </a:cubicBezTo>
                  <a:lnTo>
                    <a:pt x="2180" y="3120"/>
                  </a:lnTo>
                  <a:cubicBezTo>
                    <a:pt x="2442" y="3120"/>
                    <a:pt x="2644" y="2917"/>
                    <a:pt x="2644" y="2667"/>
                  </a:cubicBezTo>
                  <a:cubicBezTo>
                    <a:pt x="2656" y="2417"/>
                    <a:pt x="2453" y="2191"/>
                    <a:pt x="2180" y="2191"/>
                  </a:cubicBezTo>
                  <a:lnTo>
                    <a:pt x="1287" y="2191"/>
                  </a:lnTo>
                  <a:cubicBezTo>
                    <a:pt x="787" y="2191"/>
                    <a:pt x="370" y="1810"/>
                    <a:pt x="358" y="1298"/>
                  </a:cubicBezTo>
                  <a:cubicBezTo>
                    <a:pt x="346" y="774"/>
                    <a:pt x="763" y="357"/>
                    <a:pt x="1263" y="357"/>
                  </a:cubicBezTo>
                  <a:lnTo>
                    <a:pt x="1346" y="357"/>
                  </a:lnTo>
                  <a:cubicBezTo>
                    <a:pt x="1441" y="357"/>
                    <a:pt x="1525" y="286"/>
                    <a:pt x="1525" y="179"/>
                  </a:cubicBezTo>
                  <a:cubicBezTo>
                    <a:pt x="1525" y="96"/>
                    <a:pt x="1453" y="0"/>
                    <a:pt x="1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3777;p85">
            <a:extLst>
              <a:ext uri="{FF2B5EF4-FFF2-40B4-BE49-F238E27FC236}">
                <a16:creationId xmlns:a16="http://schemas.microsoft.com/office/drawing/2014/main" id="{6F0C2748-7DE5-5DCA-992B-CC7AF1B5D615}"/>
              </a:ext>
            </a:extLst>
          </p:cNvPr>
          <p:cNvGrpSpPr/>
          <p:nvPr/>
        </p:nvGrpSpPr>
        <p:grpSpPr>
          <a:xfrm>
            <a:off x="2107314" y="1110783"/>
            <a:ext cx="346024" cy="345674"/>
            <a:chOff x="4201447" y="3817349"/>
            <a:chExt cx="346024" cy="345674"/>
          </a:xfrm>
        </p:grpSpPr>
        <p:sp>
          <p:nvSpPr>
            <p:cNvPr id="21" name="Google Shape;13778;p85">
              <a:extLst>
                <a:ext uri="{FF2B5EF4-FFF2-40B4-BE49-F238E27FC236}">
                  <a16:creationId xmlns:a16="http://schemas.microsoft.com/office/drawing/2014/main" id="{F8828D8D-189B-53FD-7211-8AA0B9B679E5}"/>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79;p85">
              <a:extLst>
                <a:ext uri="{FF2B5EF4-FFF2-40B4-BE49-F238E27FC236}">
                  <a16:creationId xmlns:a16="http://schemas.microsoft.com/office/drawing/2014/main" id="{AE049177-9305-A25D-3F74-2F14EEFCDC0A}"/>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3874;p85">
            <a:extLst>
              <a:ext uri="{FF2B5EF4-FFF2-40B4-BE49-F238E27FC236}">
                <a16:creationId xmlns:a16="http://schemas.microsoft.com/office/drawing/2014/main" id="{4BAC6F2A-F882-E69E-2D44-969E7F4BB361}"/>
              </a:ext>
            </a:extLst>
          </p:cNvPr>
          <p:cNvGrpSpPr/>
          <p:nvPr/>
        </p:nvGrpSpPr>
        <p:grpSpPr>
          <a:xfrm>
            <a:off x="3737849" y="1114933"/>
            <a:ext cx="357387" cy="357005"/>
            <a:chOff x="7007771" y="3351230"/>
            <a:chExt cx="357387" cy="357005"/>
          </a:xfrm>
        </p:grpSpPr>
        <p:sp>
          <p:nvSpPr>
            <p:cNvPr id="24" name="Google Shape;13875;p85">
              <a:extLst>
                <a:ext uri="{FF2B5EF4-FFF2-40B4-BE49-F238E27FC236}">
                  <a16:creationId xmlns:a16="http://schemas.microsoft.com/office/drawing/2014/main" id="{5CBD9230-88D6-8B8F-A132-4AF5075B229F}"/>
                </a:ext>
              </a:extLst>
            </p:cNvPr>
            <p:cNvSpPr/>
            <p:nvPr/>
          </p:nvSpPr>
          <p:spPr>
            <a:xfrm>
              <a:off x="7007771" y="3351230"/>
              <a:ext cx="357387" cy="357005"/>
            </a:xfrm>
            <a:custGeom>
              <a:avLst/>
              <a:gdLst/>
              <a:ahLst/>
              <a:cxnLst/>
              <a:rect l="l" t="t" r="r" b="b"/>
              <a:pathLst>
                <a:path w="11228" h="11216" extrusionOk="0">
                  <a:moveTo>
                    <a:pt x="5632" y="357"/>
                  </a:moveTo>
                  <a:cubicBezTo>
                    <a:pt x="8525" y="357"/>
                    <a:pt x="10883" y="2703"/>
                    <a:pt x="10883" y="5608"/>
                  </a:cubicBezTo>
                  <a:cubicBezTo>
                    <a:pt x="10883" y="8513"/>
                    <a:pt x="8513" y="10859"/>
                    <a:pt x="5632" y="10859"/>
                  </a:cubicBezTo>
                  <a:cubicBezTo>
                    <a:pt x="2727" y="10859"/>
                    <a:pt x="369" y="8513"/>
                    <a:pt x="369" y="5608"/>
                  </a:cubicBezTo>
                  <a:cubicBezTo>
                    <a:pt x="369" y="2703"/>
                    <a:pt x="2727" y="357"/>
                    <a:pt x="5632" y="357"/>
                  </a:cubicBezTo>
                  <a:close/>
                  <a:moveTo>
                    <a:pt x="5608" y="0"/>
                  </a:moveTo>
                  <a:cubicBezTo>
                    <a:pt x="4108" y="0"/>
                    <a:pt x="2715" y="572"/>
                    <a:pt x="1643" y="1631"/>
                  </a:cubicBezTo>
                  <a:cubicBezTo>
                    <a:pt x="584" y="2691"/>
                    <a:pt x="0" y="4108"/>
                    <a:pt x="0" y="5608"/>
                  </a:cubicBezTo>
                  <a:cubicBezTo>
                    <a:pt x="0" y="7108"/>
                    <a:pt x="584" y="8513"/>
                    <a:pt x="1643" y="9585"/>
                  </a:cubicBezTo>
                  <a:cubicBezTo>
                    <a:pt x="2691" y="10632"/>
                    <a:pt x="4108" y="11216"/>
                    <a:pt x="5608" y="11216"/>
                  </a:cubicBezTo>
                  <a:cubicBezTo>
                    <a:pt x="7120" y="11216"/>
                    <a:pt x="8513" y="10632"/>
                    <a:pt x="9585" y="9585"/>
                  </a:cubicBezTo>
                  <a:cubicBezTo>
                    <a:pt x="10645" y="8525"/>
                    <a:pt x="11228" y="7108"/>
                    <a:pt x="11228" y="5608"/>
                  </a:cubicBezTo>
                  <a:cubicBezTo>
                    <a:pt x="11228" y="4108"/>
                    <a:pt x="10645" y="2703"/>
                    <a:pt x="9585" y="1631"/>
                  </a:cubicBezTo>
                  <a:cubicBezTo>
                    <a:pt x="8525" y="572"/>
                    <a:pt x="7120"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876;p85">
              <a:extLst>
                <a:ext uri="{FF2B5EF4-FFF2-40B4-BE49-F238E27FC236}">
                  <a16:creationId xmlns:a16="http://schemas.microsoft.com/office/drawing/2014/main" id="{8C06E107-AE3B-1C9A-EAC9-FD299BD956CF}"/>
                </a:ext>
              </a:extLst>
            </p:cNvPr>
            <p:cNvSpPr/>
            <p:nvPr/>
          </p:nvSpPr>
          <p:spPr>
            <a:xfrm>
              <a:off x="7060450" y="3456206"/>
              <a:ext cx="80371" cy="124710"/>
            </a:xfrm>
            <a:custGeom>
              <a:avLst/>
              <a:gdLst/>
              <a:ahLst/>
              <a:cxnLst/>
              <a:rect l="l" t="t" r="r" b="b"/>
              <a:pathLst>
                <a:path w="2525" h="3918" extrusionOk="0">
                  <a:moveTo>
                    <a:pt x="536" y="345"/>
                  </a:moveTo>
                  <a:cubicBezTo>
                    <a:pt x="619" y="345"/>
                    <a:pt x="691" y="417"/>
                    <a:pt x="691" y="512"/>
                  </a:cubicBezTo>
                  <a:lnTo>
                    <a:pt x="691" y="1953"/>
                  </a:lnTo>
                  <a:cubicBezTo>
                    <a:pt x="691" y="2024"/>
                    <a:pt x="739" y="2084"/>
                    <a:pt x="798" y="2119"/>
                  </a:cubicBezTo>
                  <a:cubicBezTo>
                    <a:pt x="817" y="2127"/>
                    <a:pt x="839" y="2131"/>
                    <a:pt x="862" y="2131"/>
                  </a:cubicBezTo>
                  <a:cubicBezTo>
                    <a:pt x="912" y="2131"/>
                    <a:pt x="964" y="2112"/>
                    <a:pt x="989" y="2072"/>
                  </a:cubicBezTo>
                  <a:lnTo>
                    <a:pt x="1727" y="1346"/>
                  </a:lnTo>
                  <a:cubicBezTo>
                    <a:pt x="1756" y="1316"/>
                    <a:pt x="1795" y="1301"/>
                    <a:pt x="1834" y="1301"/>
                  </a:cubicBezTo>
                  <a:cubicBezTo>
                    <a:pt x="1873" y="1301"/>
                    <a:pt x="1911" y="1316"/>
                    <a:pt x="1941" y="1346"/>
                  </a:cubicBezTo>
                  <a:cubicBezTo>
                    <a:pt x="2012" y="1405"/>
                    <a:pt x="2012" y="1500"/>
                    <a:pt x="1941" y="1560"/>
                  </a:cubicBezTo>
                  <a:lnTo>
                    <a:pt x="1489" y="2024"/>
                  </a:lnTo>
                  <a:cubicBezTo>
                    <a:pt x="1429" y="2084"/>
                    <a:pt x="1417" y="2191"/>
                    <a:pt x="1477" y="2262"/>
                  </a:cubicBezTo>
                  <a:lnTo>
                    <a:pt x="2084" y="3096"/>
                  </a:lnTo>
                  <a:cubicBezTo>
                    <a:pt x="2108" y="3143"/>
                    <a:pt x="2108" y="3191"/>
                    <a:pt x="2108" y="3227"/>
                  </a:cubicBezTo>
                  <a:cubicBezTo>
                    <a:pt x="2108" y="3274"/>
                    <a:pt x="2084" y="3310"/>
                    <a:pt x="2048" y="3334"/>
                  </a:cubicBezTo>
                  <a:cubicBezTo>
                    <a:pt x="2024" y="3370"/>
                    <a:pt x="1977" y="3370"/>
                    <a:pt x="1929" y="3370"/>
                  </a:cubicBezTo>
                  <a:cubicBezTo>
                    <a:pt x="1893" y="3370"/>
                    <a:pt x="1858" y="3334"/>
                    <a:pt x="1834" y="3310"/>
                  </a:cubicBezTo>
                  <a:lnTo>
                    <a:pt x="1274" y="2548"/>
                  </a:lnTo>
                  <a:cubicBezTo>
                    <a:pt x="1250" y="2500"/>
                    <a:pt x="1203" y="2477"/>
                    <a:pt x="1143" y="2477"/>
                  </a:cubicBezTo>
                  <a:cubicBezTo>
                    <a:pt x="1096" y="2477"/>
                    <a:pt x="1036" y="2489"/>
                    <a:pt x="1012" y="2512"/>
                  </a:cubicBezTo>
                  <a:lnTo>
                    <a:pt x="739" y="2786"/>
                  </a:lnTo>
                  <a:cubicBezTo>
                    <a:pt x="715" y="2810"/>
                    <a:pt x="691" y="2858"/>
                    <a:pt x="691" y="2905"/>
                  </a:cubicBezTo>
                  <a:lnTo>
                    <a:pt x="691" y="3381"/>
                  </a:lnTo>
                  <a:cubicBezTo>
                    <a:pt x="691" y="3465"/>
                    <a:pt x="619" y="3548"/>
                    <a:pt x="536" y="3548"/>
                  </a:cubicBezTo>
                  <a:cubicBezTo>
                    <a:pt x="441" y="3548"/>
                    <a:pt x="369" y="3465"/>
                    <a:pt x="369" y="3381"/>
                  </a:cubicBezTo>
                  <a:lnTo>
                    <a:pt x="369" y="512"/>
                  </a:lnTo>
                  <a:cubicBezTo>
                    <a:pt x="369" y="417"/>
                    <a:pt x="441" y="345"/>
                    <a:pt x="536" y="345"/>
                  </a:cubicBezTo>
                  <a:close/>
                  <a:moveTo>
                    <a:pt x="524" y="0"/>
                  </a:moveTo>
                  <a:cubicBezTo>
                    <a:pt x="238" y="0"/>
                    <a:pt x="0" y="238"/>
                    <a:pt x="0" y="524"/>
                  </a:cubicBezTo>
                  <a:lnTo>
                    <a:pt x="0" y="3393"/>
                  </a:lnTo>
                  <a:cubicBezTo>
                    <a:pt x="0" y="3679"/>
                    <a:pt x="238" y="3917"/>
                    <a:pt x="524" y="3917"/>
                  </a:cubicBezTo>
                  <a:cubicBezTo>
                    <a:pt x="798" y="3917"/>
                    <a:pt x="1036" y="3679"/>
                    <a:pt x="1036" y="3393"/>
                  </a:cubicBezTo>
                  <a:lnTo>
                    <a:pt x="1036" y="2989"/>
                  </a:lnTo>
                  <a:lnTo>
                    <a:pt x="1096" y="2929"/>
                  </a:lnTo>
                  <a:lnTo>
                    <a:pt x="1536" y="3512"/>
                  </a:lnTo>
                  <a:cubicBezTo>
                    <a:pt x="1608" y="3620"/>
                    <a:pt x="1739" y="3691"/>
                    <a:pt x="1870" y="3727"/>
                  </a:cubicBezTo>
                  <a:cubicBezTo>
                    <a:pt x="1888" y="3728"/>
                    <a:pt x="1906" y="3729"/>
                    <a:pt x="1923" y="3729"/>
                  </a:cubicBezTo>
                  <a:cubicBezTo>
                    <a:pt x="2046" y="3729"/>
                    <a:pt x="2159" y="3694"/>
                    <a:pt x="2263" y="3632"/>
                  </a:cubicBezTo>
                  <a:cubicBezTo>
                    <a:pt x="2489" y="3453"/>
                    <a:pt x="2524" y="3131"/>
                    <a:pt x="2370" y="2905"/>
                  </a:cubicBezTo>
                  <a:lnTo>
                    <a:pt x="1846" y="2191"/>
                  </a:lnTo>
                  <a:lnTo>
                    <a:pt x="2203" y="1834"/>
                  </a:lnTo>
                  <a:cubicBezTo>
                    <a:pt x="2393" y="1643"/>
                    <a:pt x="2393" y="1310"/>
                    <a:pt x="2203" y="1107"/>
                  </a:cubicBezTo>
                  <a:cubicBezTo>
                    <a:pt x="2108" y="1006"/>
                    <a:pt x="1977" y="956"/>
                    <a:pt x="1844" y="956"/>
                  </a:cubicBezTo>
                  <a:cubicBezTo>
                    <a:pt x="1712" y="956"/>
                    <a:pt x="1578" y="1006"/>
                    <a:pt x="1477" y="1107"/>
                  </a:cubicBezTo>
                  <a:lnTo>
                    <a:pt x="1036" y="1536"/>
                  </a:lnTo>
                  <a:lnTo>
                    <a:pt x="1036" y="524"/>
                  </a:lnTo>
                  <a:cubicBezTo>
                    <a:pt x="1036" y="238"/>
                    <a:pt x="798"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877;p85">
              <a:extLst>
                <a:ext uri="{FF2B5EF4-FFF2-40B4-BE49-F238E27FC236}">
                  <a16:creationId xmlns:a16="http://schemas.microsoft.com/office/drawing/2014/main" id="{655B5FC7-D712-D8A9-F141-494D743CDD40}"/>
                </a:ext>
              </a:extLst>
            </p:cNvPr>
            <p:cNvSpPr/>
            <p:nvPr/>
          </p:nvSpPr>
          <p:spPr>
            <a:xfrm>
              <a:off x="7203303" y="3456206"/>
              <a:ext cx="80753" cy="124710"/>
            </a:xfrm>
            <a:custGeom>
              <a:avLst/>
              <a:gdLst/>
              <a:ahLst/>
              <a:cxnLst/>
              <a:rect l="l" t="t" r="r" b="b"/>
              <a:pathLst>
                <a:path w="2537" h="3918" extrusionOk="0">
                  <a:moveTo>
                    <a:pt x="525" y="345"/>
                  </a:moveTo>
                  <a:cubicBezTo>
                    <a:pt x="620" y="345"/>
                    <a:pt x="692" y="417"/>
                    <a:pt x="692" y="512"/>
                  </a:cubicBezTo>
                  <a:lnTo>
                    <a:pt x="692" y="1953"/>
                  </a:lnTo>
                  <a:cubicBezTo>
                    <a:pt x="692" y="2024"/>
                    <a:pt x="727" y="2084"/>
                    <a:pt x="799" y="2119"/>
                  </a:cubicBezTo>
                  <a:cubicBezTo>
                    <a:pt x="818" y="2127"/>
                    <a:pt x="839" y="2131"/>
                    <a:pt x="861" y="2131"/>
                  </a:cubicBezTo>
                  <a:cubicBezTo>
                    <a:pt x="907" y="2131"/>
                    <a:pt x="957" y="2112"/>
                    <a:pt x="989" y="2072"/>
                  </a:cubicBezTo>
                  <a:lnTo>
                    <a:pt x="1715" y="1346"/>
                  </a:lnTo>
                  <a:cubicBezTo>
                    <a:pt x="1745" y="1316"/>
                    <a:pt x="1787" y="1301"/>
                    <a:pt x="1829" y="1301"/>
                  </a:cubicBezTo>
                  <a:cubicBezTo>
                    <a:pt x="1870" y="1301"/>
                    <a:pt x="1912" y="1316"/>
                    <a:pt x="1942" y="1346"/>
                  </a:cubicBezTo>
                  <a:cubicBezTo>
                    <a:pt x="2001" y="1405"/>
                    <a:pt x="2001" y="1500"/>
                    <a:pt x="1942" y="1560"/>
                  </a:cubicBezTo>
                  <a:lnTo>
                    <a:pt x="1477" y="2024"/>
                  </a:lnTo>
                  <a:cubicBezTo>
                    <a:pt x="1418" y="2084"/>
                    <a:pt x="1406" y="2191"/>
                    <a:pt x="1465" y="2262"/>
                  </a:cubicBezTo>
                  <a:lnTo>
                    <a:pt x="2073" y="3096"/>
                  </a:lnTo>
                  <a:cubicBezTo>
                    <a:pt x="2108" y="3143"/>
                    <a:pt x="2120" y="3191"/>
                    <a:pt x="2108" y="3227"/>
                  </a:cubicBezTo>
                  <a:cubicBezTo>
                    <a:pt x="2108" y="3274"/>
                    <a:pt x="2073" y="3310"/>
                    <a:pt x="2049" y="3334"/>
                  </a:cubicBezTo>
                  <a:cubicBezTo>
                    <a:pt x="2013" y="3370"/>
                    <a:pt x="1966" y="3370"/>
                    <a:pt x="1930" y="3370"/>
                  </a:cubicBezTo>
                  <a:cubicBezTo>
                    <a:pt x="1882" y="3370"/>
                    <a:pt x="1846" y="3334"/>
                    <a:pt x="1823" y="3310"/>
                  </a:cubicBezTo>
                  <a:lnTo>
                    <a:pt x="1275" y="2548"/>
                  </a:lnTo>
                  <a:cubicBezTo>
                    <a:pt x="1239" y="2500"/>
                    <a:pt x="1192" y="2477"/>
                    <a:pt x="1132" y="2477"/>
                  </a:cubicBezTo>
                  <a:cubicBezTo>
                    <a:pt x="1096" y="2477"/>
                    <a:pt x="1025" y="2489"/>
                    <a:pt x="1001" y="2512"/>
                  </a:cubicBezTo>
                  <a:lnTo>
                    <a:pt x="727" y="2786"/>
                  </a:lnTo>
                  <a:cubicBezTo>
                    <a:pt x="703" y="2810"/>
                    <a:pt x="692" y="2858"/>
                    <a:pt x="692" y="2905"/>
                  </a:cubicBezTo>
                  <a:lnTo>
                    <a:pt x="692" y="3381"/>
                  </a:lnTo>
                  <a:cubicBezTo>
                    <a:pt x="692" y="3465"/>
                    <a:pt x="620" y="3548"/>
                    <a:pt x="525" y="3548"/>
                  </a:cubicBezTo>
                  <a:cubicBezTo>
                    <a:pt x="442" y="3548"/>
                    <a:pt x="358" y="3465"/>
                    <a:pt x="358" y="3381"/>
                  </a:cubicBezTo>
                  <a:lnTo>
                    <a:pt x="358" y="512"/>
                  </a:lnTo>
                  <a:cubicBezTo>
                    <a:pt x="358" y="417"/>
                    <a:pt x="442" y="345"/>
                    <a:pt x="525" y="345"/>
                  </a:cubicBezTo>
                  <a:close/>
                  <a:moveTo>
                    <a:pt x="525" y="0"/>
                  </a:moveTo>
                  <a:cubicBezTo>
                    <a:pt x="239" y="0"/>
                    <a:pt x="1" y="238"/>
                    <a:pt x="1" y="524"/>
                  </a:cubicBezTo>
                  <a:lnTo>
                    <a:pt x="1" y="3393"/>
                  </a:lnTo>
                  <a:cubicBezTo>
                    <a:pt x="1" y="3679"/>
                    <a:pt x="239" y="3917"/>
                    <a:pt x="525" y="3917"/>
                  </a:cubicBezTo>
                  <a:cubicBezTo>
                    <a:pt x="811" y="3917"/>
                    <a:pt x="1049" y="3679"/>
                    <a:pt x="1049" y="3393"/>
                  </a:cubicBezTo>
                  <a:lnTo>
                    <a:pt x="1049" y="2989"/>
                  </a:lnTo>
                  <a:lnTo>
                    <a:pt x="1108" y="2929"/>
                  </a:lnTo>
                  <a:lnTo>
                    <a:pt x="1537" y="3512"/>
                  </a:lnTo>
                  <a:cubicBezTo>
                    <a:pt x="1608" y="3620"/>
                    <a:pt x="1751" y="3691"/>
                    <a:pt x="1882" y="3727"/>
                  </a:cubicBezTo>
                  <a:cubicBezTo>
                    <a:pt x="1899" y="3728"/>
                    <a:pt x="1915" y="3729"/>
                    <a:pt x="1932" y="3729"/>
                  </a:cubicBezTo>
                  <a:cubicBezTo>
                    <a:pt x="2046" y="3729"/>
                    <a:pt x="2159" y="3694"/>
                    <a:pt x="2263" y="3632"/>
                  </a:cubicBezTo>
                  <a:cubicBezTo>
                    <a:pt x="2489" y="3453"/>
                    <a:pt x="2537" y="3131"/>
                    <a:pt x="2370" y="2905"/>
                  </a:cubicBezTo>
                  <a:lnTo>
                    <a:pt x="1846" y="2191"/>
                  </a:lnTo>
                  <a:lnTo>
                    <a:pt x="2204" y="1834"/>
                  </a:lnTo>
                  <a:cubicBezTo>
                    <a:pt x="2406" y="1643"/>
                    <a:pt x="2406" y="1310"/>
                    <a:pt x="2204" y="1107"/>
                  </a:cubicBezTo>
                  <a:cubicBezTo>
                    <a:pt x="2108" y="1006"/>
                    <a:pt x="1980" y="956"/>
                    <a:pt x="1849" y="956"/>
                  </a:cubicBezTo>
                  <a:cubicBezTo>
                    <a:pt x="1718" y="956"/>
                    <a:pt x="1585" y="1006"/>
                    <a:pt x="1477" y="1107"/>
                  </a:cubicBezTo>
                  <a:lnTo>
                    <a:pt x="1049" y="1536"/>
                  </a:lnTo>
                  <a:lnTo>
                    <a:pt x="1049" y="524"/>
                  </a:lnTo>
                  <a:cubicBezTo>
                    <a:pt x="1049" y="238"/>
                    <a:pt x="811" y="0"/>
                    <a:pt x="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878;p85">
              <a:extLst>
                <a:ext uri="{FF2B5EF4-FFF2-40B4-BE49-F238E27FC236}">
                  <a16:creationId xmlns:a16="http://schemas.microsoft.com/office/drawing/2014/main" id="{6B2AC24B-12D7-9C57-0C0A-92EAC688426A}"/>
                </a:ext>
              </a:extLst>
            </p:cNvPr>
            <p:cNvSpPr/>
            <p:nvPr/>
          </p:nvSpPr>
          <p:spPr>
            <a:xfrm>
              <a:off x="7151388" y="3478518"/>
              <a:ext cx="33772" cy="102015"/>
            </a:xfrm>
            <a:custGeom>
              <a:avLst/>
              <a:gdLst/>
              <a:ahLst/>
              <a:cxnLst/>
              <a:rect l="l" t="t" r="r" b="b"/>
              <a:pathLst>
                <a:path w="1061" h="3205" extrusionOk="0">
                  <a:moveTo>
                    <a:pt x="511" y="0"/>
                  </a:moveTo>
                  <a:cubicBezTo>
                    <a:pt x="230" y="0"/>
                    <a:pt x="1" y="252"/>
                    <a:pt x="1" y="537"/>
                  </a:cubicBezTo>
                  <a:lnTo>
                    <a:pt x="1" y="2645"/>
                  </a:lnTo>
                  <a:cubicBezTo>
                    <a:pt x="1" y="2931"/>
                    <a:pt x="227" y="3181"/>
                    <a:pt x="501" y="3204"/>
                  </a:cubicBezTo>
                  <a:cubicBezTo>
                    <a:pt x="508" y="3205"/>
                    <a:pt x="515" y="3205"/>
                    <a:pt x="521" y="3205"/>
                  </a:cubicBezTo>
                  <a:cubicBezTo>
                    <a:pt x="810" y="3205"/>
                    <a:pt x="1060" y="2959"/>
                    <a:pt x="1060" y="2669"/>
                  </a:cubicBezTo>
                  <a:lnTo>
                    <a:pt x="1060" y="1621"/>
                  </a:lnTo>
                  <a:cubicBezTo>
                    <a:pt x="1060" y="1514"/>
                    <a:pt x="977" y="1442"/>
                    <a:pt x="882" y="1442"/>
                  </a:cubicBezTo>
                  <a:cubicBezTo>
                    <a:pt x="775" y="1442"/>
                    <a:pt x="703" y="1514"/>
                    <a:pt x="703" y="1621"/>
                  </a:cubicBezTo>
                  <a:lnTo>
                    <a:pt x="703" y="2669"/>
                  </a:lnTo>
                  <a:cubicBezTo>
                    <a:pt x="703" y="2752"/>
                    <a:pt x="644" y="2823"/>
                    <a:pt x="549" y="2847"/>
                  </a:cubicBezTo>
                  <a:cubicBezTo>
                    <a:pt x="542" y="2848"/>
                    <a:pt x="536" y="2848"/>
                    <a:pt x="530" y="2848"/>
                  </a:cubicBezTo>
                  <a:cubicBezTo>
                    <a:pt x="432" y="2848"/>
                    <a:pt x="358" y="2758"/>
                    <a:pt x="358" y="2669"/>
                  </a:cubicBezTo>
                  <a:lnTo>
                    <a:pt x="358" y="549"/>
                  </a:lnTo>
                  <a:cubicBezTo>
                    <a:pt x="358" y="454"/>
                    <a:pt x="418" y="383"/>
                    <a:pt x="501" y="371"/>
                  </a:cubicBezTo>
                  <a:cubicBezTo>
                    <a:pt x="508" y="370"/>
                    <a:pt x="515" y="370"/>
                    <a:pt x="521" y="370"/>
                  </a:cubicBezTo>
                  <a:cubicBezTo>
                    <a:pt x="620" y="370"/>
                    <a:pt x="703" y="449"/>
                    <a:pt x="703" y="549"/>
                  </a:cubicBezTo>
                  <a:lnTo>
                    <a:pt x="703" y="775"/>
                  </a:lnTo>
                  <a:cubicBezTo>
                    <a:pt x="703" y="859"/>
                    <a:pt x="775" y="942"/>
                    <a:pt x="882" y="942"/>
                  </a:cubicBezTo>
                  <a:cubicBezTo>
                    <a:pt x="977" y="942"/>
                    <a:pt x="1060" y="859"/>
                    <a:pt x="1060" y="752"/>
                  </a:cubicBezTo>
                  <a:lnTo>
                    <a:pt x="1060" y="549"/>
                  </a:lnTo>
                  <a:cubicBezTo>
                    <a:pt x="1060" y="264"/>
                    <a:pt x="834" y="13"/>
                    <a:pt x="549" y="2"/>
                  </a:cubicBezTo>
                  <a:cubicBezTo>
                    <a:pt x="536" y="1"/>
                    <a:pt x="523" y="0"/>
                    <a:pt x="5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879;p85">
              <a:extLst>
                <a:ext uri="{FF2B5EF4-FFF2-40B4-BE49-F238E27FC236}">
                  <a16:creationId xmlns:a16="http://schemas.microsoft.com/office/drawing/2014/main" id="{5F8238C7-CAEC-A5EC-7DF9-00AF6ACCCBF5}"/>
                </a:ext>
              </a:extLst>
            </p:cNvPr>
            <p:cNvSpPr/>
            <p:nvPr/>
          </p:nvSpPr>
          <p:spPr>
            <a:xfrm>
              <a:off x="7293891" y="3508884"/>
              <a:ext cx="41729" cy="41697"/>
            </a:xfrm>
            <a:custGeom>
              <a:avLst/>
              <a:gdLst/>
              <a:ahLst/>
              <a:cxnLst/>
              <a:rect l="l" t="t" r="r" b="b"/>
              <a:pathLst>
                <a:path w="1311" h="1310" extrusionOk="0">
                  <a:moveTo>
                    <a:pt x="655" y="357"/>
                  </a:moveTo>
                  <a:cubicBezTo>
                    <a:pt x="822" y="357"/>
                    <a:pt x="953" y="488"/>
                    <a:pt x="953" y="655"/>
                  </a:cubicBezTo>
                  <a:cubicBezTo>
                    <a:pt x="953" y="822"/>
                    <a:pt x="810" y="953"/>
                    <a:pt x="655" y="953"/>
                  </a:cubicBezTo>
                  <a:cubicBezTo>
                    <a:pt x="489" y="953"/>
                    <a:pt x="358" y="822"/>
                    <a:pt x="358" y="655"/>
                  </a:cubicBezTo>
                  <a:cubicBezTo>
                    <a:pt x="358" y="488"/>
                    <a:pt x="489" y="357"/>
                    <a:pt x="655" y="357"/>
                  </a:cubicBezTo>
                  <a:close/>
                  <a:moveTo>
                    <a:pt x="655" y="0"/>
                  </a:moveTo>
                  <a:cubicBezTo>
                    <a:pt x="298" y="0"/>
                    <a:pt x="1" y="298"/>
                    <a:pt x="1" y="655"/>
                  </a:cubicBezTo>
                  <a:cubicBezTo>
                    <a:pt x="1" y="1012"/>
                    <a:pt x="298" y="1310"/>
                    <a:pt x="655" y="1310"/>
                  </a:cubicBezTo>
                  <a:cubicBezTo>
                    <a:pt x="1013" y="1310"/>
                    <a:pt x="1310" y="1012"/>
                    <a:pt x="1310" y="655"/>
                  </a:cubicBezTo>
                  <a:cubicBezTo>
                    <a:pt x="1310" y="298"/>
                    <a:pt x="1013" y="0"/>
                    <a:pt x="6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3880;p85">
            <a:extLst>
              <a:ext uri="{FF2B5EF4-FFF2-40B4-BE49-F238E27FC236}">
                <a16:creationId xmlns:a16="http://schemas.microsoft.com/office/drawing/2014/main" id="{4FF8B13E-139A-9EF2-270D-ADBFD25EDDA4}"/>
              </a:ext>
            </a:extLst>
          </p:cNvPr>
          <p:cNvGrpSpPr/>
          <p:nvPr/>
        </p:nvGrpSpPr>
        <p:grpSpPr>
          <a:xfrm>
            <a:off x="2648030" y="1112326"/>
            <a:ext cx="357005" cy="357005"/>
            <a:chOff x="5108729" y="3351230"/>
            <a:chExt cx="357005" cy="357005"/>
          </a:xfrm>
        </p:grpSpPr>
        <p:sp>
          <p:nvSpPr>
            <p:cNvPr id="30" name="Google Shape;13881;p85">
              <a:extLst>
                <a:ext uri="{FF2B5EF4-FFF2-40B4-BE49-F238E27FC236}">
                  <a16:creationId xmlns:a16="http://schemas.microsoft.com/office/drawing/2014/main" id="{BE8580C3-3163-60B1-E926-BBB68C667948}"/>
                </a:ext>
              </a:extLst>
            </p:cNvPr>
            <p:cNvSpPr/>
            <p:nvPr/>
          </p:nvSpPr>
          <p:spPr>
            <a:xfrm>
              <a:off x="5108729" y="3351230"/>
              <a:ext cx="357005" cy="357005"/>
            </a:xfrm>
            <a:custGeom>
              <a:avLst/>
              <a:gdLst/>
              <a:ahLst/>
              <a:cxnLst/>
              <a:rect l="l" t="t" r="r" b="b"/>
              <a:pathLst>
                <a:path w="11216" h="11216" extrusionOk="0">
                  <a:moveTo>
                    <a:pt x="5620" y="357"/>
                  </a:moveTo>
                  <a:cubicBezTo>
                    <a:pt x="8525" y="357"/>
                    <a:pt x="10882" y="2703"/>
                    <a:pt x="10882" y="5608"/>
                  </a:cubicBezTo>
                  <a:cubicBezTo>
                    <a:pt x="10882" y="8513"/>
                    <a:pt x="8525" y="10859"/>
                    <a:pt x="5620" y="10859"/>
                  </a:cubicBezTo>
                  <a:cubicBezTo>
                    <a:pt x="2727" y="10859"/>
                    <a:pt x="369" y="8513"/>
                    <a:pt x="369" y="5608"/>
                  </a:cubicBezTo>
                  <a:cubicBezTo>
                    <a:pt x="369" y="2703"/>
                    <a:pt x="2727" y="357"/>
                    <a:pt x="5620" y="357"/>
                  </a:cubicBezTo>
                  <a:close/>
                  <a:moveTo>
                    <a:pt x="5608" y="0"/>
                  </a:moveTo>
                  <a:cubicBezTo>
                    <a:pt x="4108" y="0"/>
                    <a:pt x="2703" y="572"/>
                    <a:pt x="1631" y="1631"/>
                  </a:cubicBezTo>
                  <a:cubicBezTo>
                    <a:pt x="584" y="2691"/>
                    <a:pt x="0" y="4108"/>
                    <a:pt x="0" y="5608"/>
                  </a:cubicBezTo>
                  <a:cubicBezTo>
                    <a:pt x="0" y="7108"/>
                    <a:pt x="584" y="8513"/>
                    <a:pt x="1631" y="9585"/>
                  </a:cubicBezTo>
                  <a:cubicBezTo>
                    <a:pt x="2691" y="10632"/>
                    <a:pt x="4108" y="11216"/>
                    <a:pt x="5608" y="11216"/>
                  </a:cubicBezTo>
                  <a:cubicBezTo>
                    <a:pt x="7108" y="11216"/>
                    <a:pt x="8513" y="10632"/>
                    <a:pt x="9585" y="9585"/>
                  </a:cubicBezTo>
                  <a:cubicBezTo>
                    <a:pt x="10656" y="8525"/>
                    <a:pt x="11216" y="7108"/>
                    <a:pt x="11216" y="5608"/>
                  </a:cubicBezTo>
                  <a:cubicBezTo>
                    <a:pt x="11216" y="4108"/>
                    <a:pt x="10656" y="2703"/>
                    <a:pt x="9585" y="1631"/>
                  </a:cubicBezTo>
                  <a:cubicBezTo>
                    <a:pt x="8525" y="572"/>
                    <a:pt x="7108" y="0"/>
                    <a:pt x="5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882;p85">
              <a:extLst>
                <a:ext uri="{FF2B5EF4-FFF2-40B4-BE49-F238E27FC236}">
                  <a16:creationId xmlns:a16="http://schemas.microsoft.com/office/drawing/2014/main" id="{1035263D-FFCE-9599-9A5E-EDB8F4C25D37}"/>
                </a:ext>
              </a:extLst>
            </p:cNvPr>
            <p:cNvSpPr/>
            <p:nvPr/>
          </p:nvSpPr>
          <p:spPr>
            <a:xfrm>
              <a:off x="5163668" y="3402381"/>
              <a:ext cx="244104" cy="233473"/>
            </a:xfrm>
            <a:custGeom>
              <a:avLst/>
              <a:gdLst/>
              <a:ahLst/>
              <a:cxnLst/>
              <a:rect l="l" t="t" r="r" b="b"/>
              <a:pathLst>
                <a:path w="7669" h="7335" extrusionOk="0">
                  <a:moveTo>
                    <a:pt x="3775" y="0"/>
                  </a:moveTo>
                  <a:cubicBezTo>
                    <a:pt x="3334" y="24"/>
                    <a:pt x="1846" y="239"/>
                    <a:pt x="1751" y="1882"/>
                  </a:cubicBezTo>
                  <a:lnTo>
                    <a:pt x="1751" y="1905"/>
                  </a:lnTo>
                  <a:lnTo>
                    <a:pt x="1751" y="2834"/>
                  </a:lnTo>
                  <a:lnTo>
                    <a:pt x="1394" y="2739"/>
                  </a:lnTo>
                  <a:cubicBezTo>
                    <a:pt x="1347" y="2725"/>
                    <a:pt x="1299" y="2718"/>
                    <a:pt x="1252" y="2718"/>
                  </a:cubicBezTo>
                  <a:cubicBezTo>
                    <a:pt x="1097" y="2718"/>
                    <a:pt x="949" y="2792"/>
                    <a:pt x="858" y="2929"/>
                  </a:cubicBezTo>
                  <a:cubicBezTo>
                    <a:pt x="763" y="3072"/>
                    <a:pt x="739" y="3263"/>
                    <a:pt x="834" y="3429"/>
                  </a:cubicBezTo>
                  <a:cubicBezTo>
                    <a:pt x="882" y="3525"/>
                    <a:pt x="965" y="3596"/>
                    <a:pt x="1060" y="3656"/>
                  </a:cubicBezTo>
                  <a:lnTo>
                    <a:pt x="1536" y="3894"/>
                  </a:lnTo>
                  <a:cubicBezTo>
                    <a:pt x="1620" y="3941"/>
                    <a:pt x="1667" y="4037"/>
                    <a:pt x="1620" y="4144"/>
                  </a:cubicBezTo>
                  <a:cubicBezTo>
                    <a:pt x="1477" y="4501"/>
                    <a:pt x="1084" y="5144"/>
                    <a:pt x="143" y="5370"/>
                  </a:cubicBezTo>
                  <a:cubicBezTo>
                    <a:pt x="60" y="5382"/>
                    <a:pt x="1" y="5477"/>
                    <a:pt x="12" y="5561"/>
                  </a:cubicBezTo>
                  <a:cubicBezTo>
                    <a:pt x="12" y="5596"/>
                    <a:pt x="120" y="6168"/>
                    <a:pt x="1024" y="6215"/>
                  </a:cubicBezTo>
                  <a:cubicBezTo>
                    <a:pt x="1072" y="6382"/>
                    <a:pt x="1132" y="6585"/>
                    <a:pt x="1203" y="6668"/>
                  </a:cubicBezTo>
                  <a:cubicBezTo>
                    <a:pt x="1238" y="6703"/>
                    <a:pt x="1292" y="6725"/>
                    <a:pt x="1342" y="6725"/>
                  </a:cubicBezTo>
                  <a:cubicBezTo>
                    <a:pt x="1360" y="6725"/>
                    <a:pt x="1378" y="6722"/>
                    <a:pt x="1394" y="6716"/>
                  </a:cubicBezTo>
                  <a:cubicBezTo>
                    <a:pt x="1394" y="6716"/>
                    <a:pt x="1676" y="6624"/>
                    <a:pt x="1983" y="6624"/>
                  </a:cubicBezTo>
                  <a:cubicBezTo>
                    <a:pt x="2060" y="6624"/>
                    <a:pt x="2139" y="6630"/>
                    <a:pt x="2215" y="6644"/>
                  </a:cubicBezTo>
                  <a:cubicBezTo>
                    <a:pt x="2215" y="6644"/>
                    <a:pt x="2679" y="6739"/>
                    <a:pt x="2953" y="7013"/>
                  </a:cubicBezTo>
                  <a:cubicBezTo>
                    <a:pt x="3096" y="7156"/>
                    <a:pt x="3251" y="7239"/>
                    <a:pt x="3441" y="7287"/>
                  </a:cubicBezTo>
                  <a:cubicBezTo>
                    <a:pt x="3537" y="7311"/>
                    <a:pt x="3656" y="7335"/>
                    <a:pt x="3763" y="7335"/>
                  </a:cubicBezTo>
                  <a:cubicBezTo>
                    <a:pt x="3870" y="7335"/>
                    <a:pt x="3989" y="7311"/>
                    <a:pt x="4096" y="7287"/>
                  </a:cubicBezTo>
                  <a:cubicBezTo>
                    <a:pt x="4275" y="7239"/>
                    <a:pt x="4430" y="7156"/>
                    <a:pt x="4573" y="7013"/>
                  </a:cubicBezTo>
                  <a:cubicBezTo>
                    <a:pt x="4846" y="6739"/>
                    <a:pt x="5311" y="6644"/>
                    <a:pt x="5311" y="6644"/>
                  </a:cubicBezTo>
                  <a:cubicBezTo>
                    <a:pt x="5389" y="6630"/>
                    <a:pt x="5469" y="6624"/>
                    <a:pt x="5547" y="6624"/>
                  </a:cubicBezTo>
                  <a:cubicBezTo>
                    <a:pt x="5858" y="6624"/>
                    <a:pt x="6132" y="6716"/>
                    <a:pt x="6132" y="6716"/>
                  </a:cubicBezTo>
                  <a:cubicBezTo>
                    <a:pt x="6153" y="6726"/>
                    <a:pt x="6173" y="6730"/>
                    <a:pt x="6192" y="6730"/>
                  </a:cubicBezTo>
                  <a:cubicBezTo>
                    <a:pt x="6242" y="6730"/>
                    <a:pt x="6289" y="6702"/>
                    <a:pt x="6323" y="6668"/>
                  </a:cubicBezTo>
                  <a:cubicBezTo>
                    <a:pt x="6394" y="6573"/>
                    <a:pt x="6454" y="6370"/>
                    <a:pt x="6501" y="6215"/>
                  </a:cubicBezTo>
                  <a:cubicBezTo>
                    <a:pt x="7394" y="6168"/>
                    <a:pt x="7501" y="5584"/>
                    <a:pt x="7513" y="5561"/>
                  </a:cubicBezTo>
                  <a:cubicBezTo>
                    <a:pt x="7668" y="5501"/>
                    <a:pt x="7609" y="5430"/>
                    <a:pt x="7513" y="5394"/>
                  </a:cubicBezTo>
                  <a:cubicBezTo>
                    <a:pt x="6573" y="5180"/>
                    <a:pt x="6192" y="4537"/>
                    <a:pt x="6037" y="4180"/>
                  </a:cubicBezTo>
                  <a:cubicBezTo>
                    <a:pt x="6001" y="4084"/>
                    <a:pt x="6037" y="3965"/>
                    <a:pt x="6132" y="3929"/>
                  </a:cubicBezTo>
                  <a:lnTo>
                    <a:pt x="6609" y="3691"/>
                  </a:lnTo>
                  <a:cubicBezTo>
                    <a:pt x="6692" y="3644"/>
                    <a:pt x="6787" y="3572"/>
                    <a:pt x="6823" y="3465"/>
                  </a:cubicBezTo>
                  <a:cubicBezTo>
                    <a:pt x="6918" y="3298"/>
                    <a:pt x="6906" y="3108"/>
                    <a:pt x="6799" y="2953"/>
                  </a:cubicBezTo>
                  <a:cubicBezTo>
                    <a:pt x="6708" y="2816"/>
                    <a:pt x="6553" y="2742"/>
                    <a:pt x="6400" y="2742"/>
                  </a:cubicBezTo>
                  <a:cubicBezTo>
                    <a:pt x="6354" y="2742"/>
                    <a:pt x="6307" y="2749"/>
                    <a:pt x="6263" y="2763"/>
                  </a:cubicBezTo>
                  <a:lnTo>
                    <a:pt x="5906" y="2870"/>
                  </a:lnTo>
                  <a:lnTo>
                    <a:pt x="5906" y="2322"/>
                  </a:lnTo>
                  <a:cubicBezTo>
                    <a:pt x="5906" y="2215"/>
                    <a:pt x="5835" y="2144"/>
                    <a:pt x="5727" y="2144"/>
                  </a:cubicBezTo>
                  <a:cubicBezTo>
                    <a:pt x="5620" y="2144"/>
                    <a:pt x="5549" y="2215"/>
                    <a:pt x="5549" y="2322"/>
                  </a:cubicBezTo>
                  <a:lnTo>
                    <a:pt x="5549" y="3108"/>
                  </a:lnTo>
                  <a:cubicBezTo>
                    <a:pt x="5549" y="3144"/>
                    <a:pt x="5561" y="3179"/>
                    <a:pt x="5573" y="3215"/>
                  </a:cubicBezTo>
                  <a:cubicBezTo>
                    <a:pt x="5612" y="3265"/>
                    <a:pt x="5669" y="3290"/>
                    <a:pt x="5734" y="3290"/>
                  </a:cubicBezTo>
                  <a:cubicBezTo>
                    <a:pt x="5748" y="3290"/>
                    <a:pt x="5761" y="3289"/>
                    <a:pt x="5775" y="3287"/>
                  </a:cubicBezTo>
                  <a:lnTo>
                    <a:pt x="6347" y="3120"/>
                  </a:lnTo>
                  <a:cubicBezTo>
                    <a:pt x="6363" y="3117"/>
                    <a:pt x="6379" y="3116"/>
                    <a:pt x="6393" y="3116"/>
                  </a:cubicBezTo>
                  <a:cubicBezTo>
                    <a:pt x="6440" y="3116"/>
                    <a:pt x="6474" y="3131"/>
                    <a:pt x="6501" y="3167"/>
                  </a:cubicBezTo>
                  <a:cubicBezTo>
                    <a:pt x="6525" y="3203"/>
                    <a:pt x="6525" y="3251"/>
                    <a:pt x="6513" y="3275"/>
                  </a:cubicBezTo>
                  <a:cubicBezTo>
                    <a:pt x="6513" y="3298"/>
                    <a:pt x="6489" y="3334"/>
                    <a:pt x="6442" y="3358"/>
                  </a:cubicBezTo>
                  <a:lnTo>
                    <a:pt x="5954" y="3596"/>
                  </a:lnTo>
                  <a:cubicBezTo>
                    <a:pt x="5692" y="3727"/>
                    <a:pt x="5573" y="4025"/>
                    <a:pt x="5680" y="4299"/>
                  </a:cubicBezTo>
                  <a:cubicBezTo>
                    <a:pt x="5847" y="4680"/>
                    <a:pt x="6251" y="5358"/>
                    <a:pt x="7168" y="5668"/>
                  </a:cubicBezTo>
                  <a:cubicBezTo>
                    <a:pt x="7092" y="5766"/>
                    <a:pt x="6907" y="5873"/>
                    <a:pt x="6558" y="5873"/>
                  </a:cubicBezTo>
                  <a:cubicBezTo>
                    <a:pt x="6525" y="5873"/>
                    <a:pt x="6490" y="5872"/>
                    <a:pt x="6454" y="5870"/>
                  </a:cubicBezTo>
                  <a:cubicBezTo>
                    <a:pt x="6370" y="5870"/>
                    <a:pt x="6311" y="5930"/>
                    <a:pt x="6275" y="6013"/>
                  </a:cubicBezTo>
                  <a:cubicBezTo>
                    <a:pt x="6251" y="6132"/>
                    <a:pt x="6204" y="6263"/>
                    <a:pt x="6168" y="6346"/>
                  </a:cubicBezTo>
                  <a:cubicBezTo>
                    <a:pt x="6036" y="6322"/>
                    <a:pt x="5841" y="6285"/>
                    <a:pt x="5618" y="6285"/>
                  </a:cubicBezTo>
                  <a:cubicBezTo>
                    <a:pt x="5520" y="6285"/>
                    <a:pt x="5416" y="6292"/>
                    <a:pt x="5311" y="6311"/>
                  </a:cubicBezTo>
                  <a:cubicBezTo>
                    <a:pt x="5275" y="6311"/>
                    <a:pt x="4739" y="6430"/>
                    <a:pt x="4370" y="6787"/>
                  </a:cubicBezTo>
                  <a:cubicBezTo>
                    <a:pt x="4287" y="6870"/>
                    <a:pt x="4180" y="6930"/>
                    <a:pt x="4061" y="6966"/>
                  </a:cubicBezTo>
                  <a:cubicBezTo>
                    <a:pt x="3989" y="6977"/>
                    <a:pt x="3894" y="6989"/>
                    <a:pt x="3822" y="6989"/>
                  </a:cubicBezTo>
                  <a:cubicBezTo>
                    <a:pt x="3751" y="6989"/>
                    <a:pt x="3656" y="6977"/>
                    <a:pt x="3584" y="6966"/>
                  </a:cubicBezTo>
                  <a:cubicBezTo>
                    <a:pt x="3477" y="6930"/>
                    <a:pt x="3358" y="6870"/>
                    <a:pt x="3275" y="6787"/>
                  </a:cubicBezTo>
                  <a:cubicBezTo>
                    <a:pt x="2918" y="6430"/>
                    <a:pt x="2370" y="6323"/>
                    <a:pt x="2334" y="6311"/>
                  </a:cubicBezTo>
                  <a:cubicBezTo>
                    <a:pt x="2236" y="6292"/>
                    <a:pt x="2135" y="6285"/>
                    <a:pt x="2038" y="6285"/>
                  </a:cubicBezTo>
                  <a:cubicBezTo>
                    <a:pt x="1817" y="6285"/>
                    <a:pt x="1613" y="6322"/>
                    <a:pt x="1489" y="6346"/>
                  </a:cubicBezTo>
                  <a:cubicBezTo>
                    <a:pt x="1453" y="6263"/>
                    <a:pt x="1417" y="6132"/>
                    <a:pt x="1382" y="6013"/>
                  </a:cubicBezTo>
                  <a:cubicBezTo>
                    <a:pt x="1370" y="5930"/>
                    <a:pt x="1298" y="5870"/>
                    <a:pt x="1203" y="5870"/>
                  </a:cubicBezTo>
                  <a:cubicBezTo>
                    <a:pt x="786" y="5870"/>
                    <a:pt x="596" y="5751"/>
                    <a:pt x="489" y="5656"/>
                  </a:cubicBezTo>
                  <a:cubicBezTo>
                    <a:pt x="1429" y="5358"/>
                    <a:pt x="1834" y="4680"/>
                    <a:pt x="1977" y="4287"/>
                  </a:cubicBezTo>
                  <a:cubicBezTo>
                    <a:pt x="2084" y="4013"/>
                    <a:pt x="1977" y="3703"/>
                    <a:pt x="1715" y="3584"/>
                  </a:cubicBezTo>
                  <a:lnTo>
                    <a:pt x="1215" y="3346"/>
                  </a:lnTo>
                  <a:cubicBezTo>
                    <a:pt x="1179" y="3310"/>
                    <a:pt x="1155" y="3287"/>
                    <a:pt x="1144" y="3251"/>
                  </a:cubicBezTo>
                  <a:cubicBezTo>
                    <a:pt x="1144" y="3227"/>
                    <a:pt x="1132" y="3191"/>
                    <a:pt x="1155" y="3144"/>
                  </a:cubicBezTo>
                  <a:cubicBezTo>
                    <a:pt x="1181" y="3118"/>
                    <a:pt x="1218" y="3093"/>
                    <a:pt x="1259" y="3093"/>
                  </a:cubicBezTo>
                  <a:cubicBezTo>
                    <a:pt x="1275" y="3093"/>
                    <a:pt x="1293" y="3097"/>
                    <a:pt x="1310" y="3108"/>
                  </a:cubicBezTo>
                  <a:lnTo>
                    <a:pt x="1894" y="3275"/>
                  </a:lnTo>
                  <a:cubicBezTo>
                    <a:pt x="1908" y="3277"/>
                    <a:pt x="1923" y="3279"/>
                    <a:pt x="1938" y="3279"/>
                  </a:cubicBezTo>
                  <a:cubicBezTo>
                    <a:pt x="1994" y="3279"/>
                    <a:pt x="2046" y="3257"/>
                    <a:pt x="2084" y="3191"/>
                  </a:cubicBezTo>
                  <a:cubicBezTo>
                    <a:pt x="2096" y="3167"/>
                    <a:pt x="2108" y="3120"/>
                    <a:pt x="2108" y="3096"/>
                  </a:cubicBezTo>
                  <a:lnTo>
                    <a:pt x="2108" y="1917"/>
                  </a:lnTo>
                  <a:cubicBezTo>
                    <a:pt x="2191" y="596"/>
                    <a:pt x="3299" y="381"/>
                    <a:pt x="3799" y="346"/>
                  </a:cubicBezTo>
                  <a:cubicBezTo>
                    <a:pt x="4227" y="381"/>
                    <a:pt x="5132" y="548"/>
                    <a:pt x="5406" y="1465"/>
                  </a:cubicBezTo>
                  <a:cubicBezTo>
                    <a:pt x="5418" y="1548"/>
                    <a:pt x="5489" y="1608"/>
                    <a:pt x="5561" y="1608"/>
                  </a:cubicBezTo>
                  <a:cubicBezTo>
                    <a:pt x="5680" y="1608"/>
                    <a:pt x="5775" y="1489"/>
                    <a:pt x="5727" y="1382"/>
                  </a:cubicBezTo>
                  <a:cubicBezTo>
                    <a:pt x="5406" y="191"/>
                    <a:pt x="4192" y="24"/>
                    <a:pt x="37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3886;p85">
            <a:extLst>
              <a:ext uri="{FF2B5EF4-FFF2-40B4-BE49-F238E27FC236}">
                <a16:creationId xmlns:a16="http://schemas.microsoft.com/office/drawing/2014/main" id="{F5126087-15B4-B05E-89E7-D3B61975FBCA}"/>
              </a:ext>
            </a:extLst>
          </p:cNvPr>
          <p:cNvGrpSpPr/>
          <p:nvPr/>
        </p:nvGrpSpPr>
        <p:grpSpPr>
          <a:xfrm>
            <a:off x="4286735" y="1108194"/>
            <a:ext cx="357419" cy="357005"/>
            <a:chOff x="7482229" y="3351230"/>
            <a:chExt cx="357419" cy="357005"/>
          </a:xfrm>
        </p:grpSpPr>
        <p:sp>
          <p:nvSpPr>
            <p:cNvPr id="36" name="Google Shape;13887;p85">
              <a:extLst>
                <a:ext uri="{FF2B5EF4-FFF2-40B4-BE49-F238E27FC236}">
                  <a16:creationId xmlns:a16="http://schemas.microsoft.com/office/drawing/2014/main" id="{22076043-FBBB-E1C3-0B76-60D8AB2CFF7B}"/>
                </a:ext>
              </a:extLst>
            </p:cNvPr>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88;p85">
              <a:extLst>
                <a:ext uri="{FF2B5EF4-FFF2-40B4-BE49-F238E27FC236}">
                  <a16:creationId xmlns:a16="http://schemas.microsoft.com/office/drawing/2014/main" id="{8F8EEE45-8362-0D87-D943-C98C28261E3D}"/>
                </a:ext>
              </a:extLst>
            </p:cNvPr>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89;p85">
              <a:extLst>
                <a:ext uri="{FF2B5EF4-FFF2-40B4-BE49-F238E27FC236}">
                  <a16:creationId xmlns:a16="http://schemas.microsoft.com/office/drawing/2014/main" id="{176F1465-AE96-F2BF-9B35-214365E4ABBC}"/>
                </a:ext>
              </a:extLst>
            </p:cNvPr>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90;p85">
              <a:extLst>
                <a:ext uri="{FF2B5EF4-FFF2-40B4-BE49-F238E27FC236}">
                  <a16:creationId xmlns:a16="http://schemas.microsoft.com/office/drawing/2014/main" id="{29AF6A4E-41ED-2EFD-D31E-470FE1E16D0E}"/>
                </a:ext>
              </a:extLst>
            </p:cNvPr>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91;p85">
              <a:extLst>
                <a:ext uri="{FF2B5EF4-FFF2-40B4-BE49-F238E27FC236}">
                  <a16:creationId xmlns:a16="http://schemas.microsoft.com/office/drawing/2014/main" id="{C5FCF85A-1F5A-6B09-0FB9-60A1B87BD56E}"/>
                </a:ext>
              </a:extLst>
            </p:cNvPr>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 name="Google Shape;1956;p54">
            <a:extLst>
              <a:ext uri="{FF2B5EF4-FFF2-40B4-BE49-F238E27FC236}">
                <a16:creationId xmlns:a16="http://schemas.microsoft.com/office/drawing/2014/main" id="{ED8EFC81-8666-8912-1FEA-1AB92891B0BC}"/>
              </a:ext>
            </a:extLst>
          </p:cNvPr>
          <p:cNvCxnSpPr>
            <a:cxnSpLocks/>
          </p:cNvCxnSpPr>
          <p:nvPr/>
        </p:nvCxnSpPr>
        <p:spPr>
          <a:xfrm>
            <a:off x="1026200" y="3161906"/>
            <a:ext cx="6716597" cy="0"/>
          </a:xfrm>
          <a:prstGeom prst="straightConnector1">
            <a:avLst/>
          </a:prstGeom>
          <a:noFill/>
          <a:ln w="19050" cap="flat" cmpd="sng">
            <a:solidFill>
              <a:schemeClr val="accent1"/>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C57F6318-08AF-4C34-05E2-B4698B82ED4B}"/>
              </a:ext>
            </a:extLst>
          </p:cNvPr>
          <p:cNvSpPr/>
          <p:nvPr/>
        </p:nvSpPr>
        <p:spPr>
          <a:xfrm>
            <a:off x="1026200" y="1754959"/>
            <a:ext cx="1863583"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Electronic Service Providers (ESP) notify NCMEC of suspected CSAM</a:t>
            </a:r>
          </a:p>
        </p:txBody>
      </p:sp>
      <p:sp>
        <p:nvSpPr>
          <p:cNvPr id="45" name="Rectangle: Rounded Corners 44">
            <a:extLst>
              <a:ext uri="{FF2B5EF4-FFF2-40B4-BE49-F238E27FC236}">
                <a16:creationId xmlns:a16="http://schemas.microsoft.com/office/drawing/2014/main" id="{8447EDDA-4987-D0AF-9A07-12499BA9862C}"/>
              </a:ext>
            </a:extLst>
          </p:cNvPr>
          <p:cNvSpPr/>
          <p:nvPr/>
        </p:nvSpPr>
        <p:spPr>
          <a:xfrm>
            <a:off x="6181934" y="1763432"/>
            <a:ext cx="1560863"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As a task force, we work together to investigate the </a:t>
            </a:r>
            <a:r>
              <a:rPr lang="en-US" dirty="0" err="1">
                <a:solidFill>
                  <a:schemeClr val="tx2"/>
                </a:solidFill>
              </a:rPr>
              <a:t>CyberTip</a:t>
            </a:r>
            <a:endParaRPr lang="en-US" dirty="0">
              <a:solidFill>
                <a:schemeClr val="tx2"/>
              </a:solidFill>
            </a:endParaRPr>
          </a:p>
        </p:txBody>
      </p:sp>
      <p:grpSp>
        <p:nvGrpSpPr>
          <p:cNvPr id="46" name="Google Shape;2285;p73">
            <a:extLst>
              <a:ext uri="{FF2B5EF4-FFF2-40B4-BE49-F238E27FC236}">
                <a16:creationId xmlns:a16="http://schemas.microsoft.com/office/drawing/2014/main" id="{F3B113DD-32B0-903A-B971-8F5CE39ED40E}"/>
              </a:ext>
            </a:extLst>
          </p:cNvPr>
          <p:cNvGrpSpPr/>
          <p:nvPr/>
        </p:nvGrpSpPr>
        <p:grpSpPr>
          <a:xfrm>
            <a:off x="131568" y="3812854"/>
            <a:ext cx="3315288" cy="968849"/>
            <a:chOff x="4411970" y="2726085"/>
            <a:chExt cx="643107" cy="193659"/>
          </a:xfrm>
        </p:grpSpPr>
        <p:sp>
          <p:nvSpPr>
            <p:cNvPr id="47" name="Google Shape;2286;p73">
              <a:extLst>
                <a:ext uri="{FF2B5EF4-FFF2-40B4-BE49-F238E27FC236}">
                  <a16:creationId xmlns:a16="http://schemas.microsoft.com/office/drawing/2014/main" id="{A5F785CA-BB2C-37E1-76A1-F93A17B50377}"/>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87;p73">
              <a:extLst>
                <a:ext uri="{FF2B5EF4-FFF2-40B4-BE49-F238E27FC236}">
                  <a16:creationId xmlns:a16="http://schemas.microsoft.com/office/drawing/2014/main" id="{76B5F4BD-F60F-55E1-AFFA-90FBCEDDC6F4}"/>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88;p73">
              <a:extLst>
                <a:ext uri="{FF2B5EF4-FFF2-40B4-BE49-F238E27FC236}">
                  <a16:creationId xmlns:a16="http://schemas.microsoft.com/office/drawing/2014/main" id="{AEAA44E3-820A-5E68-6FD6-65B4270494EE}"/>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9" name="Connector: Elbow 58">
            <a:extLst>
              <a:ext uri="{FF2B5EF4-FFF2-40B4-BE49-F238E27FC236}">
                <a16:creationId xmlns:a16="http://schemas.microsoft.com/office/drawing/2014/main" id="{4FC6919C-AE84-2916-ACD4-88BC4045BDA5}"/>
              </a:ext>
            </a:extLst>
          </p:cNvPr>
          <p:cNvCxnSpPr>
            <a:cxnSpLocks/>
            <a:stCxn id="43" idx="1"/>
          </p:cNvCxnSpPr>
          <p:nvPr/>
        </p:nvCxnSpPr>
        <p:spPr>
          <a:xfrm rot="10800000" flipH="1" flipV="1">
            <a:off x="1026200" y="2307146"/>
            <a:ext cx="756396" cy="1621324"/>
          </a:xfrm>
          <a:prstGeom prst="bentConnector4">
            <a:avLst>
              <a:gd name="adj1" fmla="val -30222"/>
              <a:gd name="adj2" fmla="val 67029"/>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FECC54A-1B43-3FA7-AA78-66E52C0DB49F}"/>
              </a:ext>
            </a:extLst>
          </p:cNvPr>
          <p:cNvSpPr txBox="1"/>
          <p:nvPr/>
        </p:nvSpPr>
        <p:spPr>
          <a:xfrm>
            <a:off x="743975" y="3942458"/>
            <a:ext cx="2455752" cy="738664"/>
          </a:xfrm>
          <a:prstGeom prst="rect">
            <a:avLst/>
          </a:prstGeom>
          <a:noFill/>
        </p:spPr>
        <p:txBody>
          <a:bodyPr wrap="square" rtlCol="0">
            <a:spAutoFit/>
          </a:bodyPr>
          <a:lstStyle/>
          <a:p>
            <a:r>
              <a:rPr lang="en-US" dirty="0">
                <a:solidFill>
                  <a:schemeClr val="accent3"/>
                </a:solidFill>
              </a:rPr>
              <a:t>NCMEC stands for </a:t>
            </a:r>
            <a:r>
              <a:rPr lang="en-US" dirty="0">
                <a:solidFill>
                  <a:schemeClr val="accent2"/>
                </a:solidFill>
              </a:rPr>
              <a:t>National Center for Missing &amp; Exploited Children</a:t>
            </a:r>
          </a:p>
        </p:txBody>
      </p:sp>
      <p:sp>
        <p:nvSpPr>
          <p:cNvPr id="61" name="Google Shape;1965;p54">
            <a:extLst>
              <a:ext uri="{FF2B5EF4-FFF2-40B4-BE49-F238E27FC236}">
                <a16:creationId xmlns:a16="http://schemas.microsoft.com/office/drawing/2014/main" id="{20295356-8932-9ED1-DBB6-777BB5523886}"/>
              </a:ext>
            </a:extLst>
          </p:cNvPr>
          <p:cNvSpPr/>
          <p:nvPr/>
        </p:nvSpPr>
        <p:spPr>
          <a:xfrm>
            <a:off x="1855385" y="3057118"/>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65;p54">
            <a:extLst>
              <a:ext uri="{FF2B5EF4-FFF2-40B4-BE49-F238E27FC236}">
                <a16:creationId xmlns:a16="http://schemas.microsoft.com/office/drawing/2014/main" id="{4A7E95A6-2488-6BF5-F14E-BAF1748B167C}"/>
              </a:ext>
            </a:extLst>
          </p:cNvPr>
          <p:cNvSpPr/>
          <p:nvPr/>
        </p:nvSpPr>
        <p:spPr>
          <a:xfrm>
            <a:off x="4332094" y="3044265"/>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65;p54">
            <a:extLst>
              <a:ext uri="{FF2B5EF4-FFF2-40B4-BE49-F238E27FC236}">
                <a16:creationId xmlns:a16="http://schemas.microsoft.com/office/drawing/2014/main" id="{70D8D160-410C-9D0E-8847-637FD6D9C630}"/>
              </a:ext>
            </a:extLst>
          </p:cNvPr>
          <p:cNvSpPr/>
          <p:nvPr/>
        </p:nvSpPr>
        <p:spPr>
          <a:xfrm>
            <a:off x="6853615" y="3053156"/>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 name="Straight Connector 193">
            <a:extLst>
              <a:ext uri="{FF2B5EF4-FFF2-40B4-BE49-F238E27FC236}">
                <a16:creationId xmlns:a16="http://schemas.microsoft.com/office/drawing/2014/main" id="{DF49635A-3C20-AF0C-595A-EDDE9A4E635A}"/>
              </a:ext>
            </a:extLst>
          </p:cNvPr>
          <p:cNvCxnSpPr>
            <a:cxnSpLocks/>
          </p:cNvCxnSpPr>
          <p:nvPr/>
        </p:nvCxnSpPr>
        <p:spPr>
          <a:xfrm flipV="1">
            <a:off x="1957991" y="2859333"/>
            <a:ext cx="0" cy="277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8F96EB5-3552-1ACB-5B3F-8BF0F5F40FB7}"/>
              </a:ext>
            </a:extLst>
          </p:cNvPr>
          <p:cNvCxnSpPr>
            <a:cxnSpLocks/>
          </p:cNvCxnSpPr>
          <p:nvPr/>
        </p:nvCxnSpPr>
        <p:spPr>
          <a:xfrm flipV="1">
            <a:off x="6962365" y="2867806"/>
            <a:ext cx="0" cy="277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D7B8FDB-CBC0-E243-C065-32D02CEB2369}"/>
              </a:ext>
            </a:extLst>
          </p:cNvPr>
          <p:cNvCxnSpPr>
            <a:cxnSpLocks/>
            <a:stCxn id="44" idx="0"/>
            <a:endCxn id="62" idx="4"/>
          </p:cNvCxnSpPr>
          <p:nvPr/>
        </p:nvCxnSpPr>
        <p:spPr>
          <a:xfrm flipV="1">
            <a:off x="4440844" y="3261765"/>
            <a:ext cx="0" cy="404233"/>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EB19C685-778F-8FEC-8E91-FA5F9873B493}"/>
              </a:ext>
            </a:extLst>
          </p:cNvPr>
          <p:cNvSpPr/>
          <p:nvPr/>
        </p:nvSpPr>
        <p:spPr>
          <a:xfrm>
            <a:off x="3632522" y="3665998"/>
            <a:ext cx="1616643" cy="110437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NCMEC notifies the applicable law enforcement agency</a:t>
            </a:r>
          </a:p>
        </p:txBody>
      </p:sp>
      <p:cxnSp>
        <p:nvCxnSpPr>
          <p:cNvPr id="201" name="Straight Connector 200">
            <a:extLst>
              <a:ext uri="{FF2B5EF4-FFF2-40B4-BE49-F238E27FC236}">
                <a16:creationId xmlns:a16="http://schemas.microsoft.com/office/drawing/2014/main" id="{B0070877-13A8-88B3-1DDE-37290F26E2EF}"/>
              </a:ext>
            </a:extLst>
          </p:cNvPr>
          <p:cNvCxnSpPr>
            <a:cxnSpLocks/>
            <a:stCxn id="43" idx="0"/>
          </p:cNvCxnSpPr>
          <p:nvPr/>
        </p:nvCxnSpPr>
        <p:spPr>
          <a:xfrm flipH="1" flipV="1">
            <a:off x="1198213" y="1453050"/>
            <a:ext cx="759779" cy="30190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BE96B14-4DB7-B035-F10C-109B8F9B5362}"/>
              </a:ext>
            </a:extLst>
          </p:cNvPr>
          <p:cNvCxnSpPr>
            <a:cxnSpLocks/>
            <a:stCxn id="43" idx="0"/>
          </p:cNvCxnSpPr>
          <p:nvPr/>
        </p:nvCxnSpPr>
        <p:spPr>
          <a:xfrm flipH="1" flipV="1">
            <a:off x="1699494" y="1448482"/>
            <a:ext cx="258498" cy="30647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BEB5C42-CBBF-3E2F-3473-5E61B395333D}"/>
              </a:ext>
            </a:extLst>
          </p:cNvPr>
          <p:cNvCxnSpPr>
            <a:cxnSpLocks/>
            <a:stCxn id="43" idx="0"/>
          </p:cNvCxnSpPr>
          <p:nvPr/>
        </p:nvCxnSpPr>
        <p:spPr>
          <a:xfrm flipV="1">
            <a:off x="1957992" y="1453050"/>
            <a:ext cx="282250" cy="30190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7453462-68D2-28A3-6036-D84A45AE213F}"/>
              </a:ext>
            </a:extLst>
          </p:cNvPr>
          <p:cNvCxnSpPr>
            <a:cxnSpLocks/>
            <a:stCxn id="43" idx="0"/>
          </p:cNvCxnSpPr>
          <p:nvPr/>
        </p:nvCxnSpPr>
        <p:spPr>
          <a:xfrm flipV="1">
            <a:off x="1957992" y="1462634"/>
            <a:ext cx="878063" cy="2923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6F52E17-EF79-C6B3-22E3-C2829F1A87CA}"/>
              </a:ext>
            </a:extLst>
          </p:cNvPr>
          <p:cNvCxnSpPr>
            <a:cxnSpLocks/>
            <a:stCxn id="43" idx="0"/>
          </p:cNvCxnSpPr>
          <p:nvPr/>
        </p:nvCxnSpPr>
        <p:spPr>
          <a:xfrm flipV="1">
            <a:off x="1957992" y="1448101"/>
            <a:ext cx="1409648" cy="30685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2AF4472-F42E-5443-CC12-4351076384E3}"/>
              </a:ext>
            </a:extLst>
          </p:cNvPr>
          <p:cNvCxnSpPr>
            <a:cxnSpLocks/>
            <a:stCxn id="43" idx="0"/>
          </p:cNvCxnSpPr>
          <p:nvPr/>
        </p:nvCxnSpPr>
        <p:spPr>
          <a:xfrm flipV="1">
            <a:off x="1957992" y="1465199"/>
            <a:ext cx="1957246" cy="2897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E6FEED6C-64F0-6175-6413-8ACD04CE4819}"/>
              </a:ext>
            </a:extLst>
          </p:cNvPr>
          <p:cNvCxnSpPr>
            <a:cxnSpLocks/>
            <a:stCxn id="43" idx="0"/>
          </p:cNvCxnSpPr>
          <p:nvPr/>
        </p:nvCxnSpPr>
        <p:spPr>
          <a:xfrm flipV="1">
            <a:off x="1957992" y="1455528"/>
            <a:ext cx="2507452" cy="29943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3B59EA42-9566-1FBC-08D3-B6D1E8682F65}"/>
              </a:ext>
            </a:extLst>
          </p:cNvPr>
          <p:cNvSpPr txBox="1"/>
          <p:nvPr/>
        </p:nvSpPr>
        <p:spPr>
          <a:xfrm>
            <a:off x="6180207" y="3941628"/>
            <a:ext cx="2455752" cy="523220"/>
          </a:xfrm>
          <a:prstGeom prst="rect">
            <a:avLst/>
          </a:prstGeom>
          <a:noFill/>
        </p:spPr>
        <p:txBody>
          <a:bodyPr wrap="square" rtlCol="0">
            <a:spAutoFit/>
          </a:bodyPr>
          <a:lstStyle/>
          <a:p>
            <a:endParaRPr lang="en-US" dirty="0">
              <a:solidFill>
                <a:schemeClr val="bg2"/>
              </a:solidFill>
            </a:endParaRPr>
          </a:p>
          <a:p>
            <a:r>
              <a:rPr lang="en-US" dirty="0">
                <a:solidFill>
                  <a:schemeClr val="accent3"/>
                </a:solidFill>
              </a:rPr>
              <a:t>This is called a </a:t>
            </a:r>
            <a:r>
              <a:rPr lang="en-US" dirty="0" err="1">
                <a:solidFill>
                  <a:schemeClr val="accent2"/>
                </a:solidFill>
              </a:rPr>
              <a:t>CyberTip</a:t>
            </a:r>
            <a:endParaRPr lang="en-US" dirty="0">
              <a:solidFill>
                <a:schemeClr val="accent2"/>
              </a:solidFill>
            </a:endParaRPr>
          </a:p>
        </p:txBody>
      </p:sp>
      <p:cxnSp>
        <p:nvCxnSpPr>
          <p:cNvPr id="238" name="Connector: Elbow 237">
            <a:extLst>
              <a:ext uri="{FF2B5EF4-FFF2-40B4-BE49-F238E27FC236}">
                <a16:creationId xmlns:a16="http://schemas.microsoft.com/office/drawing/2014/main" id="{F41A5AB2-118B-3B8A-CFFA-7E27508F4A4B}"/>
              </a:ext>
            </a:extLst>
          </p:cNvPr>
          <p:cNvCxnSpPr>
            <a:cxnSpLocks/>
            <a:stCxn id="44" idx="3"/>
            <a:endCxn id="231" idx="0"/>
          </p:cNvCxnSpPr>
          <p:nvPr/>
        </p:nvCxnSpPr>
        <p:spPr>
          <a:xfrm flipV="1">
            <a:off x="5249165" y="3941628"/>
            <a:ext cx="2158918" cy="276557"/>
          </a:xfrm>
          <a:prstGeom prst="bentConnector4">
            <a:avLst>
              <a:gd name="adj1" fmla="val 10898"/>
              <a:gd name="adj2" fmla="val 282324"/>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4" name="Google Shape;2285;p73">
            <a:extLst>
              <a:ext uri="{FF2B5EF4-FFF2-40B4-BE49-F238E27FC236}">
                <a16:creationId xmlns:a16="http://schemas.microsoft.com/office/drawing/2014/main" id="{A2779FC3-ECC4-0BD0-E5A0-F82DA227F0A3}"/>
              </a:ext>
            </a:extLst>
          </p:cNvPr>
          <p:cNvGrpSpPr/>
          <p:nvPr/>
        </p:nvGrpSpPr>
        <p:grpSpPr>
          <a:xfrm>
            <a:off x="3351375" y="1829450"/>
            <a:ext cx="2441249" cy="968849"/>
            <a:chOff x="4411970" y="2726085"/>
            <a:chExt cx="643107" cy="193659"/>
          </a:xfrm>
        </p:grpSpPr>
        <p:sp>
          <p:nvSpPr>
            <p:cNvPr id="255" name="Google Shape;2286;p73">
              <a:extLst>
                <a:ext uri="{FF2B5EF4-FFF2-40B4-BE49-F238E27FC236}">
                  <a16:creationId xmlns:a16="http://schemas.microsoft.com/office/drawing/2014/main" id="{7588C982-B6B8-6622-47A2-FC508FC96D7D}"/>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87;p73">
              <a:extLst>
                <a:ext uri="{FF2B5EF4-FFF2-40B4-BE49-F238E27FC236}">
                  <a16:creationId xmlns:a16="http://schemas.microsoft.com/office/drawing/2014/main" id="{39765143-643A-6A21-107C-29F8EFC95AA4}"/>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88;p73">
              <a:extLst>
                <a:ext uri="{FF2B5EF4-FFF2-40B4-BE49-F238E27FC236}">
                  <a16:creationId xmlns:a16="http://schemas.microsoft.com/office/drawing/2014/main" id="{CFBFAFBB-2EB6-7F36-9091-AE510F98144C}"/>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TextBox 257">
            <a:extLst>
              <a:ext uri="{FF2B5EF4-FFF2-40B4-BE49-F238E27FC236}">
                <a16:creationId xmlns:a16="http://schemas.microsoft.com/office/drawing/2014/main" id="{3F2BF3E8-435B-09A5-599D-3DA074CA4C74}"/>
              </a:ext>
            </a:extLst>
          </p:cNvPr>
          <p:cNvSpPr txBox="1"/>
          <p:nvPr/>
        </p:nvSpPr>
        <p:spPr>
          <a:xfrm>
            <a:off x="3775814" y="2070193"/>
            <a:ext cx="1958423" cy="523220"/>
          </a:xfrm>
          <a:prstGeom prst="rect">
            <a:avLst/>
          </a:prstGeom>
          <a:noFill/>
        </p:spPr>
        <p:txBody>
          <a:bodyPr wrap="square" rtlCol="0">
            <a:spAutoFit/>
          </a:bodyPr>
          <a:lstStyle/>
          <a:p>
            <a:r>
              <a:rPr lang="en-US" dirty="0">
                <a:solidFill>
                  <a:schemeClr val="accent3"/>
                </a:solidFill>
              </a:rPr>
              <a:t>CSAM is </a:t>
            </a:r>
            <a:r>
              <a:rPr lang="en-US" dirty="0">
                <a:solidFill>
                  <a:schemeClr val="accent2"/>
                </a:solidFill>
              </a:rPr>
              <a:t>Child Sexual Abuse Material</a:t>
            </a:r>
          </a:p>
        </p:txBody>
      </p:sp>
      <p:cxnSp>
        <p:nvCxnSpPr>
          <p:cNvPr id="264" name="Straight Arrow Connector 263">
            <a:extLst>
              <a:ext uri="{FF2B5EF4-FFF2-40B4-BE49-F238E27FC236}">
                <a16:creationId xmlns:a16="http://schemas.microsoft.com/office/drawing/2014/main" id="{39934049-B60C-AC3F-69E4-F4206100DBDA}"/>
              </a:ext>
            </a:extLst>
          </p:cNvPr>
          <p:cNvCxnSpPr>
            <a:stCxn id="43" idx="3"/>
          </p:cNvCxnSpPr>
          <p:nvPr/>
        </p:nvCxnSpPr>
        <p:spPr>
          <a:xfrm>
            <a:off x="2889783" y="2307146"/>
            <a:ext cx="477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Google Shape;233;p46">
            <a:extLst>
              <a:ext uri="{FF2B5EF4-FFF2-40B4-BE49-F238E27FC236}">
                <a16:creationId xmlns:a16="http://schemas.microsoft.com/office/drawing/2014/main" id="{4B4A47D0-1EFC-5E2E-6AA6-82AF27167A1B}"/>
              </a:ext>
            </a:extLst>
          </p:cNvPr>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2"/>
                </a:solidFill>
              </a:rPr>
              <a:t>How does ICAC work?</a:t>
            </a:r>
            <a:endParaRPr sz="2400" dirty="0">
              <a:solidFill>
                <a:schemeClr val="tx2"/>
              </a:solidFill>
            </a:endParaRPr>
          </a:p>
        </p:txBody>
      </p:sp>
      <p:cxnSp>
        <p:nvCxnSpPr>
          <p:cNvPr id="5" name="Google Shape;234;p46">
            <a:extLst>
              <a:ext uri="{FF2B5EF4-FFF2-40B4-BE49-F238E27FC236}">
                <a16:creationId xmlns:a16="http://schemas.microsoft.com/office/drawing/2014/main" id="{B4A1E48A-FFCE-F4E9-DE78-7562D35F334B}"/>
              </a:ext>
            </a:extLst>
          </p:cNvPr>
          <p:cNvCxnSpPr>
            <a:cxnSpLocks/>
          </p:cNvCxnSpPr>
          <p:nvPr/>
        </p:nvCxnSpPr>
        <p:spPr>
          <a:xfrm>
            <a:off x="1026200" y="414022"/>
            <a:ext cx="1571226"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wipe(down)">
                                      <p:cBhvr>
                                        <p:cTn id="31" dur="500"/>
                                        <p:tgtEl>
                                          <p:spTgt spid="19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wipe(down)">
                                      <p:cBhvr>
                                        <p:cTn id="39" dur="250"/>
                                        <p:tgtEl>
                                          <p:spTgt spid="201"/>
                                        </p:tgtEl>
                                      </p:cBhvr>
                                    </p:animEffect>
                                  </p:childTnLst>
                                </p:cTn>
                              </p:par>
                            </p:childTnLst>
                          </p:cTn>
                        </p:par>
                        <p:par>
                          <p:cTn id="40" fill="hold">
                            <p:stCondLst>
                              <p:cond delay="4250"/>
                            </p:stCondLst>
                            <p:childTnLst>
                              <p:par>
                                <p:cTn id="41" presetID="22" presetClass="entr" presetSubtype="4" fill="hold" nodeType="afterEffect">
                                  <p:stCondLst>
                                    <p:cond delay="0"/>
                                  </p:stCondLst>
                                  <p:childTnLst>
                                    <p:set>
                                      <p:cBhvr>
                                        <p:cTn id="42" dur="1" fill="hold">
                                          <p:stCondLst>
                                            <p:cond delay="0"/>
                                          </p:stCondLst>
                                        </p:cTn>
                                        <p:tgtEl>
                                          <p:spTgt spid="203"/>
                                        </p:tgtEl>
                                        <p:attrNameLst>
                                          <p:attrName>style.visibility</p:attrName>
                                        </p:attrNameLst>
                                      </p:cBhvr>
                                      <p:to>
                                        <p:strVal val="visible"/>
                                      </p:to>
                                    </p:set>
                                    <p:animEffect transition="in" filter="wipe(down)">
                                      <p:cBhvr>
                                        <p:cTn id="43" dur="250"/>
                                        <p:tgtEl>
                                          <p:spTgt spid="203"/>
                                        </p:tgtEl>
                                      </p:cBhvr>
                                    </p:animEffect>
                                  </p:childTnLst>
                                </p:cTn>
                              </p:par>
                            </p:childTnLst>
                          </p:cTn>
                        </p:par>
                        <p:par>
                          <p:cTn id="44" fill="hold">
                            <p:stCondLst>
                              <p:cond delay="4500"/>
                            </p:stCondLst>
                            <p:childTnLst>
                              <p:par>
                                <p:cTn id="45" presetID="22" presetClass="entr" presetSubtype="4" fill="hold" nodeType="afterEffect">
                                  <p:stCondLst>
                                    <p:cond delay="0"/>
                                  </p:stCondLst>
                                  <p:childTnLst>
                                    <p:set>
                                      <p:cBhvr>
                                        <p:cTn id="46" dur="1" fill="hold">
                                          <p:stCondLst>
                                            <p:cond delay="0"/>
                                          </p:stCondLst>
                                        </p:cTn>
                                        <p:tgtEl>
                                          <p:spTgt spid="206"/>
                                        </p:tgtEl>
                                        <p:attrNameLst>
                                          <p:attrName>style.visibility</p:attrName>
                                        </p:attrNameLst>
                                      </p:cBhvr>
                                      <p:to>
                                        <p:strVal val="visible"/>
                                      </p:to>
                                    </p:set>
                                    <p:animEffect transition="in" filter="wipe(down)">
                                      <p:cBhvr>
                                        <p:cTn id="47" dur="250"/>
                                        <p:tgtEl>
                                          <p:spTgt spid="206"/>
                                        </p:tgtEl>
                                      </p:cBhvr>
                                    </p:animEffect>
                                  </p:childTnLst>
                                </p:cTn>
                              </p:par>
                            </p:childTnLst>
                          </p:cTn>
                        </p:par>
                        <p:par>
                          <p:cTn id="48" fill="hold">
                            <p:stCondLst>
                              <p:cond delay="4750"/>
                            </p:stCondLst>
                            <p:childTnLst>
                              <p:par>
                                <p:cTn id="49" presetID="22" presetClass="entr" presetSubtype="4" fill="hold" nodeType="afterEffect">
                                  <p:stCondLst>
                                    <p:cond delay="0"/>
                                  </p:stCondLst>
                                  <p:childTnLst>
                                    <p:set>
                                      <p:cBhvr>
                                        <p:cTn id="50" dur="1" fill="hold">
                                          <p:stCondLst>
                                            <p:cond delay="0"/>
                                          </p:stCondLst>
                                        </p:cTn>
                                        <p:tgtEl>
                                          <p:spTgt spid="209"/>
                                        </p:tgtEl>
                                        <p:attrNameLst>
                                          <p:attrName>style.visibility</p:attrName>
                                        </p:attrNameLst>
                                      </p:cBhvr>
                                      <p:to>
                                        <p:strVal val="visible"/>
                                      </p:to>
                                    </p:set>
                                    <p:animEffect transition="in" filter="wipe(down)">
                                      <p:cBhvr>
                                        <p:cTn id="51" dur="250"/>
                                        <p:tgtEl>
                                          <p:spTgt spid="209"/>
                                        </p:tgtEl>
                                      </p:cBhvr>
                                    </p:animEffect>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211"/>
                                        </p:tgtEl>
                                        <p:attrNameLst>
                                          <p:attrName>style.visibility</p:attrName>
                                        </p:attrNameLst>
                                      </p:cBhvr>
                                      <p:to>
                                        <p:strVal val="visible"/>
                                      </p:to>
                                    </p:set>
                                    <p:animEffect transition="in" filter="wipe(down)">
                                      <p:cBhvr>
                                        <p:cTn id="55" dur="250"/>
                                        <p:tgtEl>
                                          <p:spTgt spid="211"/>
                                        </p:tgtEl>
                                      </p:cBhvr>
                                    </p:animEffect>
                                  </p:childTnLst>
                                </p:cTn>
                              </p:par>
                            </p:childTnLst>
                          </p:cTn>
                        </p:par>
                        <p:par>
                          <p:cTn id="56" fill="hold">
                            <p:stCondLst>
                              <p:cond delay="5250"/>
                            </p:stCondLst>
                            <p:childTnLst>
                              <p:par>
                                <p:cTn id="57" presetID="22" presetClass="entr" presetSubtype="4" fill="hold" nodeType="afterEffect">
                                  <p:stCondLst>
                                    <p:cond delay="0"/>
                                  </p:stCondLst>
                                  <p:childTnLst>
                                    <p:set>
                                      <p:cBhvr>
                                        <p:cTn id="58" dur="1" fill="hold">
                                          <p:stCondLst>
                                            <p:cond delay="0"/>
                                          </p:stCondLst>
                                        </p:cTn>
                                        <p:tgtEl>
                                          <p:spTgt spid="212"/>
                                        </p:tgtEl>
                                        <p:attrNameLst>
                                          <p:attrName>style.visibility</p:attrName>
                                        </p:attrNameLst>
                                      </p:cBhvr>
                                      <p:to>
                                        <p:strVal val="visible"/>
                                      </p:to>
                                    </p:set>
                                    <p:animEffect transition="in" filter="wipe(down)">
                                      <p:cBhvr>
                                        <p:cTn id="59" dur="250"/>
                                        <p:tgtEl>
                                          <p:spTgt spid="212"/>
                                        </p:tgtEl>
                                      </p:cBhvr>
                                    </p:animEffect>
                                  </p:childTnLst>
                                </p:cTn>
                              </p:par>
                            </p:childTnLst>
                          </p:cTn>
                        </p:par>
                        <p:par>
                          <p:cTn id="60" fill="hold">
                            <p:stCondLst>
                              <p:cond delay="5500"/>
                            </p:stCondLst>
                            <p:childTnLst>
                              <p:par>
                                <p:cTn id="61" presetID="22" presetClass="entr" presetSubtype="4" fill="hold" nodeType="afterEffect">
                                  <p:stCondLst>
                                    <p:cond delay="0"/>
                                  </p:stCondLst>
                                  <p:childTnLst>
                                    <p:set>
                                      <p:cBhvr>
                                        <p:cTn id="62" dur="1" fill="hold">
                                          <p:stCondLst>
                                            <p:cond delay="0"/>
                                          </p:stCondLst>
                                        </p:cTn>
                                        <p:tgtEl>
                                          <p:spTgt spid="213"/>
                                        </p:tgtEl>
                                        <p:attrNameLst>
                                          <p:attrName>style.visibility</p:attrName>
                                        </p:attrNameLst>
                                      </p:cBhvr>
                                      <p:to>
                                        <p:strVal val="visible"/>
                                      </p:to>
                                    </p:set>
                                    <p:animEffect transition="in" filter="wipe(down)">
                                      <p:cBhvr>
                                        <p:cTn id="63" dur="250"/>
                                        <p:tgtEl>
                                          <p:spTgt spid="213"/>
                                        </p:tgtEl>
                                      </p:cBhvr>
                                    </p:animEffect>
                                  </p:childTnLst>
                                </p:cTn>
                              </p:par>
                            </p:childTnLst>
                          </p:cTn>
                        </p:par>
                        <p:par>
                          <p:cTn id="64" fill="hold">
                            <p:stCondLst>
                              <p:cond delay="5750"/>
                            </p:stCondLst>
                            <p:childTnLst>
                              <p:par>
                                <p:cTn id="65" presetID="10"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0"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6250"/>
                            </p:stCondLst>
                            <p:childTnLst>
                              <p:par>
                                <p:cTn id="87" presetID="22" presetClass="entr" presetSubtype="1" fill="hold" nodeType="afterEffect">
                                  <p:stCondLst>
                                    <p:cond delay="1000"/>
                                  </p:stCondLst>
                                  <p:childTnLst>
                                    <p:set>
                                      <p:cBhvr>
                                        <p:cTn id="88" dur="1" fill="hold">
                                          <p:stCondLst>
                                            <p:cond delay="0"/>
                                          </p:stCondLst>
                                        </p:cTn>
                                        <p:tgtEl>
                                          <p:spTgt spid="59"/>
                                        </p:tgtEl>
                                        <p:attrNameLst>
                                          <p:attrName>style.visibility</p:attrName>
                                        </p:attrNameLst>
                                      </p:cBhvr>
                                      <p:to>
                                        <p:strVal val="visible"/>
                                      </p:to>
                                    </p:set>
                                    <p:animEffect transition="in" filter="wipe(up)">
                                      <p:cBhvr>
                                        <p:cTn id="89" dur="500"/>
                                        <p:tgtEl>
                                          <p:spTgt spid="59"/>
                                        </p:tgtEl>
                                      </p:cBhvr>
                                    </p:animEffect>
                                  </p:childTnLst>
                                </p:cTn>
                              </p:par>
                            </p:childTnLst>
                          </p:cTn>
                        </p:par>
                        <p:par>
                          <p:cTn id="90" fill="hold">
                            <p:stCondLst>
                              <p:cond delay="7750"/>
                            </p:stCondLst>
                            <p:childTnLst>
                              <p:par>
                                <p:cTn id="91" presetID="22" presetClass="entr" presetSubtype="1" fill="hold"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wipe(up)">
                                      <p:cBhvr>
                                        <p:cTn id="93" dur="500"/>
                                        <p:tgtEl>
                                          <p:spTgt spid="46"/>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up)">
                                      <p:cBhvr>
                                        <p:cTn id="96" dur="500"/>
                                        <p:tgtEl>
                                          <p:spTgt spid="60"/>
                                        </p:tgtEl>
                                      </p:cBhvr>
                                    </p:animEffect>
                                  </p:childTnLst>
                                </p:cTn>
                              </p:par>
                            </p:childTnLst>
                          </p:cTn>
                        </p:par>
                        <p:par>
                          <p:cTn id="97" fill="hold">
                            <p:stCondLst>
                              <p:cond delay="8250"/>
                            </p:stCondLst>
                            <p:childTnLst>
                              <p:par>
                                <p:cTn id="98" presetID="22" presetClass="entr" presetSubtype="8" fill="hold" nodeType="afterEffect">
                                  <p:stCondLst>
                                    <p:cond delay="0"/>
                                  </p:stCondLst>
                                  <p:childTnLst>
                                    <p:set>
                                      <p:cBhvr>
                                        <p:cTn id="99" dur="1" fill="hold">
                                          <p:stCondLst>
                                            <p:cond delay="0"/>
                                          </p:stCondLst>
                                        </p:cTn>
                                        <p:tgtEl>
                                          <p:spTgt spid="264"/>
                                        </p:tgtEl>
                                        <p:attrNameLst>
                                          <p:attrName>style.visibility</p:attrName>
                                        </p:attrNameLst>
                                      </p:cBhvr>
                                      <p:to>
                                        <p:strVal val="visible"/>
                                      </p:to>
                                    </p:set>
                                    <p:animEffect transition="in" filter="wipe(left)">
                                      <p:cBhvr>
                                        <p:cTn id="100" dur="500"/>
                                        <p:tgtEl>
                                          <p:spTgt spid="264"/>
                                        </p:tgtEl>
                                      </p:cBhvr>
                                    </p:animEffect>
                                  </p:childTnLst>
                                </p:cTn>
                              </p:par>
                            </p:childTnLst>
                          </p:cTn>
                        </p:par>
                        <p:par>
                          <p:cTn id="101" fill="hold">
                            <p:stCondLst>
                              <p:cond delay="8750"/>
                            </p:stCondLst>
                            <p:childTnLst>
                              <p:par>
                                <p:cTn id="102" presetID="22" presetClass="entr" presetSubtype="8" fill="hold" nodeType="afterEffect">
                                  <p:stCondLst>
                                    <p:cond delay="0"/>
                                  </p:stCondLst>
                                  <p:childTnLst>
                                    <p:set>
                                      <p:cBhvr>
                                        <p:cTn id="103" dur="1" fill="hold">
                                          <p:stCondLst>
                                            <p:cond delay="0"/>
                                          </p:stCondLst>
                                        </p:cTn>
                                        <p:tgtEl>
                                          <p:spTgt spid="254"/>
                                        </p:tgtEl>
                                        <p:attrNameLst>
                                          <p:attrName>style.visibility</p:attrName>
                                        </p:attrNameLst>
                                      </p:cBhvr>
                                      <p:to>
                                        <p:strVal val="visible"/>
                                      </p:to>
                                    </p:set>
                                    <p:animEffect transition="in" filter="wipe(left)">
                                      <p:cBhvr>
                                        <p:cTn id="104" dur="500"/>
                                        <p:tgtEl>
                                          <p:spTgt spid="254"/>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58"/>
                                        </p:tgtEl>
                                        <p:attrNameLst>
                                          <p:attrName>style.visibility</p:attrName>
                                        </p:attrNameLst>
                                      </p:cBhvr>
                                      <p:to>
                                        <p:strVal val="visible"/>
                                      </p:to>
                                    </p:set>
                                    <p:animEffect transition="in" filter="wipe(left)">
                                      <p:cBhvr>
                                        <p:cTn id="107" dur="500"/>
                                        <p:tgtEl>
                                          <p:spTgt spid="25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wipe(up)">
                                      <p:cBhvr>
                                        <p:cTn id="112" dur="500"/>
                                        <p:tgtEl>
                                          <p:spTgt spid="197"/>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par>
                          <p:cTn id="117" fill="hold">
                            <p:stCondLst>
                              <p:cond delay="1000"/>
                            </p:stCondLst>
                            <p:childTnLst>
                              <p:par>
                                <p:cTn id="118" presetID="22" presetClass="entr" presetSubtype="8" fill="hold" nodeType="afterEffect">
                                  <p:stCondLst>
                                    <p:cond delay="1250"/>
                                  </p:stCondLst>
                                  <p:childTnLst>
                                    <p:set>
                                      <p:cBhvr>
                                        <p:cTn id="119" dur="1" fill="hold">
                                          <p:stCondLst>
                                            <p:cond delay="0"/>
                                          </p:stCondLst>
                                        </p:cTn>
                                        <p:tgtEl>
                                          <p:spTgt spid="238"/>
                                        </p:tgtEl>
                                        <p:attrNameLst>
                                          <p:attrName>style.visibility</p:attrName>
                                        </p:attrNameLst>
                                      </p:cBhvr>
                                      <p:to>
                                        <p:strVal val="visible"/>
                                      </p:to>
                                    </p:set>
                                    <p:animEffect transition="in" filter="wipe(left)">
                                      <p:cBhvr>
                                        <p:cTn id="120" dur="500"/>
                                        <p:tgtEl>
                                          <p:spTgt spid="238"/>
                                        </p:tgtEl>
                                      </p:cBhvr>
                                    </p:animEffect>
                                  </p:childTnLst>
                                </p:cTn>
                              </p:par>
                            </p:childTnLst>
                          </p:cTn>
                        </p:par>
                        <p:par>
                          <p:cTn id="121" fill="hold">
                            <p:stCondLst>
                              <p:cond delay="2750"/>
                            </p:stCondLst>
                            <p:childTnLst>
                              <p:par>
                                <p:cTn id="122" presetID="22" presetClass="entr" presetSubtype="1" fill="hold" nodeType="afterEffect">
                                  <p:stCondLst>
                                    <p:cond delay="0"/>
                                  </p:stCondLst>
                                  <p:childTnLst>
                                    <p:set>
                                      <p:cBhvr>
                                        <p:cTn id="123" dur="1" fill="hold">
                                          <p:stCondLst>
                                            <p:cond delay="0"/>
                                          </p:stCondLst>
                                        </p:cTn>
                                        <p:tgtEl>
                                          <p:spTgt spid="219"/>
                                        </p:tgtEl>
                                        <p:attrNameLst>
                                          <p:attrName>style.visibility</p:attrName>
                                        </p:attrNameLst>
                                      </p:cBhvr>
                                      <p:to>
                                        <p:strVal val="visible"/>
                                      </p:to>
                                    </p:set>
                                    <p:animEffect transition="in" filter="wipe(up)">
                                      <p:cBhvr>
                                        <p:cTn id="124" dur="500"/>
                                        <p:tgtEl>
                                          <p:spTgt spid="219"/>
                                        </p:tgtEl>
                                      </p:cBhvr>
                                    </p:animEffect>
                                  </p:childTnLst>
                                </p:cTn>
                              </p:par>
                            </p:childTnLst>
                          </p:cTn>
                        </p:par>
                        <p:par>
                          <p:cTn id="125" fill="hold">
                            <p:stCondLst>
                              <p:cond delay="3250"/>
                            </p:stCondLst>
                            <p:childTnLst>
                              <p:par>
                                <p:cTn id="126" presetID="22" presetClass="entr" presetSubtype="1" fill="hold" grpId="0" nodeType="afterEffect">
                                  <p:stCondLst>
                                    <p:cond delay="0"/>
                                  </p:stCondLst>
                                  <p:childTnLst>
                                    <p:set>
                                      <p:cBhvr>
                                        <p:cTn id="127" dur="1" fill="hold">
                                          <p:stCondLst>
                                            <p:cond delay="0"/>
                                          </p:stCondLst>
                                        </p:cTn>
                                        <p:tgtEl>
                                          <p:spTgt spid="231"/>
                                        </p:tgtEl>
                                        <p:attrNameLst>
                                          <p:attrName>style.visibility</p:attrName>
                                        </p:attrNameLst>
                                      </p:cBhvr>
                                      <p:to>
                                        <p:strVal val="visible"/>
                                      </p:to>
                                    </p:set>
                                    <p:animEffect transition="in" filter="wipe(up)">
                                      <p:cBhvr>
                                        <p:cTn id="128" dur="500"/>
                                        <p:tgtEl>
                                          <p:spTgt spid="23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196"/>
                                        </p:tgtEl>
                                        <p:attrNameLst>
                                          <p:attrName>style.visibility</p:attrName>
                                        </p:attrNameLst>
                                      </p:cBhvr>
                                      <p:to>
                                        <p:strVal val="visible"/>
                                      </p:to>
                                    </p:set>
                                    <p:animEffect transition="in" filter="wipe(down)">
                                      <p:cBhvr>
                                        <p:cTn id="133" dur="500"/>
                                        <p:tgtEl>
                                          <p:spTgt spid="196"/>
                                        </p:tgtEl>
                                      </p:cBhvr>
                                    </p:animEffect>
                                  </p:childTnLst>
                                </p:cTn>
                              </p:par>
                            </p:childTnLst>
                          </p:cTn>
                        </p:par>
                        <p:par>
                          <p:cTn id="134" fill="hold">
                            <p:stCondLst>
                              <p:cond delay="500"/>
                            </p:stCondLst>
                            <p:childTnLst>
                              <p:par>
                                <p:cTn id="135" presetID="10" presetClass="entr" presetSubtype="0" fill="hold" grpId="0" nodeType="after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3" grpId="0" animBg="1"/>
      <p:bldP spid="45" grpId="0" animBg="1"/>
      <p:bldP spid="60" grpId="0"/>
      <p:bldP spid="61" grpId="0" animBg="1"/>
      <p:bldP spid="62" grpId="0" animBg="1"/>
      <p:bldP spid="63" grpId="0" animBg="1"/>
      <p:bldP spid="44" grpId="0" animBg="1"/>
      <p:bldP spid="231" grpId="0"/>
      <p:bldP spid="258" grpId="0"/>
      <p:bldP spid="4" grpId="0"/>
    </p:bldLst>
  </p:timing>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12017</TotalTime>
  <Words>4216</Words>
  <Application>Microsoft Office PowerPoint</Application>
  <PresentationFormat>On-screen Show (16:9)</PresentationFormat>
  <Paragraphs>477</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Futuristic Background by Slidesgo</vt:lpstr>
      <vt:lpstr>Technology, Trauma, and Teens</vt:lpstr>
      <vt:lpstr>Who am I?</vt:lpstr>
      <vt:lpstr>Who’s the other guy?</vt:lpstr>
      <vt:lpstr>What this presentation is</vt:lpstr>
      <vt:lpstr>What do we do with ICAC?</vt:lpstr>
      <vt:lpstr>July 20, 1969</vt:lpstr>
      <vt:lpstr>01</vt:lpstr>
      <vt:lpstr>What is ICAC?</vt:lpstr>
      <vt:lpstr>How does ICAC work?</vt:lpstr>
      <vt:lpstr>Why do we need ICAC?</vt:lpstr>
      <vt:lpstr>What is sextortion?</vt:lpstr>
      <vt:lpstr>Amanda Todd Nov 27, 1996 – Oct 10, 2012</vt:lpstr>
      <vt:lpstr>Where can sextortion start?</vt:lpstr>
      <vt:lpstr>How does it begin?</vt:lpstr>
      <vt:lpstr>What’s Next?</vt:lpstr>
      <vt:lpstr>Options</vt:lpstr>
      <vt:lpstr>How do they deceive you?</vt:lpstr>
      <vt:lpstr>PowerPoint Presentation</vt:lpstr>
      <vt:lpstr>Sextortion Red Flags</vt:lpstr>
      <vt:lpstr>Ask yourself…</vt:lpstr>
      <vt:lpstr>Some Questions to Ask Yourself…</vt:lpstr>
      <vt:lpstr>Some Big Points</vt:lpstr>
      <vt:lpstr>What if it happens to me?</vt:lpstr>
      <vt:lpstr>What to do</vt:lpstr>
      <vt:lpstr>If you are a victim…</vt:lpstr>
      <vt:lpstr>Take it Down</vt:lpstr>
      <vt:lpstr>PowerPoint Presentation</vt:lpstr>
      <vt:lpstr>The Bad News</vt:lpstr>
      <vt:lpstr>Case Studies</vt:lpstr>
      <vt:lpstr>PowerPoint Presentation</vt:lpstr>
      <vt:lpstr>PowerPoint Presentation</vt:lpstr>
      <vt:lpstr>PowerPoint Presentation</vt:lpstr>
      <vt:lpstr>PowerPoint Presentation</vt:lpstr>
      <vt:lpstr>PowerPoint Presentation</vt:lpstr>
      <vt:lpstr>Social Media</vt:lpstr>
      <vt:lpstr>July 20, 1969</vt:lpstr>
      <vt:lpstr>Social Media and Children</vt:lpstr>
      <vt:lpstr>The darker side of Social Media</vt:lpstr>
      <vt:lpstr>Let’s talk about that…</vt:lpstr>
      <vt:lpstr>What about this?</vt:lpstr>
      <vt:lpstr>Let’s talk about that too.</vt:lpstr>
      <vt:lpstr>Set healthy habits and boundaries</vt:lpstr>
      <vt:lpstr>Warning signs for sextortion or bullying?</vt:lpstr>
      <vt:lpstr>What if you know something is wrong?</vt:lpstr>
      <vt:lpstr>And now, a warning to you:</vt:lpstr>
      <vt:lpstr>Parental Controls for Android</vt:lpstr>
      <vt:lpstr>Parental Controls for iPhone</vt:lpstr>
      <vt:lpstr>Other ideas?</vt:lpstr>
      <vt:lpstr>Remember, kids are smart.</vt:lpstr>
      <vt:lpstr>Our recommendation?</vt:lpstr>
      <vt:lpstr>Recap</vt:lpstr>
      <vt:lpstr>Scared of Technology?</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Crimes Against Children</dc:title>
  <dc:creator>Computer South</dc:creator>
  <cp:lastModifiedBy>Humphries, David</cp:lastModifiedBy>
  <cp:revision>61</cp:revision>
  <dcterms:modified xsi:type="dcterms:W3CDTF">2025-08-14T13:48:52Z</dcterms:modified>
</cp:coreProperties>
</file>