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58" r:id="rId4"/>
    <p:sldId id="259" r:id="rId5"/>
    <p:sldId id="260" r:id="rId6"/>
    <p:sldId id="261" r:id="rId7"/>
    <p:sldId id="265" r:id="rId8"/>
    <p:sldId id="262" r:id="rId9"/>
    <p:sldId id="267" r:id="rId10"/>
    <p:sldId id="266" r:id="rId11"/>
    <p:sldId id="268" r:id="rId12"/>
    <p:sldId id="269" r:id="rId13"/>
    <p:sldId id="270" r:id="rId14"/>
    <p:sldId id="271" r:id="rId15"/>
    <p:sldId id="272" r:id="rId16"/>
    <p:sldId id="273" r:id="rId17"/>
    <p:sldId id="274" r:id="rId18"/>
    <p:sldId id="275" r:id="rId19"/>
    <p:sldId id="276" r:id="rId20"/>
    <p:sldId id="279" r:id="rId21"/>
    <p:sldId id="277" r:id="rId22"/>
    <p:sldId id="278" r:id="rId23"/>
    <p:sldId id="280" r:id="rId24"/>
    <p:sldId id="281" r:id="rId25"/>
    <p:sldId id="282" r:id="rId26"/>
    <p:sldId id="283" r:id="rId27"/>
    <p:sldId id="284" r:id="rId28"/>
    <p:sldId id="285" r:id="rId29"/>
    <p:sldId id="287" r:id="rId30"/>
    <p:sldId id="292" r:id="rId31"/>
    <p:sldId id="293" r:id="rId32"/>
    <p:sldId id="294" r:id="rId33"/>
    <p:sldId id="291"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AE4F0-F4DA-9B8B-72C4-4CBB8485E39C}" v="357" dt="2023-06-16T14:45:16.941"/>
    <p1510:client id="{3932A9FA-E473-FCD0-74DB-31D5BB816834}" v="151" dt="2023-05-26T17:17:44.311"/>
    <p1510:client id="{52E17262-F2F3-932F-AB0E-047EA79335CA}" v="80" dt="2023-06-05T16:37:58.469"/>
    <p1510:client id="{66E4B5E6-F912-3783-A70B-56D2BDF1D760}" v="53" dt="2023-06-19T14:28:35.683"/>
    <p1510:client id="{78E90CCE-359E-D90C-6C53-5B07CAF98083}" v="476" dt="2023-06-01T02:34:50.936"/>
    <p1510:client id="{F3657D35-CC90-4521-246C-7873863F6312}" v="322" dt="2023-06-19T04:00:29.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E73B-4D32-2844-8A1B-BD35B97CAB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2E4AE3-49A1-5647-96E9-32734336A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BCC18C-D744-AC4E-9452-68D8E4497FF5}"/>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5" name="Footer Placeholder 4">
            <a:extLst>
              <a:ext uri="{FF2B5EF4-FFF2-40B4-BE49-F238E27FC236}">
                <a16:creationId xmlns:a16="http://schemas.microsoft.com/office/drawing/2014/main" id="{D7D1956B-5580-124D-97F1-0EBA93928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F2AB8-B0A5-6442-8488-7B71AD4CA6C2}"/>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3612034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137F-FF47-E644-95FA-050045D3F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2F450-CC20-3E43-A7D1-C1D6F7D9FF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60C93-CED7-0E43-9B7A-6825655D4D58}"/>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5" name="Footer Placeholder 4">
            <a:extLst>
              <a:ext uri="{FF2B5EF4-FFF2-40B4-BE49-F238E27FC236}">
                <a16:creationId xmlns:a16="http://schemas.microsoft.com/office/drawing/2014/main" id="{1B37A103-C0E1-154F-9E8C-177F3CDC0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BB8DA-CB5C-3543-B7B1-C748ED5293FC}"/>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270061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B31A-59A3-A84F-B49B-458AE2EF6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DC31B-01C9-0E4F-8BD8-4D01D9C10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01A0B-4112-0C45-AAC8-F8CBE1334DFC}"/>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5" name="Footer Placeholder 4">
            <a:extLst>
              <a:ext uri="{FF2B5EF4-FFF2-40B4-BE49-F238E27FC236}">
                <a16:creationId xmlns:a16="http://schemas.microsoft.com/office/drawing/2014/main" id="{7D357EB7-4304-234E-877E-00460B380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87FE5-65D8-CA4C-9EA4-567A2BAEA56A}"/>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1800113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B6E9-F890-F64B-868D-14BF8D701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A447B-5133-844D-A0B4-669A2F448A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2D091F-58C9-2946-B89A-545B381D9E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5A801D-331D-4243-8AB7-4C69DA6F430C}"/>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6" name="Footer Placeholder 5">
            <a:extLst>
              <a:ext uri="{FF2B5EF4-FFF2-40B4-BE49-F238E27FC236}">
                <a16:creationId xmlns:a16="http://schemas.microsoft.com/office/drawing/2014/main" id="{693C7177-DFD7-9F41-913C-8E65A1EA9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51B58-3247-AD4A-AFAF-D1613F358111}"/>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326063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4729-ABFB-7F4F-8969-438558BF8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133937-CA8F-D24B-91FD-52FD1A7B4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2CE541-BDB5-1744-B2E5-02EC371B22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C83AA-DDB5-BF4F-BBD8-60CF8203B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CD754-1A47-BA41-A4B9-810545F05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676D8-BC46-B24D-968B-340980396A3D}"/>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8" name="Footer Placeholder 7">
            <a:extLst>
              <a:ext uri="{FF2B5EF4-FFF2-40B4-BE49-F238E27FC236}">
                <a16:creationId xmlns:a16="http://schemas.microsoft.com/office/drawing/2014/main" id="{F41BF450-7392-114B-8005-B61A557B7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807032-F94E-DA45-8A0D-9FA3C5948151}"/>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77007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0060-E162-CD4F-B83A-63DBDC7ABC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1D9A72-FE30-D841-8ABB-6B86572C1379}"/>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4" name="Footer Placeholder 3">
            <a:extLst>
              <a:ext uri="{FF2B5EF4-FFF2-40B4-BE49-F238E27FC236}">
                <a16:creationId xmlns:a16="http://schemas.microsoft.com/office/drawing/2014/main" id="{9D42CA52-3BC8-034F-AED8-87E4458702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F0A907-5043-0F4F-A15C-33903F9662DB}"/>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4132297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F8898-8C54-7844-9B5E-4C8680B882E6}"/>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3" name="Footer Placeholder 2">
            <a:extLst>
              <a:ext uri="{FF2B5EF4-FFF2-40B4-BE49-F238E27FC236}">
                <a16:creationId xmlns:a16="http://schemas.microsoft.com/office/drawing/2014/main" id="{C46067A5-6477-8043-A7B4-6A62B12D26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533D45-02F3-7E43-AA45-2AF6C92D12BB}"/>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3020076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39BA-4F81-B14C-8024-995BBE45C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6F986D-5AA7-A042-9FB8-C58459176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E43B3F-5221-9F46-9C6A-72DAA8E68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087944-E926-CE49-96F7-5ABBABF08D17}"/>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6" name="Footer Placeholder 5">
            <a:extLst>
              <a:ext uri="{FF2B5EF4-FFF2-40B4-BE49-F238E27FC236}">
                <a16:creationId xmlns:a16="http://schemas.microsoft.com/office/drawing/2014/main" id="{0F539EE8-0AB9-B342-9188-A2652187B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99EBF-6C76-2740-B887-CEDE2ACC74FB}"/>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173613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1DD5-6EBF-A44A-A4B8-1563CB8BB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5F500B-9646-B145-A731-513A65F82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62424-996A-3F4E-8AED-D8DEFEE5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2EEDE6-B642-E241-85D9-0E91836ACBC6}"/>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6" name="Footer Placeholder 5">
            <a:extLst>
              <a:ext uri="{FF2B5EF4-FFF2-40B4-BE49-F238E27FC236}">
                <a16:creationId xmlns:a16="http://schemas.microsoft.com/office/drawing/2014/main" id="{BF074B0F-3C4E-2940-B215-9A45B8A90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AC46B-A1D7-B346-9FB5-A6920B05150D}"/>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3596807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A497-1710-5144-A928-C3489B66C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619248-07F2-2940-B2D2-9E26706075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0C7B3-EFC9-524B-AB09-2B6D29421706}"/>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5" name="Footer Placeholder 4">
            <a:extLst>
              <a:ext uri="{FF2B5EF4-FFF2-40B4-BE49-F238E27FC236}">
                <a16:creationId xmlns:a16="http://schemas.microsoft.com/office/drawing/2014/main" id="{84A922C6-17FA-404F-B2ED-3633E134B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F86CF-BC92-0540-996D-D98DD6D19F6E}"/>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3239565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AE3AD-C700-3940-B571-3FEB77E566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B4194-8B23-E146-85E4-111E7117C3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1E34A-3443-8B40-89AD-DEBC318220B1}"/>
              </a:ext>
            </a:extLst>
          </p:cNvPr>
          <p:cNvSpPr>
            <a:spLocks noGrp="1"/>
          </p:cNvSpPr>
          <p:nvPr>
            <p:ph type="dt" sz="half" idx="10"/>
          </p:nvPr>
        </p:nvSpPr>
        <p:spPr/>
        <p:txBody>
          <a:bodyPr/>
          <a:lstStyle/>
          <a:p>
            <a:fld id="{127F9C15-0F5C-E248-A86B-A1E65745C641}" type="datetimeFigureOut">
              <a:rPr lang="en-US" smtClean="0"/>
              <a:t>8/9/2023</a:t>
            </a:fld>
            <a:endParaRPr lang="en-US"/>
          </a:p>
        </p:txBody>
      </p:sp>
      <p:sp>
        <p:nvSpPr>
          <p:cNvPr id="5" name="Footer Placeholder 4">
            <a:extLst>
              <a:ext uri="{FF2B5EF4-FFF2-40B4-BE49-F238E27FC236}">
                <a16:creationId xmlns:a16="http://schemas.microsoft.com/office/drawing/2014/main" id="{BBD065C4-A278-7F4C-BC8B-98D2006FF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26282-69C7-AB4A-B894-D93245E0F8E4}"/>
              </a:ext>
            </a:extLst>
          </p:cNvPr>
          <p:cNvSpPr>
            <a:spLocks noGrp="1"/>
          </p:cNvSpPr>
          <p:nvPr>
            <p:ph type="sldNum" sz="quarter" idx="12"/>
          </p:nvPr>
        </p:nvSpPr>
        <p:spPr/>
        <p:txBody>
          <a:bodyPr/>
          <a:lstStyle/>
          <a:p>
            <a:fld id="{ACE22E86-F834-9B44-8B6E-33B56A9FF089}" type="slidenum">
              <a:rPr lang="en-US" smtClean="0"/>
              <a:t>‹#›</a:t>
            </a:fld>
            <a:endParaRPr lang="en-US"/>
          </a:p>
        </p:txBody>
      </p:sp>
    </p:spTree>
    <p:extLst>
      <p:ext uri="{BB962C8B-B14F-4D97-AF65-F5344CB8AC3E}">
        <p14:creationId xmlns:p14="http://schemas.microsoft.com/office/powerpoint/2010/main" val="262086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178D4-5893-464F-8B17-F4903E1EF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62B4E-7CB0-BC41-9B42-7E287D13C7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9CD8C-9BB1-E046-B6B0-65228AF88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F9C15-0F5C-E248-A86B-A1E65745C641}" type="datetimeFigureOut">
              <a:rPr lang="en-US" smtClean="0"/>
              <a:t>8/9/2023</a:t>
            </a:fld>
            <a:endParaRPr lang="en-US"/>
          </a:p>
        </p:txBody>
      </p:sp>
      <p:sp>
        <p:nvSpPr>
          <p:cNvPr id="5" name="Footer Placeholder 4">
            <a:extLst>
              <a:ext uri="{FF2B5EF4-FFF2-40B4-BE49-F238E27FC236}">
                <a16:creationId xmlns:a16="http://schemas.microsoft.com/office/drawing/2014/main" id="{34C9AB0D-168B-0548-8533-5900AE614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FF5CC-7F9A-E445-992A-6269914F2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22E86-F834-9B44-8B6E-33B56A9FF089}" type="slidenum">
              <a:rPr lang="en-US" smtClean="0"/>
              <a:t>‹#›</a:t>
            </a:fld>
            <a:endParaRPr lang="en-US"/>
          </a:p>
        </p:txBody>
      </p:sp>
    </p:spTree>
    <p:extLst>
      <p:ext uri="{BB962C8B-B14F-4D97-AF65-F5344CB8AC3E}">
        <p14:creationId xmlns:p14="http://schemas.microsoft.com/office/powerpoint/2010/main" val="1674906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hyperlink" Target="https://www.dfinow.org/" TargetMode="External"/><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8" Type="http://schemas.openxmlformats.org/officeDocument/2006/relationships/hyperlink" Target="https://www.dhs.gov/national-threat-evaluation-and-reporting-program" TargetMode="External"/><Relationship Id="rId3" Type="http://schemas.openxmlformats.org/officeDocument/2006/relationships/image" Target="../media/image2.emf"/><Relationship Id="rId7" Type="http://schemas.openxmlformats.org/officeDocument/2006/relationships/hyperlink" Target="https://www.nctsn.org/" TargetMode="External"/><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hyperlink" Target="https://traumaawareschools.org/" TargetMode="External"/><Relationship Id="rId5" Type="http://schemas.openxmlformats.org/officeDocument/2006/relationships/image" Target="../media/image4.emf"/><Relationship Id="rId10" Type="http://schemas.openxmlformats.org/officeDocument/2006/relationships/hyperlink" Target="https://opi.mt.gov/Educators/Teaching-Learning/Teacher-Learning-Hub" TargetMode="External"/><Relationship Id="rId4" Type="http://schemas.openxmlformats.org/officeDocument/2006/relationships/image" Target="../media/image3.emf"/><Relationship Id="rId9" Type="http://schemas.openxmlformats.org/officeDocument/2006/relationships/hyperlink" Target="https://www.nabit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rems.ed.gov/EOPASSIST/EOPASSIST.aspx" TargetMode="External"/><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hyperlink" Target="https://learninghub.mrooms.net/?" TargetMode="Externa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p:txBody>
          <a:bodyPr/>
          <a:lstStyle/>
          <a:p>
            <a:r>
              <a:rPr lang="en-US">
                <a:solidFill>
                  <a:schemeClr val="bg1"/>
                </a:solidFill>
                <a:latin typeface="Arial"/>
                <a:cs typeface="Arial"/>
              </a:rPr>
              <a:t>Montana Safe Schools Center </a:t>
            </a:r>
            <a:endParaRPr lang="en-US">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p:txBody>
          <a:bodyPr vert="horz" lIns="91440" tIns="45720" rIns="91440" bIns="45720" rtlCol="0" anchor="t">
            <a:normAutofit/>
          </a:bodyPr>
          <a:lstStyle/>
          <a:p>
            <a:r>
              <a:rPr lang="en-US" dirty="0">
                <a:solidFill>
                  <a:schemeClr val="bg1">
                    <a:lumMod val="75000"/>
                  </a:schemeClr>
                </a:solidFill>
                <a:latin typeface="Arial"/>
                <a:cs typeface="Arial"/>
              </a:rPr>
              <a:t>Transitioning to the importance of having an EOP and Threat Assessment</a:t>
            </a:r>
          </a:p>
          <a:p>
            <a:r>
              <a:rPr lang="en-US" dirty="0">
                <a:solidFill>
                  <a:schemeClr val="bg1">
                    <a:lumMod val="75000"/>
                  </a:schemeClr>
                </a:solidFill>
                <a:latin typeface="Arial"/>
                <a:cs typeface="Arial"/>
              </a:rPr>
              <a:t>Presented by Tina Eblen</a:t>
            </a:r>
            <a:endParaRPr lang="en-US"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23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180491" y="1114757"/>
            <a:ext cx="9048225" cy="5271976"/>
          </a:xfrm>
        </p:spPr>
        <p:txBody>
          <a:bodyPr vert="horz" lIns="91440" tIns="45720" rIns="91440" bIns="45720" rtlCol="0" anchor="t">
            <a:normAutofit fontScale="62500" lnSpcReduction="20000"/>
          </a:bodyPr>
          <a:lstStyle/>
          <a:p>
            <a:endParaRPr lang="en-US" sz="1800" dirty="0">
              <a:solidFill>
                <a:schemeClr val="bg1">
                  <a:lumMod val="85000"/>
                </a:schemeClr>
              </a:solidFill>
              <a:latin typeface="Arial"/>
              <a:cs typeface="Arial"/>
            </a:endParaRPr>
          </a:p>
          <a:p>
            <a:pPr algn="l">
              <a:buFont typeface="Arial"/>
              <a:buChar char="•"/>
            </a:pPr>
            <a:r>
              <a:rPr lang="en-US" sz="4500" dirty="0">
                <a:solidFill>
                  <a:schemeClr val="bg1">
                    <a:lumMod val="85000"/>
                  </a:schemeClr>
                </a:solidFill>
                <a:ea typeface="+mn-lt"/>
                <a:cs typeface="+mn-lt"/>
              </a:rPr>
              <a:t>A  threat assessment team must be </a:t>
            </a:r>
            <a:r>
              <a:rPr lang="en-US" sz="4500" b="1" dirty="0">
                <a:solidFill>
                  <a:schemeClr val="bg1">
                    <a:lumMod val="85000"/>
                  </a:schemeClr>
                </a:solidFill>
                <a:ea typeface="+mn-lt"/>
                <a:cs typeface="+mn-lt"/>
              </a:rPr>
              <a:t>creative, flexible, multi-disciplinary,</a:t>
            </a:r>
            <a:r>
              <a:rPr lang="en-US" sz="4500" dirty="0">
                <a:solidFill>
                  <a:schemeClr val="bg1">
                    <a:lumMod val="85000"/>
                  </a:schemeClr>
                </a:solidFill>
                <a:ea typeface="+mn-lt"/>
                <a:cs typeface="+mn-lt"/>
              </a:rPr>
              <a:t> and </a:t>
            </a:r>
            <a:r>
              <a:rPr lang="en-US" sz="4500" b="1" dirty="0">
                <a:solidFill>
                  <a:schemeClr val="bg1">
                    <a:lumMod val="85000"/>
                  </a:schemeClr>
                </a:solidFill>
                <a:ea typeface="+mn-lt"/>
                <a:cs typeface="+mn-lt"/>
              </a:rPr>
              <a:t>consultative in nature.</a:t>
            </a:r>
          </a:p>
          <a:p>
            <a:pPr algn="l"/>
            <a:endParaRPr lang="en-US" sz="4500" dirty="0">
              <a:solidFill>
                <a:schemeClr val="bg1">
                  <a:lumMod val="85000"/>
                </a:schemeClr>
              </a:solidFill>
              <a:ea typeface="+mn-lt"/>
              <a:cs typeface="+mn-lt"/>
            </a:endParaRPr>
          </a:p>
          <a:p>
            <a:pPr lvl="1" algn="l">
              <a:buFont typeface="Arial"/>
              <a:buChar char="•"/>
            </a:pPr>
            <a:r>
              <a:rPr lang="en-US" sz="4500" dirty="0">
                <a:solidFill>
                  <a:schemeClr val="bg1">
                    <a:lumMod val="85000"/>
                  </a:schemeClr>
                </a:solidFill>
                <a:ea typeface="+mn-lt"/>
                <a:cs typeface="+mn-lt"/>
              </a:rPr>
              <a:t>School/district leaders (administrator, superintendent)</a:t>
            </a:r>
            <a:endParaRPr lang="en-US" sz="4500" dirty="0">
              <a:solidFill>
                <a:schemeClr val="bg1">
                  <a:lumMod val="85000"/>
                </a:schemeClr>
              </a:solidFill>
              <a:cs typeface="Calibri"/>
            </a:endParaRPr>
          </a:p>
          <a:p>
            <a:pPr lvl="1" algn="l">
              <a:buFont typeface="Arial"/>
              <a:buChar char="•"/>
            </a:pPr>
            <a:r>
              <a:rPr lang="en-US" sz="4500" dirty="0">
                <a:solidFill>
                  <a:schemeClr val="bg1">
                    <a:lumMod val="85000"/>
                  </a:schemeClr>
                </a:solidFill>
                <a:ea typeface="+mn-lt"/>
                <a:cs typeface="+mn-lt"/>
              </a:rPr>
              <a:t>Specialists (school counselor, school psychologist)</a:t>
            </a:r>
            <a:endParaRPr lang="en-US" sz="4500" dirty="0">
              <a:solidFill>
                <a:schemeClr val="bg1">
                  <a:lumMod val="85000"/>
                </a:schemeClr>
              </a:solidFill>
              <a:cs typeface="Calibri"/>
            </a:endParaRPr>
          </a:p>
          <a:p>
            <a:pPr lvl="1" algn="l">
              <a:buFont typeface="Arial"/>
              <a:buChar char="•"/>
            </a:pPr>
            <a:r>
              <a:rPr lang="en-US" sz="4500" dirty="0">
                <a:solidFill>
                  <a:schemeClr val="bg1">
                    <a:lumMod val="85000"/>
                  </a:schemeClr>
                </a:solidFill>
                <a:ea typeface="+mn-lt"/>
                <a:cs typeface="+mn-lt"/>
              </a:rPr>
              <a:t>School Nurse, or similar</a:t>
            </a:r>
            <a:endParaRPr lang="en-US" sz="4500" dirty="0">
              <a:solidFill>
                <a:schemeClr val="bg1">
                  <a:lumMod val="85000"/>
                </a:schemeClr>
              </a:solidFill>
              <a:cs typeface="Calibri"/>
            </a:endParaRPr>
          </a:p>
          <a:p>
            <a:pPr lvl="1" algn="l">
              <a:buFont typeface="Arial"/>
              <a:buChar char="•"/>
            </a:pPr>
            <a:r>
              <a:rPr lang="en-US" sz="4500" dirty="0">
                <a:solidFill>
                  <a:schemeClr val="bg1">
                    <a:lumMod val="85000"/>
                  </a:schemeClr>
                </a:solidFill>
                <a:ea typeface="+mn-lt"/>
                <a:cs typeface="+mn-lt"/>
              </a:rPr>
              <a:t>School Resource Officer, or similar</a:t>
            </a:r>
          </a:p>
          <a:p>
            <a:pPr lvl="1" algn="l"/>
            <a:endParaRPr lang="en-US" sz="4500" dirty="0">
              <a:solidFill>
                <a:schemeClr val="bg1">
                  <a:lumMod val="85000"/>
                </a:schemeClr>
              </a:solidFill>
              <a:ea typeface="+mn-lt"/>
              <a:cs typeface="+mn-lt"/>
            </a:endParaRPr>
          </a:p>
          <a:p>
            <a:pPr algn="l">
              <a:buFont typeface="Arial"/>
              <a:buChar char="•"/>
            </a:pPr>
            <a:r>
              <a:rPr lang="en-US" sz="4500" dirty="0">
                <a:solidFill>
                  <a:schemeClr val="bg1">
                    <a:lumMod val="85000"/>
                  </a:schemeClr>
                </a:solidFill>
                <a:ea typeface="+mn-lt"/>
                <a:cs typeface="+mn-lt"/>
              </a:rPr>
              <a:t>*Consider a multi-district team, particularly in smaller    communities!</a:t>
            </a:r>
            <a:endParaRPr lang="en-US" sz="4500" dirty="0">
              <a:solidFill>
                <a:schemeClr val="bg1">
                  <a:lumMod val="85000"/>
                </a:schemeClr>
              </a:solidFill>
              <a:ea typeface="+mn-lt"/>
              <a:cs typeface="Calibri" panose="020F0502020204030204"/>
            </a:endParaRPr>
          </a:p>
          <a:p>
            <a:pPr lvl="2" algn="l"/>
            <a:br>
              <a:rPr lang="en-US" dirty="0"/>
            </a:br>
            <a:r>
              <a:rPr lang="en-US" sz="1200" spc="600" dirty="0">
                <a:solidFill>
                  <a:srgbClr val="434343"/>
                </a:solidFill>
                <a:ea typeface="+mn-lt"/>
                <a:cs typeface="+mn-lt"/>
              </a:rPr>
              <a:t>r</a:t>
            </a:r>
            <a:endParaRPr lang="en-US" dirty="0">
              <a:cs typeface="Calibri"/>
            </a:endParaRPr>
          </a:p>
          <a:p>
            <a:br>
              <a:rPr lang="en-US" dirty="0"/>
            </a:br>
            <a:endParaRPr lang="en-US" dirty="0"/>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100642" y="930"/>
            <a:ext cx="7936302" cy="1079260"/>
          </a:xfrm>
        </p:spPr>
        <p:txBody>
          <a:bodyPr>
            <a:normAutofit/>
          </a:bodyPr>
          <a:lstStyle/>
          <a:p>
            <a:r>
              <a:rPr lang="en-US" dirty="0">
                <a:solidFill>
                  <a:schemeClr val="bg1">
                    <a:lumMod val="95000"/>
                  </a:schemeClr>
                </a:solidFill>
                <a:cs typeface="Calibri Light"/>
              </a:rPr>
              <a:t>Threat Assessment Team</a:t>
            </a:r>
            <a:endParaRPr lang="en-US" dirty="0">
              <a:solidFill>
                <a:schemeClr val="bg1">
                  <a:lumMod val="95000"/>
                </a:schemeClr>
              </a:solidFill>
            </a:endParaRPr>
          </a:p>
        </p:txBody>
      </p:sp>
      <p:sp>
        <p:nvSpPr>
          <p:cNvPr id="2" name="TextBox 1">
            <a:extLst>
              <a:ext uri="{FF2B5EF4-FFF2-40B4-BE49-F238E27FC236}">
                <a16:creationId xmlns:a16="http://schemas.microsoft.com/office/drawing/2014/main" id="{270DE0AF-BF32-438C-B8D4-3DF97E87DD65}"/>
              </a:ext>
            </a:extLst>
          </p:cNvPr>
          <p:cNvSpPr txBox="1"/>
          <p:nvPr/>
        </p:nvSpPr>
        <p:spPr>
          <a:xfrm>
            <a:off x="5711483" y="5540701"/>
            <a:ext cx="6480516" cy="707886"/>
          </a:xfrm>
          <a:prstGeom prst="rect">
            <a:avLst/>
          </a:prstGeom>
          <a:noFill/>
        </p:spPr>
        <p:txBody>
          <a:bodyPr wrap="square" rtlCol="0">
            <a:spAutoFit/>
          </a:bodyPr>
          <a:lstStyle/>
          <a:p>
            <a:r>
              <a:rPr lang="en-US" sz="4000" dirty="0">
                <a:solidFill>
                  <a:srgbClr val="92D050"/>
                </a:solidFill>
                <a:latin typeface="Haettenschweiler" panose="020B0706040902060204" pitchFamily="34" charset="0"/>
              </a:rPr>
              <a:t>Who would be part of your team?</a:t>
            </a:r>
          </a:p>
        </p:txBody>
      </p:sp>
    </p:spTree>
    <p:extLst>
      <p:ext uri="{BB962C8B-B14F-4D97-AF65-F5344CB8AC3E}">
        <p14:creationId xmlns:p14="http://schemas.microsoft.com/office/powerpoint/2010/main" val="28889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846717" y="1114756"/>
            <a:ext cx="8554529" cy="5652665"/>
          </a:xfrm>
        </p:spPr>
        <p:txBody>
          <a:bodyPr vert="horz" lIns="91440" tIns="45720" rIns="91440" bIns="45720" rtlCol="0" anchor="t">
            <a:normAutofit/>
          </a:bodyPr>
          <a:lstStyle/>
          <a:p>
            <a:pPr algn="l"/>
            <a:r>
              <a:rPr lang="en-US" sz="2000" dirty="0">
                <a:solidFill>
                  <a:schemeClr val="bg1">
                    <a:lumMod val="85000"/>
                  </a:schemeClr>
                </a:solidFill>
                <a:ea typeface="+mn-lt"/>
                <a:cs typeface="+mn-lt"/>
              </a:rPr>
              <a:t>Privacy - </a:t>
            </a:r>
            <a:endParaRPr lang="en-US" sz="2000" dirty="0">
              <a:solidFill>
                <a:schemeClr val="bg1">
                  <a:lumMod val="85000"/>
                </a:schemeClr>
              </a:solidFill>
              <a:cs typeface="Calibri"/>
            </a:endParaRPr>
          </a:p>
          <a:p>
            <a:pPr marL="285750" indent="-285750" algn="l">
              <a:buFont typeface="Arial"/>
              <a:buChar char="•"/>
            </a:pPr>
            <a:r>
              <a:rPr lang="en-US" sz="2000" dirty="0">
                <a:solidFill>
                  <a:schemeClr val="bg1">
                    <a:lumMod val="85000"/>
                  </a:schemeClr>
                </a:solidFill>
                <a:ea typeface="+mn-lt"/>
                <a:cs typeface="+mn-lt"/>
              </a:rPr>
              <a:t>From a legal perspective</a:t>
            </a:r>
            <a:endParaRPr lang="en-US" sz="2000" dirty="0">
              <a:solidFill>
                <a:schemeClr val="bg1">
                  <a:lumMod val="85000"/>
                </a:schemeClr>
              </a:solidFill>
              <a:cs typeface="Calibri"/>
            </a:endParaRPr>
          </a:p>
          <a:p>
            <a:pPr marL="285750" indent="-285750" algn="l">
              <a:buFont typeface="Arial"/>
              <a:buChar char="•"/>
            </a:pPr>
            <a:r>
              <a:rPr lang="en-US" sz="2000" dirty="0">
                <a:solidFill>
                  <a:schemeClr val="bg1">
                    <a:lumMod val="85000"/>
                  </a:schemeClr>
                </a:solidFill>
                <a:ea typeface="+mn-lt"/>
                <a:cs typeface="+mn-lt"/>
              </a:rPr>
              <a:t>Build confidentiality into the process for the reporting parties and subject of interest</a:t>
            </a:r>
            <a:endParaRPr lang="en-US" sz="2000" dirty="0">
              <a:solidFill>
                <a:schemeClr val="bg1">
                  <a:lumMod val="85000"/>
                </a:schemeClr>
              </a:solidFill>
              <a:cs typeface="Calibri"/>
            </a:endParaRPr>
          </a:p>
          <a:p>
            <a:pPr algn="l"/>
            <a:r>
              <a:rPr lang="en-US" sz="2000" dirty="0">
                <a:solidFill>
                  <a:schemeClr val="bg1">
                    <a:lumMod val="85000"/>
                  </a:schemeClr>
                </a:solidFill>
                <a:ea typeface="+mn-lt"/>
                <a:cs typeface="+mn-lt"/>
              </a:rPr>
              <a:t>Civil Rights - </a:t>
            </a:r>
            <a:endParaRPr lang="en-US" sz="2000" dirty="0">
              <a:solidFill>
                <a:schemeClr val="bg1">
                  <a:lumMod val="85000"/>
                </a:schemeClr>
              </a:solidFill>
              <a:cs typeface="Calibri"/>
            </a:endParaRPr>
          </a:p>
          <a:p>
            <a:pPr marL="285750" indent="-285750" algn="l">
              <a:buFont typeface="Arial"/>
              <a:buChar char="•"/>
            </a:pPr>
            <a:r>
              <a:rPr lang="en-US" sz="2000" dirty="0">
                <a:solidFill>
                  <a:schemeClr val="bg1">
                    <a:lumMod val="85000"/>
                  </a:schemeClr>
                </a:solidFill>
                <a:ea typeface="+mn-lt"/>
                <a:cs typeface="+mn-lt"/>
              </a:rPr>
              <a:t>Issue of civil rights is critical → No demographic profile of a targeted violence offender</a:t>
            </a:r>
            <a:endParaRPr lang="en-US" sz="2000" dirty="0">
              <a:solidFill>
                <a:schemeClr val="bg1">
                  <a:lumMod val="85000"/>
                </a:schemeClr>
              </a:solidFill>
              <a:cs typeface="Calibri"/>
            </a:endParaRPr>
          </a:p>
          <a:p>
            <a:pPr marL="285750" indent="-285750" algn="l">
              <a:buFont typeface="Arial"/>
              <a:buChar char="•"/>
            </a:pPr>
            <a:r>
              <a:rPr lang="en-US" sz="2000" dirty="0">
                <a:solidFill>
                  <a:schemeClr val="bg1">
                    <a:lumMod val="85000"/>
                  </a:schemeClr>
                </a:solidFill>
                <a:ea typeface="+mn-lt"/>
                <a:cs typeface="+mn-lt"/>
              </a:rPr>
              <a:t>Objective assessment of threat-enhancing and mitigating circumstances is key </a:t>
            </a:r>
            <a:endParaRPr lang="en-US" sz="2000" dirty="0">
              <a:solidFill>
                <a:schemeClr val="bg1">
                  <a:lumMod val="85000"/>
                </a:schemeClr>
              </a:solidFill>
              <a:cs typeface="Calibri"/>
            </a:endParaRPr>
          </a:p>
          <a:p>
            <a:pPr algn="l"/>
            <a:r>
              <a:rPr lang="en-US" sz="2000" dirty="0">
                <a:solidFill>
                  <a:schemeClr val="bg1">
                    <a:lumMod val="85000"/>
                  </a:schemeClr>
                </a:solidFill>
                <a:ea typeface="+mn-lt"/>
                <a:cs typeface="+mn-lt"/>
              </a:rPr>
              <a:t>Civil Liberties - </a:t>
            </a:r>
            <a:endParaRPr lang="en-US" sz="2000" dirty="0">
              <a:solidFill>
                <a:schemeClr val="bg1">
                  <a:lumMod val="85000"/>
                </a:schemeClr>
              </a:solidFill>
              <a:cs typeface="Calibri"/>
            </a:endParaRPr>
          </a:p>
          <a:p>
            <a:pPr marL="285750" indent="-285750" algn="l">
              <a:buFont typeface="Arial"/>
              <a:buChar char="•"/>
            </a:pPr>
            <a:r>
              <a:rPr lang="en-US" sz="2000" dirty="0">
                <a:solidFill>
                  <a:schemeClr val="bg1">
                    <a:lumMod val="85000"/>
                  </a:schemeClr>
                </a:solidFill>
                <a:ea typeface="+mn-lt"/>
                <a:cs typeface="+mn-lt"/>
              </a:rPr>
              <a:t>Refers to fundamental individual rights and limitations on the power of the government to restrain or dictate the actions of individuals</a:t>
            </a:r>
            <a:endParaRPr lang="en-US" sz="2000" dirty="0">
              <a:solidFill>
                <a:schemeClr val="bg1">
                  <a:lumMod val="85000"/>
                </a:schemeClr>
              </a:solidFill>
              <a:cs typeface="Calibri"/>
            </a:endParaRPr>
          </a:p>
          <a:p>
            <a:pPr marL="285750" indent="-285750" algn="l">
              <a:buFont typeface="Arial"/>
              <a:buChar char="•"/>
            </a:pPr>
            <a:r>
              <a:rPr lang="en-US" sz="2000" dirty="0">
                <a:solidFill>
                  <a:schemeClr val="bg1">
                    <a:lumMod val="85000"/>
                  </a:schemeClr>
                </a:solidFill>
                <a:ea typeface="+mn-lt"/>
                <a:cs typeface="+mn-lt"/>
              </a:rPr>
              <a:t>Offers protection to individuals from improper government action and arbitrary governmental interference</a:t>
            </a:r>
            <a:endParaRPr lang="en-US" sz="2000" dirty="0">
              <a:solidFill>
                <a:schemeClr val="bg1">
                  <a:lumMod val="85000"/>
                </a:schemeClr>
              </a:solidFill>
              <a:cs typeface="Calibri"/>
            </a:endParaRPr>
          </a:p>
          <a:p>
            <a:pPr algn="l"/>
            <a:br>
              <a:rPr lang="en-US" dirty="0"/>
            </a:br>
            <a:endParaRPr lang="en-US" dirty="0">
              <a:cs typeface="Calibri" panose="020F0502020204030204"/>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101569"/>
            <a:ext cx="6613585" cy="892356"/>
          </a:xfrm>
        </p:spPr>
        <p:txBody>
          <a:bodyPr>
            <a:normAutofit/>
          </a:bodyPr>
          <a:lstStyle/>
          <a:p>
            <a:r>
              <a:rPr lang="en-US" sz="5400" dirty="0">
                <a:solidFill>
                  <a:schemeClr val="bg1">
                    <a:lumMod val="95000"/>
                  </a:schemeClr>
                </a:solidFill>
                <a:ea typeface="+mj-lt"/>
                <a:cs typeface="+mj-lt"/>
              </a:rPr>
              <a:t>Identify Related Laws</a:t>
            </a:r>
            <a:endParaRPr lang="en-US" sz="5400" dirty="0">
              <a:solidFill>
                <a:schemeClr val="bg1">
                  <a:lumMod val="95000"/>
                </a:schemeClr>
              </a:solidFill>
            </a:endParaRPr>
          </a:p>
        </p:txBody>
      </p:sp>
    </p:spTree>
    <p:extLst>
      <p:ext uri="{BB962C8B-B14F-4D97-AF65-F5344CB8AC3E}">
        <p14:creationId xmlns:p14="http://schemas.microsoft.com/office/powerpoint/2010/main" val="175344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603586"/>
            <a:ext cx="9144000" cy="3654214"/>
          </a:xfrm>
        </p:spPr>
        <p:txBody>
          <a:bodyPr vert="horz" lIns="91440" tIns="45720" rIns="91440" bIns="45720" rtlCol="0" anchor="t">
            <a:normAutofit/>
          </a:bodyPr>
          <a:lstStyle/>
          <a:p>
            <a:pPr marL="285750" indent="-285750" algn="l">
              <a:buChar char="•"/>
            </a:pPr>
            <a:r>
              <a:rPr lang="en-US" dirty="0">
                <a:solidFill>
                  <a:schemeClr val="bg1">
                    <a:lumMod val="85000"/>
                  </a:schemeClr>
                </a:solidFill>
                <a:latin typeface="Calibri"/>
                <a:cs typeface="Calibri"/>
              </a:rPr>
              <a:t>Information</a:t>
            </a:r>
            <a:r>
              <a:rPr lang="en-US" dirty="0">
                <a:solidFill>
                  <a:schemeClr val="bg1">
                    <a:lumMod val="85000"/>
                  </a:schemeClr>
                </a:solidFill>
                <a:ea typeface="+mn-lt"/>
                <a:cs typeface="+mn-lt"/>
              </a:rPr>
              <a:t> sharing (FERPA, HIPAA, IDEA, PIIs)</a:t>
            </a:r>
            <a:endParaRPr lang="en-US" dirty="0">
              <a:solidFill>
                <a:schemeClr val="bg1">
                  <a:lumMod val="85000"/>
                </a:schemeClr>
              </a:solidFill>
              <a:latin typeface="Arial" panose="020B0604020202020204" pitchFamily="34" charset="0"/>
              <a:cs typeface="Arial" panose="020B0604020202020204" pitchFamily="34" charset="0"/>
            </a:endParaRPr>
          </a:p>
          <a:p>
            <a:pPr marL="285750" indent="-285750" algn="l">
              <a:buChar char="•"/>
            </a:pPr>
            <a:r>
              <a:rPr lang="en-US" dirty="0">
                <a:solidFill>
                  <a:schemeClr val="bg1">
                    <a:lumMod val="85000"/>
                  </a:schemeClr>
                </a:solidFill>
                <a:ea typeface="+mn-lt"/>
                <a:cs typeface="+mn-lt"/>
              </a:rPr>
              <a:t>Information-gathering process</a:t>
            </a:r>
            <a:endParaRPr lang="en-US" dirty="0">
              <a:solidFill>
                <a:schemeClr val="bg1">
                  <a:lumMod val="85000"/>
                </a:schemeClr>
              </a:solidFill>
              <a:cs typeface="Calibri"/>
            </a:endParaRPr>
          </a:p>
          <a:p>
            <a:pPr marL="285750" indent="-285750" algn="l">
              <a:buChar char="•"/>
            </a:pPr>
            <a:r>
              <a:rPr lang="en-US" dirty="0">
                <a:solidFill>
                  <a:schemeClr val="bg1">
                    <a:lumMod val="85000"/>
                  </a:schemeClr>
                </a:solidFill>
                <a:ea typeface="+mn-lt"/>
                <a:cs typeface="+mn-lt"/>
              </a:rPr>
              <a:t>Referral and data sources</a:t>
            </a:r>
            <a:endParaRPr lang="en-US" dirty="0">
              <a:solidFill>
                <a:schemeClr val="bg1">
                  <a:lumMod val="85000"/>
                </a:schemeClr>
              </a:solidFill>
              <a:cs typeface="Calibri"/>
            </a:endParaRPr>
          </a:p>
          <a:p>
            <a:pPr marL="285750" indent="-285750" algn="l">
              <a:buChar char="•"/>
            </a:pPr>
            <a:r>
              <a:rPr lang="en-US" dirty="0">
                <a:solidFill>
                  <a:schemeClr val="bg1">
                    <a:lumMod val="85000"/>
                  </a:schemeClr>
                </a:solidFill>
                <a:ea typeface="+mn-lt"/>
                <a:cs typeface="+mn-lt"/>
              </a:rPr>
              <a:t>Social media considerations</a:t>
            </a:r>
            <a:endParaRPr lang="en-US" dirty="0">
              <a:solidFill>
                <a:schemeClr val="bg1">
                  <a:lumMod val="85000"/>
                </a:schemeClr>
              </a:solidFill>
              <a:cs typeface="Calibri" panose="020F0502020204030204"/>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86264" y="115947"/>
            <a:ext cx="3738114" cy="1079261"/>
          </a:xfrm>
        </p:spPr>
        <p:txBody>
          <a:bodyPr/>
          <a:lstStyle/>
          <a:p>
            <a:r>
              <a:rPr lang="en-US" dirty="0">
                <a:solidFill>
                  <a:schemeClr val="bg1">
                    <a:lumMod val="95000"/>
                  </a:schemeClr>
                </a:solidFill>
                <a:cs typeface="Calibri Light"/>
              </a:rPr>
              <a:t>Investigate</a:t>
            </a:r>
          </a:p>
        </p:txBody>
      </p:sp>
    </p:spTree>
    <p:extLst>
      <p:ext uri="{BB962C8B-B14F-4D97-AF65-F5344CB8AC3E}">
        <p14:creationId xmlns:p14="http://schemas.microsoft.com/office/powerpoint/2010/main" val="188506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560454"/>
            <a:ext cx="9144000" cy="4286817"/>
          </a:xfrm>
        </p:spPr>
        <p:txBody>
          <a:bodyPr vert="horz" lIns="91440" tIns="45720" rIns="91440" bIns="45720" rtlCol="0" anchor="t">
            <a:normAutofit/>
          </a:bodyPr>
          <a:lstStyle/>
          <a:p>
            <a:pPr algn="l"/>
            <a:r>
              <a:rPr lang="en-US" dirty="0">
                <a:solidFill>
                  <a:schemeClr val="bg1">
                    <a:lumMod val="85000"/>
                  </a:schemeClr>
                </a:solidFill>
                <a:ea typeface="+mn-lt"/>
                <a:cs typeface="+mn-lt"/>
              </a:rPr>
              <a:t>Safety Emergency Disclosure:</a:t>
            </a:r>
            <a:endParaRPr lang="en-US" dirty="0">
              <a:solidFill>
                <a:schemeClr val="bg1">
                  <a:lumMod val="85000"/>
                </a:schemeClr>
              </a:solidFill>
              <a:cs typeface="Calibri"/>
            </a:endParaRPr>
          </a:p>
          <a:p>
            <a:pPr marL="285750" indent="-285750" algn="l">
              <a:buFont typeface="Arial"/>
              <a:buChar char="•"/>
            </a:pPr>
            <a:r>
              <a:rPr lang="en-US" dirty="0">
                <a:solidFill>
                  <a:schemeClr val="bg1">
                    <a:lumMod val="85000"/>
                  </a:schemeClr>
                </a:solidFill>
                <a:ea typeface="+mn-lt"/>
                <a:cs typeface="+mn-lt"/>
              </a:rPr>
              <a:t>Permits disclosures, without consent of the parent or student, to protect the health/safety of the student or others</a:t>
            </a:r>
            <a:endParaRPr lang="en-US" dirty="0">
              <a:solidFill>
                <a:schemeClr val="bg1">
                  <a:lumMod val="85000"/>
                </a:schemeClr>
              </a:solidFill>
              <a:cs typeface="Calibri"/>
            </a:endParaRPr>
          </a:p>
          <a:p>
            <a:pPr marL="285750" indent="-285750" algn="l">
              <a:buFont typeface="Arial"/>
              <a:buChar char="•"/>
            </a:pPr>
            <a:r>
              <a:rPr lang="en-US" dirty="0">
                <a:solidFill>
                  <a:schemeClr val="bg1">
                    <a:lumMod val="85000"/>
                  </a:schemeClr>
                </a:solidFill>
                <a:ea typeface="+mn-lt"/>
                <a:cs typeface="+mn-lt"/>
              </a:rPr>
              <a:t>Limited to the period of the emergency</a:t>
            </a:r>
            <a:endParaRPr lang="en-US" dirty="0">
              <a:solidFill>
                <a:schemeClr val="bg1">
                  <a:lumMod val="85000"/>
                </a:schemeClr>
              </a:solidFill>
              <a:cs typeface="Calibri"/>
            </a:endParaRPr>
          </a:p>
          <a:p>
            <a:pPr marL="285750" indent="-285750" algn="l">
              <a:buFont typeface="Arial"/>
              <a:buChar char="•"/>
            </a:pPr>
            <a:r>
              <a:rPr lang="en-US" dirty="0">
                <a:solidFill>
                  <a:schemeClr val="bg1">
                    <a:lumMod val="85000"/>
                  </a:schemeClr>
                </a:solidFill>
                <a:ea typeface="+mn-lt"/>
                <a:cs typeface="+mn-lt"/>
              </a:rPr>
              <a:t>Case-by-case basis</a:t>
            </a:r>
            <a:endParaRPr lang="en-US" dirty="0">
              <a:solidFill>
                <a:schemeClr val="bg1">
                  <a:lumMod val="85000"/>
                </a:schemeClr>
              </a:solidFill>
              <a:cs typeface="Calibri" panose="020F0502020204030204"/>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301924" y="302854"/>
            <a:ext cx="7246187" cy="1243224"/>
          </a:xfrm>
        </p:spPr>
        <p:txBody>
          <a:bodyPr>
            <a:noAutofit/>
          </a:bodyPr>
          <a:lstStyle/>
          <a:p>
            <a:r>
              <a:rPr lang="en-US" sz="5400" dirty="0">
                <a:solidFill>
                  <a:schemeClr val="bg1">
                    <a:lumMod val="95000"/>
                  </a:schemeClr>
                </a:solidFill>
                <a:ea typeface="+mj-lt"/>
                <a:cs typeface="+mj-lt"/>
              </a:rPr>
              <a:t>Information Sharing (FERPA, HIPAA, IDEA, PIIs)</a:t>
            </a:r>
            <a:endParaRPr lang="en-US" sz="5400" dirty="0">
              <a:solidFill>
                <a:schemeClr val="bg1">
                  <a:lumMod val="95000"/>
                </a:schemeClr>
              </a:solidFill>
            </a:endParaRPr>
          </a:p>
        </p:txBody>
      </p:sp>
    </p:spTree>
    <p:extLst>
      <p:ext uri="{BB962C8B-B14F-4D97-AF65-F5344CB8AC3E}">
        <p14:creationId xmlns:p14="http://schemas.microsoft.com/office/powerpoint/2010/main" val="101623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934265"/>
            <a:ext cx="9144000" cy="3323535"/>
          </a:xfrm>
        </p:spPr>
        <p:txBody>
          <a:bodyPr vert="horz" lIns="91440" tIns="45720" rIns="91440" bIns="45720" rtlCol="0" anchor="t">
            <a:normAutofit/>
          </a:bodyPr>
          <a:lstStyle/>
          <a:p>
            <a:pPr marL="285750" indent="-285750" algn="l">
              <a:buFont typeface="Arial"/>
              <a:buChar char="•"/>
            </a:pPr>
            <a:r>
              <a:rPr lang="en-US" sz="3200" dirty="0">
                <a:solidFill>
                  <a:schemeClr val="bg1">
                    <a:lumMod val="85000"/>
                  </a:schemeClr>
                </a:solidFill>
                <a:ea typeface="+mn-lt"/>
                <a:cs typeface="+mn-lt"/>
              </a:rPr>
              <a:t>WHAT information to gather?</a:t>
            </a:r>
            <a:endParaRPr lang="en-US" sz="3200" dirty="0">
              <a:solidFill>
                <a:schemeClr val="bg1">
                  <a:lumMod val="85000"/>
                </a:schemeClr>
              </a:solidFill>
              <a:cs typeface="Calibri"/>
            </a:endParaRPr>
          </a:p>
          <a:p>
            <a:pPr marL="285750" indent="-285750" algn="l">
              <a:buFont typeface="Arial"/>
              <a:buChar char="•"/>
            </a:pPr>
            <a:r>
              <a:rPr lang="en-US" sz="3200" dirty="0">
                <a:solidFill>
                  <a:schemeClr val="bg1">
                    <a:lumMod val="85000"/>
                  </a:schemeClr>
                </a:solidFill>
                <a:ea typeface="+mn-lt"/>
                <a:cs typeface="+mn-lt"/>
              </a:rPr>
              <a:t>WHO will gather the information?</a:t>
            </a:r>
            <a:endParaRPr lang="en-US" sz="3200" dirty="0">
              <a:solidFill>
                <a:schemeClr val="bg1">
                  <a:lumMod val="85000"/>
                </a:schemeClr>
              </a:solidFill>
              <a:cs typeface="Calibri"/>
            </a:endParaRPr>
          </a:p>
          <a:p>
            <a:pPr marL="285750" indent="-285750" algn="l">
              <a:buFont typeface="Arial"/>
              <a:buChar char="•"/>
            </a:pPr>
            <a:r>
              <a:rPr lang="en-US" sz="3200" dirty="0">
                <a:solidFill>
                  <a:schemeClr val="bg1">
                    <a:lumMod val="85000"/>
                  </a:schemeClr>
                </a:solidFill>
                <a:ea typeface="+mn-lt"/>
                <a:cs typeface="+mn-lt"/>
              </a:rPr>
              <a:t>WHO will interview?</a:t>
            </a:r>
            <a:endParaRPr lang="en-US" sz="3200" dirty="0">
              <a:solidFill>
                <a:schemeClr val="bg1">
                  <a:lumMod val="85000"/>
                </a:schemeClr>
              </a:solidFill>
              <a:cs typeface="Calibri"/>
            </a:endParaRPr>
          </a:p>
          <a:p>
            <a:pPr marL="285750" indent="-285750" algn="l">
              <a:buFont typeface="Arial"/>
              <a:buChar char="•"/>
            </a:pPr>
            <a:r>
              <a:rPr lang="en-US" sz="3200" dirty="0">
                <a:solidFill>
                  <a:schemeClr val="bg1">
                    <a:lumMod val="85000"/>
                  </a:schemeClr>
                </a:solidFill>
                <a:ea typeface="+mn-lt"/>
                <a:cs typeface="+mn-lt"/>
              </a:rPr>
              <a:t>HOW to record the information?</a:t>
            </a:r>
            <a:endParaRPr lang="en-US" sz="3200" dirty="0">
              <a:solidFill>
                <a:schemeClr val="bg1">
                  <a:lumMod val="85000"/>
                </a:schemeClr>
              </a:solidFill>
              <a:cs typeface="Calibri"/>
            </a:endParaRPr>
          </a:p>
          <a:p>
            <a:pPr marL="285750" indent="-285750" algn="l">
              <a:buFont typeface="Arial"/>
              <a:buChar char="•"/>
            </a:pPr>
            <a:r>
              <a:rPr lang="en-US" sz="3200" dirty="0">
                <a:solidFill>
                  <a:schemeClr val="bg1">
                    <a:lumMod val="85000"/>
                  </a:schemeClr>
                </a:solidFill>
                <a:ea typeface="+mn-lt"/>
                <a:cs typeface="+mn-lt"/>
              </a:rPr>
              <a:t>WHAT is the timeline?</a:t>
            </a:r>
            <a:endParaRPr lang="en-US" sz="3200" dirty="0">
              <a:solidFill>
                <a:schemeClr val="bg1">
                  <a:lumMod val="85000"/>
                </a:schemeClr>
              </a:solidFill>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ea typeface="+mj-lt"/>
                <a:cs typeface="+mj-lt"/>
              </a:rPr>
              <a:t>Information-Gathering Process/Plan</a:t>
            </a:r>
            <a:endParaRPr lang="en-US" sz="5400" dirty="0">
              <a:solidFill>
                <a:schemeClr val="bg1">
                  <a:lumMod val="95000"/>
                </a:schemeClr>
              </a:solidFill>
            </a:endParaRPr>
          </a:p>
        </p:txBody>
      </p:sp>
    </p:spTree>
    <p:extLst>
      <p:ext uri="{BB962C8B-B14F-4D97-AF65-F5344CB8AC3E}">
        <p14:creationId xmlns:p14="http://schemas.microsoft.com/office/powerpoint/2010/main" val="313252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44977"/>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006415" y="1114756"/>
            <a:ext cx="6412302" cy="3323535"/>
          </a:xfrm>
        </p:spPr>
        <p:txBody>
          <a:bodyPr vert="horz" lIns="91440" tIns="45720" rIns="91440" bIns="45720" rtlCol="0" anchor="t">
            <a:normAutofit/>
          </a:bodyPr>
          <a:lstStyle/>
          <a:p>
            <a:pPr algn="l"/>
            <a:r>
              <a:rPr lang="en-US" b="1" u="sng" dirty="0">
                <a:solidFill>
                  <a:schemeClr val="bg1">
                    <a:lumMod val="85000"/>
                  </a:schemeClr>
                </a:solidFill>
                <a:latin typeface="Roboto"/>
                <a:ea typeface="+mn-lt"/>
                <a:cs typeface="+mn-lt"/>
              </a:rPr>
              <a:t>Referral Sources:</a:t>
            </a:r>
            <a:endParaRPr lang="en-US" b="1" dirty="0">
              <a:solidFill>
                <a:schemeClr val="bg1">
                  <a:lumMod val="85000"/>
                </a:schemeClr>
              </a:solidFill>
              <a:latin typeface="Roboto"/>
              <a:ea typeface="Roboto"/>
              <a:cs typeface="Calibri"/>
            </a:endParaRPr>
          </a:p>
          <a:p>
            <a:pPr algn="l">
              <a:buFont typeface="Arial"/>
              <a:buChar char="•"/>
            </a:pPr>
            <a:r>
              <a:rPr lang="en-US" dirty="0">
                <a:solidFill>
                  <a:schemeClr val="bg1">
                    <a:lumMod val="85000"/>
                  </a:schemeClr>
                </a:solidFill>
                <a:latin typeface="Roboto"/>
                <a:ea typeface="+mn-lt"/>
                <a:cs typeface="+mn-lt"/>
              </a:rPr>
              <a:t>Office Discipline Referrals (ODRs)</a:t>
            </a:r>
            <a:endParaRPr lang="en-US" dirty="0">
              <a:solidFill>
                <a:schemeClr val="bg1">
                  <a:lumMod val="85000"/>
                </a:schemeClr>
              </a:solidFill>
              <a:latin typeface="Roboto"/>
              <a:ea typeface="Roboto"/>
              <a:cs typeface="Calibri"/>
            </a:endParaRPr>
          </a:p>
          <a:p>
            <a:pPr algn="l">
              <a:buFont typeface="Arial"/>
              <a:buChar char="•"/>
            </a:pPr>
            <a:r>
              <a:rPr lang="en-US" dirty="0">
                <a:solidFill>
                  <a:schemeClr val="bg1">
                    <a:lumMod val="85000"/>
                  </a:schemeClr>
                </a:solidFill>
                <a:latin typeface="Roboto"/>
                <a:ea typeface="+mn-lt"/>
                <a:cs typeface="+mn-lt"/>
              </a:rPr>
              <a:t>Law enforcement report</a:t>
            </a:r>
            <a:endParaRPr lang="en-US" dirty="0">
              <a:solidFill>
                <a:schemeClr val="bg1">
                  <a:lumMod val="85000"/>
                </a:schemeClr>
              </a:solidFill>
              <a:latin typeface="Roboto"/>
              <a:ea typeface="Roboto"/>
              <a:cs typeface="Calibri"/>
            </a:endParaRPr>
          </a:p>
          <a:p>
            <a:pPr algn="l">
              <a:buFont typeface="Arial"/>
              <a:buChar char="•"/>
            </a:pPr>
            <a:r>
              <a:rPr lang="en-US" dirty="0">
                <a:solidFill>
                  <a:schemeClr val="bg1">
                    <a:lumMod val="85000"/>
                  </a:schemeClr>
                </a:solidFill>
                <a:latin typeface="Roboto"/>
                <a:ea typeface="+mn-lt"/>
                <a:cs typeface="+mn-lt"/>
              </a:rPr>
              <a:t>Student/Teacher/Parent report</a:t>
            </a:r>
            <a:endParaRPr lang="en-US" dirty="0">
              <a:solidFill>
                <a:schemeClr val="bg1">
                  <a:lumMod val="85000"/>
                </a:schemeClr>
              </a:solidFill>
              <a:latin typeface="Roboto"/>
              <a:ea typeface="Roboto"/>
              <a:cs typeface="Calibri"/>
            </a:endParaRPr>
          </a:p>
          <a:p>
            <a:pPr algn="l">
              <a:buFont typeface="Arial"/>
              <a:buChar char="•"/>
            </a:pPr>
            <a:r>
              <a:rPr lang="en-US" dirty="0">
                <a:solidFill>
                  <a:schemeClr val="bg1">
                    <a:lumMod val="85000"/>
                  </a:schemeClr>
                </a:solidFill>
                <a:latin typeface="Roboto"/>
                <a:ea typeface="+mn-lt"/>
                <a:cs typeface="+mn-lt"/>
              </a:rPr>
              <a:t>Written or other educational content</a:t>
            </a:r>
            <a:endParaRPr lang="en-US" dirty="0">
              <a:solidFill>
                <a:schemeClr val="bg1">
                  <a:lumMod val="85000"/>
                </a:schemeClr>
              </a:solidFill>
              <a:latin typeface="Roboto"/>
              <a:ea typeface="Roboto"/>
              <a:cs typeface="Calibri"/>
            </a:endParaRPr>
          </a:p>
          <a:p>
            <a:pPr algn="l">
              <a:buFont typeface="Arial"/>
              <a:buChar char="•"/>
            </a:pPr>
            <a:r>
              <a:rPr lang="en-US" dirty="0">
                <a:solidFill>
                  <a:schemeClr val="bg1">
                    <a:lumMod val="85000"/>
                  </a:schemeClr>
                </a:solidFill>
                <a:latin typeface="Roboto"/>
                <a:ea typeface="+mn-lt"/>
                <a:cs typeface="+mn-lt"/>
              </a:rPr>
              <a:t>Anonymous reporting tip line</a:t>
            </a:r>
            <a:endParaRPr lang="en-US" dirty="0">
              <a:solidFill>
                <a:schemeClr val="bg1">
                  <a:lumMod val="85000"/>
                </a:schemeClr>
              </a:solidFill>
              <a:latin typeface="Roboto"/>
              <a:ea typeface="Roboto"/>
              <a:cs typeface="Calibri"/>
            </a:endParaRPr>
          </a:p>
          <a:p>
            <a:pPr algn="l">
              <a:buFont typeface="Arial"/>
              <a:buChar char="•"/>
            </a:pPr>
            <a:r>
              <a:rPr lang="en-US" dirty="0">
                <a:solidFill>
                  <a:schemeClr val="bg1">
                    <a:lumMod val="85000"/>
                  </a:schemeClr>
                </a:solidFill>
                <a:latin typeface="Roboto"/>
                <a:ea typeface="+mn-lt"/>
                <a:cs typeface="+mn-lt"/>
              </a:rPr>
              <a:t>*Social media</a:t>
            </a:r>
            <a:endParaRPr lang="en-US" dirty="0">
              <a:solidFill>
                <a:schemeClr val="bg1">
                  <a:lumMod val="85000"/>
                </a:schemeClr>
              </a:solidFill>
              <a:latin typeface="Roboto"/>
              <a:cs typeface="Calibri"/>
            </a:endParaRPr>
          </a:p>
          <a:p>
            <a:pPr marL="285750" indent="-285750" algn="l">
              <a:buFont typeface="Arial"/>
              <a:buChar char="•"/>
            </a:pPr>
            <a:endParaRPr lang="en-US" sz="3200" spc="600" dirty="0">
              <a:solidFill>
                <a:schemeClr val="bg1">
                  <a:lumMod val="85000"/>
                </a:schemeClr>
              </a:solidFill>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7821283" cy="1108015"/>
          </a:xfrm>
        </p:spPr>
        <p:txBody>
          <a:bodyPr>
            <a:noAutofit/>
          </a:bodyPr>
          <a:lstStyle/>
          <a:p>
            <a:r>
              <a:rPr lang="en-US" sz="5400" dirty="0">
                <a:solidFill>
                  <a:schemeClr val="bg1">
                    <a:lumMod val="95000"/>
                  </a:schemeClr>
                </a:solidFill>
                <a:ea typeface="+mj-lt"/>
                <a:cs typeface="+mj-lt"/>
              </a:rPr>
              <a:t>Referral and Data Sources</a:t>
            </a:r>
          </a:p>
        </p:txBody>
      </p:sp>
      <p:sp>
        <p:nvSpPr>
          <p:cNvPr id="2" name="TextBox 1">
            <a:extLst>
              <a:ext uri="{FF2B5EF4-FFF2-40B4-BE49-F238E27FC236}">
                <a16:creationId xmlns:a16="http://schemas.microsoft.com/office/drawing/2014/main" id="{9608D9A7-3841-3760-A8BA-7C5FA8B90446}"/>
              </a:ext>
            </a:extLst>
          </p:cNvPr>
          <p:cNvSpPr txBox="1"/>
          <p:nvPr/>
        </p:nvSpPr>
        <p:spPr>
          <a:xfrm>
            <a:off x="7765111" y="3035628"/>
            <a:ext cx="4066786" cy="2663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chemeClr val="bg1">
                    <a:lumMod val="85000"/>
                  </a:schemeClr>
                </a:solidFill>
                <a:latin typeface="Roboto"/>
                <a:ea typeface="Roboto"/>
                <a:cs typeface="Roboto"/>
              </a:rPr>
              <a:t>Data Sources:</a:t>
            </a:r>
          </a:p>
          <a:p>
            <a:pPr>
              <a:buChar char="•"/>
            </a:pPr>
            <a:r>
              <a:rPr lang="en-US" sz="2400" dirty="0">
                <a:solidFill>
                  <a:schemeClr val="bg1">
                    <a:lumMod val="85000"/>
                  </a:schemeClr>
                </a:solidFill>
                <a:latin typeface="Roboto"/>
                <a:ea typeface="Roboto"/>
                <a:cs typeface="Roboto"/>
              </a:rPr>
              <a:t>Academic data</a:t>
            </a:r>
          </a:p>
          <a:p>
            <a:pPr>
              <a:buChar char="•"/>
            </a:pPr>
            <a:r>
              <a:rPr lang="en-US" sz="2400" dirty="0">
                <a:solidFill>
                  <a:schemeClr val="bg1">
                    <a:lumMod val="85000"/>
                  </a:schemeClr>
                </a:solidFill>
                <a:latin typeface="Roboto"/>
                <a:ea typeface="Roboto"/>
                <a:cs typeface="Roboto"/>
              </a:rPr>
              <a:t>Behavioral data</a:t>
            </a:r>
          </a:p>
          <a:p>
            <a:pPr>
              <a:buChar char="•"/>
            </a:pPr>
            <a:r>
              <a:rPr lang="en-US" sz="2400" dirty="0">
                <a:solidFill>
                  <a:schemeClr val="bg1">
                    <a:lumMod val="85000"/>
                  </a:schemeClr>
                </a:solidFill>
                <a:latin typeface="Roboto"/>
                <a:ea typeface="Roboto"/>
                <a:cs typeface="Roboto"/>
              </a:rPr>
              <a:t>Attendance data</a:t>
            </a:r>
          </a:p>
          <a:p>
            <a:pPr>
              <a:buChar char="•"/>
            </a:pPr>
            <a:r>
              <a:rPr lang="en-US" sz="2400" dirty="0">
                <a:solidFill>
                  <a:schemeClr val="bg1">
                    <a:lumMod val="85000"/>
                  </a:schemeClr>
                </a:solidFill>
                <a:latin typeface="Roboto"/>
                <a:ea typeface="Roboto"/>
                <a:cs typeface="Roboto"/>
              </a:rPr>
              <a:t>Interviews</a:t>
            </a:r>
          </a:p>
          <a:p>
            <a:pPr>
              <a:buChar char="•"/>
            </a:pPr>
            <a:r>
              <a:rPr lang="en-US" sz="2400" dirty="0">
                <a:solidFill>
                  <a:schemeClr val="bg1">
                    <a:lumMod val="85000"/>
                  </a:schemeClr>
                </a:solidFill>
                <a:latin typeface="Roboto"/>
                <a:ea typeface="Roboto"/>
                <a:cs typeface="Roboto"/>
              </a:rPr>
              <a:t>Law enforcement</a:t>
            </a:r>
          </a:p>
          <a:p>
            <a:pPr>
              <a:buChar char="•"/>
            </a:pPr>
            <a:r>
              <a:rPr lang="en-US" sz="2400" dirty="0">
                <a:solidFill>
                  <a:schemeClr val="bg1">
                    <a:lumMod val="85000"/>
                  </a:schemeClr>
                </a:solidFill>
                <a:latin typeface="Roboto"/>
                <a:ea typeface="Roboto"/>
                <a:cs typeface="Roboto"/>
              </a:rPr>
              <a:t>*Social media</a:t>
            </a:r>
            <a:endParaRPr lang="en-US" sz="2400" dirty="0">
              <a:solidFill>
                <a:schemeClr val="bg1">
                  <a:lumMod val="85000"/>
                </a:schemeClr>
              </a:solidFill>
            </a:endParaRPr>
          </a:p>
        </p:txBody>
      </p:sp>
      <p:pic>
        <p:nvPicPr>
          <p:cNvPr id="4" name="Picture 5" descr="A picture containing text&#10;&#10;Description automatically generated">
            <a:extLst>
              <a:ext uri="{FF2B5EF4-FFF2-40B4-BE49-F238E27FC236}">
                <a16:creationId xmlns:a16="http://schemas.microsoft.com/office/drawing/2014/main" id="{5EC04144-9365-BD55-9D2D-AD27EA0A6C23}"/>
              </a:ext>
            </a:extLst>
          </p:cNvPr>
          <p:cNvPicPr>
            <a:picLocks noChangeAspect="1"/>
          </p:cNvPicPr>
          <p:nvPr/>
        </p:nvPicPr>
        <p:blipFill>
          <a:blip r:embed="rId6"/>
          <a:stretch>
            <a:fillRect/>
          </a:stretch>
        </p:blipFill>
        <p:spPr>
          <a:xfrm>
            <a:off x="5114116" y="4145441"/>
            <a:ext cx="1704975" cy="2276475"/>
          </a:xfrm>
          <a:prstGeom prst="rect">
            <a:avLst/>
          </a:prstGeom>
        </p:spPr>
      </p:pic>
    </p:spTree>
    <p:extLst>
      <p:ext uri="{BB962C8B-B14F-4D97-AF65-F5344CB8AC3E}">
        <p14:creationId xmlns:p14="http://schemas.microsoft.com/office/powerpoint/2010/main" val="42255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157888"/>
            <a:ext cx="9144000" cy="4099912"/>
          </a:xfrm>
        </p:spPr>
        <p:txBody>
          <a:bodyPr vert="horz" lIns="91440" tIns="45720" rIns="91440" bIns="45720" rtlCol="0" anchor="t">
            <a:normAutofit/>
          </a:bodyPr>
          <a:lstStyle/>
          <a:p>
            <a:pPr algn="l">
              <a:buFont typeface="Arial"/>
              <a:buChar char="•"/>
            </a:pPr>
            <a:r>
              <a:rPr lang="en-US" sz="2000" dirty="0">
                <a:solidFill>
                  <a:schemeClr val="bg1">
                    <a:lumMod val="85000"/>
                  </a:schemeClr>
                </a:solidFill>
                <a:ea typeface="+mn-lt"/>
                <a:cs typeface="+mn-lt"/>
              </a:rPr>
              <a:t>Source of Referrals AND Data</a:t>
            </a:r>
            <a:endParaRPr lang="en-US" sz="2000" dirty="0">
              <a:solidFill>
                <a:schemeClr val="bg1">
                  <a:lumMod val="85000"/>
                </a:schemeClr>
              </a:solidFill>
              <a:cs typeface="Calibri"/>
            </a:endParaRPr>
          </a:p>
          <a:p>
            <a:pPr algn="l">
              <a:buFont typeface="Arial"/>
              <a:buChar char="•"/>
            </a:pPr>
            <a:r>
              <a:rPr lang="en-US" sz="2000" dirty="0">
                <a:solidFill>
                  <a:schemeClr val="bg1">
                    <a:lumMod val="85000"/>
                  </a:schemeClr>
                </a:solidFill>
                <a:ea typeface="+mn-lt"/>
                <a:cs typeface="+mn-lt"/>
              </a:rPr>
              <a:t>What safeguards are on school computers? Available for home use?</a:t>
            </a:r>
            <a:endParaRPr lang="en-US" sz="2000" dirty="0">
              <a:solidFill>
                <a:schemeClr val="bg1">
                  <a:lumMod val="85000"/>
                </a:schemeClr>
              </a:solidFill>
              <a:cs typeface="Calibri"/>
            </a:endParaRPr>
          </a:p>
          <a:p>
            <a:pPr algn="l">
              <a:buFont typeface="Arial"/>
              <a:buChar char="•"/>
            </a:pPr>
            <a:r>
              <a:rPr lang="en-US" sz="2000" dirty="0" err="1">
                <a:solidFill>
                  <a:schemeClr val="bg1">
                    <a:lumMod val="85000"/>
                  </a:schemeClr>
                </a:solidFill>
                <a:ea typeface="+mn-lt"/>
                <a:cs typeface="+mn-lt"/>
              </a:rPr>
              <a:t>GoGuardian</a:t>
            </a:r>
            <a:endParaRPr lang="en-US" sz="2000" dirty="0">
              <a:solidFill>
                <a:schemeClr val="bg1">
                  <a:lumMod val="85000"/>
                </a:schemeClr>
              </a:solidFill>
              <a:cs typeface="Calibri"/>
            </a:endParaRPr>
          </a:p>
          <a:p>
            <a:pPr algn="l">
              <a:buFont typeface="Arial"/>
              <a:buChar char="•"/>
            </a:pPr>
            <a:r>
              <a:rPr lang="en-US" sz="2000" dirty="0">
                <a:solidFill>
                  <a:schemeClr val="bg1">
                    <a:lumMod val="85000"/>
                  </a:schemeClr>
                </a:solidFill>
                <a:ea typeface="+mn-lt"/>
                <a:cs typeface="+mn-lt"/>
              </a:rPr>
              <a:t>Bark</a:t>
            </a:r>
            <a:endParaRPr lang="en-US" sz="2000" dirty="0">
              <a:solidFill>
                <a:schemeClr val="bg1">
                  <a:lumMod val="85000"/>
                </a:schemeClr>
              </a:solidFill>
              <a:cs typeface="Calibri"/>
            </a:endParaRPr>
          </a:p>
          <a:p>
            <a:pPr algn="l">
              <a:buFont typeface="Arial"/>
              <a:buChar char="•"/>
            </a:pPr>
            <a:r>
              <a:rPr lang="en-US" sz="2000" dirty="0" err="1">
                <a:solidFill>
                  <a:schemeClr val="bg1">
                    <a:lumMod val="85000"/>
                  </a:schemeClr>
                </a:solidFill>
                <a:ea typeface="+mn-lt"/>
                <a:cs typeface="+mn-lt"/>
              </a:rPr>
              <a:t>Qustodio</a:t>
            </a:r>
            <a:endParaRPr lang="en-US" sz="2000" dirty="0">
              <a:solidFill>
                <a:schemeClr val="bg1">
                  <a:lumMod val="85000"/>
                </a:schemeClr>
              </a:solidFill>
              <a:cs typeface="Calibri"/>
            </a:endParaRPr>
          </a:p>
          <a:p>
            <a:pPr algn="l">
              <a:buFont typeface="Arial"/>
              <a:buChar char="•"/>
            </a:pPr>
            <a:r>
              <a:rPr lang="en-US" sz="2000" dirty="0">
                <a:solidFill>
                  <a:schemeClr val="bg1">
                    <a:lumMod val="85000"/>
                  </a:schemeClr>
                </a:solidFill>
                <a:ea typeface="+mn-lt"/>
                <a:cs typeface="+mn-lt"/>
              </a:rPr>
              <a:t>How are students being taught </a:t>
            </a:r>
            <a:r>
              <a:rPr lang="en-US" sz="2000" b="1" dirty="0">
                <a:solidFill>
                  <a:schemeClr val="bg1">
                    <a:lumMod val="85000"/>
                  </a:schemeClr>
                </a:solidFill>
                <a:ea typeface="+mn-lt"/>
                <a:cs typeface="+mn-lt"/>
              </a:rPr>
              <a:t>digital citizenship</a:t>
            </a:r>
            <a:r>
              <a:rPr lang="en-US" sz="2000" dirty="0">
                <a:solidFill>
                  <a:schemeClr val="bg1">
                    <a:lumMod val="85000"/>
                  </a:schemeClr>
                </a:solidFill>
                <a:ea typeface="+mn-lt"/>
                <a:cs typeface="+mn-lt"/>
              </a:rPr>
              <a:t>?</a:t>
            </a:r>
            <a:endParaRPr lang="en-US" sz="2000" dirty="0">
              <a:solidFill>
                <a:schemeClr val="bg1">
                  <a:lumMod val="85000"/>
                </a:schemeClr>
              </a:solidFill>
              <a:cs typeface="Calibri"/>
            </a:endParaRPr>
          </a:p>
          <a:p>
            <a:pPr marL="285750" indent="-285750" algn="l">
              <a:buFont typeface="Arial"/>
              <a:buChar char="•"/>
            </a:pPr>
            <a:r>
              <a:rPr lang="en-US" sz="2000" dirty="0">
                <a:solidFill>
                  <a:schemeClr val="bg1">
                    <a:lumMod val="85000"/>
                  </a:schemeClr>
                </a:solidFill>
                <a:ea typeface="+mn-lt"/>
                <a:cs typeface="+mn-lt"/>
              </a:rPr>
              <a:t>→ Digital Futures Initiative (</a:t>
            </a:r>
            <a:r>
              <a:rPr lang="en-US" sz="2000" dirty="0">
                <a:solidFill>
                  <a:schemeClr val="bg1">
                    <a:lumMod val="85000"/>
                  </a:schemeClr>
                </a:solidFill>
                <a:ea typeface="+mn-lt"/>
                <a:cs typeface="+mn-lt"/>
                <a:hlinkClick r:id="rId6">
                  <a:extLst>
                    <a:ext uri="{A12FA001-AC4F-418D-AE19-62706E023703}">
                      <ahyp:hlinkClr xmlns:ahyp="http://schemas.microsoft.com/office/drawing/2018/hyperlinkcolor" val="tx"/>
                    </a:ext>
                  </a:extLst>
                </a:hlinkClick>
              </a:rPr>
              <a:t>https://www.dfinow.org</a:t>
            </a:r>
            <a:r>
              <a:rPr lang="en-US" sz="2000" dirty="0">
                <a:solidFill>
                  <a:schemeClr val="bg1">
                    <a:lumMod val="85000"/>
                  </a:schemeClr>
                </a:solidFill>
                <a:ea typeface="+mn-lt"/>
                <a:cs typeface="+mn-lt"/>
              </a:rPr>
              <a:t>)</a:t>
            </a:r>
            <a:endParaRPr lang="en-US" sz="2000" dirty="0">
              <a:solidFill>
                <a:schemeClr val="bg1">
                  <a:lumMod val="85000"/>
                </a:schemeClr>
              </a:solidFill>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13447"/>
            <a:ext cx="8842075" cy="1021751"/>
          </a:xfrm>
        </p:spPr>
        <p:txBody>
          <a:bodyPr>
            <a:noAutofit/>
          </a:bodyPr>
          <a:lstStyle/>
          <a:p>
            <a:r>
              <a:rPr lang="en-US" sz="5400" dirty="0">
                <a:solidFill>
                  <a:schemeClr val="bg1">
                    <a:lumMod val="95000"/>
                  </a:schemeClr>
                </a:solidFill>
                <a:ea typeface="+mj-lt"/>
                <a:cs typeface="+mj-lt"/>
              </a:rPr>
              <a:t>Social Media Considerations</a:t>
            </a:r>
            <a:endParaRPr lang="en-US" sz="5400" dirty="0">
              <a:solidFill>
                <a:schemeClr val="bg1">
                  <a:lumMod val="95000"/>
                </a:schemeClr>
              </a:solidFill>
            </a:endParaRPr>
          </a:p>
        </p:txBody>
      </p:sp>
      <p:pic>
        <p:nvPicPr>
          <p:cNvPr id="4" name="Picture 3">
            <a:extLst>
              <a:ext uri="{FF2B5EF4-FFF2-40B4-BE49-F238E27FC236}">
                <a16:creationId xmlns:a16="http://schemas.microsoft.com/office/drawing/2014/main" id="{30D12F14-F5CD-4226-AE1A-09B244A44761}"/>
              </a:ext>
            </a:extLst>
          </p:cNvPr>
          <p:cNvPicPr>
            <a:picLocks noChangeAspect="1"/>
          </p:cNvPicPr>
          <p:nvPr/>
        </p:nvPicPr>
        <p:blipFill>
          <a:blip r:embed="rId7"/>
          <a:stretch>
            <a:fillRect/>
          </a:stretch>
        </p:blipFill>
        <p:spPr>
          <a:xfrm>
            <a:off x="4327252" y="4993988"/>
            <a:ext cx="1104900" cy="1104900"/>
          </a:xfrm>
          <a:prstGeom prst="rect">
            <a:avLst/>
          </a:prstGeom>
        </p:spPr>
      </p:pic>
      <p:pic>
        <p:nvPicPr>
          <p:cNvPr id="7" name="Picture 6">
            <a:extLst>
              <a:ext uri="{FF2B5EF4-FFF2-40B4-BE49-F238E27FC236}">
                <a16:creationId xmlns:a16="http://schemas.microsoft.com/office/drawing/2014/main" id="{FF6005E5-A3B2-4F0A-BC61-C092DFBE2E29}"/>
              </a:ext>
            </a:extLst>
          </p:cNvPr>
          <p:cNvPicPr>
            <a:picLocks noChangeAspect="1"/>
          </p:cNvPicPr>
          <p:nvPr/>
        </p:nvPicPr>
        <p:blipFill>
          <a:blip r:embed="rId8"/>
          <a:stretch>
            <a:fillRect/>
          </a:stretch>
        </p:blipFill>
        <p:spPr>
          <a:xfrm>
            <a:off x="9041364" y="2259610"/>
            <a:ext cx="2295525" cy="1724025"/>
          </a:xfrm>
          <a:prstGeom prst="rect">
            <a:avLst/>
          </a:prstGeom>
        </p:spPr>
      </p:pic>
      <p:pic>
        <p:nvPicPr>
          <p:cNvPr id="9" name="Picture 8">
            <a:extLst>
              <a:ext uri="{FF2B5EF4-FFF2-40B4-BE49-F238E27FC236}">
                <a16:creationId xmlns:a16="http://schemas.microsoft.com/office/drawing/2014/main" id="{6FBAD682-65FA-40A4-A98D-C253EBEBB81A}"/>
              </a:ext>
            </a:extLst>
          </p:cNvPr>
          <p:cNvPicPr>
            <a:picLocks noChangeAspect="1"/>
          </p:cNvPicPr>
          <p:nvPr/>
        </p:nvPicPr>
        <p:blipFill>
          <a:blip r:embed="rId9"/>
          <a:stretch>
            <a:fillRect/>
          </a:stretch>
        </p:blipFill>
        <p:spPr>
          <a:xfrm>
            <a:off x="8235404" y="5068993"/>
            <a:ext cx="971550" cy="971550"/>
          </a:xfrm>
          <a:prstGeom prst="rect">
            <a:avLst/>
          </a:prstGeom>
        </p:spPr>
      </p:pic>
    </p:spTree>
    <p:extLst>
      <p:ext uri="{BB962C8B-B14F-4D97-AF65-F5344CB8AC3E}">
        <p14:creationId xmlns:p14="http://schemas.microsoft.com/office/powerpoint/2010/main" val="157168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661095"/>
            <a:ext cx="9144000" cy="3596705"/>
          </a:xfrm>
        </p:spPr>
        <p:txBody>
          <a:bodyPr vert="horz" lIns="91440" tIns="45720" rIns="91440" bIns="45720" rtlCol="0" anchor="t">
            <a:normAutofit/>
          </a:bodyPr>
          <a:lstStyle/>
          <a:p>
            <a:pPr algn="l">
              <a:buFont typeface="Arial"/>
              <a:buChar char="•"/>
            </a:pPr>
            <a:r>
              <a:rPr lang="en-US" dirty="0">
                <a:solidFill>
                  <a:schemeClr val="bg1">
                    <a:lumMod val="75000"/>
                  </a:schemeClr>
                </a:solidFill>
                <a:ea typeface="+mn-lt"/>
                <a:cs typeface="+mn-lt"/>
              </a:rPr>
              <a:t>Avoid bias</a:t>
            </a:r>
            <a:endParaRPr lang="en-US" dirty="0">
              <a:solidFill>
                <a:schemeClr val="bg1">
                  <a:lumMod val="75000"/>
                </a:schemeClr>
              </a:solidFill>
              <a:cs typeface="Calibri"/>
            </a:endParaRPr>
          </a:p>
          <a:p>
            <a:pPr algn="l">
              <a:buFont typeface="Arial"/>
              <a:buChar char="•"/>
            </a:pPr>
            <a:r>
              <a:rPr lang="en-US" dirty="0">
                <a:solidFill>
                  <a:schemeClr val="bg1">
                    <a:lumMod val="75000"/>
                  </a:schemeClr>
                </a:solidFill>
                <a:ea typeface="+mn-lt"/>
                <a:cs typeface="+mn-lt"/>
              </a:rPr>
              <a:t>Assessment guidelines/goals</a:t>
            </a:r>
            <a:endParaRPr lang="en-US" dirty="0">
              <a:solidFill>
                <a:schemeClr val="bg1">
                  <a:lumMod val="75000"/>
                </a:schemeClr>
              </a:solidFill>
              <a:cs typeface="Calibri"/>
            </a:endParaRPr>
          </a:p>
          <a:p>
            <a:pPr algn="l">
              <a:buFont typeface="Arial"/>
              <a:buChar char="•"/>
            </a:pPr>
            <a:r>
              <a:rPr lang="en-US" dirty="0">
                <a:solidFill>
                  <a:schemeClr val="bg1">
                    <a:lumMod val="75000"/>
                  </a:schemeClr>
                </a:solidFill>
                <a:ea typeface="+mn-lt"/>
                <a:cs typeface="+mn-lt"/>
              </a:rPr>
              <a:t>Three-step process</a:t>
            </a:r>
            <a:endParaRPr lang="en-US" dirty="0">
              <a:solidFill>
                <a:schemeClr val="bg1">
                  <a:lumMod val="75000"/>
                </a:schemeClr>
              </a:solidFill>
              <a:cs typeface="Calibri"/>
            </a:endParaRPr>
          </a:p>
          <a:p>
            <a:pPr lvl="1" algn="l">
              <a:buFont typeface="Arial"/>
              <a:buChar char="•"/>
            </a:pPr>
            <a:r>
              <a:rPr lang="en-US" sz="2400" dirty="0">
                <a:solidFill>
                  <a:schemeClr val="bg1">
                    <a:lumMod val="75000"/>
                  </a:schemeClr>
                </a:solidFill>
                <a:ea typeface="+mn-lt"/>
                <a:cs typeface="+mn-lt"/>
              </a:rPr>
              <a:t>Gather data</a:t>
            </a:r>
            <a:endParaRPr lang="en-US" sz="2400" dirty="0">
              <a:solidFill>
                <a:schemeClr val="bg1">
                  <a:lumMod val="75000"/>
                </a:schemeClr>
              </a:solidFill>
              <a:cs typeface="Calibri"/>
            </a:endParaRPr>
          </a:p>
          <a:p>
            <a:pPr lvl="1" algn="l">
              <a:buFont typeface="Arial"/>
              <a:buChar char="•"/>
            </a:pPr>
            <a:r>
              <a:rPr lang="en-US" sz="2400" dirty="0">
                <a:solidFill>
                  <a:schemeClr val="bg1">
                    <a:lumMod val="75000"/>
                  </a:schemeClr>
                </a:solidFill>
                <a:ea typeface="+mn-lt"/>
                <a:cs typeface="+mn-lt"/>
              </a:rPr>
              <a:t>Interpret threat enhancers and mitigators</a:t>
            </a:r>
            <a:endParaRPr lang="en-US" sz="2400" dirty="0">
              <a:solidFill>
                <a:schemeClr val="bg1">
                  <a:lumMod val="75000"/>
                </a:schemeClr>
              </a:solidFill>
              <a:cs typeface="Calibri"/>
            </a:endParaRPr>
          </a:p>
          <a:p>
            <a:pPr lvl="1" algn="l">
              <a:buFont typeface="Arial"/>
              <a:buChar char="•"/>
            </a:pPr>
            <a:r>
              <a:rPr lang="en-US" sz="2400" dirty="0">
                <a:solidFill>
                  <a:schemeClr val="bg1">
                    <a:lumMod val="75000"/>
                  </a:schemeClr>
                </a:solidFill>
                <a:ea typeface="+mn-lt"/>
                <a:cs typeface="+mn-lt"/>
              </a:rPr>
              <a:t>Prepare the findings</a:t>
            </a:r>
            <a:endParaRPr lang="en-US" sz="2400" dirty="0">
              <a:solidFill>
                <a:schemeClr val="bg1">
                  <a:lumMod val="75000"/>
                </a:schemeClr>
              </a:solidFill>
              <a:cs typeface="Calibri"/>
            </a:endParaRPr>
          </a:p>
          <a:p>
            <a:pPr marL="285750" indent="-285750" algn="l">
              <a:buFont typeface="Arial"/>
              <a:buChar char="•"/>
            </a:pPr>
            <a:endParaRPr lang="en-US" sz="3200" spc="600" dirty="0">
              <a:solidFill>
                <a:schemeClr val="bg1">
                  <a:lumMod val="85000"/>
                </a:schemeClr>
              </a:solidFill>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13447"/>
            <a:ext cx="2904227" cy="935487"/>
          </a:xfrm>
        </p:spPr>
        <p:txBody>
          <a:bodyPr>
            <a:noAutofit/>
          </a:bodyPr>
          <a:lstStyle/>
          <a:p>
            <a:r>
              <a:rPr lang="en-US" sz="5400" dirty="0">
                <a:solidFill>
                  <a:schemeClr val="bg1">
                    <a:lumMod val="95000"/>
                  </a:schemeClr>
                </a:solidFill>
                <a:ea typeface="+mj-lt"/>
                <a:cs typeface="+mj-lt"/>
              </a:rPr>
              <a:t>Assess</a:t>
            </a:r>
            <a:endParaRPr lang="en-US" sz="5400" dirty="0">
              <a:solidFill>
                <a:schemeClr val="bg1">
                  <a:lumMod val="95000"/>
                </a:schemeClr>
              </a:solidFill>
            </a:endParaRPr>
          </a:p>
        </p:txBody>
      </p:sp>
    </p:spTree>
    <p:extLst>
      <p:ext uri="{BB962C8B-B14F-4D97-AF65-F5344CB8AC3E}">
        <p14:creationId xmlns:p14="http://schemas.microsoft.com/office/powerpoint/2010/main" val="30866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934265"/>
            <a:ext cx="9144000" cy="3323535"/>
          </a:xfrm>
        </p:spPr>
        <p:txBody>
          <a:bodyPr vert="horz" lIns="91440" tIns="45720" rIns="91440" bIns="45720" rtlCol="0" anchor="t">
            <a:normAutofit/>
          </a:bodyPr>
          <a:lstStyle/>
          <a:p>
            <a:pPr marL="285750" indent="-285750" algn="l">
              <a:buFont typeface="Arial"/>
              <a:buChar char="•"/>
            </a:pPr>
            <a:endParaRPr lang="en-US" sz="3200" spc="600" dirty="0">
              <a:solidFill>
                <a:schemeClr val="bg1">
                  <a:lumMod val="85000"/>
                </a:schemeClr>
              </a:solidFill>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762930"/>
            <a:ext cx="8971472" cy="1079260"/>
          </a:xfrm>
        </p:spPr>
        <p:txBody>
          <a:bodyPr>
            <a:noAutofit/>
          </a:bodyPr>
          <a:lstStyle/>
          <a:p>
            <a:endParaRPr lang="en-US" sz="4000" dirty="0">
              <a:solidFill>
                <a:schemeClr val="bg1">
                  <a:lumMod val="85000"/>
                </a:schemeClr>
              </a:solidFill>
              <a:cs typeface="Calibri Light"/>
            </a:endParaRPr>
          </a:p>
          <a:p>
            <a:br>
              <a:rPr lang="en-US" dirty="0"/>
            </a:br>
            <a:endParaRPr lang="en-US" sz="3000">
              <a:solidFill>
                <a:srgbClr val="2A3990"/>
              </a:solidFill>
              <a:cs typeface="Calibri Light" panose="020F0302020204030204"/>
            </a:endParaRPr>
          </a:p>
          <a:p>
            <a:br>
              <a:rPr lang="en-US" dirty="0"/>
            </a:br>
            <a:endParaRPr lang="en-US" dirty="0"/>
          </a:p>
        </p:txBody>
      </p:sp>
      <p:sp>
        <p:nvSpPr>
          <p:cNvPr id="2" name="TextBox 1">
            <a:extLst>
              <a:ext uri="{FF2B5EF4-FFF2-40B4-BE49-F238E27FC236}">
                <a16:creationId xmlns:a16="http://schemas.microsoft.com/office/drawing/2014/main" id="{9F32BF3E-303D-27F2-C287-5F5C2B2104E3}"/>
              </a:ext>
            </a:extLst>
          </p:cNvPr>
          <p:cNvSpPr txBox="1"/>
          <p:nvPr/>
        </p:nvSpPr>
        <p:spPr>
          <a:xfrm>
            <a:off x="4724400" y="3200400"/>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rgbClr val="2A3990"/>
                </a:solidFill>
                <a:latin typeface="Roboto"/>
                <a:ea typeface="Roboto"/>
                <a:cs typeface="Roboto"/>
              </a:rPr>
              <a:t>Avoid Bi</a:t>
            </a:r>
            <a:endParaRPr lang="en-US" dirty="0"/>
          </a:p>
        </p:txBody>
      </p:sp>
      <p:sp>
        <p:nvSpPr>
          <p:cNvPr id="4" name="TextBox 3">
            <a:extLst>
              <a:ext uri="{FF2B5EF4-FFF2-40B4-BE49-F238E27FC236}">
                <a16:creationId xmlns:a16="http://schemas.microsoft.com/office/drawing/2014/main" id="{665FC106-CA2D-D5DA-66CB-A77C4C7F5FF4}"/>
              </a:ext>
            </a:extLst>
          </p:cNvPr>
          <p:cNvSpPr txBox="1"/>
          <p:nvPr/>
        </p:nvSpPr>
        <p:spPr>
          <a:xfrm>
            <a:off x="4724400" y="3200400"/>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rgbClr val="2A3990"/>
                </a:solidFill>
                <a:latin typeface="Roboto"/>
                <a:ea typeface="Roboto"/>
                <a:cs typeface="Roboto"/>
              </a:rPr>
              <a:t>Avoid Bias:</a:t>
            </a:r>
            <a:endParaRPr lang="en-US"/>
          </a:p>
        </p:txBody>
      </p:sp>
      <p:pic>
        <p:nvPicPr>
          <p:cNvPr id="6" name="Picture 6" descr="A picture containing diagram&#10;&#10;Description automatically generated">
            <a:extLst>
              <a:ext uri="{FF2B5EF4-FFF2-40B4-BE49-F238E27FC236}">
                <a16:creationId xmlns:a16="http://schemas.microsoft.com/office/drawing/2014/main" id="{2D4772F1-6B77-9F22-A3C0-59BC04E6C78D}"/>
              </a:ext>
            </a:extLst>
          </p:cNvPr>
          <p:cNvPicPr>
            <a:picLocks noChangeAspect="1"/>
          </p:cNvPicPr>
          <p:nvPr/>
        </p:nvPicPr>
        <p:blipFill>
          <a:blip r:embed="rId6"/>
          <a:stretch>
            <a:fillRect/>
          </a:stretch>
        </p:blipFill>
        <p:spPr>
          <a:xfrm>
            <a:off x="353684" y="415518"/>
            <a:ext cx="11369614" cy="6042580"/>
          </a:xfrm>
          <a:prstGeom prst="rect">
            <a:avLst/>
          </a:prstGeom>
        </p:spPr>
      </p:pic>
      <p:sp>
        <p:nvSpPr>
          <p:cNvPr id="7" name="TextBox 6">
            <a:extLst>
              <a:ext uri="{FF2B5EF4-FFF2-40B4-BE49-F238E27FC236}">
                <a16:creationId xmlns:a16="http://schemas.microsoft.com/office/drawing/2014/main" id="{C57796E6-0F4D-4FE5-B119-2919ADD19549}"/>
              </a:ext>
            </a:extLst>
          </p:cNvPr>
          <p:cNvSpPr txBox="1"/>
          <p:nvPr/>
        </p:nvSpPr>
        <p:spPr>
          <a:xfrm>
            <a:off x="695142" y="907559"/>
            <a:ext cx="2202803" cy="461665"/>
          </a:xfrm>
          <a:prstGeom prst="rect">
            <a:avLst/>
          </a:prstGeom>
          <a:noFill/>
        </p:spPr>
        <p:txBody>
          <a:bodyPr wrap="square" rtlCol="0">
            <a:spAutoFit/>
          </a:bodyPr>
          <a:lstStyle/>
          <a:p>
            <a:r>
              <a:rPr lang="en-US" sz="2400" b="1" dirty="0"/>
              <a:t>Avoid These</a:t>
            </a:r>
            <a:r>
              <a:rPr lang="en-US" dirty="0"/>
              <a:t>:</a:t>
            </a:r>
          </a:p>
        </p:txBody>
      </p:sp>
      <p:sp>
        <p:nvSpPr>
          <p:cNvPr id="8" name="Arrow: Right 7">
            <a:extLst>
              <a:ext uri="{FF2B5EF4-FFF2-40B4-BE49-F238E27FC236}">
                <a16:creationId xmlns:a16="http://schemas.microsoft.com/office/drawing/2014/main" id="{5E0ACF0D-9821-428C-BCD1-B5673AE959F5}"/>
              </a:ext>
            </a:extLst>
          </p:cNvPr>
          <p:cNvSpPr/>
          <p:nvPr/>
        </p:nvSpPr>
        <p:spPr>
          <a:xfrm>
            <a:off x="2466830" y="1080859"/>
            <a:ext cx="431115" cy="170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90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934265"/>
            <a:ext cx="9144000" cy="3323535"/>
          </a:xfrm>
        </p:spPr>
        <p:txBody>
          <a:bodyPr vert="horz" lIns="91440" tIns="45720" rIns="91440" bIns="45720" rtlCol="0" anchor="t">
            <a:noAutofit/>
          </a:bodyPr>
          <a:lstStyle/>
          <a:p>
            <a:pPr algn="l"/>
            <a:r>
              <a:rPr lang="en-US" dirty="0">
                <a:solidFill>
                  <a:schemeClr val="bg1">
                    <a:lumMod val="85000"/>
                  </a:schemeClr>
                </a:solidFill>
                <a:ea typeface="+mn-lt"/>
                <a:cs typeface="+mn-lt"/>
              </a:rPr>
              <a:t>Goals:</a:t>
            </a:r>
            <a:endParaRPr lang="en-US" dirty="0">
              <a:solidFill>
                <a:schemeClr val="bg1">
                  <a:lumMod val="85000"/>
                </a:schemeClr>
              </a:solidFill>
              <a:cs typeface="Calibri"/>
            </a:endParaRPr>
          </a:p>
          <a:p>
            <a:pPr marL="285750" indent="-285750" algn="l">
              <a:buFont typeface="Arial"/>
              <a:buChar char="•"/>
            </a:pPr>
            <a:r>
              <a:rPr lang="en-US" dirty="0">
                <a:solidFill>
                  <a:schemeClr val="bg1">
                    <a:lumMod val="85000"/>
                  </a:schemeClr>
                </a:solidFill>
                <a:ea typeface="+mn-lt"/>
                <a:cs typeface="+mn-lt"/>
              </a:rPr>
              <a:t>Prevent future acts of targeted violence </a:t>
            </a:r>
            <a:endParaRPr lang="en-US" dirty="0">
              <a:solidFill>
                <a:schemeClr val="bg1">
                  <a:lumMod val="85000"/>
                </a:schemeClr>
              </a:solidFill>
              <a:cs typeface="Calibri"/>
            </a:endParaRPr>
          </a:p>
          <a:p>
            <a:pPr marL="285750" indent="-285750" algn="l">
              <a:buFont typeface="Arial"/>
              <a:buChar char="•"/>
            </a:pPr>
            <a:r>
              <a:rPr lang="en-US" dirty="0">
                <a:solidFill>
                  <a:schemeClr val="bg1">
                    <a:lumMod val="85000"/>
                  </a:schemeClr>
                </a:solidFill>
                <a:ea typeface="+mn-lt"/>
                <a:cs typeface="+mn-lt"/>
              </a:rPr>
              <a:t>Develop a holistic view of the subject and his or her environment</a:t>
            </a:r>
            <a:endParaRPr lang="en-US" dirty="0">
              <a:solidFill>
                <a:schemeClr val="bg1">
                  <a:lumMod val="85000"/>
                </a:schemeClr>
              </a:solidFill>
              <a:cs typeface="Calibri"/>
            </a:endParaRPr>
          </a:p>
          <a:p>
            <a:pPr marL="285750" indent="-285750" algn="l">
              <a:buFont typeface="Arial"/>
              <a:buChar char="•"/>
            </a:pPr>
            <a:r>
              <a:rPr lang="en-US" dirty="0">
                <a:solidFill>
                  <a:schemeClr val="bg1">
                    <a:lumMod val="85000"/>
                  </a:schemeClr>
                </a:solidFill>
                <a:ea typeface="+mn-lt"/>
                <a:cs typeface="+mn-lt"/>
              </a:rPr>
              <a:t>Inform determinations about how to move a person off the pathway to violence</a:t>
            </a:r>
            <a:endParaRPr lang="en-US" dirty="0">
              <a:solidFill>
                <a:schemeClr val="bg1">
                  <a:lumMod val="85000"/>
                </a:schemeClr>
              </a:solidFill>
            </a:endParaRPr>
          </a:p>
          <a:p>
            <a:pPr algn="l"/>
            <a:endParaRPr lang="en-US" sz="3200" spc="600" dirty="0">
              <a:solidFill>
                <a:schemeClr val="bg1">
                  <a:lumMod val="85000"/>
                </a:schemeClr>
              </a:solidFill>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ea typeface="+mj-lt"/>
                <a:cs typeface="+mj-lt"/>
              </a:rPr>
              <a:t>Assess Guidelines/Goals</a:t>
            </a:r>
            <a:endParaRPr lang="en-US" sz="5400" dirty="0">
              <a:solidFill>
                <a:schemeClr val="bg1">
                  <a:lumMod val="95000"/>
                </a:schemeClr>
              </a:solidFill>
              <a:cs typeface="Calibri Light"/>
            </a:endParaRPr>
          </a:p>
        </p:txBody>
      </p:sp>
    </p:spTree>
    <p:extLst>
      <p:ext uri="{BB962C8B-B14F-4D97-AF65-F5344CB8AC3E}">
        <p14:creationId xmlns:p14="http://schemas.microsoft.com/office/powerpoint/2010/main" val="396725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a:xfrm>
            <a:off x="0" y="-13448"/>
            <a:ext cx="5707812" cy="892355"/>
          </a:xfrm>
        </p:spPr>
        <p:txBody>
          <a:bodyPr>
            <a:normAutofit fontScale="90000"/>
          </a:bodyPr>
          <a:lstStyle/>
          <a:p>
            <a:r>
              <a:rPr lang="en-US" dirty="0">
                <a:solidFill>
                  <a:schemeClr val="bg1"/>
                </a:solidFill>
                <a:latin typeface="Arial"/>
                <a:cs typeface="Arial"/>
              </a:rPr>
              <a:t>What is an EOP?</a:t>
            </a:r>
            <a:endParaRPr lang="en-US"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A2B4B25-1D7E-C7E0-4C7E-0DC92A4AF135}"/>
              </a:ext>
            </a:extLst>
          </p:cNvPr>
          <p:cNvSpPr txBox="1"/>
          <p:nvPr/>
        </p:nvSpPr>
        <p:spPr>
          <a:xfrm>
            <a:off x="4051878" y="3979993"/>
            <a:ext cx="784411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solidFill>
                  <a:schemeClr val="bg1">
                    <a:lumMod val="85000"/>
                  </a:schemeClr>
                </a:solidFill>
              </a:rPr>
              <a:t>An emergency operations plan describes who will do what, as well as when, with what resources, and by what authority--before, during, and after an emergency.</a:t>
            </a:r>
          </a:p>
        </p:txBody>
      </p:sp>
      <p:sp>
        <p:nvSpPr>
          <p:cNvPr id="5" name="TextBox 4">
            <a:extLst>
              <a:ext uri="{FF2B5EF4-FFF2-40B4-BE49-F238E27FC236}">
                <a16:creationId xmlns:a16="http://schemas.microsoft.com/office/drawing/2014/main" id="{C36F4D1F-6682-E868-8E59-7472975DAC47}"/>
              </a:ext>
            </a:extLst>
          </p:cNvPr>
          <p:cNvSpPr txBox="1"/>
          <p:nvPr/>
        </p:nvSpPr>
        <p:spPr>
          <a:xfrm>
            <a:off x="830785" y="700826"/>
            <a:ext cx="371668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92D050"/>
                </a:solidFill>
                <a:latin typeface="Dreaming Outloud Pro"/>
                <a:cs typeface="Calibri"/>
              </a:rPr>
              <a:t>Emergency </a:t>
            </a:r>
            <a:endParaRPr lang="en-US" dirty="0">
              <a:solidFill>
                <a:srgbClr val="92D050"/>
              </a:solidFill>
              <a:cs typeface="Calibri"/>
            </a:endParaRPr>
          </a:p>
          <a:p>
            <a:r>
              <a:rPr lang="en-US" sz="5400" dirty="0">
                <a:solidFill>
                  <a:srgbClr val="92D050"/>
                </a:solidFill>
                <a:latin typeface="Dreaming Outloud Pro"/>
                <a:cs typeface="Calibri"/>
              </a:rPr>
              <a:t>Operations </a:t>
            </a:r>
            <a:endParaRPr lang="en-US" dirty="0">
              <a:solidFill>
                <a:srgbClr val="92D050"/>
              </a:solidFill>
              <a:latin typeface="Calibri" panose="020F0502020204030204"/>
              <a:cs typeface="Calibri"/>
            </a:endParaRPr>
          </a:p>
          <a:p>
            <a:r>
              <a:rPr lang="en-US" sz="5400" dirty="0">
                <a:solidFill>
                  <a:srgbClr val="92D050"/>
                </a:solidFill>
                <a:latin typeface="Dreaming Outloud Pro"/>
                <a:cs typeface="Calibri"/>
              </a:rPr>
              <a:t>Plan </a:t>
            </a:r>
            <a:endParaRPr lang="en-US" dirty="0">
              <a:solidFill>
                <a:srgbClr val="92D050"/>
              </a:solidFill>
              <a:cs typeface="Calibri"/>
            </a:endParaRPr>
          </a:p>
        </p:txBody>
      </p:sp>
    </p:spTree>
    <p:extLst>
      <p:ext uri="{BB962C8B-B14F-4D97-AF65-F5344CB8AC3E}">
        <p14:creationId xmlns:p14="http://schemas.microsoft.com/office/powerpoint/2010/main" val="29781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934265"/>
            <a:ext cx="9144000" cy="3814463"/>
          </a:xfrm>
        </p:spPr>
        <p:txBody>
          <a:bodyPr vert="horz" lIns="91440" tIns="45720" rIns="91440" bIns="45720" rtlCol="0" anchor="t">
            <a:noAutofit/>
          </a:bodyPr>
          <a:lstStyle/>
          <a:p>
            <a:pPr algn="l">
              <a:buFont typeface="Arial"/>
              <a:buChar char="•"/>
            </a:pPr>
            <a:r>
              <a:rPr lang="en-US" dirty="0">
                <a:solidFill>
                  <a:schemeClr val="bg1">
                    <a:lumMod val="85000"/>
                  </a:schemeClr>
                </a:solidFill>
                <a:ea typeface="+mn-lt"/>
                <a:cs typeface="+mn-lt"/>
              </a:rPr>
              <a:t>Step 1 - Gather Data: Focus on Totality</a:t>
            </a:r>
            <a:endParaRPr lang="en-US" dirty="0">
              <a:solidFill>
                <a:schemeClr val="bg1">
                  <a:lumMod val="85000"/>
                </a:schemeClr>
              </a:solidFill>
              <a:cs typeface="Calibri"/>
            </a:endParaRPr>
          </a:p>
          <a:p>
            <a:pPr algn="l">
              <a:buFont typeface="Arial"/>
              <a:buChar char="•"/>
            </a:pPr>
            <a:r>
              <a:rPr lang="en-US" dirty="0">
                <a:solidFill>
                  <a:schemeClr val="bg1">
                    <a:lumMod val="85000"/>
                  </a:schemeClr>
                </a:solidFill>
                <a:ea typeface="+mn-lt"/>
                <a:cs typeface="+mn-lt"/>
              </a:rPr>
              <a:t>Team effort using standardized assessment protocol</a:t>
            </a:r>
            <a:endParaRPr lang="en-US" dirty="0">
              <a:solidFill>
                <a:schemeClr val="bg1">
                  <a:lumMod val="85000"/>
                </a:schemeClr>
              </a:solidFill>
              <a:cs typeface="Calibri"/>
            </a:endParaRPr>
          </a:p>
          <a:p>
            <a:pPr algn="l">
              <a:buFont typeface="Arial"/>
              <a:buChar char="•"/>
            </a:pPr>
            <a:r>
              <a:rPr lang="en-US" dirty="0">
                <a:solidFill>
                  <a:schemeClr val="bg1">
                    <a:lumMod val="85000"/>
                  </a:schemeClr>
                </a:solidFill>
                <a:ea typeface="+mn-lt"/>
                <a:cs typeface="+mn-lt"/>
              </a:rPr>
              <a:t>Examine evidence consistent with the likelihood of a violent attack</a:t>
            </a:r>
            <a:endParaRPr lang="en-US" dirty="0">
              <a:solidFill>
                <a:schemeClr val="bg1">
                  <a:lumMod val="85000"/>
                </a:schemeClr>
              </a:solidFill>
              <a:cs typeface="Calibri"/>
            </a:endParaRPr>
          </a:p>
          <a:p>
            <a:pPr algn="l">
              <a:buFont typeface="Arial"/>
              <a:buChar char="•"/>
            </a:pPr>
            <a:r>
              <a:rPr lang="en-US" dirty="0">
                <a:solidFill>
                  <a:schemeClr val="bg1">
                    <a:lumMod val="85000"/>
                  </a:schemeClr>
                </a:solidFill>
                <a:ea typeface="+mn-lt"/>
                <a:cs typeface="+mn-lt"/>
              </a:rPr>
              <a:t>Multifaceted process</a:t>
            </a:r>
            <a:endParaRPr lang="en-US"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Holistic view</a:t>
            </a:r>
            <a:endParaRPr lang="en-US" sz="2400"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Direction of interest</a:t>
            </a:r>
            <a:endParaRPr lang="en-US" sz="2400"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Situational</a:t>
            </a:r>
            <a:endParaRPr lang="en-US" sz="2400"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Context of setting</a:t>
            </a:r>
            <a:endParaRPr lang="en-US" sz="2400" dirty="0">
              <a:solidFill>
                <a:schemeClr val="bg1">
                  <a:lumMod val="85000"/>
                </a:schemeClr>
              </a:solidFill>
              <a:cs typeface="Calibri"/>
            </a:endParaRPr>
          </a:p>
          <a:p>
            <a:pPr marL="285750" indent="-285750" algn="l">
              <a:buFont typeface="Arial"/>
              <a:buChar char="•"/>
            </a:pPr>
            <a:endParaRPr lang="en-US" sz="3200" spc="600" dirty="0">
              <a:solidFill>
                <a:schemeClr val="bg1">
                  <a:lumMod val="85000"/>
                </a:schemeClr>
              </a:solidFill>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cs typeface="Calibri Light"/>
              </a:rPr>
              <a:t>It's a Three Step Process</a:t>
            </a:r>
          </a:p>
        </p:txBody>
      </p:sp>
    </p:spTree>
    <p:extLst>
      <p:ext uri="{BB962C8B-B14F-4D97-AF65-F5344CB8AC3E}">
        <p14:creationId xmlns:p14="http://schemas.microsoft.com/office/powerpoint/2010/main" val="338442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ea typeface="+mj-lt"/>
                <a:cs typeface="+mj-lt"/>
              </a:rPr>
              <a:t>Three-Step Process: Step 2 - Enhancers</a:t>
            </a:r>
            <a:endParaRPr lang="en-US" sz="5400" dirty="0">
              <a:solidFill>
                <a:schemeClr val="bg1">
                  <a:lumMod val="95000"/>
                </a:schemeClr>
              </a:solidFill>
            </a:endParaRPr>
          </a:p>
        </p:txBody>
      </p:sp>
      <p:sp>
        <p:nvSpPr>
          <p:cNvPr id="2" name="TextBox 1">
            <a:extLst>
              <a:ext uri="{FF2B5EF4-FFF2-40B4-BE49-F238E27FC236}">
                <a16:creationId xmlns:a16="http://schemas.microsoft.com/office/drawing/2014/main" id="{15399676-A670-D949-627C-CFFCCAA7FE4F}"/>
              </a:ext>
            </a:extLst>
          </p:cNvPr>
          <p:cNvSpPr txBox="1"/>
          <p:nvPr/>
        </p:nvSpPr>
        <p:spPr>
          <a:xfrm>
            <a:off x="2869721" y="1935193"/>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lumMod val="85000"/>
                  </a:schemeClr>
                </a:solidFill>
                <a:latin typeface="Roboto"/>
                <a:ea typeface="Roboto"/>
                <a:cs typeface="Roboto"/>
              </a:rPr>
              <a:t>Risk Factors:</a:t>
            </a:r>
          </a:p>
          <a:p>
            <a:pPr>
              <a:buChar char="•"/>
            </a:pPr>
            <a:r>
              <a:rPr lang="en-US" sz="2000" dirty="0">
                <a:solidFill>
                  <a:schemeClr val="bg1">
                    <a:lumMod val="85000"/>
                  </a:schemeClr>
                </a:solidFill>
                <a:latin typeface="Roboto"/>
                <a:ea typeface="Roboto"/>
                <a:cs typeface="Roboto"/>
              </a:rPr>
              <a:t>Violence history</a:t>
            </a:r>
          </a:p>
          <a:p>
            <a:pPr>
              <a:buChar char="•"/>
            </a:pPr>
            <a:r>
              <a:rPr lang="en-US" sz="2000" dirty="0">
                <a:solidFill>
                  <a:schemeClr val="bg1">
                    <a:lumMod val="85000"/>
                  </a:schemeClr>
                </a:solidFill>
                <a:latin typeface="Roboto"/>
                <a:ea typeface="Roboto"/>
                <a:cs typeface="Roboto"/>
              </a:rPr>
              <a:t>Health/mental health</a:t>
            </a:r>
          </a:p>
          <a:p>
            <a:pPr>
              <a:buChar char="•"/>
            </a:pPr>
            <a:r>
              <a:rPr lang="en-US" sz="2000" dirty="0">
                <a:solidFill>
                  <a:schemeClr val="bg1">
                    <a:lumMod val="85000"/>
                  </a:schemeClr>
                </a:solidFill>
                <a:latin typeface="Roboto"/>
                <a:ea typeface="Roboto"/>
                <a:cs typeface="Roboto"/>
              </a:rPr>
              <a:t>Personality disturbances</a:t>
            </a:r>
          </a:p>
          <a:p>
            <a:pPr>
              <a:buChar char="•"/>
            </a:pPr>
            <a:r>
              <a:rPr lang="en-US" sz="2000" dirty="0">
                <a:solidFill>
                  <a:schemeClr val="bg1">
                    <a:lumMod val="85000"/>
                  </a:schemeClr>
                </a:solidFill>
                <a:latin typeface="Roboto"/>
                <a:ea typeface="Roboto"/>
                <a:cs typeface="Roboto"/>
              </a:rPr>
              <a:t>Severe mental illness</a:t>
            </a:r>
          </a:p>
          <a:p>
            <a:pPr>
              <a:buChar char="•"/>
            </a:pPr>
            <a:r>
              <a:rPr lang="en-US" sz="2000" dirty="0">
                <a:solidFill>
                  <a:schemeClr val="bg1">
                    <a:lumMod val="85000"/>
                  </a:schemeClr>
                </a:solidFill>
                <a:latin typeface="Roboto"/>
                <a:ea typeface="Roboto"/>
                <a:cs typeface="Roboto"/>
              </a:rPr>
              <a:t>History of suicidality</a:t>
            </a:r>
          </a:p>
          <a:p>
            <a:pPr>
              <a:buChar char="•"/>
            </a:pPr>
            <a:r>
              <a:rPr lang="en-US" sz="2000" dirty="0">
                <a:solidFill>
                  <a:schemeClr val="bg1">
                    <a:lumMod val="85000"/>
                  </a:schemeClr>
                </a:solidFill>
                <a:latin typeface="Roboto"/>
                <a:ea typeface="Roboto"/>
                <a:cs typeface="Roboto"/>
              </a:rPr>
              <a:t>Concerned peers</a:t>
            </a:r>
          </a:p>
          <a:p>
            <a:pPr>
              <a:buChar char="•"/>
            </a:pPr>
            <a:r>
              <a:rPr lang="en-US" sz="2000" dirty="0">
                <a:solidFill>
                  <a:schemeClr val="bg1">
                    <a:lumMod val="85000"/>
                  </a:schemeClr>
                </a:solidFill>
                <a:latin typeface="Roboto"/>
                <a:ea typeface="Roboto"/>
                <a:cs typeface="Roboto"/>
              </a:rPr>
              <a:t>Social/environmental</a:t>
            </a:r>
          </a:p>
          <a:p>
            <a:pPr>
              <a:buChar char="•"/>
            </a:pPr>
            <a:r>
              <a:rPr lang="en-US" sz="2000" dirty="0">
                <a:solidFill>
                  <a:schemeClr val="bg1">
                    <a:lumMod val="85000"/>
                  </a:schemeClr>
                </a:solidFill>
                <a:latin typeface="Roboto"/>
                <a:ea typeface="Roboto"/>
                <a:cs typeface="Roboto"/>
              </a:rPr>
              <a:t>Problematic behavioral history</a:t>
            </a:r>
          </a:p>
          <a:p>
            <a:pPr>
              <a:buChar char="•"/>
            </a:pPr>
            <a:r>
              <a:rPr lang="en-US" sz="2000" dirty="0">
                <a:solidFill>
                  <a:schemeClr val="bg1">
                    <a:lumMod val="85000"/>
                  </a:schemeClr>
                </a:solidFill>
                <a:latin typeface="Roboto"/>
                <a:ea typeface="Roboto"/>
                <a:cs typeface="Roboto"/>
              </a:rPr>
              <a:t>Weapons</a:t>
            </a:r>
          </a:p>
        </p:txBody>
      </p:sp>
      <p:sp>
        <p:nvSpPr>
          <p:cNvPr id="4" name="TextBox 3">
            <a:extLst>
              <a:ext uri="{FF2B5EF4-FFF2-40B4-BE49-F238E27FC236}">
                <a16:creationId xmlns:a16="http://schemas.microsoft.com/office/drawing/2014/main" id="{E0936232-6AAF-3269-5B00-F59B1B460E3B}"/>
              </a:ext>
            </a:extLst>
          </p:cNvPr>
          <p:cNvSpPr txBox="1"/>
          <p:nvPr/>
        </p:nvSpPr>
        <p:spPr>
          <a:xfrm>
            <a:off x="7671758" y="2639683"/>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lumMod val="85000"/>
                  </a:schemeClr>
                </a:solidFill>
                <a:latin typeface="Roboto"/>
                <a:ea typeface="Roboto"/>
                <a:cs typeface="Roboto"/>
              </a:rPr>
              <a:t>Life Stressors:</a:t>
            </a:r>
          </a:p>
          <a:p>
            <a:pPr>
              <a:buChar char="•"/>
            </a:pPr>
            <a:r>
              <a:rPr lang="en-US" sz="2000" dirty="0">
                <a:solidFill>
                  <a:schemeClr val="bg1">
                    <a:lumMod val="85000"/>
                  </a:schemeClr>
                </a:solidFill>
                <a:latin typeface="Roboto"/>
                <a:ea typeface="Roboto"/>
                <a:cs typeface="Roboto"/>
              </a:rPr>
              <a:t>Financial</a:t>
            </a:r>
            <a:endParaRPr lang="en-US" sz="2000">
              <a:solidFill>
                <a:schemeClr val="bg1">
                  <a:lumMod val="85000"/>
                </a:schemeClr>
              </a:solidFill>
              <a:latin typeface="Roboto"/>
              <a:ea typeface="Roboto"/>
              <a:cs typeface="Roboto"/>
            </a:endParaRPr>
          </a:p>
          <a:p>
            <a:pPr>
              <a:buChar char="•"/>
            </a:pPr>
            <a:r>
              <a:rPr lang="en-US" sz="2000" dirty="0">
                <a:solidFill>
                  <a:schemeClr val="bg1">
                    <a:lumMod val="85000"/>
                  </a:schemeClr>
                </a:solidFill>
                <a:latin typeface="Roboto"/>
                <a:ea typeface="Roboto"/>
                <a:cs typeface="Roboto"/>
              </a:rPr>
              <a:t>School or Home</a:t>
            </a:r>
          </a:p>
          <a:p>
            <a:pPr>
              <a:buChar char="•"/>
            </a:pPr>
            <a:r>
              <a:rPr lang="en-US" sz="2000" dirty="0">
                <a:solidFill>
                  <a:schemeClr val="bg1">
                    <a:lumMod val="85000"/>
                  </a:schemeClr>
                </a:solidFill>
                <a:latin typeface="Roboto"/>
                <a:ea typeface="Roboto"/>
                <a:cs typeface="Roboto"/>
              </a:rPr>
              <a:t>Relationships</a:t>
            </a:r>
          </a:p>
          <a:p>
            <a:pPr>
              <a:buChar char="•"/>
            </a:pPr>
            <a:r>
              <a:rPr lang="en-US" sz="2000" dirty="0">
                <a:solidFill>
                  <a:schemeClr val="bg1">
                    <a:lumMod val="85000"/>
                  </a:schemeClr>
                </a:solidFill>
                <a:latin typeface="Roboto"/>
                <a:ea typeface="Roboto"/>
                <a:cs typeface="Roboto"/>
              </a:rPr>
              <a:t>Law Enforcement</a:t>
            </a:r>
          </a:p>
        </p:txBody>
      </p:sp>
      <p:pic>
        <p:nvPicPr>
          <p:cNvPr id="6" name="Picture 6">
            <a:extLst>
              <a:ext uri="{FF2B5EF4-FFF2-40B4-BE49-F238E27FC236}">
                <a16:creationId xmlns:a16="http://schemas.microsoft.com/office/drawing/2014/main" id="{519BA4E9-16CE-DFBE-B47F-7F7E78478BC9}"/>
              </a:ext>
            </a:extLst>
          </p:cNvPr>
          <p:cNvPicPr>
            <a:picLocks noChangeAspect="1"/>
          </p:cNvPicPr>
          <p:nvPr/>
        </p:nvPicPr>
        <p:blipFill>
          <a:blip r:embed="rId6"/>
          <a:stretch>
            <a:fillRect/>
          </a:stretch>
        </p:blipFill>
        <p:spPr>
          <a:xfrm>
            <a:off x="8917197" y="4603990"/>
            <a:ext cx="2552700" cy="1790700"/>
          </a:xfrm>
          <a:prstGeom prst="rect">
            <a:avLst/>
          </a:prstGeom>
        </p:spPr>
      </p:pic>
    </p:spTree>
    <p:extLst>
      <p:ext uri="{BB962C8B-B14F-4D97-AF65-F5344CB8AC3E}">
        <p14:creationId xmlns:p14="http://schemas.microsoft.com/office/powerpoint/2010/main" val="406486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ea typeface="+mj-lt"/>
                <a:cs typeface="+mj-lt"/>
              </a:rPr>
              <a:t>Three-Step Process: Step 2 - Enhancers</a:t>
            </a:r>
            <a:endParaRPr lang="en-US" sz="5400" dirty="0">
              <a:solidFill>
                <a:schemeClr val="bg1">
                  <a:lumMod val="95000"/>
                </a:schemeClr>
              </a:solidFill>
            </a:endParaRPr>
          </a:p>
        </p:txBody>
      </p:sp>
      <p:sp>
        <p:nvSpPr>
          <p:cNvPr id="8" name="TextBox 7">
            <a:extLst>
              <a:ext uri="{FF2B5EF4-FFF2-40B4-BE49-F238E27FC236}">
                <a16:creationId xmlns:a16="http://schemas.microsoft.com/office/drawing/2014/main" id="{38BE7DE0-F438-B353-BE5D-68840FEB0A4A}"/>
              </a:ext>
            </a:extLst>
          </p:cNvPr>
          <p:cNvSpPr txBox="1"/>
          <p:nvPr/>
        </p:nvSpPr>
        <p:spPr>
          <a:xfrm>
            <a:off x="1978325" y="1992702"/>
            <a:ext cx="471289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chemeClr val="bg1">
                    <a:lumMod val="95000"/>
                  </a:schemeClr>
                </a:solidFill>
                <a:latin typeface="Roboto"/>
                <a:ea typeface="Roboto"/>
                <a:cs typeface="Roboto"/>
              </a:rPr>
              <a:t>Warning Behaviors:</a:t>
            </a:r>
          </a:p>
          <a:p>
            <a:pPr>
              <a:buChar char="•"/>
            </a:pPr>
            <a:r>
              <a:rPr lang="en-US" sz="2400" dirty="0">
                <a:solidFill>
                  <a:schemeClr val="bg1">
                    <a:lumMod val="95000"/>
                  </a:schemeClr>
                </a:solidFill>
                <a:latin typeface="Roboto"/>
                <a:ea typeface="Roboto"/>
                <a:cs typeface="Roboto"/>
              </a:rPr>
              <a:t>Fixation</a:t>
            </a:r>
          </a:p>
          <a:p>
            <a:pPr>
              <a:buChar char="•"/>
            </a:pPr>
            <a:r>
              <a:rPr lang="en-US" sz="2400" dirty="0">
                <a:solidFill>
                  <a:schemeClr val="bg1">
                    <a:lumMod val="95000"/>
                  </a:schemeClr>
                </a:solidFill>
                <a:latin typeface="Roboto"/>
                <a:ea typeface="Roboto"/>
                <a:cs typeface="Roboto"/>
              </a:rPr>
              <a:t>Identification</a:t>
            </a:r>
          </a:p>
          <a:p>
            <a:pPr>
              <a:buChar char="•"/>
            </a:pPr>
            <a:r>
              <a:rPr lang="en-US" sz="2400" dirty="0">
                <a:solidFill>
                  <a:schemeClr val="bg1">
                    <a:lumMod val="95000"/>
                  </a:schemeClr>
                </a:solidFill>
                <a:latin typeface="Roboto"/>
                <a:ea typeface="Roboto"/>
                <a:cs typeface="Roboto"/>
              </a:rPr>
              <a:t>Novel Aggression</a:t>
            </a:r>
          </a:p>
          <a:p>
            <a:pPr>
              <a:buChar char="•"/>
            </a:pPr>
            <a:r>
              <a:rPr lang="en-US" sz="2400" dirty="0">
                <a:solidFill>
                  <a:schemeClr val="bg1">
                    <a:lumMod val="95000"/>
                  </a:schemeClr>
                </a:solidFill>
                <a:latin typeface="Roboto"/>
                <a:ea typeface="Roboto"/>
                <a:cs typeface="Roboto"/>
              </a:rPr>
              <a:t>Leakage</a:t>
            </a:r>
          </a:p>
          <a:p>
            <a:pPr>
              <a:buChar char="•"/>
            </a:pPr>
            <a:r>
              <a:rPr lang="en-US" sz="2400" dirty="0">
                <a:solidFill>
                  <a:schemeClr val="bg1">
                    <a:lumMod val="95000"/>
                  </a:schemeClr>
                </a:solidFill>
                <a:latin typeface="Roboto"/>
                <a:ea typeface="Roboto"/>
                <a:cs typeface="Roboto"/>
              </a:rPr>
              <a:t>Directly Communicated Threat</a:t>
            </a:r>
          </a:p>
          <a:p>
            <a:pPr>
              <a:buChar char="•"/>
            </a:pPr>
            <a:r>
              <a:rPr lang="en-US" sz="2400" dirty="0">
                <a:solidFill>
                  <a:schemeClr val="bg1">
                    <a:lumMod val="95000"/>
                  </a:schemeClr>
                </a:solidFill>
                <a:latin typeface="Roboto"/>
                <a:ea typeface="Roboto"/>
                <a:cs typeface="Roboto"/>
              </a:rPr>
              <a:t>Approach Behavior</a:t>
            </a:r>
          </a:p>
        </p:txBody>
      </p:sp>
      <p:sp>
        <p:nvSpPr>
          <p:cNvPr id="9" name="TextBox 8">
            <a:extLst>
              <a:ext uri="{FF2B5EF4-FFF2-40B4-BE49-F238E27FC236}">
                <a16:creationId xmlns:a16="http://schemas.microsoft.com/office/drawing/2014/main" id="{2D9442CB-B1E1-EBFF-99FD-3000F45FDC9E}"/>
              </a:ext>
            </a:extLst>
          </p:cNvPr>
          <p:cNvSpPr txBox="1"/>
          <p:nvPr/>
        </p:nvSpPr>
        <p:spPr>
          <a:xfrm>
            <a:off x="7801155" y="1992702"/>
            <a:ext cx="373523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chemeClr val="bg1">
                    <a:lumMod val="95000"/>
                  </a:schemeClr>
                </a:solidFill>
                <a:latin typeface="Roboto"/>
                <a:ea typeface="Roboto"/>
                <a:cs typeface="Roboto"/>
              </a:rPr>
              <a:t>Potential Imminence:</a:t>
            </a:r>
          </a:p>
          <a:p>
            <a:pPr>
              <a:buChar char="•"/>
            </a:pPr>
            <a:r>
              <a:rPr lang="en-US" sz="2400" dirty="0">
                <a:solidFill>
                  <a:schemeClr val="bg1">
                    <a:lumMod val="95000"/>
                  </a:schemeClr>
                </a:solidFill>
                <a:latin typeface="Roboto"/>
                <a:ea typeface="Roboto"/>
                <a:cs typeface="Roboto"/>
              </a:rPr>
              <a:t>Deviations in normal non-aggressive behavior</a:t>
            </a:r>
          </a:p>
          <a:p>
            <a:pPr>
              <a:buChar char="•"/>
            </a:pPr>
            <a:r>
              <a:rPr lang="en-US" sz="2400" dirty="0">
                <a:solidFill>
                  <a:schemeClr val="bg1">
                    <a:lumMod val="95000"/>
                  </a:schemeClr>
                </a:solidFill>
                <a:latin typeface="Roboto"/>
                <a:ea typeface="Roboto"/>
                <a:cs typeface="Roboto"/>
              </a:rPr>
              <a:t>End of life planning</a:t>
            </a:r>
          </a:p>
          <a:p>
            <a:pPr>
              <a:buChar char="•"/>
            </a:pPr>
            <a:r>
              <a:rPr lang="en-US" sz="2400" dirty="0">
                <a:solidFill>
                  <a:schemeClr val="bg1">
                    <a:lumMod val="95000"/>
                  </a:schemeClr>
                </a:solidFill>
                <a:latin typeface="Roboto"/>
                <a:ea typeface="Roboto"/>
                <a:cs typeface="Roboto"/>
              </a:rPr>
              <a:t>Last resort</a:t>
            </a:r>
          </a:p>
          <a:p>
            <a:pPr>
              <a:buChar char="•"/>
            </a:pPr>
            <a:r>
              <a:rPr lang="en-US" sz="2400" dirty="0">
                <a:solidFill>
                  <a:schemeClr val="bg1">
                    <a:lumMod val="95000"/>
                  </a:schemeClr>
                </a:solidFill>
                <a:latin typeface="Roboto"/>
                <a:ea typeface="Roboto"/>
                <a:cs typeface="Roboto"/>
              </a:rPr>
              <a:t>Sudden withdrawal from life pattern</a:t>
            </a:r>
          </a:p>
        </p:txBody>
      </p:sp>
    </p:spTree>
    <p:extLst>
      <p:ext uri="{BB962C8B-B14F-4D97-AF65-F5344CB8AC3E}">
        <p14:creationId xmlns:p14="http://schemas.microsoft.com/office/powerpoint/2010/main" val="164559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709812" y="1934265"/>
            <a:ext cx="7958188" cy="4028025"/>
          </a:xfrm>
        </p:spPr>
        <p:txBody>
          <a:bodyPr vert="horz" lIns="91440" tIns="45720" rIns="91440" bIns="45720" rtlCol="0" anchor="t">
            <a:noAutofit/>
          </a:bodyPr>
          <a:lstStyle/>
          <a:p>
            <a:pPr algn="l"/>
            <a:r>
              <a:rPr lang="en-US" sz="3200" b="1" u="sng" dirty="0">
                <a:solidFill>
                  <a:schemeClr val="bg1">
                    <a:lumMod val="85000"/>
                  </a:schemeClr>
                </a:solidFill>
                <a:cs typeface="Calibri"/>
              </a:rPr>
              <a:t>Mitigators</a:t>
            </a:r>
          </a:p>
          <a:p>
            <a:pPr marL="285750" indent="-285750" algn="l">
              <a:buFont typeface="Arial"/>
              <a:buChar char="•"/>
            </a:pPr>
            <a:r>
              <a:rPr lang="en-US" sz="2000" dirty="0">
                <a:solidFill>
                  <a:srgbClr val="FFFFFF"/>
                </a:solidFill>
                <a:ea typeface="+mn-lt"/>
                <a:cs typeface="+mn-lt"/>
              </a:rPr>
              <a:t>Flexibility of Thinking</a:t>
            </a:r>
            <a:endParaRPr lang="en-US" sz="2000" dirty="0">
              <a:cs typeface="Calibri"/>
            </a:endParaRPr>
          </a:p>
          <a:p>
            <a:pPr marL="285750" indent="-285750" algn="l">
              <a:buFont typeface="Arial"/>
              <a:buChar char="•"/>
            </a:pPr>
            <a:r>
              <a:rPr lang="en-US" sz="2000" dirty="0">
                <a:solidFill>
                  <a:srgbClr val="FFFFFF"/>
                </a:solidFill>
                <a:ea typeface="+mn-lt"/>
                <a:cs typeface="+mn-lt"/>
              </a:rPr>
              <a:t>Positive, Realistic Goals</a:t>
            </a:r>
            <a:endParaRPr lang="en-US" sz="2000" dirty="0">
              <a:cs typeface="Calibri"/>
            </a:endParaRPr>
          </a:p>
          <a:p>
            <a:pPr marL="285750" indent="-285750" algn="l">
              <a:buFont typeface="Arial"/>
              <a:buChar char="•"/>
            </a:pPr>
            <a:r>
              <a:rPr lang="en-US" sz="2000" dirty="0">
                <a:solidFill>
                  <a:srgbClr val="FFFFFF"/>
                </a:solidFill>
                <a:ea typeface="+mn-lt"/>
                <a:cs typeface="+mn-lt"/>
              </a:rPr>
              <a:t>Supportive Family</a:t>
            </a:r>
            <a:endParaRPr lang="en-US" sz="2000" dirty="0">
              <a:cs typeface="Calibri"/>
            </a:endParaRPr>
          </a:p>
          <a:p>
            <a:pPr marL="285750" indent="-285750" algn="l">
              <a:buFont typeface="Arial"/>
              <a:buChar char="•"/>
            </a:pPr>
            <a:r>
              <a:rPr lang="en-US" sz="2000" dirty="0">
                <a:solidFill>
                  <a:srgbClr val="FFFFFF"/>
                </a:solidFill>
                <a:ea typeface="+mn-lt"/>
                <a:cs typeface="+mn-lt"/>
              </a:rPr>
              <a:t>Healthy Social Supports</a:t>
            </a:r>
            <a:endParaRPr lang="en-US" sz="2000" dirty="0">
              <a:cs typeface="Calibri"/>
            </a:endParaRPr>
          </a:p>
          <a:p>
            <a:pPr marL="285750" indent="-285750" algn="l">
              <a:buFont typeface="Arial"/>
              <a:buChar char="•"/>
            </a:pPr>
            <a:r>
              <a:rPr lang="en-US" sz="2000" dirty="0">
                <a:solidFill>
                  <a:srgbClr val="FFFFFF"/>
                </a:solidFill>
                <a:ea typeface="+mn-lt"/>
                <a:cs typeface="+mn-lt"/>
              </a:rPr>
              <a:t>Conflict Resolution</a:t>
            </a:r>
            <a:endParaRPr lang="en-US" sz="2000" dirty="0">
              <a:cs typeface="Calibri"/>
            </a:endParaRPr>
          </a:p>
          <a:p>
            <a:pPr marL="285750" indent="-285750" algn="l">
              <a:buFont typeface="Arial"/>
              <a:buChar char="•"/>
            </a:pPr>
            <a:r>
              <a:rPr lang="en-US" sz="2000" dirty="0">
                <a:solidFill>
                  <a:srgbClr val="FFFFFF"/>
                </a:solidFill>
                <a:ea typeface="+mn-lt"/>
                <a:cs typeface="+mn-lt"/>
              </a:rPr>
              <a:t>“On the Radar”</a:t>
            </a:r>
            <a:endParaRPr lang="en-US" sz="2000" dirty="0">
              <a:cs typeface="Calibri"/>
            </a:endParaRPr>
          </a:p>
          <a:p>
            <a:pPr marL="285750" indent="-285750" algn="l">
              <a:buFont typeface="Arial"/>
              <a:buChar char="•"/>
            </a:pPr>
            <a:r>
              <a:rPr lang="en-US" sz="2000" dirty="0">
                <a:solidFill>
                  <a:srgbClr val="FFFFFF"/>
                </a:solidFill>
                <a:ea typeface="+mn-lt"/>
                <a:cs typeface="+mn-lt"/>
              </a:rPr>
              <a:t>Access and Receptiveness to Assistance</a:t>
            </a:r>
            <a:endParaRPr lang="en-US" sz="2000" dirty="0">
              <a:cs typeface="Calibri"/>
            </a:endParaRPr>
          </a:p>
          <a:p>
            <a:pPr marL="285750" indent="-285750" algn="l">
              <a:buFont typeface="Arial"/>
              <a:buChar char="•"/>
            </a:pPr>
            <a:r>
              <a:rPr lang="en-US" sz="2000" dirty="0">
                <a:solidFill>
                  <a:srgbClr val="FFFFFF"/>
                </a:solidFill>
                <a:ea typeface="+mn-lt"/>
                <a:cs typeface="+mn-lt"/>
              </a:rPr>
              <a:t>Positive Coping Mechanisms</a:t>
            </a:r>
            <a:endParaRPr lang="en-US" sz="2000" dirty="0"/>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ea typeface="+mj-lt"/>
                <a:cs typeface="+mj-lt"/>
              </a:rPr>
              <a:t>Three-Step Process: Step 2</a:t>
            </a:r>
            <a:endParaRPr lang="en-US" sz="5400" dirty="0">
              <a:solidFill>
                <a:schemeClr val="bg1">
                  <a:lumMod val="95000"/>
                </a:schemeClr>
              </a:solidFill>
            </a:endParaRPr>
          </a:p>
        </p:txBody>
      </p:sp>
    </p:spTree>
    <p:extLst>
      <p:ext uri="{BB962C8B-B14F-4D97-AF65-F5344CB8AC3E}">
        <p14:creationId xmlns:p14="http://schemas.microsoft.com/office/powerpoint/2010/main" val="400330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934265"/>
            <a:ext cx="9144000" cy="3323535"/>
          </a:xfrm>
        </p:spPr>
        <p:txBody>
          <a:bodyPr vert="horz" lIns="91440" tIns="45720" rIns="91440" bIns="45720" rtlCol="0" anchor="t">
            <a:noAutofit/>
          </a:bodyPr>
          <a:lstStyle/>
          <a:p>
            <a:pPr algn="l">
              <a:buFont typeface="Arial"/>
              <a:buChar char="•"/>
            </a:pPr>
            <a:endParaRPr lang="en-US" dirty="0">
              <a:solidFill>
                <a:schemeClr val="bg1">
                  <a:lumMod val="85000"/>
                </a:schemeClr>
              </a:solidFill>
              <a:cs typeface="Calibri"/>
            </a:endParaRPr>
          </a:p>
          <a:p>
            <a:pPr algn="l">
              <a:buFont typeface="Arial"/>
              <a:buChar char="•"/>
            </a:pPr>
            <a:r>
              <a:rPr lang="en-US" sz="2800" dirty="0">
                <a:solidFill>
                  <a:schemeClr val="bg1">
                    <a:lumMod val="85000"/>
                  </a:schemeClr>
                </a:solidFill>
                <a:ea typeface="+mn-lt"/>
                <a:cs typeface="+mn-lt"/>
              </a:rPr>
              <a:t>Step 3 - Prepare the findings</a:t>
            </a:r>
            <a:endParaRPr lang="en-US" sz="2800" dirty="0">
              <a:solidFill>
                <a:schemeClr val="bg1">
                  <a:lumMod val="85000"/>
                </a:schemeClr>
              </a:solidFill>
              <a:cs typeface="Calibri"/>
            </a:endParaRPr>
          </a:p>
          <a:p>
            <a:pPr algn="l">
              <a:buFont typeface="Arial"/>
              <a:buChar char="•"/>
            </a:pPr>
            <a:r>
              <a:rPr lang="en-US" sz="2800" dirty="0">
                <a:solidFill>
                  <a:schemeClr val="bg1">
                    <a:lumMod val="85000"/>
                  </a:schemeClr>
                </a:solidFill>
                <a:ea typeface="+mn-lt"/>
                <a:cs typeface="+mn-lt"/>
              </a:rPr>
              <a:t>Utilize district-adopted documentation throughout</a:t>
            </a:r>
            <a:endParaRPr lang="en-US" sz="2800" dirty="0">
              <a:solidFill>
                <a:schemeClr val="bg1">
                  <a:lumMod val="85000"/>
                </a:schemeClr>
              </a:solidFill>
              <a:cs typeface="Calibri"/>
            </a:endParaRPr>
          </a:p>
          <a:p>
            <a:pPr algn="l">
              <a:buFont typeface="Arial"/>
              <a:buChar char="•"/>
            </a:pPr>
            <a:r>
              <a:rPr lang="en-US" sz="2800" dirty="0">
                <a:solidFill>
                  <a:schemeClr val="bg1">
                    <a:lumMod val="85000"/>
                  </a:schemeClr>
                </a:solidFill>
                <a:ea typeface="+mn-lt"/>
                <a:cs typeface="+mn-lt"/>
              </a:rPr>
              <a:t>Include the threat assessment team</a:t>
            </a:r>
            <a:endParaRPr lang="en-US" sz="2800" dirty="0">
              <a:solidFill>
                <a:schemeClr val="bg1">
                  <a:lumMod val="85000"/>
                </a:schemeClr>
              </a:solidFill>
              <a:cs typeface="Calibri"/>
            </a:endParaRPr>
          </a:p>
          <a:p>
            <a:pPr algn="l">
              <a:buFont typeface="Arial"/>
              <a:buChar char="•"/>
            </a:pPr>
            <a:r>
              <a:rPr lang="en-US" sz="2800" dirty="0">
                <a:solidFill>
                  <a:schemeClr val="bg1">
                    <a:lumMod val="85000"/>
                  </a:schemeClr>
                </a:solidFill>
                <a:ea typeface="+mn-lt"/>
                <a:cs typeface="+mn-lt"/>
              </a:rPr>
              <a:t>Communicate findings and plan to student and family</a:t>
            </a:r>
            <a:endParaRPr lang="en-US" sz="2800" dirty="0">
              <a:solidFill>
                <a:schemeClr val="bg1">
                  <a:lumMod val="85000"/>
                </a:schemeClr>
              </a:solidFill>
              <a:cs typeface="Calibri"/>
            </a:endParaRPr>
          </a:p>
          <a:p>
            <a:pPr algn="l"/>
            <a:endParaRPr lang="en-US" sz="3200" spc="600" dirty="0">
              <a:solidFill>
                <a:schemeClr val="bg1">
                  <a:lumMod val="85000"/>
                </a:schemeClr>
              </a:solidFill>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ea typeface="+mj-lt"/>
                <a:cs typeface="+mj-lt"/>
              </a:rPr>
              <a:t>Three-Step Process: Step 3</a:t>
            </a:r>
            <a:endParaRPr lang="en-US" sz="5400" dirty="0">
              <a:solidFill>
                <a:schemeClr val="bg1">
                  <a:lumMod val="95000"/>
                </a:schemeClr>
              </a:solidFill>
            </a:endParaRPr>
          </a:p>
        </p:txBody>
      </p:sp>
    </p:spTree>
    <p:extLst>
      <p:ext uri="{BB962C8B-B14F-4D97-AF65-F5344CB8AC3E}">
        <p14:creationId xmlns:p14="http://schemas.microsoft.com/office/powerpoint/2010/main" val="2539424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257245" y="1216612"/>
            <a:ext cx="9144000" cy="4113075"/>
          </a:xfrm>
        </p:spPr>
        <p:txBody>
          <a:bodyPr vert="horz" lIns="91440" tIns="45720" rIns="91440" bIns="45720" rtlCol="0" anchor="t">
            <a:noAutofit/>
          </a:bodyPr>
          <a:lstStyle/>
          <a:p>
            <a:pPr algn="l">
              <a:buFont typeface="Arial"/>
              <a:buChar char="•"/>
            </a:pPr>
            <a:r>
              <a:rPr lang="en-US" dirty="0">
                <a:solidFill>
                  <a:schemeClr val="bg1">
                    <a:lumMod val="85000"/>
                  </a:schemeClr>
                </a:solidFill>
                <a:ea typeface="+mn-lt"/>
                <a:cs typeface="+mn-lt"/>
              </a:rPr>
              <a:t>Implement effective threat management plans</a:t>
            </a:r>
            <a:endParaRPr lang="en-US" dirty="0">
              <a:solidFill>
                <a:schemeClr val="bg1">
                  <a:lumMod val="85000"/>
                </a:schemeClr>
              </a:solidFill>
              <a:cs typeface="Calibri"/>
            </a:endParaRPr>
          </a:p>
          <a:p>
            <a:pPr algn="l">
              <a:buFont typeface="Arial"/>
              <a:buChar char="•"/>
            </a:pPr>
            <a:r>
              <a:rPr lang="en-US" dirty="0">
                <a:solidFill>
                  <a:schemeClr val="bg1">
                    <a:lumMod val="85000"/>
                  </a:schemeClr>
                </a:solidFill>
                <a:ea typeface="+mn-lt"/>
                <a:cs typeface="+mn-lt"/>
              </a:rPr>
              <a:t>Implement S.T.E.P.</a:t>
            </a:r>
            <a:endParaRPr lang="en-US"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Subject</a:t>
            </a:r>
            <a:endParaRPr lang="en-US" sz="2400"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Target</a:t>
            </a:r>
            <a:endParaRPr lang="en-US" sz="2400"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Environment</a:t>
            </a:r>
            <a:endParaRPr lang="en-US" sz="2400" dirty="0">
              <a:solidFill>
                <a:schemeClr val="bg1">
                  <a:lumMod val="85000"/>
                </a:schemeClr>
              </a:solidFill>
              <a:cs typeface="Calibri"/>
            </a:endParaRPr>
          </a:p>
          <a:p>
            <a:pPr lvl="1" algn="l">
              <a:buFont typeface="Arial"/>
              <a:buChar char="•"/>
            </a:pPr>
            <a:r>
              <a:rPr lang="en-US" sz="2400" dirty="0">
                <a:solidFill>
                  <a:schemeClr val="bg1">
                    <a:lumMod val="85000"/>
                  </a:schemeClr>
                </a:solidFill>
                <a:ea typeface="+mn-lt"/>
                <a:cs typeface="+mn-lt"/>
              </a:rPr>
              <a:t>Precipitating</a:t>
            </a:r>
            <a:endParaRPr lang="en-US" sz="2400" dirty="0">
              <a:solidFill>
                <a:schemeClr val="bg1">
                  <a:lumMod val="85000"/>
                </a:schemeClr>
              </a:solidFill>
              <a:cs typeface="Calibri"/>
            </a:endParaRPr>
          </a:p>
          <a:p>
            <a:pPr algn="l">
              <a:buFont typeface="Arial"/>
              <a:buChar char="•"/>
            </a:pPr>
            <a:r>
              <a:rPr lang="en-US" dirty="0">
                <a:solidFill>
                  <a:schemeClr val="bg1">
                    <a:lumMod val="85000"/>
                  </a:schemeClr>
                </a:solidFill>
                <a:ea typeface="+mn-lt"/>
                <a:cs typeface="+mn-lt"/>
              </a:rPr>
              <a:t>Apply case management resources</a:t>
            </a:r>
            <a:endParaRPr lang="en-US" dirty="0">
              <a:solidFill>
                <a:schemeClr val="bg1">
                  <a:lumMod val="85000"/>
                </a:schemeClr>
              </a:solidFill>
            </a:endParaRPr>
          </a:p>
          <a:p>
            <a:pPr marL="285750" indent="-285750" algn="l">
              <a:buFont typeface="Arial"/>
              <a:buChar char="•"/>
            </a:pPr>
            <a:endParaRPr lang="en-US" sz="3200" spc="600" dirty="0">
              <a:solidFill>
                <a:schemeClr val="bg1">
                  <a:lumMod val="85000"/>
                </a:schemeClr>
              </a:solidFill>
              <a:cs typeface="Calibri"/>
            </a:endParaRPr>
          </a:p>
          <a:p>
            <a:endParaRPr lang="en-US" spc="600" dirty="0">
              <a:solidFill>
                <a:srgbClr val="BFBFBF"/>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201283" y="-128466"/>
            <a:ext cx="4933659" cy="1142788"/>
          </a:xfrm>
        </p:spPr>
        <p:txBody>
          <a:bodyPr>
            <a:noAutofit/>
          </a:bodyPr>
          <a:lstStyle/>
          <a:p>
            <a:r>
              <a:rPr lang="en-US" sz="5400" dirty="0">
                <a:solidFill>
                  <a:schemeClr val="bg1">
                    <a:lumMod val="95000"/>
                  </a:schemeClr>
                </a:solidFill>
                <a:cs typeface="Calibri Light"/>
              </a:rPr>
              <a:t>Manage</a:t>
            </a:r>
          </a:p>
        </p:txBody>
      </p:sp>
    </p:spTree>
    <p:extLst>
      <p:ext uri="{BB962C8B-B14F-4D97-AF65-F5344CB8AC3E}">
        <p14:creationId xmlns:p14="http://schemas.microsoft.com/office/powerpoint/2010/main" val="1426812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pic>
        <p:nvPicPr>
          <p:cNvPr id="2" name="Picture 3" descr="Diagram&#10;&#10;Description automatically generated">
            <a:extLst>
              <a:ext uri="{FF2B5EF4-FFF2-40B4-BE49-F238E27FC236}">
                <a16:creationId xmlns:a16="http://schemas.microsoft.com/office/drawing/2014/main" id="{5DF64E2E-11AD-4AEF-5B0B-4F5CE594ED1E}"/>
              </a:ext>
            </a:extLst>
          </p:cNvPr>
          <p:cNvPicPr>
            <a:picLocks noChangeAspect="1"/>
          </p:cNvPicPr>
          <p:nvPr/>
        </p:nvPicPr>
        <p:blipFill>
          <a:blip r:embed="rId6"/>
          <a:stretch>
            <a:fillRect/>
          </a:stretch>
        </p:blipFill>
        <p:spPr>
          <a:xfrm>
            <a:off x="1230703" y="1940314"/>
            <a:ext cx="10578859" cy="4630767"/>
          </a:xfrm>
          <a:prstGeom prst="rect">
            <a:avLst/>
          </a:prstGeom>
        </p:spPr>
      </p:pic>
      <p:sp>
        <p:nvSpPr>
          <p:cNvPr id="9" name="TextBox 8">
            <a:extLst>
              <a:ext uri="{FF2B5EF4-FFF2-40B4-BE49-F238E27FC236}">
                <a16:creationId xmlns:a16="http://schemas.microsoft.com/office/drawing/2014/main" id="{C53C7B75-F61F-AB2D-B8EE-71EE6F9BA61E}"/>
              </a:ext>
            </a:extLst>
          </p:cNvPr>
          <p:cNvSpPr txBox="1"/>
          <p:nvPr/>
        </p:nvSpPr>
        <p:spPr>
          <a:xfrm>
            <a:off x="496185" y="283534"/>
            <a:ext cx="87173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solidFill>
                  <a:schemeClr val="bg1">
                    <a:lumMod val="95000"/>
                  </a:schemeClr>
                </a:solidFill>
                <a:ea typeface="+mn-lt"/>
                <a:cs typeface="+mn-lt"/>
              </a:rPr>
              <a:t>Effective Threat Management</a:t>
            </a:r>
            <a:endParaRPr lang="en-US" sz="5400">
              <a:solidFill>
                <a:schemeClr val="bg1">
                  <a:lumMod val="95000"/>
                </a:schemeClr>
              </a:solidFill>
            </a:endParaRPr>
          </a:p>
        </p:txBody>
      </p:sp>
    </p:spTree>
    <p:extLst>
      <p:ext uri="{BB962C8B-B14F-4D97-AF65-F5344CB8AC3E}">
        <p14:creationId xmlns:p14="http://schemas.microsoft.com/office/powerpoint/2010/main" val="156475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934265"/>
            <a:ext cx="9144000" cy="3606127"/>
          </a:xfrm>
        </p:spPr>
        <p:txBody>
          <a:bodyPr vert="horz" lIns="91440" tIns="45720" rIns="91440" bIns="45720" rtlCol="0" anchor="t">
            <a:noAutofit/>
          </a:bodyPr>
          <a:lstStyle/>
          <a:p>
            <a:pPr algn="l"/>
            <a:r>
              <a:rPr lang="en-US" dirty="0">
                <a:solidFill>
                  <a:schemeClr val="bg1">
                    <a:lumMod val="95000"/>
                  </a:schemeClr>
                </a:solidFill>
                <a:ea typeface="+mn-lt"/>
                <a:cs typeface="+mn-lt"/>
              </a:rPr>
              <a:t>The WHO, WHAT, WHERE, WHEN, </a:t>
            </a:r>
            <a:r>
              <a:rPr lang="en-US" dirty="0" err="1">
                <a:solidFill>
                  <a:schemeClr val="bg1">
                    <a:lumMod val="95000"/>
                  </a:schemeClr>
                </a:solidFill>
                <a:ea typeface="+mn-lt"/>
                <a:cs typeface="+mn-lt"/>
              </a:rPr>
              <a:t>etc</a:t>
            </a:r>
            <a:r>
              <a:rPr lang="en-US" dirty="0">
                <a:solidFill>
                  <a:schemeClr val="bg1">
                    <a:lumMod val="95000"/>
                  </a:schemeClr>
                </a:solidFill>
                <a:ea typeface="+mn-lt"/>
                <a:cs typeface="+mn-lt"/>
              </a:rPr>
              <a:t>…</a:t>
            </a:r>
            <a:endParaRPr lang="en-US" dirty="0">
              <a:solidFill>
                <a:schemeClr val="bg1">
                  <a:lumMod val="95000"/>
                </a:schemeClr>
              </a:solidFill>
              <a:cs typeface="Calibri"/>
            </a:endParaRPr>
          </a:p>
          <a:p>
            <a:pPr marL="285750" indent="-285750" algn="l">
              <a:buFont typeface="Arial"/>
              <a:buChar char="•"/>
            </a:pPr>
            <a:r>
              <a:rPr lang="en-US" dirty="0">
                <a:solidFill>
                  <a:schemeClr val="bg1">
                    <a:lumMod val="95000"/>
                  </a:schemeClr>
                </a:solidFill>
                <a:ea typeface="+mn-lt"/>
                <a:cs typeface="+mn-lt"/>
              </a:rPr>
              <a:t>Wraparound supports</a:t>
            </a:r>
            <a:endParaRPr lang="en-US" dirty="0">
              <a:solidFill>
                <a:schemeClr val="bg1">
                  <a:lumMod val="95000"/>
                </a:schemeClr>
              </a:solidFill>
              <a:cs typeface="Calibri"/>
            </a:endParaRPr>
          </a:p>
          <a:p>
            <a:pPr marL="285750" indent="-285750" algn="l">
              <a:buFont typeface="Arial"/>
              <a:buChar char="•"/>
            </a:pPr>
            <a:r>
              <a:rPr lang="en-US" dirty="0">
                <a:solidFill>
                  <a:schemeClr val="bg1">
                    <a:lumMod val="95000"/>
                  </a:schemeClr>
                </a:solidFill>
                <a:ea typeface="+mn-lt"/>
                <a:cs typeface="+mn-lt"/>
              </a:rPr>
              <a:t>Consider totality of circumstances</a:t>
            </a:r>
            <a:endParaRPr lang="en-US" dirty="0">
              <a:solidFill>
                <a:schemeClr val="bg1">
                  <a:lumMod val="95000"/>
                </a:schemeClr>
              </a:solidFill>
              <a:cs typeface="Calibri"/>
            </a:endParaRPr>
          </a:p>
          <a:p>
            <a:pPr marL="285750" indent="-285750" algn="l">
              <a:buFont typeface="Arial"/>
              <a:buChar char="•"/>
            </a:pPr>
            <a:r>
              <a:rPr lang="en-US" dirty="0">
                <a:solidFill>
                  <a:schemeClr val="bg1">
                    <a:lumMod val="95000"/>
                  </a:schemeClr>
                </a:solidFill>
                <a:ea typeface="+mn-lt"/>
                <a:cs typeface="+mn-lt"/>
              </a:rPr>
              <a:t>Utilize documentation </a:t>
            </a:r>
            <a:endParaRPr lang="en-US" dirty="0">
              <a:solidFill>
                <a:schemeClr val="bg1">
                  <a:lumMod val="95000"/>
                </a:schemeClr>
              </a:solidFill>
              <a:cs typeface="Calibri"/>
            </a:endParaRPr>
          </a:p>
          <a:p>
            <a:pPr marL="285750" indent="-285750" algn="l">
              <a:buFont typeface="Arial"/>
              <a:buChar char="•"/>
            </a:pPr>
            <a:r>
              <a:rPr lang="en-US" dirty="0">
                <a:solidFill>
                  <a:schemeClr val="bg1">
                    <a:lumMod val="95000"/>
                  </a:schemeClr>
                </a:solidFill>
                <a:ea typeface="+mn-lt"/>
                <a:cs typeface="+mn-lt"/>
              </a:rPr>
              <a:t>Include data collection</a:t>
            </a:r>
            <a:endParaRPr lang="en-US" dirty="0">
              <a:solidFill>
                <a:schemeClr val="bg1">
                  <a:lumMod val="95000"/>
                </a:schemeClr>
              </a:solidFill>
              <a:cs typeface="Calibri"/>
            </a:endParaRPr>
          </a:p>
          <a:p>
            <a:pPr marL="285750" indent="-285750" algn="l">
              <a:buFont typeface="Arial"/>
              <a:buChar char="•"/>
            </a:pPr>
            <a:r>
              <a:rPr lang="en-US" dirty="0">
                <a:solidFill>
                  <a:schemeClr val="bg1">
                    <a:lumMod val="95000"/>
                  </a:schemeClr>
                </a:solidFill>
                <a:ea typeface="+mn-lt"/>
                <a:cs typeface="+mn-lt"/>
              </a:rPr>
              <a:t>Authorization to Exchange Information with outside providers</a:t>
            </a:r>
            <a:endParaRPr lang="en-US" dirty="0">
              <a:solidFill>
                <a:schemeClr val="bg1">
                  <a:lumMod val="95000"/>
                </a:schemeClr>
              </a:solidFill>
            </a:endParaRPr>
          </a:p>
          <a:p>
            <a:pPr algn="l"/>
            <a:endParaRPr lang="en-US" sz="1800" spc="600" dirty="0">
              <a:solidFill>
                <a:schemeClr val="bg1">
                  <a:lumMod val="85000"/>
                </a:schemeClr>
              </a:solidFill>
              <a:cs typeface="Calibri"/>
            </a:endParaRPr>
          </a:p>
          <a:p>
            <a:pPr marL="285750" indent="-285750" algn="l">
              <a:buFont typeface="Arial"/>
              <a:buChar char="•"/>
            </a:pPr>
            <a:endParaRPr lang="en-US" sz="3200" spc="600" dirty="0">
              <a:solidFill>
                <a:schemeClr val="bg1">
                  <a:lumMod val="85000"/>
                </a:schemeClr>
              </a:solidFill>
              <a:cs typeface="Calibri"/>
            </a:endParaRPr>
          </a:p>
          <a:p>
            <a:endParaRPr lang="en-US" spc="600" dirty="0">
              <a:solidFill>
                <a:srgbClr val="BFBFBF"/>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ea typeface="+mj-lt"/>
                <a:cs typeface="+mj-lt"/>
              </a:rPr>
              <a:t>Case Management Resources</a:t>
            </a:r>
            <a:endParaRPr lang="en-US" sz="5400" dirty="0">
              <a:solidFill>
                <a:schemeClr val="bg1">
                  <a:lumMod val="95000"/>
                </a:schemeClr>
              </a:solidFill>
            </a:endParaRPr>
          </a:p>
        </p:txBody>
      </p:sp>
    </p:spTree>
    <p:extLst>
      <p:ext uri="{BB962C8B-B14F-4D97-AF65-F5344CB8AC3E}">
        <p14:creationId xmlns:p14="http://schemas.microsoft.com/office/powerpoint/2010/main" val="320656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5894718" cy="2847675"/>
          </a:xfrm>
        </p:spPr>
        <p:txBody>
          <a:bodyPr>
            <a:noAutofit/>
          </a:bodyPr>
          <a:lstStyle/>
          <a:p>
            <a:r>
              <a:rPr lang="en-US" sz="5400" dirty="0">
                <a:solidFill>
                  <a:schemeClr val="bg1">
                    <a:lumMod val="95000"/>
                  </a:schemeClr>
                </a:solidFill>
                <a:ea typeface="+mj-lt"/>
                <a:cs typeface="+mj-lt"/>
              </a:rPr>
              <a:t>Prevention, Intervention, and Postvention</a:t>
            </a:r>
            <a:endParaRPr lang="en-US" sz="5400" dirty="0">
              <a:solidFill>
                <a:schemeClr val="bg1">
                  <a:lumMod val="95000"/>
                </a:schemeClr>
              </a:solidFill>
            </a:endParaRPr>
          </a:p>
        </p:txBody>
      </p:sp>
      <p:pic>
        <p:nvPicPr>
          <p:cNvPr id="2" name="Picture 3" descr="Diagram&#10;&#10;Description automatically generated">
            <a:extLst>
              <a:ext uri="{FF2B5EF4-FFF2-40B4-BE49-F238E27FC236}">
                <a16:creationId xmlns:a16="http://schemas.microsoft.com/office/drawing/2014/main" id="{40CB2033-5933-11F9-4572-65E9BA1C53F7}"/>
              </a:ext>
            </a:extLst>
          </p:cNvPr>
          <p:cNvPicPr>
            <a:picLocks noChangeAspect="1"/>
          </p:cNvPicPr>
          <p:nvPr/>
        </p:nvPicPr>
        <p:blipFill>
          <a:blip r:embed="rId6"/>
          <a:stretch>
            <a:fillRect/>
          </a:stretch>
        </p:blipFill>
        <p:spPr>
          <a:xfrm>
            <a:off x="5711046" y="469062"/>
            <a:ext cx="6262058" cy="5747349"/>
          </a:xfrm>
          <a:prstGeom prst="rect">
            <a:avLst/>
          </a:prstGeom>
        </p:spPr>
      </p:pic>
    </p:spTree>
    <p:extLst>
      <p:ext uri="{BB962C8B-B14F-4D97-AF65-F5344CB8AC3E}">
        <p14:creationId xmlns:p14="http://schemas.microsoft.com/office/powerpoint/2010/main" val="2082222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25630"/>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cs typeface="Calibri Light"/>
              </a:rPr>
              <a:t>Scenario</a:t>
            </a:r>
          </a:p>
        </p:txBody>
      </p:sp>
      <p:sp>
        <p:nvSpPr>
          <p:cNvPr id="6" name="TextBox 5">
            <a:extLst>
              <a:ext uri="{FF2B5EF4-FFF2-40B4-BE49-F238E27FC236}">
                <a16:creationId xmlns:a16="http://schemas.microsoft.com/office/drawing/2014/main" id="{12E47884-2CBE-46A4-B1BA-4701BD8E04CA}"/>
              </a:ext>
            </a:extLst>
          </p:cNvPr>
          <p:cNvSpPr txBox="1"/>
          <p:nvPr/>
        </p:nvSpPr>
        <p:spPr>
          <a:xfrm>
            <a:off x="2166425" y="2357256"/>
            <a:ext cx="9290874" cy="3046988"/>
          </a:xfrm>
          <a:prstGeom prst="rect">
            <a:avLst/>
          </a:prstGeom>
          <a:noFill/>
        </p:spPr>
        <p:txBody>
          <a:bodyPr wrap="square" rtlCol="0">
            <a:spAutoFit/>
          </a:bodyPr>
          <a:lstStyle/>
          <a:p>
            <a:r>
              <a:rPr lang="en-US" sz="2400" dirty="0">
                <a:solidFill>
                  <a:schemeClr val="bg1">
                    <a:lumMod val="95000"/>
                  </a:schemeClr>
                </a:solidFill>
              </a:rPr>
              <a:t>Michal is a </a:t>
            </a:r>
            <a:r>
              <a:rPr lang="en-US" sz="2400" dirty="0" err="1">
                <a:solidFill>
                  <a:schemeClr val="bg1">
                    <a:lumMod val="95000"/>
                  </a:schemeClr>
                </a:solidFill>
              </a:rPr>
              <a:t>highschool</a:t>
            </a:r>
            <a:r>
              <a:rPr lang="en-US" sz="2400" dirty="0">
                <a:solidFill>
                  <a:schemeClr val="bg1">
                    <a:lumMod val="95000"/>
                  </a:schemeClr>
                </a:solidFill>
              </a:rPr>
              <a:t> senior.  His Social Studies teacher Mr. Joe, contacted the vice principal because of recent emails from Michael expressed increasing hostility toward the teacher.  Mr. Joe asked Michael to stop by his desk yesterday afternoon, so they could discuss the emails and Michael’s declining grades.  Mr. Joe said the conversation was largely one-sided, with Michael just listening.  Mr. Joe said last </a:t>
            </a:r>
            <a:r>
              <a:rPr lang="en-US" sz="2400" dirty="0" err="1">
                <a:solidFill>
                  <a:schemeClr val="bg1">
                    <a:lumMod val="95000"/>
                  </a:schemeClr>
                </a:solidFill>
              </a:rPr>
              <a:t>last</a:t>
            </a:r>
            <a:r>
              <a:rPr lang="en-US" sz="2400" dirty="0">
                <a:solidFill>
                  <a:schemeClr val="bg1">
                    <a:lumMod val="95000"/>
                  </a:schemeClr>
                </a:solidFill>
              </a:rPr>
              <a:t> night he received a hostile email in which Michael told him he  “better watch out”  if he gave Michael a bad grade. </a:t>
            </a:r>
          </a:p>
        </p:txBody>
      </p:sp>
    </p:spTree>
    <p:extLst>
      <p:ext uri="{BB962C8B-B14F-4D97-AF65-F5344CB8AC3E}">
        <p14:creationId xmlns:p14="http://schemas.microsoft.com/office/powerpoint/2010/main" val="72254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a:xfrm>
            <a:off x="86264" y="115949"/>
            <a:ext cx="4845170" cy="892355"/>
          </a:xfrm>
        </p:spPr>
        <p:txBody>
          <a:bodyPr>
            <a:normAutofit fontScale="90000"/>
          </a:bodyPr>
          <a:lstStyle/>
          <a:p>
            <a:r>
              <a:rPr lang="en-US" dirty="0">
                <a:solidFill>
                  <a:schemeClr val="bg1"/>
                </a:solidFill>
                <a:latin typeface="Arial"/>
                <a:cs typeface="Arial"/>
              </a:rPr>
              <a:t>Why an EOP?</a:t>
            </a:r>
            <a:endParaRPr lang="en-US"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351472" y="1258530"/>
            <a:ext cx="10351698" cy="4214930"/>
          </a:xfrm>
        </p:spPr>
        <p:txBody>
          <a:bodyPr vert="horz" lIns="91440" tIns="45720" rIns="91440" bIns="45720" rtlCol="0" anchor="t">
            <a:noAutofit/>
          </a:bodyPr>
          <a:lstStyle/>
          <a:p>
            <a:r>
              <a:rPr lang="en-US" sz="3200" spc="600" dirty="0">
                <a:solidFill>
                  <a:schemeClr val="bg2">
                    <a:lumMod val="75000"/>
                  </a:schemeClr>
                </a:solidFill>
                <a:ea typeface="+mn-lt"/>
                <a:cs typeface="+mn-lt"/>
              </a:rPr>
              <a:t> </a:t>
            </a:r>
            <a:r>
              <a:rPr lang="en-US" sz="3200" spc="600" dirty="0">
                <a:solidFill>
                  <a:schemeClr val="bg1">
                    <a:lumMod val="85000"/>
                  </a:schemeClr>
                </a:solidFill>
                <a:ea typeface="+mn-lt"/>
                <a:cs typeface="+mn-lt"/>
              </a:rPr>
              <a:t>-</a:t>
            </a:r>
            <a:r>
              <a:rPr lang="en-US" sz="3200" dirty="0">
                <a:solidFill>
                  <a:schemeClr val="bg1">
                    <a:lumMod val="85000"/>
                  </a:schemeClr>
                </a:solidFill>
                <a:ea typeface="+mn-lt"/>
                <a:cs typeface="+mn-lt"/>
              </a:rPr>
              <a:t>Vital to ensure a disaster response is not impeded by disorganization or miscommunication. </a:t>
            </a:r>
          </a:p>
          <a:p>
            <a:endParaRPr lang="en-US" sz="3200" dirty="0">
              <a:solidFill>
                <a:schemeClr val="bg1">
                  <a:lumMod val="85000"/>
                </a:schemeClr>
              </a:solidFill>
              <a:ea typeface="+mn-lt"/>
              <a:cs typeface="+mn-lt"/>
            </a:endParaRPr>
          </a:p>
          <a:p>
            <a:r>
              <a:rPr lang="en-US" sz="3200" dirty="0">
                <a:solidFill>
                  <a:schemeClr val="bg1">
                    <a:lumMod val="85000"/>
                  </a:schemeClr>
                </a:solidFill>
                <a:ea typeface="+mn-lt"/>
                <a:cs typeface="+mn-lt"/>
              </a:rPr>
              <a:t>-Basically it's a map. </a:t>
            </a:r>
          </a:p>
          <a:p>
            <a:endParaRPr lang="en-US" sz="3200" dirty="0">
              <a:solidFill>
                <a:schemeClr val="bg1">
                  <a:lumMod val="85000"/>
                </a:schemeClr>
              </a:solidFill>
              <a:ea typeface="+mn-lt"/>
              <a:cs typeface="+mn-lt"/>
            </a:endParaRPr>
          </a:p>
          <a:p>
            <a:pPr marL="457200" indent="-457200">
              <a:buFont typeface="Calibri" panose="020B0604020202020204" pitchFamily="34" charset="0"/>
              <a:buChar char="-"/>
            </a:pPr>
            <a:r>
              <a:rPr lang="en-US" sz="3200" dirty="0">
                <a:solidFill>
                  <a:schemeClr val="bg1">
                    <a:lumMod val="85000"/>
                  </a:schemeClr>
                </a:solidFill>
                <a:ea typeface="+mn-lt"/>
                <a:cs typeface="+mn-lt"/>
              </a:rPr>
              <a:t>A mapping of the best course of action during an emergency.</a:t>
            </a:r>
            <a:endParaRPr lang="en-US" sz="3200" dirty="0">
              <a:solidFill>
                <a:schemeClr val="bg1">
                  <a:lumMod val="85000"/>
                </a:schemeClr>
              </a:solidFill>
              <a:cs typeface="Calibri"/>
            </a:endParaRPr>
          </a:p>
        </p:txBody>
      </p:sp>
    </p:spTree>
    <p:extLst>
      <p:ext uri="{BB962C8B-B14F-4D97-AF65-F5344CB8AC3E}">
        <p14:creationId xmlns:p14="http://schemas.microsoft.com/office/powerpoint/2010/main" val="2553678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6842"/>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506437"/>
            <a:ext cx="9144000" cy="4751363"/>
          </a:xfrm>
        </p:spPr>
        <p:txBody>
          <a:bodyPr vert="horz" lIns="91440" tIns="45720" rIns="91440" bIns="45720" rtlCol="0" anchor="t">
            <a:normAutofit fontScale="92500" lnSpcReduction="20000"/>
          </a:bodyPr>
          <a:lstStyle/>
          <a:p>
            <a:r>
              <a:rPr lang="en-US" sz="3600" b="1" dirty="0">
                <a:solidFill>
                  <a:schemeClr val="bg1">
                    <a:lumMod val="95000"/>
                  </a:schemeClr>
                </a:solidFill>
                <a:latin typeface="Arial" panose="020B0604020202020204" pitchFamily="34" charset="0"/>
                <a:cs typeface="Arial" panose="020B0604020202020204" pitchFamily="34" charset="0"/>
              </a:rPr>
              <a:t>Initial Team Questions </a:t>
            </a:r>
          </a:p>
          <a:p>
            <a:pPr marL="742950" indent="-742950" algn="l">
              <a:buAutoNum type="arabicPeriod"/>
            </a:pPr>
            <a:r>
              <a:rPr lang="en-US" sz="3600" dirty="0">
                <a:solidFill>
                  <a:schemeClr val="bg1">
                    <a:lumMod val="95000"/>
                  </a:schemeClr>
                </a:solidFill>
                <a:latin typeface="Arial" panose="020B0604020202020204" pitchFamily="34" charset="0"/>
                <a:cs typeface="Arial" panose="020B0604020202020204" pitchFamily="34" charset="0"/>
              </a:rPr>
              <a:t>Based on the information provided, what is the first step the team should take? </a:t>
            </a:r>
          </a:p>
          <a:p>
            <a:pPr marL="742950" indent="-742950" algn="l">
              <a:buAutoNum type="arabicPeriod"/>
            </a:pPr>
            <a:r>
              <a:rPr lang="en-US" sz="3600" dirty="0">
                <a:solidFill>
                  <a:schemeClr val="bg1">
                    <a:lumMod val="95000"/>
                  </a:schemeClr>
                </a:solidFill>
                <a:latin typeface="Arial" panose="020B0604020202020204" pitchFamily="34" charset="0"/>
                <a:cs typeface="Arial" panose="020B0604020202020204" pitchFamily="34" charset="0"/>
              </a:rPr>
              <a:t> Is there an imminent situation or a need for the team to call for immediate law enforcement intervention? </a:t>
            </a:r>
          </a:p>
          <a:p>
            <a:pPr marL="742950" indent="-742950" algn="l">
              <a:buAutoNum type="arabicPeriod"/>
            </a:pPr>
            <a:r>
              <a:rPr lang="en-US" sz="3600" dirty="0">
                <a:solidFill>
                  <a:schemeClr val="bg1">
                    <a:lumMod val="95000"/>
                  </a:schemeClr>
                </a:solidFill>
                <a:latin typeface="Arial" panose="020B0604020202020204" pitchFamily="34" charset="0"/>
                <a:cs typeface="Arial" panose="020B0604020202020204" pitchFamily="34" charset="0"/>
              </a:rPr>
              <a:t> Is there a need for the team to gather information? </a:t>
            </a:r>
          </a:p>
          <a:p>
            <a:pPr marL="742950" indent="-742950" algn="l">
              <a:buAutoNum type="arabicPeriod"/>
            </a:pPr>
            <a:r>
              <a:rPr lang="en-US" sz="3600" dirty="0">
                <a:solidFill>
                  <a:schemeClr val="bg1">
                    <a:lumMod val="95000"/>
                  </a:schemeClr>
                </a:solidFill>
                <a:latin typeface="Arial" panose="020B0604020202020204" pitchFamily="34" charset="0"/>
                <a:cs typeface="Arial" panose="020B0604020202020204" pitchFamily="34" charset="0"/>
              </a:rPr>
              <a:t>If so, where should the team look for information? (Report source requests to the case study facilitator.) </a:t>
            </a:r>
          </a:p>
        </p:txBody>
      </p:sp>
    </p:spTree>
    <p:extLst>
      <p:ext uri="{BB962C8B-B14F-4D97-AF65-F5344CB8AC3E}">
        <p14:creationId xmlns:p14="http://schemas.microsoft.com/office/powerpoint/2010/main" val="206193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6842"/>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754121" y="990076"/>
            <a:ext cx="9144000" cy="5108954"/>
          </a:xfrm>
        </p:spPr>
        <p:txBody>
          <a:bodyPr vert="horz" lIns="91440" tIns="45720" rIns="91440" bIns="45720" rtlCol="0" anchor="t">
            <a:noAutofit/>
          </a:bodyPr>
          <a:lstStyle/>
          <a:p>
            <a:pPr algn="l"/>
            <a:r>
              <a:rPr lang="en-US" sz="1600" b="1" dirty="0">
                <a:solidFill>
                  <a:schemeClr val="bg1">
                    <a:lumMod val="95000"/>
                  </a:schemeClr>
                </a:solidFill>
                <a:latin typeface="Arial" panose="020B0604020202020204" pitchFamily="34" charset="0"/>
                <a:cs typeface="Arial" panose="020B0604020202020204" pitchFamily="34" charset="0"/>
              </a:rPr>
              <a:t>1. What are Michael’s motives and goals? </a:t>
            </a:r>
          </a:p>
          <a:p>
            <a:pPr algn="l"/>
            <a:r>
              <a:rPr lang="en-US" sz="1600" b="1" dirty="0">
                <a:solidFill>
                  <a:schemeClr val="bg1">
                    <a:lumMod val="95000"/>
                  </a:schemeClr>
                </a:solidFill>
                <a:latin typeface="Arial" panose="020B0604020202020204" pitchFamily="34" charset="0"/>
                <a:cs typeface="Arial" panose="020B0604020202020204" pitchFamily="34" charset="0"/>
              </a:rPr>
              <a:t>2. Have there been any communications suggesting ideas or an intent to attack? </a:t>
            </a:r>
          </a:p>
          <a:p>
            <a:pPr algn="l"/>
            <a:r>
              <a:rPr lang="en-US" sz="1600" b="1" dirty="0">
                <a:solidFill>
                  <a:schemeClr val="bg1">
                    <a:lumMod val="95000"/>
                  </a:schemeClr>
                </a:solidFill>
                <a:latin typeface="Arial" panose="020B0604020202020204" pitchFamily="34" charset="0"/>
                <a:cs typeface="Arial" panose="020B0604020202020204" pitchFamily="34" charset="0"/>
              </a:rPr>
              <a:t>3. Has Michael  shown inappropriate interest in any of the following? </a:t>
            </a:r>
          </a:p>
          <a:p>
            <a:pPr algn="l"/>
            <a:r>
              <a:rPr lang="en-US" sz="1600" b="1" dirty="0">
                <a:solidFill>
                  <a:schemeClr val="bg1">
                    <a:lumMod val="95000"/>
                  </a:schemeClr>
                </a:solidFill>
                <a:latin typeface="Arial" panose="020B0604020202020204" pitchFamily="34" charset="0"/>
                <a:cs typeface="Arial" panose="020B0604020202020204" pitchFamily="34" charset="0"/>
              </a:rPr>
              <a:t>◾ Workplace, school, or campus attacks or attackers ; Weapons (including recent acquisition of any relevant weapon) </a:t>
            </a:r>
          </a:p>
          <a:p>
            <a:pPr algn="l"/>
            <a:r>
              <a:rPr lang="en-US" sz="1600" b="1" dirty="0">
                <a:solidFill>
                  <a:schemeClr val="bg1">
                    <a:lumMod val="95000"/>
                  </a:schemeClr>
                </a:solidFill>
                <a:latin typeface="Arial" panose="020B0604020202020204" pitchFamily="34" charset="0"/>
                <a:cs typeface="Arial" panose="020B0604020202020204" pitchFamily="34" charset="0"/>
              </a:rPr>
              <a:t>   Incidents of mass violence (e.g., terrorism, workplace violence, and  mass murderers) </a:t>
            </a:r>
          </a:p>
          <a:p>
            <a:pPr algn="l"/>
            <a:r>
              <a:rPr lang="en-US" sz="1600" b="1" dirty="0">
                <a:solidFill>
                  <a:schemeClr val="bg1">
                    <a:lumMod val="95000"/>
                  </a:schemeClr>
                </a:solidFill>
                <a:latin typeface="Arial" panose="020B0604020202020204" pitchFamily="34" charset="0"/>
                <a:cs typeface="Arial" panose="020B0604020202020204" pitchFamily="34" charset="0"/>
              </a:rPr>
              <a:t>4. Has Michael engaged in attack-related behaviors? This means any behavior that moves an idea of violence toward actual violence. Such behaviors might include: </a:t>
            </a:r>
          </a:p>
          <a:p>
            <a:pPr algn="l"/>
            <a:r>
              <a:rPr lang="en-US" sz="1600" b="1" dirty="0">
                <a:solidFill>
                  <a:schemeClr val="bg1">
                    <a:lumMod val="95000"/>
                  </a:schemeClr>
                </a:solidFill>
                <a:latin typeface="Arial" panose="020B0604020202020204" pitchFamily="34" charset="0"/>
                <a:cs typeface="Arial" panose="020B0604020202020204" pitchFamily="34" charset="0"/>
              </a:rPr>
              <a:t>◾ Developing an attack idea or plan </a:t>
            </a:r>
          </a:p>
          <a:p>
            <a:pPr algn="l"/>
            <a:r>
              <a:rPr lang="en-US" sz="1600" b="1" dirty="0">
                <a:solidFill>
                  <a:schemeClr val="bg1">
                    <a:lumMod val="95000"/>
                  </a:schemeClr>
                </a:solidFill>
                <a:latin typeface="Arial" panose="020B0604020202020204" pitchFamily="34" charset="0"/>
                <a:cs typeface="Arial" panose="020B0604020202020204" pitchFamily="34" charset="0"/>
              </a:rPr>
              <a:t>◾ Making efforts to acquire or practice with weapons </a:t>
            </a:r>
          </a:p>
          <a:p>
            <a:pPr algn="l"/>
            <a:r>
              <a:rPr lang="en-US" sz="1600" b="1" dirty="0">
                <a:solidFill>
                  <a:schemeClr val="bg1">
                    <a:lumMod val="95000"/>
                  </a:schemeClr>
                </a:solidFill>
                <a:latin typeface="Arial" panose="020B0604020202020204" pitchFamily="34" charset="0"/>
                <a:cs typeface="Arial" panose="020B0604020202020204" pitchFamily="34" charset="0"/>
              </a:rPr>
              <a:t>◾ Surveying possible sites and areas for attack </a:t>
            </a:r>
          </a:p>
          <a:p>
            <a:pPr algn="l"/>
            <a:r>
              <a:rPr lang="en-US" sz="1600" b="1" dirty="0">
                <a:solidFill>
                  <a:schemeClr val="bg1">
                    <a:lumMod val="95000"/>
                  </a:schemeClr>
                </a:solidFill>
                <a:latin typeface="Arial" panose="020B0604020202020204" pitchFamily="34" charset="0"/>
                <a:cs typeface="Arial" panose="020B0604020202020204" pitchFamily="34" charset="0"/>
              </a:rPr>
              <a:t>◾ Testing access to potential targets </a:t>
            </a:r>
          </a:p>
          <a:p>
            <a:pPr algn="l"/>
            <a:r>
              <a:rPr lang="en-US" sz="1600" b="1" dirty="0">
                <a:solidFill>
                  <a:schemeClr val="bg1">
                    <a:lumMod val="95000"/>
                  </a:schemeClr>
                </a:solidFill>
                <a:latin typeface="Arial" panose="020B0604020202020204" pitchFamily="34" charset="0"/>
                <a:cs typeface="Arial" panose="020B0604020202020204" pitchFamily="34" charset="0"/>
              </a:rPr>
              <a:t>◾ Rehearsing attacks or ambushes </a:t>
            </a:r>
          </a:p>
          <a:p>
            <a:pPr algn="l"/>
            <a:r>
              <a:rPr lang="en-US" sz="1600" b="1" dirty="0">
                <a:solidFill>
                  <a:schemeClr val="bg1">
                    <a:lumMod val="95000"/>
                  </a:schemeClr>
                </a:solidFill>
                <a:latin typeface="Arial" panose="020B0604020202020204" pitchFamily="34" charset="0"/>
                <a:cs typeface="Arial" panose="020B0604020202020204" pitchFamily="34" charset="0"/>
              </a:rPr>
              <a:t>5. Does Michael have the capacity to carry out an act of targeted violence? </a:t>
            </a:r>
          </a:p>
        </p:txBody>
      </p:sp>
      <p:sp>
        <p:nvSpPr>
          <p:cNvPr id="2" name="TextBox 1">
            <a:extLst>
              <a:ext uri="{FF2B5EF4-FFF2-40B4-BE49-F238E27FC236}">
                <a16:creationId xmlns:a16="http://schemas.microsoft.com/office/drawing/2014/main" id="{336CBC85-C0C8-4697-B5F7-376D3A769AFB}"/>
              </a:ext>
            </a:extLst>
          </p:cNvPr>
          <p:cNvSpPr txBox="1"/>
          <p:nvPr/>
        </p:nvSpPr>
        <p:spPr>
          <a:xfrm>
            <a:off x="168812" y="66745"/>
            <a:ext cx="3798276" cy="923330"/>
          </a:xfrm>
          <a:prstGeom prst="rect">
            <a:avLst/>
          </a:prstGeom>
          <a:noFill/>
        </p:spPr>
        <p:txBody>
          <a:bodyPr wrap="square" rtlCol="0">
            <a:spAutoFit/>
          </a:bodyPr>
          <a:lstStyle/>
          <a:p>
            <a:r>
              <a:rPr lang="en-US" sz="5400" dirty="0" err="1">
                <a:solidFill>
                  <a:schemeClr val="bg1">
                    <a:lumMod val="95000"/>
                  </a:schemeClr>
                </a:solidFill>
              </a:rPr>
              <a:t>Investigate</a:t>
            </a:r>
            <a:r>
              <a:rPr lang="en-US" dirty="0" err="1"/>
              <a:t>t</a:t>
            </a:r>
            <a:endParaRPr lang="en-US" dirty="0"/>
          </a:p>
        </p:txBody>
      </p:sp>
    </p:spTree>
    <p:extLst>
      <p:ext uri="{BB962C8B-B14F-4D97-AF65-F5344CB8AC3E}">
        <p14:creationId xmlns:p14="http://schemas.microsoft.com/office/powerpoint/2010/main" val="164271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930"/>
            <a:ext cx="6685472" cy="1841260"/>
          </a:xfrm>
        </p:spPr>
        <p:txBody>
          <a:bodyPr>
            <a:noAutofit/>
          </a:bodyPr>
          <a:lstStyle/>
          <a:p>
            <a:r>
              <a:rPr lang="en-US" sz="5400" dirty="0">
                <a:solidFill>
                  <a:schemeClr val="bg1">
                    <a:lumMod val="95000"/>
                  </a:schemeClr>
                </a:solidFill>
                <a:cs typeface="Calibri Light"/>
              </a:rPr>
              <a:t>Sources</a:t>
            </a:r>
          </a:p>
        </p:txBody>
      </p:sp>
      <p:sp>
        <p:nvSpPr>
          <p:cNvPr id="4" name="Subtitle 3">
            <a:extLst>
              <a:ext uri="{FF2B5EF4-FFF2-40B4-BE49-F238E27FC236}">
                <a16:creationId xmlns:a16="http://schemas.microsoft.com/office/drawing/2014/main" id="{B91236A8-08A6-E7B4-ECD9-99136B40E7D5}"/>
              </a:ext>
            </a:extLst>
          </p:cNvPr>
          <p:cNvSpPr>
            <a:spLocks noGrp="1"/>
          </p:cNvSpPr>
          <p:nvPr>
            <p:ph type="subTitle" idx="1"/>
          </p:nvPr>
        </p:nvSpPr>
        <p:spPr>
          <a:xfrm>
            <a:off x="1524000" y="2078038"/>
            <a:ext cx="9144000" cy="3179762"/>
          </a:xfrm>
        </p:spPr>
        <p:txBody>
          <a:bodyPr vert="horz" lIns="91440" tIns="45720" rIns="91440" bIns="45720" rtlCol="0" anchor="t">
            <a:normAutofit/>
          </a:bodyPr>
          <a:lstStyle/>
          <a:p>
            <a:r>
              <a:rPr lang="en-US" sz="1800" dirty="0">
                <a:solidFill>
                  <a:schemeClr val="bg1">
                    <a:lumMod val="85000"/>
                  </a:schemeClr>
                </a:solidFill>
                <a:latin typeface="Roboto"/>
                <a:ea typeface="Roboto"/>
                <a:cs typeface="Roboto"/>
              </a:rPr>
              <a:t>Organizations:</a:t>
            </a:r>
          </a:p>
          <a:p>
            <a:pPr>
              <a:buChar char="•"/>
            </a:pPr>
            <a:r>
              <a:rPr lang="en-US" sz="1600" dirty="0">
                <a:solidFill>
                  <a:schemeClr val="bg1">
                    <a:lumMod val="85000"/>
                  </a:schemeClr>
                </a:solidFill>
                <a:latin typeface="Roboto"/>
                <a:ea typeface="Roboto"/>
                <a:cs typeface="Roboto"/>
              </a:rPr>
              <a:t>Trauma Aware Schools (</a:t>
            </a:r>
            <a:r>
              <a:rPr lang="en-US" sz="1600" dirty="0">
                <a:solidFill>
                  <a:schemeClr val="bg1">
                    <a:lumMod val="85000"/>
                  </a:schemeClr>
                </a:solidFill>
                <a:latin typeface="Roboto"/>
                <a:ea typeface="Roboto"/>
                <a:cs typeface="Roboto"/>
                <a:hlinkClick r:id="rId6">
                  <a:extLst>
                    <a:ext uri="{A12FA001-AC4F-418D-AE19-62706E023703}">
                      <ahyp:hlinkClr xmlns:ahyp="http://schemas.microsoft.com/office/drawing/2018/hyperlinkcolor" val="tx"/>
                    </a:ext>
                  </a:extLst>
                </a:hlinkClick>
              </a:rPr>
              <a:t>https://traumaawareschools.org</a:t>
            </a:r>
            <a:r>
              <a:rPr lang="en-US" sz="1600" dirty="0">
                <a:solidFill>
                  <a:schemeClr val="bg1">
                    <a:lumMod val="85000"/>
                  </a:schemeClr>
                </a:solidFill>
                <a:latin typeface="Roboto"/>
                <a:ea typeface="Roboto"/>
                <a:cs typeface="Roboto"/>
              </a:rPr>
              <a:t>) </a:t>
            </a:r>
          </a:p>
          <a:p>
            <a:pPr>
              <a:buChar char="•"/>
            </a:pPr>
            <a:r>
              <a:rPr lang="en-US" sz="1600" dirty="0">
                <a:solidFill>
                  <a:schemeClr val="bg1">
                    <a:lumMod val="85000"/>
                  </a:schemeClr>
                </a:solidFill>
                <a:latin typeface="Roboto"/>
                <a:ea typeface="Roboto"/>
                <a:cs typeface="Roboto"/>
              </a:rPr>
              <a:t>The National Child Traumatic Stress Network (NCTSN; </a:t>
            </a:r>
            <a:r>
              <a:rPr lang="en-US" sz="1600" dirty="0">
                <a:solidFill>
                  <a:schemeClr val="bg1">
                    <a:lumMod val="85000"/>
                  </a:schemeClr>
                </a:solidFill>
                <a:latin typeface="Roboto"/>
                <a:ea typeface="Roboto"/>
                <a:cs typeface="Roboto"/>
                <a:hlinkClick r:id="rId7">
                  <a:extLst>
                    <a:ext uri="{A12FA001-AC4F-418D-AE19-62706E023703}">
                      <ahyp:hlinkClr xmlns:ahyp="http://schemas.microsoft.com/office/drawing/2018/hyperlinkcolor" val="tx"/>
                    </a:ext>
                  </a:extLst>
                </a:hlinkClick>
              </a:rPr>
              <a:t>https://www.nctsn.org</a:t>
            </a:r>
            <a:r>
              <a:rPr lang="en-US" sz="1600" dirty="0">
                <a:solidFill>
                  <a:schemeClr val="bg1">
                    <a:lumMod val="85000"/>
                  </a:schemeClr>
                </a:solidFill>
                <a:latin typeface="Roboto"/>
                <a:ea typeface="Roboto"/>
                <a:cs typeface="Roboto"/>
              </a:rPr>
              <a:t>)</a:t>
            </a:r>
          </a:p>
          <a:p>
            <a:pPr>
              <a:buChar char="•"/>
            </a:pPr>
            <a:r>
              <a:rPr lang="en-US" sz="1600" dirty="0">
                <a:solidFill>
                  <a:schemeClr val="bg1">
                    <a:lumMod val="85000"/>
                  </a:schemeClr>
                </a:solidFill>
                <a:latin typeface="Roboto"/>
                <a:ea typeface="Roboto"/>
                <a:cs typeface="Roboto"/>
              </a:rPr>
              <a:t>National Threat Evaluation and Reporting Program (NTER; DHS; </a:t>
            </a:r>
            <a:r>
              <a:rPr lang="en-US" sz="1600" dirty="0">
                <a:solidFill>
                  <a:schemeClr val="bg1">
                    <a:lumMod val="85000"/>
                  </a:schemeClr>
                </a:solidFill>
                <a:latin typeface="Roboto"/>
                <a:ea typeface="Roboto"/>
                <a:cs typeface="Roboto"/>
                <a:hlinkClick r:id="rId8">
                  <a:extLst>
                    <a:ext uri="{A12FA001-AC4F-418D-AE19-62706E023703}">
                      <ahyp:hlinkClr xmlns:ahyp="http://schemas.microsoft.com/office/drawing/2018/hyperlinkcolor" val="tx"/>
                    </a:ext>
                  </a:extLst>
                </a:hlinkClick>
              </a:rPr>
              <a:t>https://www.dhs.gov/national-threat-evaluation-and-reporting-program</a:t>
            </a:r>
            <a:r>
              <a:rPr lang="en-US" sz="1600" dirty="0">
                <a:solidFill>
                  <a:schemeClr val="bg1">
                    <a:lumMod val="85000"/>
                  </a:schemeClr>
                </a:solidFill>
                <a:latin typeface="Roboto"/>
                <a:ea typeface="Roboto"/>
                <a:cs typeface="Roboto"/>
              </a:rPr>
              <a:t>)</a:t>
            </a:r>
          </a:p>
          <a:p>
            <a:pPr>
              <a:buChar char="•"/>
            </a:pPr>
            <a:r>
              <a:rPr lang="en-US" sz="1600" dirty="0">
                <a:solidFill>
                  <a:schemeClr val="bg1">
                    <a:lumMod val="85000"/>
                  </a:schemeClr>
                </a:solidFill>
                <a:latin typeface="Roboto"/>
                <a:ea typeface="Roboto"/>
                <a:cs typeface="Roboto"/>
              </a:rPr>
              <a:t>National Association for Behavioral Intervention and Threat Assessment (NABITA; </a:t>
            </a:r>
            <a:r>
              <a:rPr lang="en-US" sz="1600" dirty="0">
                <a:solidFill>
                  <a:schemeClr val="bg1">
                    <a:lumMod val="85000"/>
                  </a:schemeClr>
                </a:solidFill>
                <a:latin typeface="Roboto"/>
                <a:ea typeface="Roboto"/>
                <a:cs typeface="Roboto"/>
                <a:hlinkClick r:id="rId9">
                  <a:extLst>
                    <a:ext uri="{A12FA001-AC4F-418D-AE19-62706E023703}">
                      <ahyp:hlinkClr xmlns:ahyp="http://schemas.microsoft.com/office/drawing/2018/hyperlinkcolor" val="tx"/>
                    </a:ext>
                  </a:extLst>
                </a:hlinkClick>
              </a:rPr>
              <a:t>https://www.nabita.org</a:t>
            </a:r>
            <a:r>
              <a:rPr lang="en-US" sz="1600" dirty="0">
                <a:solidFill>
                  <a:schemeClr val="bg1">
                    <a:lumMod val="85000"/>
                  </a:schemeClr>
                </a:solidFill>
                <a:latin typeface="Roboto"/>
                <a:ea typeface="Roboto"/>
                <a:cs typeface="Roboto"/>
              </a:rPr>
              <a:t>)</a:t>
            </a:r>
          </a:p>
          <a:p>
            <a:r>
              <a:rPr lang="en-US" sz="1600" dirty="0">
                <a:solidFill>
                  <a:schemeClr val="bg1">
                    <a:lumMod val="85000"/>
                  </a:schemeClr>
                </a:solidFill>
                <a:latin typeface="Roboto"/>
                <a:ea typeface="Roboto"/>
                <a:cs typeface="Roboto"/>
              </a:rPr>
              <a:t>OPI Teacher Learning Hub (</a:t>
            </a:r>
            <a:r>
              <a:rPr lang="en-US" sz="1600" dirty="0">
                <a:solidFill>
                  <a:schemeClr val="bg1">
                    <a:lumMod val="85000"/>
                  </a:schemeClr>
                </a:solidFill>
                <a:latin typeface="Roboto"/>
                <a:ea typeface="Roboto"/>
                <a:cs typeface="Roboto"/>
                <a:hlinkClick r:id="rId10">
                  <a:extLst>
                    <a:ext uri="{A12FA001-AC4F-418D-AE19-62706E023703}">
                      <ahyp:hlinkClr xmlns:ahyp="http://schemas.microsoft.com/office/drawing/2018/hyperlinkcolor" val="tx"/>
                    </a:ext>
                  </a:extLst>
                </a:hlinkClick>
              </a:rPr>
              <a:t>https://opi.mt.gov/Educators/Teaching-Learning/Teacher-Learning-</a:t>
            </a:r>
            <a:endParaRPr lang="en-US" dirty="0">
              <a:solidFill>
                <a:schemeClr val="bg1">
                  <a:lumMod val="85000"/>
                </a:schemeClr>
              </a:solidFill>
              <a:hlinkClick r:id="rId10">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53092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6842"/>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p:txBody>
          <a:bodyPr/>
          <a:lstStyle/>
          <a:p>
            <a:r>
              <a:rPr lang="en-US">
                <a:solidFill>
                  <a:schemeClr val="bg1"/>
                </a:solidFill>
                <a:latin typeface="Arial"/>
                <a:cs typeface="Arial"/>
              </a:rPr>
              <a:t>Montana Safe Schools Center </a:t>
            </a:r>
            <a:endParaRPr lang="en-US">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p:txBody>
          <a:bodyPr vert="horz" lIns="91440" tIns="45720" rIns="91440" bIns="45720" rtlCol="0" anchor="t">
            <a:normAutofit/>
          </a:bodyPr>
          <a:lstStyle/>
          <a:p>
            <a:r>
              <a:rPr lang="en-US" sz="3600" dirty="0">
                <a:solidFill>
                  <a:schemeClr val="bg1">
                    <a:lumMod val="75000"/>
                  </a:schemeClr>
                </a:solidFill>
                <a:latin typeface="Arial" panose="020B0604020202020204" pitchFamily="34" charset="0"/>
                <a:cs typeface="Arial" panose="020B0604020202020204" pitchFamily="34" charset="0"/>
              </a:rPr>
              <a:t>Christina.Eblen@mso.umt.edu</a:t>
            </a:r>
          </a:p>
        </p:txBody>
      </p:sp>
    </p:spTree>
    <p:extLst>
      <p:ext uri="{BB962C8B-B14F-4D97-AF65-F5344CB8AC3E}">
        <p14:creationId xmlns:p14="http://schemas.microsoft.com/office/powerpoint/2010/main" val="13702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a:xfrm>
            <a:off x="359434" y="216590"/>
            <a:ext cx="9144000" cy="806091"/>
          </a:xfrm>
        </p:spPr>
        <p:txBody>
          <a:bodyPr>
            <a:normAutofit/>
          </a:bodyPr>
          <a:lstStyle/>
          <a:p>
            <a:r>
              <a:rPr lang="en-US" sz="4400" dirty="0">
                <a:solidFill>
                  <a:schemeClr val="bg1"/>
                </a:solidFill>
                <a:latin typeface="Arial"/>
                <a:cs typeface="Arial"/>
              </a:rPr>
              <a:t>What is needed to create an EOP</a:t>
            </a:r>
            <a:endParaRPr lang="en-US" sz="44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027207" y="1114755"/>
            <a:ext cx="9776603" cy="4286819"/>
          </a:xfrm>
        </p:spPr>
        <p:txBody>
          <a:bodyPr vert="horz" lIns="91440" tIns="45720" rIns="91440" bIns="45720" rtlCol="0" anchor="t">
            <a:noAutofit/>
          </a:bodyPr>
          <a:lstStyle/>
          <a:p>
            <a:pPr marL="342900" indent="-342900" algn="l">
              <a:buChar char="•"/>
            </a:pPr>
            <a:r>
              <a:rPr lang="en-US" dirty="0">
                <a:solidFill>
                  <a:schemeClr val="bg2">
                    <a:lumMod val="90000"/>
                  </a:schemeClr>
                </a:solidFill>
                <a:latin typeface="Calibri"/>
                <a:cs typeface="Calibri"/>
              </a:rPr>
              <a:t>Planning must be supported by leadership. </a:t>
            </a:r>
            <a:endParaRPr lang="en-US" dirty="0">
              <a:solidFill>
                <a:schemeClr val="bg2">
                  <a:lumMod val="90000"/>
                </a:schemeClr>
              </a:solidFill>
              <a:cs typeface="Calibri" panose="020F0502020204030204"/>
            </a:endParaRPr>
          </a:p>
          <a:p>
            <a:pPr marL="342900" indent="-342900" algn="l">
              <a:buChar char="•"/>
            </a:pPr>
            <a:r>
              <a:rPr lang="en-US" dirty="0">
                <a:solidFill>
                  <a:schemeClr val="bg2">
                    <a:lumMod val="90000"/>
                  </a:schemeClr>
                </a:solidFill>
                <a:latin typeface="Calibri"/>
                <a:cs typeface="Calibri"/>
              </a:rPr>
              <a:t>Planning uses assessment to customize plans to the building level. </a:t>
            </a:r>
          </a:p>
          <a:p>
            <a:pPr marL="342900" indent="-342900" algn="l">
              <a:buChar char="•"/>
            </a:pPr>
            <a:r>
              <a:rPr lang="en-US" dirty="0">
                <a:solidFill>
                  <a:schemeClr val="bg2">
                    <a:lumMod val="90000"/>
                  </a:schemeClr>
                </a:solidFill>
                <a:latin typeface="Calibri"/>
                <a:cs typeface="Calibri"/>
              </a:rPr>
              <a:t>Planning considers all threats and hazards. </a:t>
            </a:r>
          </a:p>
          <a:p>
            <a:pPr marL="342900" indent="-342900" algn="l">
              <a:buChar char="•"/>
            </a:pPr>
            <a:r>
              <a:rPr lang="en-US" dirty="0">
                <a:solidFill>
                  <a:schemeClr val="bg2">
                    <a:lumMod val="90000"/>
                  </a:schemeClr>
                </a:solidFill>
                <a:latin typeface="Calibri"/>
                <a:cs typeface="Calibri"/>
              </a:rPr>
              <a:t>Planning provides for the access and functional needs of the whole school community. </a:t>
            </a:r>
          </a:p>
          <a:p>
            <a:pPr marL="342900" indent="-342900" algn="l">
              <a:buChar char="•"/>
            </a:pPr>
            <a:r>
              <a:rPr lang="en-US" dirty="0">
                <a:solidFill>
                  <a:schemeClr val="bg2">
                    <a:lumMod val="90000"/>
                  </a:schemeClr>
                </a:solidFill>
                <a:latin typeface="Calibri"/>
                <a:cs typeface="Calibri"/>
              </a:rPr>
              <a:t>Planning considers all settings and all times. </a:t>
            </a:r>
          </a:p>
          <a:p>
            <a:pPr marL="342900" indent="-342900" algn="l">
              <a:buChar char="•"/>
            </a:pPr>
            <a:r>
              <a:rPr lang="en-US" dirty="0">
                <a:solidFill>
                  <a:schemeClr val="bg2">
                    <a:lumMod val="90000"/>
                  </a:schemeClr>
                </a:solidFill>
                <a:latin typeface="Calibri"/>
                <a:cs typeface="Calibri"/>
              </a:rPr>
              <a:t>Creating and revising a model emergency operations plans is done by following a collaborative process.</a:t>
            </a:r>
            <a:r>
              <a:rPr lang="en-US" dirty="0">
                <a:latin typeface="Calibri"/>
                <a:cs typeface="Calibri"/>
              </a:rPr>
              <a:t> </a:t>
            </a: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86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a:xfrm>
            <a:off x="115019" y="230968"/>
            <a:ext cx="6239774" cy="949864"/>
          </a:xfrm>
        </p:spPr>
        <p:txBody>
          <a:bodyPr>
            <a:normAutofit/>
          </a:bodyPr>
          <a:lstStyle/>
          <a:p>
            <a:r>
              <a:rPr lang="en-US" dirty="0">
                <a:solidFill>
                  <a:schemeClr val="bg1"/>
                </a:solidFill>
                <a:latin typeface="Arial"/>
                <a:cs typeface="Arial"/>
              </a:rPr>
              <a:t>EOP Resources</a:t>
            </a:r>
            <a:endParaRPr lang="en-US"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1459812"/>
            <a:ext cx="9144000" cy="3797988"/>
          </a:xfrm>
        </p:spPr>
        <p:txBody>
          <a:bodyPr vert="horz" lIns="91440" tIns="45720" rIns="91440" bIns="45720" rtlCol="0" anchor="t">
            <a:normAutofit/>
          </a:bodyPr>
          <a:lstStyle/>
          <a:p>
            <a:r>
              <a:rPr lang="en-US" dirty="0">
                <a:solidFill>
                  <a:schemeClr val="bg1">
                    <a:lumMod val="95000"/>
                  </a:schemeClr>
                </a:solidFill>
                <a:latin typeface="Arial"/>
                <a:cs typeface="Arial"/>
              </a:rPr>
              <a:t>OPI HUB COURSE – EOP</a:t>
            </a:r>
            <a:endParaRPr lang="en-US" dirty="0">
              <a:solidFill>
                <a:schemeClr val="bg1">
                  <a:lumMod val="95000"/>
                </a:schemeClr>
              </a:solidFill>
              <a:latin typeface="Arial" panose="020B0604020202020204" pitchFamily="34" charset="0"/>
              <a:cs typeface="Arial" panose="020B0604020202020204" pitchFamily="34" charset="0"/>
            </a:endParaRPr>
          </a:p>
          <a:p>
            <a:r>
              <a:rPr lang="en-US" dirty="0">
                <a:ea typeface="+mn-lt"/>
                <a:cs typeface="+mn-lt"/>
                <a:hlinkClick r:id="rId6"/>
              </a:rPr>
              <a:t>Teacher Learning Hub (mrooms.net)</a:t>
            </a:r>
            <a:endParaRPr lang="en-US" dirty="0"/>
          </a:p>
          <a:p>
            <a:r>
              <a:rPr lang="en-US" dirty="0">
                <a:solidFill>
                  <a:schemeClr val="bg1">
                    <a:lumMod val="95000"/>
                  </a:schemeClr>
                </a:solidFill>
                <a:latin typeface="Arial"/>
                <a:ea typeface="+mn-lt"/>
                <a:cs typeface="Arial"/>
              </a:rPr>
              <a:t>REMS EOP ASSIST</a:t>
            </a:r>
            <a:endParaRPr lang="en-US" dirty="0">
              <a:solidFill>
                <a:schemeClr val="bg1">
                  <a:lumMod val="95000"/>
                </a:schemeClr>
              </a:solidFill>
              <a:latin typeface="Arial" panose="020B0604020202020204" pitchFamily="34" charset="0"/>
              <a:ea typeface="+mn-lt"/>
              <a:cs typeface="Arial" panose="020B0604020202020204" pitchFamily="34" charset="0"/>
            </a:endParaRPr>
          </a:p>
          <a:p>
            <a:r>
              <a:rPr lang="en-US" dirty="0">
                <a:ea typeface="+mn-lt"/>
                <a:cs typeface="+mn-lt"/>
                <a:hlinkClick r:id="rId7"/>
              </a:rPr>
              <a:t>EOP ASSIST Software | EOP Interactive Tools | Readiness and Emergency Management for Schools Technical Assistance Center (ed.gov)</a:t>
            </a:r>
            <a:endParaRPr lang="en-US" dirty="0"/>
          </a:p>
          <a:p>
            <a:endParaRPr lang="en-US" spc="600" dirty="0">
              <a:solidFill>
                <a:schemeClr val="bg1">
                  <a:lumMod val="75000"/>
                </a:schemeClr>
              </a:solidFill>
              <a:latin typeface="Arial" panose="020B0604020202020204" pitchFamily="34" charset="0"/>
              <a:cs typeface="Arial" panose="020B0604020202020204" pitchFamily="34" charset="0"/>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3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p:txBody>
          <a:bodyPr/>
          <a:lstStyle/>
          <a:p>
            <a:r>
              <a:rPr lang="en-US" dirty="0">
                <a:solidFill>
                  <a:schemeClr val="bg1"/>
                </a:solidFill>
                <a:latin typeface="Arial"/>
                <a:cs typeface="Arial"/>
              </a:rPr>
              <a:t>One of the components of your EOP is </a:t>
            </a:r>
            <a:endParaRPr lang="en-US"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p:txBody>
          <a:bodyPr vert="horz" lIns="91440" tIns="45720" rIns="91440" bIns="45720" rtlCol="0" anchor="t">
            <a:normAutofit/>
          </a:bodyPr>
          <a:lstStyle/>
          <a:p>
            <a:r>
              <a:rPr lang="en-US" sz="5400" spc="600" dirty="0">
                <a:solidFill>
                  <a:schemeClr val="bg1">
                    <a:lumMod val="75000"/>
                  </a:schemeClr>
                </a:solidFill>
                <a:latin typeface="Arial"/>
                <a:cs typeface="Arial"/>
              </a:rPr>
              <a:t>Threat Assessment</a:t>
            </a:r>
            <a:endParaRPr lang="en-US" sz="5400" spc="6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0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14377"/>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2" name="Title 1">
            <a:extLst>
              <a:ext uri="{FF2B5EF4-FFF2-40B4-BE49-F238E27FC236}">
                <a16:creationId xmlns:a16="http://schemas.microsoft.com/office/drawing/2014/main" id="{776B299C-CF89-5E43-B50C-B05317791032}"/>
              </a:ext>
            </a:extLst>
          </p:cNvPr>
          <p:cNvSpPr>
            <a:spLocks noGrp="1"/>
          </p:cNvSpPr>
          <p:nvPr>
            <p:ph type="ctrTitle"/>
          </p:nvPr>
        </p:nvSpPr>
        <p:spPr>
          <a:xfrm>
            <a:off x="43132" y="72816"/>
            <a:ext cx="7605623" cy="1639978"/>
          </a:xfrm>
        </p:spPr>
        <p:txBody>
          <a:bodyPr>
            <a:normAutofit fontScale="90000"/>
          </a:bodyPr>
          <a:lstStyle/>
          <a:p>
            <a:r>
              <a:rPr lang="en-US" dirty="0">
                <a:solidFill>
                  <a:schemeClr val="bg1"/>
                </a:solidFill>
                <a:latin typeface="Arial"/>
                <a:cs typeface="Arial"/>
              </a:rPr>
              <a:t>Threat Assessment as a Practice</a:t>
            </a:r>
            <a:endParaRPr lang="en-US"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p:txBody>
          <a:bodyPr vert="horz" lIns="91440" tIns="45720" rIns="91440" bIns="45720" rtlCol="0" anchor="t">
            <a:normAutofit/>
          </a:bodyPr>
          <a:lstStyle/>
          <a:p>
            <a:pPr algn="l"/>
            <a:endParaRPr lang="en-US" sz="1100" spc="600" dirty="0">
              <a:solidFill>
                <a:schemeClr val="bg2">
                  <a:lumMod val="90000"/>
                </a:schemeClr>
              </a:solidFill>
              <a:latin typeface="Calibri"/>
              <a:cs typeface="Calibri"/>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C90C72-05DA-4A94-8103-09D50DD6023D}"/>
              </a:ext>
            </a:extLst>
          </p:cNvPr>
          <p:cNvSpPr txBox="1"/>
          <p:nvPr/>
        </p:nvSpPr>
        <p:spPr>
          <a:xfrm>
            <a:off x="1952501" y="1886817"/>
            <a:ext cx="933062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dirty="0">
                <a:solidFill>
                  <a:schemeClr val="bg1">
                    <a:lumMod val="85000"/>
                  </a:schemeClr>
                </a:solidFill>
                <a:latin typeface="Roboto"/>
                <a:ea typeface="Roboto"/>
                <a:cs typeface="Roboto"/>
              </a:rPr>
              <a:t>Threat Assessment defined:</a:t>
            </a:r>
          </a:p>
          <a:p>
            <a:pPr>
              <a:buChar char="•"/>
            </a:pPr>
            <a:r>
              <a:rPr lang="en-US" sz="2100" dirty="0">
                <a:solidFill>
                  <a:schemeClr val="bg1">
                    <a:lumMod val="85000"/>
                  </a:schemeClr>
                </a:solidFill>
                <a:latin typeface="Roboto"/>
                <a:ea typeface="Roboto"/>
                <a:cs typeface="Roboto"/>
              </a:rPr>
              <a:t>A systematic, fact-based method of investigation and examination that blends the collection and analysis of multiple sources of information with published research and practitioner experience.</a:t>
            </a:r>
          </a:p>
          <a:p>
            <a:pPr>
              <a:buChar char="•"/>
            </a:pPr>
            <a:endParaRPr lang="en-US" sz="2100" dirty="0">
              <a:solidFill>
                <a:schemeClr val="bg1">
                  <a:lumMod val="85000"/>
                </a:schemeClr>
              </a:solidFill>
              <a:latin typeface="Roboto"/>
              <a:ea typeface="Roboto"/>
              <a:cs typeface="Roboto"/>
            </a:endParaRPr>
          </a:p>
          <a:p>
            <a:pPr>
              <a:buChar char="•"/>
            </a:pPr>
            <a:r>
              <a:rPr lang="en-US" sz="2100" dirty="0">
                <a:solidFill>
                  <a:schemeClr val="bg1">
                    <a:lumMod val="85000"/>
                  </a:schemeClr>
                </a:solidFill>
                <a:latin typeface="Roboto"/>
                <a:ea typeface="Roboto"/>
                <a:cs typeface="Roboto"/>
              </a:rPr>
              <a:t>Focuses on an individual’s patterns of thinking and behavior to determine whether, and to what extent, a subject of interest is moving toward an attack.</a:t>
            </a:r>
          </a:p>
          <a:p>
            <a:pPr>
              <a:buChar char="•"/>
            </a:pPr>
            <a:endParaRPr lang="en-US" sz="2100" dirty="0">
              <a:solidFill>
                <a:schemeClr val="bg1">
                  <a:lumMod val="85000"/>
                </a:schemeClr>
              </a:solidFill>
              <a:latin typeface="Roboto"/>
              <a:ea typeface="Roboto"/>
              <a:cs typeface="Roboto"/>
            </a:endParaRPr>
          </a:p>
          <a:p>
            <a:pPr>
              <a:buChar char="•"/>
            </a:pPr>
            <a:r>
              <a:rPr lang="en-US" sz="2100" dirty="0">
                <a:solidFill>
                  <a:schemeClr val="bg1">
                    <a:lumMod val="85000"/>
                  </a:schemeClr>
                </a:solidFill>
                <a:latin typeface="Roboto"/>
                <a:ea typeface="Roboto"/>
                <a:cs typeface="Roboto"/>
              </a:rPr>
              <a:t>A beginning process that guides a course of action to mitigate a threat of potential violence or self-harm.</a:t>
            </a:r>
            <a:endParaRPr lang="en-US" dirty="0">
              <a:solidFill>
                <a:schemeClr val="bg1">
                  <a:lumMod val="85000"/>
                </a:schemeClr>
              </a:solidFill>
            </a:endParaRPr>
          </a:p>
        </p:txBody>
      </p:sp>
    </p:spTree>
    <p:extLst>
      <p:ext uri="{BB962C8B-B14F-4D97-AF65-F5344CB8AC3E}">
        <p14:creationId xmlns:p14="http://schemas.microsoft.com/office/powerpoint/2010/main" val="25810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1524000" y="2739397"/>
            <a:ext cx="3278038" cy="3079119"/>
          </a:xfrm>
        </p:spPr>
        <p:txBody>
          <a:bodyPr vert="horz" lIns="91440" tIns="45720" rIns="91440" bIns="45720" rtlCol="0" anchor="t">
            <a:normAutofit/>
          </a:bodyPr>
          <a:lstStyle/>
          <a:p>
            <a:pPr marL="285750" indent="-285750" algn="l">
              <a:buFont typeface="Arial"/>
              <a:buChar char="•"/>
            </a:pPr>
            <a:r>
              <a:rPr lang="en-US" sz="2800" dirty="0">
                <a:solidFill>
                  <a:schemeClr val="bg1">
                    <a:lumMod val="95000"/>
                  </a:schemeClr>
                </a:solidFill>
                <a:ea typeface="+mn-lt"/>
                <a:cs typeface="+mn-lt"/>
              </a:rPr>
              <a:t>Identify</a:t>
            </a:r>
            <a:endParaRPr lang="en-US" sz="2800" dirty="0">
              <a:solidFill>
                <a:schemeClr val="bg1">
                  <a:lumMod val="95000"/>
                </a:schemeClr>
              </a:solidFill>
              <a:cs typeface="Calibri" panose="020F0502020204030204"/>
            </a:endParaRPr>
          </a:p>
          <a:p>
            <a:pPr marL="285750" indent="-285750" algn="l">
              <a:buFont typeface="Arial"/>
              <a:buChar char="•"/>
            </a:pPr>
            <a:r>
              <a:rPr lang="en-US" sz="2800" dirty="0">
                <a:solidFill>
                  <a:schemeClr val="bg1">
                    <a:lumMod val="95000"/>
                  </a:schemeClr>
                </a:solidFill>
                <a:ea typeface="+mn-lt"/>
                <a:cs typeface="+mn-lt"/>
              </a:rPr>
              <a:t>Investigate</a:t>
            </a:r>
            <a:endParaRPr lang="en-US" sz="2800" dirty="0">
              <a:solidFill>
                <a:schemeClr val="bg1">
                  <a:lumMod val="95000"/>
                </a:schemeClr>
              </a:solidFill>
              <a:cs typeface="Calibri" panose="020F0502020204030204"/>
            </a:endParaRPr>
          </a:p>
          <a:p>
            <a:pPr marL="285750" indent="-285750" algn="l">
              <a:buFont typeface="Arial"/>
              <a:buChar char="•"/>
            </a:pPr>
            <a:r>
              <a:rPr lang="en-US" sz="2800" dirty="0">
                <a:solidFill>
                  <a:schemeClr val="bg1">
                    <a:lumMod val="95000"/>
                  </a:schemeClr>
                </a:solidFill>
                <a:ea typeface="+mn-lt"/>
                <a:cs typeface="+mn-lt"/>
              </a:rPr>
              <a:t>Assess </a:t>
            </a:r>
            <a:endParaRPr lang="en-US" sz="2800" dirty="0">
              <a:solidFill>
                <a:schemeClr val="bg1">
                  <a:lumMod val="95000"/>
                </a:schemeClr>
              </a:solidFill>
              <a:cs typeface="Calibri" panose="020F0502020204030204"/>
            </a:endParaRPr>
          </a:p>
          <a:p>
            <a:pPr marL="285750" indent="-285750" algn="l">
              <a:buFont typeface="Arial"/>
              <a:buChar char="•"/>
            </a:pPr>
            <a:r>
              <a:rPr lang="en-US" sz="2800" dirty="0">
                <a:solidFill>
                  <a:schemeClr val="bg1">
                    <a:lumMod val="95000"/>
                  </a:schemeClr>
                </a:solidFill>
                <a:ea typeface="+mn-lt"/>
                <a:cs typeface="+mn-lt"/>
              </a:rPr>
              <a:t>Manage</a:t>
            </a:r>
            <a:endParaRPr lang="en-US" sz="2800" dirty="0">
              <a:solidFill>
                <a:schemeClr val="bg1">
                  <a:lumMod val="95000"/>
                </a:schemeClr>
              </a:solidFill>
              <a:cs typeface="Calibri" panose="020F0502020204030204"/>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0" y="-13448"/>
            <a:ext cx="4572000" cy="2416354"/>
          </a:xfrm>
        </p:spPr>
        <p:txBody>
          <a:bodyPr>
            <a:normAutofit fontScale="90000"/>
          </a:bodyPr>
          <a:lstStyle/>
          <a:p>
            <a:r>
              <a:rPr lang="en-US" dirty="0">
                <a:solidFill>
                  <a:schemeClr val="bg1">
                    <a:lumMod val="85000"/>
                  </a:schemeClr>
                </a:solidFill>
                <a:cs typeface="Calibri Light"/>
              </a:rPr>
              <a:t>Threat Assessment Model</a:t>
            </a:r>
          </a:p>
        </p:txBody>
      </p:sp>
      <p:pic>
        <p:nvPicPr>
          <p:cNvPr id="2" name="Picture 3" descr="Diagram&#10;&#10;Description automatically generated">
            <a:extLst>
              <a:ext uri="{FF2B5EF4-FFF2-40B4-BE49-F238E27FC236}">
                <a16:creationId xmlns:a16="http://schemas.microsoft.com/office/drawing/2014/main" id="{4C6B8E38-1B25-7A7D-0D86-4BA2FEA42F32}"/>
              </a:ext>
            </a:extLst>
          </p:cNvPr>
          <p:cNvPicPr>
            <a:picLocks noChangeAspect="1"/>
          </p:cNvPicPr>
          <p:nvPr/>
        </p:nvPicPr>
        <p:blipFill>
          <a:blip r:embed="rId6"/>
          <a:stretch>
            <a:fillRect/>
          </a:stretch>
        </p:blipFill>
        <p:spPr>
          <a:xfrm>
            <a:off x="5326003" y="1043886"/>
            <a:ext cx="4631126" cy="4597699"/>
          </a:xfrm>
          <a:prstGeom prst="rect">
            <a:avLst/>
          </a:prstGeom>
        </p:spPr>
      </p:pic>
    </p:spTree>
    <p:extLst>
      <p:ext uri="{BB962C8B-B14F-4D97-AF65-F5344CB8AC3E}">
        <p14:creationId xmlns:p14="http://schemas.microsoft.com/office/powerpoint/2010/main" val="208228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C26E39-6750-0349-8E99-D75CE9A9D650}"/>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6DB4666-1192-7A44-BFA9-276E35881693}"/>
              </a:ext>
            </a:extLst>
          </p:cNvPr>
          <p:cNvPicPr>
            <a:picLocks noChangeAspect="1"/>
          </p:cNvPicPr>
          <p:nvPr/>
        </p:nvPicPr>
        <p:blipFill>
          <a:blip r:embed="rId3"/>
          <a:stretch>
            <a:fillRect/>
          </a:stretch>
        </p:blipFill>
        <p:spPr>
          <a:xfrm>
            <a:off x="0" y="1109272"/>
            <a:ext cx="5122526" cy="5748727"/>
          </a:xfrm>
          <a:prstGeom prst="rect">
            <a:avLst/>
          </a:prstGeom>
        </p:spPr>
      </p:pic>
      <p:pic>
        <p:nvPicPr>
          <p:cNvPr id="14" name="Picture 13">
            <a:extLst>
              <a:ext uri="{FF2B5EF4-FFF2-40B4-BE49-F238E27FC236}">
                <a16:creationId xmlns:a16="http://schemas.microsoft.com/office/drawing/2014/main" id="{22BF0867-95F3-3947-A590-69D0F87832F0}"/>
              </a:ext>
            </a:extLst>
          </p:cNvPr>
          <p:cNvPicPr>
            <a:picLocks noChangeAspect="1"/>
          </p:cNvPicPr>
          <p:nvPr/>
        </p:nvPicPr>
        <p:blipFill>
          <a:blip r:embed="rId4"/>
          <a:stretch>
            <a:fillRect/>
          </a:stretch>
        </p:blipFill>
        <p:spPr>
          <a:xfrm>
            <a:off x="1" y="1311562"/>
            <a:ext cx="4933659" cy="5540088"/>
          </a:xfrm>
          <a:prstGeom prst="rect">
            <a:avLst/>
          </a:prstGeom>
        </p:spPr>
      </p:pic>
      <p:pic>
        <p:nvPicPr>
          <p:cNvPr id="15" name="Picture 14">
            <a:extLst>
              <a:ext uri="{FF2B5EF4-FFF2-40B4-BE49-F238E27FC236}">
                <a16:creationId xmlns:a16="http://schemas.microsoft.com/office/drawing/2014/main" id="{842D03CC-FCB9-214C-ADE3-6D7256DE4F9D}"/>
              </a:ext>
            </a:extLst>
          </p:cNvPr>
          <p:cNvPicPr>
            <a:picLocks noChangeAspect="1"/>
          </p:cNvPicPr>
          <p:nvPr/>
        </p:nvPicPr>
        <p:blipFill>
          <a:blip r:embed="rId3"/>
          <a:stretch>
            <a:fillRect/>
          </a:stretch>
        </p:blipFill>
        <p:spPr>
          <a:xfrm rot="10800000">
            <a:off x="8920755" y="752"/>
            <a:ext cx="3271244" cy="3671136"/>
          </a:xfrm>
          <a:prstGeom prst="rect">
            <a:avLst/>
          </a:prstGeom>
        </p:spPr>
      </p:pic>
      <p:pic>
        <p:nvPicPr>
          <p:cNvPr id="16" name="Picture 15">
            <a:extLst>
              <a:ext uri="{FF2B5EF4-FFF2-40B4-BE49-F238E27FC236}">
                <a16:creationId xmlns:a16="http://schemas.microsoft.com/office/drawing/2014/main" id="{7C23BD61-49CA-3C49-9B66-2DEF2D3B6DCD}"/>
              </a:ext>
            </a:extLst>
          </p:cNvPr>
          <p:cNvPicPr>
            <a:picLocks noChangeAspect="1"/>
          </p:cNvPicPr>
          <p:nvPr/>
        </p:nvPicPr>
        <p:blipFill>
          <a:blip r:embed="rId4"/>
          <a:stretch>
            <a:fillRect/>
          </a:stretch>
        </p:blipFill>
        <p:spPr>
          <a:xfrm rot="10800000">
            <a:off x="9041365" y="-16841"/>
            <a:ext cx="3150634" cy="3537899"/>
          </a:xfrm>
          <a:prstGeom prst="rect">
            <a:avLst/>
          </a:prstGeom>
        </p:spPr>
      </p:pic>
      <p:pic>
        <p:nvPicPr>
          <p:cNvPr id="18" name="Picture 17">
            <a:extLst>
              <a:ext uri="{FF2B5EF4-FFF2-40B4-BE49-F238E27FC236}">
                <a16:creationId xmlns:a16="http://schemas.microsoft.com/office/drawing/2014/main" id="{C98AFE26-C6F3-A642-BFED-19E29A7F5C20}"/>
              </a:ext>
            </a:extLst>
          </p:cNvPr>
          <p:cNvPicPr>
            <a:picLocks noChangeAspect="1"/>
          </p:cNvPicPr>
          <p:nvPr/>
        </p:nvPicPr>
        <p:blipFill>
          <a:blip r:embed="rId5"/>
          <a:stretch>
            <a:fillRect/>
          </a:stretch>
        </p:blipFill>
        <p:spPr>
          <a:xfrm>
            <a:off x="293879" y="5554768"/>
            <a:ext cx="2122055" cy="991615"/>
          </a:xfrm>
          <a:prstGeom prst="rect">
            <a:avLst/>
          </a:prstGeom>
        </p:spPr>
      </p:pic>
      <p:sp>
        <p:nvSpPr>
          <p:cNvPr id="3" name="Subtitle 2">
            <a:extLst>
              <a:ext uri="{FF2B5EF4-FFF2-40B4-BE49-F238E27FC236}">
                <a16:creationId xmlns:a16="http://schemas.microsoft.com/office/drawing/2014/main" id="{47C223F7-F897-2E43-B79C-DC363444138B}"/>
              </a:ext>
            </a:extLst>
          </p:cNvPr>
          <p:cNvSpPr>
            <a:spLocks noGrp="1"/>
          </p:cNvSpPr>
          <p:nvPr>
            <p:ph type="subTitle" idx="1"/>
          </p:nvPr>
        </p:nvSpPr>
        <p:spPr>
          <a:xfrm>
            <a:off x="2214113" y="999737"/>
            <a:ext cx="8453887" cy="4746893"/>
          </a:xfrm>
        </p:spPr>
        <p:txBody>
          <a:bodyPr vert="horz" lIns="91440" tIns="45720" rIns="91440" bIns="45720" rtlCol="0" anchor="t">
            <a:normAutofit/>
          </a:bodyPr>
          <a:lstStyle/>
          <a:p>
            <a:pPr marL="285750" indent="-285750" algn="l">
              <a:buChar char="•"/>
            </a:pPr>
            <a:r>
              <a:rPr lang="en-US" sz="2800" dirty="0">
                <a:solidFill>
                  <a:schemeClr val="bg1">
                    <a:lumMod val="85000"/>
                  </a:schemeClr>
                </a:solidFill>
                <a:latin typeface="Calibri"/>
                <a:cs typeface="Calibri"/>
              </a:rPr>
              <a:t>Form</a:t>
            </a:r>
            <a:r>
              <a:rPr lang="en-US" sz="2800" dirty="0">
                <a:solidFill>
                  <a:schemeClr val="bg1">
                    <a:lumMod val="85000"/>
                  </a:schemeClr>
                </a:solidFill>
                <a:ea typeface="+mn-lt"/>
                <a:cs typeface="+mn-lt"/>
              </a:rPr>
              <a:t> a threat assessment team (or include in behavior intervention team)</a:t>
            </a:r>
            <a:endParaRPr lang="en-US" sz="2800" dirty="0">
              <a:solidFill>
                <a:schemeClr val="bg1">
                  <a:lumMod val="85000"/>
                </a:schemeClr>
              </a:solidFill>
              <a:latin typeface="Arial" panose="020B0604020202020204" pitchFamily="34" charset="0"/>
              <a:cs typeface="Arial" panose="020B0604020202020204" pitchFamily="34" charset="0"/>
            </a:endParaRPr>
          </a:p>
          <a:p>
            <a:pPr marL="285750" indent="-285750" algn="l">
              <a:buChar char="•"/>
            </a:pPr>
            <a:endParaRPr lang="en-US" sz="2800" dirty="0">
              <a:solidFill>
                <a:schemeClr val="bg1">
                  <a:lumMod val="85000"/>
                </a:schemeClr>
              </a:solidFill>
              <a:ea typeface="+mn-lt"/>
              <a:cs typeface="+mn-lt"/>
            </a:endParaRPr>
          </a:p>
          <a:p>
            <a:pPr marL="285750" indent="-285750" algn="l">
              <a:buChar char="•"/>
            </a:pPr>
            <a:r>
              <a:rPr lang="en-US" sz="2800" dirty="0">
                <a:solidFill>
                  <a:schemeClr val="bg1">
                    <a:lumMod val="85000"/>
                  </a:schemeClr>
                </a:solidFill>
                <a:ea typeface="+mn-lt"/>
                <a:cs typeface="+mn-lt"/>
              </a:rPr>
              <a:t>Identify laws related to privacy, civil rights, civil liberties</a:t>
            </a:r>
            <a:endParaRPr lang="en-US" sz="2800" dirty="0">
              <a:solidFill>
                <a:schemeClr val="bg1">
                  <a:lumMod val="85000"/>
                </a:schemeClr>
              </a:solidFill>
              <a:cs typeface="Calibri"/>
            </a:endParaRPr>
          </a:p>
          <a:p>
            <a:pPr marL="285750" indent="-285750" algn="l">
              <a:buChar char="•"/>
            </a:pPr>
            <a:endParaRPr lang="en-US" sz="2800" dirty="0">
              <a:solidFill>
                <a:schemeClr val="bg1">
                  <a:lumMod val="85000"/>
                </a:schemeClr>
              </a:solidFill>
              <a:ea typeface="+mn-lt"/>
              <a:cs typeface="+mn-lt"/>
            </a:endParaRPr>
          </a:p>
          <a:p>
            <a:pPr marL="285750" indent="-285750" algn="l">
              <a:buChar char="•"/>
            </a:pPr>
            <a:r>
              <a:rPr lang="en-US" sz="2800" dirty="0">
                <a:solidFill>
                  <a:schemeClr val="bg1">
                    <a:lumMod val="85000"/>
                  </a:schemeClr>
                </a:solidFill>
                <a:ea typeface="+mn-lt"/>
                <a:cs typeface="+mn-lt"/>
              </a:rPr>
              <a:t>Increase community involvement</a:t>
            </a:r>
            <a:endParaRPr lang="en-US" sz="2800" dirty="0">
              <a:solidFill>
                <a:schemeClr val="bg1">
                  <a:lumMod val="85000"/>
                </a:schemeClr>
              </a:solidFill>
              <a:cs typeface="Calibri"/>
            </a:endParaRPr>
          </a:p>
          <a:p>
            <a:pPr marL="285750" indent="-285750" algn="l">
              <a:buChar char="•"/>
            </a:pPr>
            <a:endParaRPr lang="en-US" sz="2800" dirty="0">
              <a:solidFill>
                <a:schemeClr val="bg1">
                  <a:lumMod val="85000"/>
                </a:schemeClr>
              </a:solidFill>
              <a:ea typeface="+mn-lt"/>
              <a:cs typeface="+mn-lt"/>
            </a:endParaRPr>
          </a:p>
          <a:p>
            <a:pPr marL="285750" indent="-285750" algn="l">
              <a:buChar char="•"/>
            </a:pPr>
            <a:r>
              <a:rPr lang="en-US" sz="2800" dirty="0">
                <a:solidFill>
                  <a:schemeClr val="bg1">
                    <a:lumMod val="85000"/>
                  </a:schemeClr>
                </a:solidFill>
                <a:ea typeface="+mn-lt"/>
                <a:cs typeface="+mn-lt"/>
              </a:rPr>
              <a:t>Triage reported communications</a:t>
            </a:r>
            <a:endParaRPr lang="en-US" sz="2800" dirty="0">
              <a:solidFill>
                <a:schemeClr val="bg1">
                  <a:lumMod val="85000"/>
                </a:schemeClr>
              </a:solidFill>
              <a:cs typeface="Calibri" panose="020F0502020204030204"/>
            </a:endParaRPr>
          </a:p>
          <a:p>
            <a:endParaRPr lang="en-US" spc="600" dirty="0">
              <a:solidFill>
                <a:schemeClr val="bg1">
                  <a:lumMod val="75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489046-7800-97AB-3D0D-7F8E3F42AC04}"/>
              </a:ext>
            </a:extLst>
          </p:cNvPr>
          <p:cNvSpPr>
            <a:spLocks noGrp="1"/>
          </p:cNvSpPr>
          <p:nvPr>
            <p:ph type="ctrTitle"/>
          </p:nvPr>
        </p:nvSpPr>
        <p:spPr>
          <a:xfrm>
            <a:off x="-833887" y="929"/>
            <a:ext cx="4715774" cy="992996"/>
          </a:xfrm>
        </p:spPr>
        <p:txBody>
          <a:bodyPr>
            <a:normAutofit/>
          </a:bodyPr>
          <a:lstStyle/>
          <a:p>
            <a:r>
              <a:rPr lang="en-US" sz="5400" dirty="0">
                <a:solidFill>
                  <a:schemeClr val="bg1">
                    <a:lumMod val="85000"/>
                  </a:schemeClr>
                </a:solidFill>
                <a:cs typeface="Calibri Light"/>
              </a:rPr>
              <a:t>Identify</a:t>
            </a:r>
            <a:endParaRPr lang="en-US" sz="5400" dirty="0">
              <a:solidFill>
                <a:schemeClr val="bg1">
                  <a:lumMod val="85000"/>
                </a:schemeClr>
              </a:solidFill>
            </a:endParaRPr>
          </a:p>
        </p:txBody>
      </p:sp>
    </p:spTree>
    <p:extLst>
      <p:ext uri="{BB962C8B-B14F-4D97-AF65-F5344CB8AC3E}">
        <p14:creationId xmlns:p14="http://schemas.microsoft.com/office/powerpoint/2010/main" val="1567630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1431</Words>
  <Application>Microsoft Office PowerPoint</Application>
  <PresentationFormat>Widescreen</PresentationFormat>
  <Paragraphs>230</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Dreaming Outloud Pro</vt:lpstr>
      <vt:lpstr>Haettenschweiler</vt:lpstr>
      <vt:lpstr>Roboto</vt:lpstr>
      <vt:lpstr>office theme</vt:lpstr>
      <vt:lpstr>Office Theme</vt:lpstr>
      <vt:lpstr>Montana Safe Schools Center </vt:lpstr>
      <vt:lpstr>What is an EOP?</vt:lpstr>
      <vt:lpstr>Why an EOP?</vt:lpstr>
      <vt:lpstr>What is needed to create an EOP</vt:lpstr>
      <vt:lpstr>EOP Resources</vt:lpstr>
      <vt:lpstr>One of the components of your EOP is </vt:lpstr>
      <vt:lpstr>Threat Assessment as a Practice</vt:lpstr>
      <vt:lpstr>Threat Assessment Model</vt:lpstr>
      <vt:lpstr>Identify</vt:lpstr>
      <vt:lpstr>Threat Assessment Team</vt:lpstr>
      <vt:lpstr>Identify Related Laws</vt:lpstr>
      <vt:lpstr>Investigate</vt:lpstr>
      <vt:lpstr>Information Sharing (FERPA, HIPAA, IDEA, PIIs)</vt:lpstr>
      <vt:lpstr>Information-Gathering Process/Plan</vt:lpstr>
      <vt:lpstr>Referral and Data Sources</vt:lpstr>
      <vt:lpstr>Social Media Considerations</vt:lpstr>
      <vt:lpstr>Assess</vt:lpstr>
      <vt:lpstr>    </vt:lpstr>
      <vt:lpstr>Assess Guidelines/Goals</vt:lpstr>
      <vt:lpstr>It's a Three Step Process</vt:lpstr>
      <vt:lpstr>Three-Step Process: Step 2 - Enhancers</vt:lpstr>
      <vt:lpstr>Three-Step Process: Step 2 - Enhancers</vt:lpstr>
      <vt:lpstr>Three-Step Process: Step 2</vt:lpstr>
      <vt:lpstr>Three-Step Process: Step 3</vt:lpstr>
      <vt:lpstr>Manage</vt:lpstr>
      <vt:lpstr>PowerPoint Presentation</vt:lpstr>
      <vt:lpstr>Case Management Resources</vt:lpstr>
      <vt:lpstr>Prevention, Intervention, and Postvention</vt:lpstr>
      <vt:lpstr>Scenario</vt:lpstr>
      <vt:lpstr>PowerPoint Presentation</vt:lpstr>
      <vt:lpstr>PowerPoint Presentation</vt:lpstr>
      <vt:lpstr>Sources</vt:lpstr>
      <vt:lpstr>Montana Safe Schools Center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Eblen, Christina</dc:creator>
  <cp:lastModifiedBy>Eblen, Christina</cp:lastModifiedBy>
  <cp:revision>528</cp:revision>
  <dcterms:created xsi:type="dcterms:W3CDTF">2023-05-26T17:15:12Z</dcterms:created>
  <dcterms:modified xsi:type="dcterms:W3CDTF">2023-08-09T16:18:21Z</dcterms:modified>
</cp:coreProperties>
</file>