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6" r:id="rId2"/>
    <p:sldId id="257" r:id="rId3"/>
    <p:sldId id="274" r:id="rId4"/>
    <p:sldId id="273" r:id="rId5"/>
    <p:sldId id="258" r:id="rId6"/>
    <p:sldId id="265" r:id="rId7"/>
    <p:sldId id="268" r:id="rId8"/>
    <p:sldId id="264" r:id="rId9"/>
    <p:sldId id="266" r:id="rId10"/>
    <p:sldId id="270" r:id="rId11"/>
    <p:sldId id="275" r:id="rId12"/>
    <p:sldId id="272" r:id="rId13"/>
    <p:sldId id="269" r:id="rId1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ie Vanderlinden" initials="JV" lastIdx="1" clrIdx="0">
    <p:extLst>
      <p:ext uri="{19B8F6BF-5375-455C-9EA6-DF929625EA0E}">
        <p15:presenceInfo xmlns:p15="http://schemas.microsoft.com/office/powerpoint/2012/main" userId="Jamie Vanderlind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B7BEDB-C3B6-4EBA-9E69-3DCC97A086F4}" type="doc">
      <dgm:prSet loTypeId="urn:microsoft.com/office/officeart/2005/8/layout/hierarchy1" loCatId="hierarchy" qsTypeId="urn:microsoft.com/office/officeart/2005/8/quickstyle/simple1" qsCatId="simple" csTypeId="urn:microsoft.com/office/officeart/2005/8/colors/colorful1" csCatId="colorful"/>
      <dgm:spPr/>
      <dgm:t>
        <a:bodyPr/>
        <a:lstStyle/>
        <a:p>
          <a:endParaRPr lang="en-US"/>
        </a:p>
      </dgm:t>
    </dgm:pt>
    <dgm:pt modelId="{CD27F7E2-2A22-4861-9FEB-E7F7466BEC70}">
      <dgm:prSet/>
      <dgm:spPr/>
      <dgm:t>
        <a:bodyPr/>
        <a:lstStyle/>
        <a:p>
          <a:r>
            <a:rPr lang="en-US"/>
            <a:t>Step back and gain new perspective</a:t>
          </a:r>
        </a:p>
      </dgm:t>
    </dgm:pt>
    <dgm:pt modelId="{24F8FF4C-EFD6-48C5-BB9D-645E07036A4C}" type="parTrans" cxnId="{31B1840B-73E8-44DD-95A0-1369550AE503}">
      <dgm:prSet/>
      <dgm:spPr/>
      <dgm:t>
        <a:bodyPr/>
        <a:lstStyle/>
        <a:p>
          <a:endParaRPr lang="en-US"/>
        </a:p>
      </dgm:t>
    </dgm:pt>
    <dgm:pt modelId="{CB58D6AF-8837-4AB6-8AFA-1B476F7930F6}" type="sibTrans" cxnId="{31B1840B-73E8-44DD-95A0-1369550AE503}">
      <dgm:prSet/>
      <dgm:spPr/>
      <dgm:t>
        <a:bodyPr/>
        <a:lstStyle/>
        <a:p>
          <a:endParaRPr lang="en-US"/>
        </a:p>
      </dgm:t>
    </dgm:pt>
    <dgm:pt modelId="{B5D52188-158A-4F7B-8D69-85D2772415C2}">
      <dgm:prSet/>
      <dgm:spPr/>
      <dgm:t>
        <a:bodyPr/>
        <a:lstStyle/>
        <a:p>
          <a:r>
            <a:rPr lang="en-US"/>
            <a:t>Step away from the content and the moment</a:t>
          </a:r>
        </a:p>
      </dgm:t>
    </dgm:pt>
    <dgm:pt modelId="{D92C5299-2DCC-4AC0-B979-7262BC58088F}" type="parTrans" cxnId="{9C762027-0786-4352-9D29-DB2F3A62DAB9}">
      <dgm:prSet/>
      <dgm:spPr/>
      <dgm:t>
        <a:bodyPr/>
        <a:lstStyle/>
        <a:p>
          <a:endParaRPr lang="en-US"/>
        </a:p>
      </dgm:t>
    </dgm:pt>
    <dgm:pt modelId="{10B406AB-C893-40BE-B116-3738760A1072}" type="sibTrans" cxnId="{9C762027-0786-4352-9D29-DB2F3A62DAB9}">
      <dgm:prSet/>
      <dgm:spPr/>
      <dgm:t>
        <a:bodyPr/>
        <a:lstStyle/>
        <a:p>
          <a:endParaRPr lang="en-US"/>
        </a:p>
      </dgm:t>
    </dgm:pt>
    <dgm:pt modelId="{57B5ECA1-240E-4923-A2C3-CE87A5B6529F}" type="pres">
      <dgm:prSet presAssocID="{09B7BEDB-C3B6-4EBA-9E69-3DCC97A086F4}" presName="hierChild1" presStyleCnt="0">
        <dgm:presLayoutVars>
          <dgm:chPref val="1"/>
          <dgm:dir/>
          <dgm:animOne val="branch"/>
          <dgm:animLvl val="lvl"/>
          <dgm:resizeHandles/>
        </dgm:presLayoutVars>
      </dgm:prSet>
      <dgm:spPr/>
    </dgm:pt>
    <dgm:pt modelId="{506EDC20-2F48-44E1-B906-DF25CAFC85DB}" type="pres">
      <dgm:prSet presAssocID="{CD27F7E2-2A22-4861-9FEB-E7F7466BEC70}" presName="hierRoot1" presStyleCnt="0"/>
      <dgm:spPr/>
    </dgm:pt>
    <dgm:pt modelId="{D14FDF18-5490-4C15-88A2-E74B5458580F}" type="pres">
      <dgm:prSet presAssocID="{CD27F7E2-2A22-4861-9FEB-E7F7466BEC70}" presName="composite" presStyleCnt="0"/>
      <dgm:spPr/>
    </dgm:pt>
    <dgm:pt modelId="{64655EBC-16F8-452B-B86B-49A556C386B8}" type="pres">
      <dgm:prSet presAssocID="{CD27F7E2-2A22-4861-9FEB-E7F7466BEC70}" presName="background" presStyleLbl="node0" presStyleIdx="0" presStyleCnt="2"/>
      <dgm:spPr/>
    </dgm:pt>
    <dgm:pt modelId="{9D02603F-3CE1-4254-92D1-7CE23BF399B0}" type="pres">
      <dgm:prSet presAssocID="{CD27F7E2-2A22-4861-9FEB-E7F7466BEC70}" presName="text" presStyleLbl="fgAcc0" presStyleIdx="0" presStyleCnt="2">
        <dgm:presLayoutVars>
          <dgm:chPref val="3"/>
        </dgm:presLayoutVars>
      </dgm:prSet>
      <dgm:spPr/>
    </dgm:pt>
    <dgm:pt modelId="{96DC9988-E93D-47E6-BE72-C1208EF79569}" type="pres">
      <dgm:prSet presAssocID="{CD27F7E2-2A22-4861-9FEB-E7F7466BEC70}" presName="hierChild2" presStyleCnt="0"/>
      <dgm:spPr/>
    </dgm:pt>
    <dgm:pt modelId="{DF1D9722-1F1A-4B22-92DA-9B9F9B6F0A73}" type="pres">
      <dgm:prSet presAssocID="{B5D52188-158A-4F7B-8D69-85D2772415C2}" presName="hierRoot1" presStyleCnt="0"/>
      <dgm:spPr/>
    </dgm:pt>
    <dgm:pt modelId="{C449E20A-245E-4EFA-80DD-DDCE52EC9C0C}" type="pres">
      <dgm:prSet presAssocID="{B5D52188-158A-4F7B-8D69-85D2772415C2}" presName="composite" presStyleCnt="0"/>
      <dgm:spPr/>
    </dgm:pt>
    <dgm:pt modelId="{62E63D70-792E-439B-AB9A-0A38E6C8F2A0}" type="pres">
      <dgm:prSet presAssocID="{B5D52188-158A-4F7B-8D69-85D2772415C2}" presName="background" presStyleLbl="node0" presStyleIdx="1" presStyleCnt="2"/>
      <dgm:spPr/>
    </dgm:pt>
    <dgm:pt modelId="{B7664158-C783-4CBB-A1AE-B9842225287E}" type="pres">
      <dgm:prSet presAssocID="{B5D52188-158A-4F7B-8D69-85D2772415C2}" presName="text" presStyleLbl="fgAcc0" presStyleIdx="1" presStyleCnt="2">
        <dgm:presLayoutVars>
          <dgm:chPref val="3"/>
        </dgm:presLayoutVars>
      </dgm:prSet>
      <dgm:spPr/>
    </dgm:pt>
    <dgm:pt modelId="{27FD868A-8DA0-48FC-8C93-8AD031FB4338}" type="pres">
      <dgm:prSet presAssocID="{B5D52188-158A-4F7B-8D69-85D2772415C2}" presName="hierChild2" presStyleCnt="0"/>
      <dgm:spPr/>
    </dgm:pt>
  </dgm:ptLst>
  <dgm:cxnLst>
    <dgm:cxn modelId="{3AA79002-50F4-4992-AA0B-78DA1DA23F8A}" type="presOf" srcId="{B5D52188-158A-4F7B-8D69-85D2772415C2}" destId="{B7664158-C783-4CBB-A1AE-B9842225287E}" srcOrd="0" destOrd="0" presId="urn:microsoft.com/office/officeart/2005/8/layout/hierarchy1"/>
    <dgm:cxn modelId="{31B1840B-73E8-44DD-95A0-1369550AE503}" srcId="{09B7BEDB-C3B6-4EBA-9E69-3DCC97A086F4}" destId="{CD27F7E2-2A22-4861-9FEB-E7F7466BEC70}" srcOrd="0" destOrd="0" parTransId="{24F8FF4C-EFD6-48C5-BB9D-645E07036A4C}" sibTransId="{CB58D6AF-8837-4AB6-8AFA-1B476F7930F6}"/>
    <dgm:cxn modelId="{9C762027-0786-4352-9D29-DB2F3A62DAB9}" srcId="{09B7BEDB-C3B6-4EBA-9E69-3DCC97A086F4}" destId="{B5D52188-158A-4F7B-8D69-85D2772415C2}" srcOrd="1" destOrd="0" parTransId="{D92C5299-2DCC-4AC0-B979-7262BC58088F}" sibTransId="{10B406AB-C893-40BE-B116-3738760A1072}"/>
    <dgm:cxn modelId="{2B804B64-33FA-4637-90C5-CF4D65F61772}" type="presOf" srcId="{CD27F7E2-2A22-4861-9FEB-E7F7466BEC70}" destId="{9D02603F-3CE1-4254-92D1-7CE23BF399B0}" srcOrd="0" destOrd="0" presId="urn:microsoft.com/office/officeart/2005/8/layout/hierarchy1"/>
    <dgm:cxn modelId="{A879A7E9-D78A-4CBF-B10C-94FC353614D9}" type="presOf" srcId="{09B7BEDB-C3B6-4EBA-9E69-3DCC97A086F4}" destId="{57B5ECA1-240E-4923-A2C3-CE87A5B6529F}" srcOrd="0" destOrd="0" presId="urn:microsoft.com/office/officeart/2005/8/layout/hierarchy1"/>
    <dgm:cxn modelId="{35965473-489D-49B9-9EE2-C8F9CEBA21E7}" type="presParOf" srcId="{57B5ECA1-240E-4923-A2C3-CE87A5B6529F}" destId="{506EDC20-2F48-44E1-B906-DF25CAFC85DB}" srcOrd="0" destOrd="0" presId="urn:microsoft.com/office/officeart/2005/8/layout/hierarchy1"/>
    <dgm:cxn modelId="{5B9173EA-51C7-445D-884B-49205FE97B8E}" type="presParOf" srcId="{506EDC20-2F48-44E1-B906-DF25CAFC85DB}" destId="{D14FDF18-5490-4C15-88A2-E74B5458580F}" srcOrd="0" destOrd="0" presId="urn:microsoft.com/office/officeart/2005/8/layout/hierarchy1"/>
    <dgm:cxn modelId="{D4A10517-5F4D-4C1F-8124-7C1595EE9CCB}" type="presParOf" srcId="{D14FDF18-5490-4C15-88A2-E74B5458580F}" destId="{64655EBC-16F8-452B-B86B-49A556C386B8}" srcOrd="0" destOrd="0" presId="urn:microsoft.com/office/officeart/2005/8/layout/hierarchy1"/>
    <dgm:cxn modelId="{CA50E6DF-6AFA-4526-A3B3-A4E7185150FF}" type="presParOf" srcId="{D14FDF18-5490-4C15-88A2-E74B5458580F}" destId="{9D02603F-3CE1-4254-92D1-7CE23BF399B0}" srcOrd="1" destOrd="0" presId="urn:microsoft.com/office/officeart/2005/8/layout/hierarchy1"/>
    <dgm:cxn modelId="{2B91269A-3A04-4D34-8C68-3BB37013DDC9}" type="presParOf" srcId="{506EDC20-2F48-44E1-B906-DF25CAFC85DB}" destId="{96DC9988-E93D-47E6-BE72-C1208EF79569}" srcOrd="1" destOrd="0" presId="urn:microsoft.com/office/officeart/2005/8/layout/hierarchy1"/>
    <dgm:cxn modelId="{816891E5-7971-4C01-B3B0-0F069217D0B2}" type="presParOf" srcId="{57B5ECA1-240E-4923-A2C3-CE87A5B6529F}" destId="{DF1D9722-1F1A-4B22-92DA-9B9F9B6F0A73}" srcOrd="1" destOrd="0" presId="urn:microsoft.com/office/officeart/2005/8/layout/hierarchy1"/>
    <dgm:cxn modelId="{6FFD554F-B239-49D8-8D0C-D49E3BE32157}" type="presParOf" srcId="{DF1D9722-1F1A-4B22-92DA-9B9F9B6F0A73}" destId="{C449E20A-245E-4EFA-80DD-DDCE52EC9C0C}" srcOrd="0" destOrd="0" presId="urn:microsoft.com/office/officeart/2005/8/layout/hierarchy1"/>
    <dgm:cxn modelId="{21E10A82-B857-46D1-85A7-E8AE03373CB8}" type="presParOf" srcId="{C449E20A-245E-4EFA-80DD-DDCE52EC9C0C}" destId="{62E63D70-792E-439B-AB9A-0A38E6C8F2A0}" srcOrd="0" destOrd="0" presId="urn:microsoft.com/office/officeart/2005/8/layout/hierarchy1"/>
    <dgm:cxn modelId="{42E51052-D0A8-4A79-B4D4-C58876A1429B}" type="presParOf" srcId="{C449E20A-245E-4EFA-80DD-DDCE52EC9C0C}" destId="{B7664158-C783-4CBB-A1AE-B9842225287E}" srcOrd="1" destOrd="0" presId="urn:microsoft.com/office/officeart/2005/8/layout/hierarchy1"/>
    <dgm:cxn modelId="{05A015C4-FC71-4171-94D6-E5B94EC13C53}" type="presParOf" srcId="{DF1D9722-1F1A-4B22-92DA-9B9F9B6F0A73}" destId="{27FD868A-8DA0-48FC-8C93-8AD031FB4338}" srcOrd="1" destOrd="0" presId="urn:microsoft.com/office/officeart/2005/8/layout/hierarchy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655EBC-16F8-452B-B86B-49A556C386B8}">
      <dsp:nvSpPr>
        <dsp:cNvPr id="0" name=""/>
        <dsp:cNvSpPr/>
      </dsp:nvSpPr>
      <dsp:spPr>
        <a:xfrm>
          <a:off x="264107" y="741"/>
          <a:ext cx="4447222" cy="28239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02603F-3CE1-4254-92D1-7CE23BF399B0}">
      <dsp:nvSpPr>
        <dsp:cNvPr id="0" name=""/>
        <dsp:cNvSpPr/>
      </dsp:nvSpPr>
      <dsp:spPr>
        <a:xfrm>
          <a:off x="758242" y="470170"/>
          <a:ext cx="4447222" cy="282398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a:t>Step back and gain new perspective</a:t>
          </a:r>
        </a:p>
      </dsp:txBody>
      <dsp:txXfrm>
        <a:off x="840954" y="552882"/>
        <a:ext cx="4281798" cy="2658562"/>
      </dsp:txXfrm>
    </dsp:sp>
    <dsp:sp modelId="{62E63D70-792E-439B-AB9A-0A38E6C8F2A0}">
      <dsp:nvSpPr>
        <dsp:cNvPr id="0" name=""/>
        <dsp:cNvSpPr/>
      </dsp:nvSpPr>
      <dsp:spPr>
        <a:xfrm>
          <a:off x="5699600" y="741"/>
          <a:ext cx="4447222" cy="28239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664158-C783-4CBB-A1AE-B9842225287E}">
      <dsp:nvSpPr>
        <dsp:cNvPr id="0" name=""/>
        <dsp:cNvSpPr/>
      </dsp:nvSpPr>
      <dsp:spPr>
        <a:xfrm>
          <a:off x="6193736" y="470170"/>
          <a:ext cx="4447222" cy="282398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a:t>Step away from the content and the moment</a:t>
          </a:r>
        </a:p>
      </dsp:txBody>
      <dsp:txXfrm>
        <a:off x="6276448" y="552882"/>
        <a:ext cx="4281798" cy="265856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41CFB8-5F04-4118-BAFB-90FF3DA8287F}" type="datetimeFigureOut">
              <a:rPr lang="en-US" smtClean="0"/>
              <a:t>8/12/2021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C704EFF0-68E2-440A-9131-A75387508883}" type="slidenum">
              <a:rPr lang="en-US" smtClean="0"/>
              <a:t>‹#›</a:t>
            </a:fld>
            <a:endParaRPr lang="en-US"/>
          </a:p>
        </p:txBody>
      </p:sp>
    </p:spTree>
    <p:extLst>
      <p:ext uri="{BB962C8B-B14F-4D97-AF65-F5344CB8AC3E}">
        <p14:creationId xmlns:p14="http://schemas.microsoft.com/office/powerpoint/2010/main" val="1411818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41CFB8-5F04-4118-BAFB-90FF3DA8287F}" type="datetimeFigureOut">
              <a:rPr lang="en-US" smtClean="0"/>
              <a:t>8/12/2021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04EFF0-68E2-440A-9131-A75387508883}" type="slidenum">
              <a:rPr lang="en-US" smtClean="0"/>
              <a:t>‹#›</a:t>
            </a:fld>
            <a:endParaRPr lang="en-US"/>
          </a:p>
        </p:txBody>
      </p:sp>
    </p:spTree>
    <p:extLst>
      <p:ext uri="{BB962C8B-B14F-4D97-AF65-F5344CB8AC3E}">
        <p14:creationId xmlns:p14="http://schemas.microsoft.com/office/powerpoint/2010/main" val="564466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41CFB8-5F04-4118-BAFB-90FF3DA8287F}" type="datetimeFigureOut">
              <a:rPr lang="en-US" smtClean="0"/>
              <a:t>8/12/2021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04EFF0-68E2-440A-9131-A75387508883}" type="slidenum">
              <a:rPr lang="en-US" smtClean="0"/>
              <a:t>‹#›</a:t>
            </a:fld>
            <a:endParaRPr lang="en-US"/>
          </a:p>
        </p:txBody>
      </p:sp>
    </p:spTree>
    <p:extLst>
      <p:ext uri="{BB962C8B-B14F-4D97-AF65-F5344CB8AC3E}">
        <p14:creationId xmlns:p14="http://schemas.microsoft.com/office/powerpoint/2010/main" val="2924984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41CFB8-5F04-4118-BAFB-90FF3DA8287F}" type="datetimeFigureOut">
              <a:rPr lang="en-US" smtClean="0"/>
              <a:t>8/12/2021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04EFF0-68E2-440A-9131-A75387508883}" type="slidenum">
              <a:rPr lang="en-US" smtClean="0"/>
              <a:t>‹#›</a:t>
            </a:fld>
            <a:endParaRPr lang="en-US"/>
          </a:p>
        </p:txBody>
      </p:sp>
    </p:spTree>
    <p:extLst>
      <p:ext uri="{BB962C8B-B14F-4D97-AF65-F5344CB8AC3E}">
        <p14:creationId xmlns:p14="http://schemas.microsoft.com/office/powerpoint/2010/main" val="3303513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BE41CFB8-5F04-4118-BAFB-90FF3DA8287F}" type="datetimeFigureOut">
              <a:rPr lang="en-US" smtClean="0"/>
              <a:t>8/12/2021</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C704EFF0-68E2-440A-9131-A75387508883}" type="slidenum">
              <a:rPr lang="en-US" smtClean="0"/>
              <a:t>‹#›</a:t>
            </a:fld>
            <a:endParaRPr lang="en-US"/>
          </a:p>
        </p:txBody>
      </p:sp>
    </p:spTree>
    <p:extLst>
      <p:ext uri="{BB962C8B-B14F-4D97-AF65-F5344CB8AC3E}">
        <p14:creationId xmlns:p14="http://schemas.microsoft.com/office/powerpoint/2010/main" val="1221718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41CFB8-5F04-4118-BAFB-90FF3DA8287F}" type="datetimeFigureOut">
              <a:rPr lang="en-US" smtClean="0"/>
              <a:t>8/12/2021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04EFF0-68E2-440A-9131-A75387508883}" type="slidenum">
              <a:rPr lang="en-US" smtClean="0"/>
              <a:t>‹#›</a:t>
            </a:fld>
            <a:endParaRPr lang="en-US"/>
          </a:p>
        </p:txBody>
      </p:sp>
    </p:spTree>
    <p:extLst>
      <p:ext uri="{BB962C8B-B14F-4D97-AF65-F5344CB8AC3E}">
        <p14:creationId xmlns:p14="http://schemas.microsoft.com/office/powerpoint/2010/main" val="4238619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41CFB8-5F04-4118-BAFB-90FF3DA8287F}" type="datetimeFigureOut">
              <a:rPr lang="en-US" smtClean="0"/>
              <a:t>8/12/2021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04EFF0-68E2-440A-9131-A75387508883}" type="slidenum">
              <a:rPr lang="en-US" smtClean="0"/>
              <a:t>‹#›</a:t>
            </a:fld>
            <a:endParaRPr lang="en-US"/>
          </a:p>
        </p:txBody>
      </p:sp>
    </p:spTree>
    <p:extLst>
      <p:ext uri="{BB962C8B-B14F-4D97-AF65-F5344CB8AC3E}">
        <p14:creationId xmlns:p14="http://schemas.microsoft.com/office/powerpoint/2010/main" val="2946083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41CFB8-5F04-4118-BAFB-90FF3DA8287F}" type="datetimeFigureOut">
              <a:rPr lang="en-US" smtClean="0"/>
              <a:t>8/12/2021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04EFF0-68E2-440A-9131-A75387508883}" type="slidenum">
              <a:rPr lang="en-US" smtClean="0"/>
              <a:t>‹#›</a:t>
            </a:fld>
            <a:endParaRPr lang="en-US"/>
          </a:p>
        </p:txBody>
      </p:sp>
    </p:spTree>
    <p:extLst>
      <p:ext uri="{BB962C8B-B14F-4D97-AF65-F5344CB8AC3E}">
        <p14:creationId xmlns:p14="http://schemas.microsoft.com/office/powerpoint/2010/main" val="648632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41CFB8-5F04-4118-BAFB-90FF3DA8287F}" type="datetimeFigureOut">
              <a:rPr lang="en-US" smtClean="0"/>
              <a:t>8/12/2021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04EFF0-68E2-440A-9131-A75387508883}" type="slidenum">
              <a:rPr lang="en-US" smtClean="0"/>
              <a:t>‹#›</a:t>
            </a:fld>
            <a:endParaRPr lang="en-US"/>
          </a:p>
        </p:txBody>
      </p:sp>
    </p:spTree>
    <p:extLst>
      <p:ext uri="{BB962C8B-B14F-4D97-AF65-F5344CB8AC3E}">
        <p14:creationId xmlns:p14="http://schemas.microsoft.com/office/powerpoint/2010/main" val="3563646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41CFB8-5F04-4118-BAFB-90FF3DA8287F}" type="datetimeFigureOut">
              <a:rPr lang="en-US" smtClean="0"/>
              <a:t>8/12/2021</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C704EFF0-68E2-440A-9131-A75387508883}" type="slidenum">
              <a:rPr lang="en-US" smtClean="0"/>
              <a:t>‹#›</a:t>
            </a:fld>
            <a:endParaRPr lang="en-US"/>
          </a:p>
        </p:txBody>
      </p:sp>
    </p:spTree>
    <p:extLst>
      <p:ext uri="{BB962C8B-B14F-4D97-AF65-F5344CB8AC3E}">
        <p14:creationId xmlns:p14="http://schemas.microsoft.com/office/powerpoint/2010/main" val="2913585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41CFB8-5F04-4118-BAFB-90FF3DA8287F}" type="datetimeFigureOut">
              <a:rPr lang="en-US" smtClean="0"/>
              <a:t>8/12/2021</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C704EFF0-68E2-440A-9131-A75387508883}" type="slidenum">
              <a:rPr lang="en-US" smtClean="0"/>
              <a:t>‹#›</a:t>
            </a:fld>
            <a:endParaRPr lang="en-US"/>
          </a:p>
        </p:txBody>
      </p:sp>
    </p:spTree>
    <p:extLst>
      <p:ext uri="{BB962C8B-B14F-4D97-AF65-F5344CB8AC3E}">
        <p14:creationId xmlns:p14="http://schemas.microsoft.com/office/powerpoint/2010/main" val="4239572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BE41CFB8-5F04-4118-BAFB-90FF3DA8287F}" type="datetimeFigureOut">
              <a:rPr lang="en-US" smtClean="0"/>
              <a:t>8/12/2021</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C704EFF0-68E2-440A-9131-A75387508883}" type="slidenum">
              <a:rPr lang="en-US" smtClean="0"/>
              <a:t>‹#›</a:t>
            </a:fld>
            <a:endParaRPr lang="en-US"/>
          </a:p>
        </p:txBody>
      </p:sp>
    </p:spTree>
    <p:extLst>
      <p:ext uri="{BB962C8B-B14F-4D97-AF65-F5344CB8AC3E}">
        <p14:creationId xmlns:p14="http://schemas.microsoft.com/office/powerpoint/2010/main" val="42475144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microsoft.com/office/2007/relationships/hdphoto" Target="../media/hdphoto2.wdp"/><Relationship Id="rId7" Type="http://schemas.openxmlformats.org/officeDocument/2006/relationships/diagramLayout" Target="../diagrams/layout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microsoft.com/office/2007/relationships/hdphoto" Target="../media/hdphoto1.wdp"/><Relationship Id="rId10" Type="http://schemas.microsoft.com/office/2007/relationships/diagramDrawing" Target="../diagrams/drawing1.xml"/><Relationship Id="rId4" Type="http://schemas.openxmlformats.org/officeDocument/2006/relationships/image" Target="../media/image2.png"/><Relationship Id="rId9" Type="http://schemas.openxmlformats.org/officeDocument/2006/relationships/diagramColors" Target="../diagrams/colors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35907-EB9C-4E11-8A9B-D25B0AD8D7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Subtitle 2">
            <a:extLst>
              <a:ext uri="{FF2B5EF4-FFF2-40B4-BE49-F238E27FC236}">
                <a16:creationId xmlns:a16="http://schemas.microsoft.com/office/drawing/2014/main" id="{BE4EB63D-DA57-422E-9D7C-FD9D6B8ECFE5}"/>
              </a:ext>
            </a:extLst>
          </p:cNvPr>
          <p:cNvSpPr>
            <a:spLocks noGrp="1"/>
          </p:cNvSpPr>
          <p:nvPr>
            <p:ph type="subTitle" idx="1"/>
          </p:nvPr>
        </p:nvSpPr>
        <p:spPr>
          <a:xfrm>
            <a:off x="7937524" y="2064730"/>
            <a:ext cx="2942706" cy="2728536"/>
          </a:xfrm>
        </p:spPr>
        <p:txBody>
          <a:bodyPr anchor="ctr">
            <a:normAutofit/>
          </a:bodyPr>
          <a:lstStyle/>
          <a:p>
            <a:r>
              <a:rPr lang="en-US" sz="2800" dirty="0">
                <a:solidFill>
                  <a:schemeClr val="tx2"/>
                </a:solidFill>
              </a:rPr>
              <a:t>Realistic Cognitive and Behavioral Interventions</a:t>
            </a:r>
          </a:p>
        </p:txBody>
      </p:sp>
      <p:grpSp>
        <p:nvGrpSpPr>
          <p:cNvPr id="15" name="Group 9">
            <a:extLst>
              <a:ext uri="{FF2B5EF4-FFF2-40B4-BE49-F238E27FC236}">
                <a16:creationId xmlns:a16="http://schemas.microsoft.com/office/drawing/2014/main" id="{B4CFDD4A-4FA1-4CD9-90D5-E253C2040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14818" y="720071"/>
            <a:ext cx="5417868" cy="5417858"/>
            <a:chOff x="1311770" y="720071"/>
            <a:chExt cx="5417868" cy="5417858"/>
          </a:xfrm>
        </p:grpSpPr>
        <p:sp>
          <p:nvSpPr>
            <p:cNvPr id="11" name="Oval 10">
              <a:extLst>
                <a:ext uri="{FF2B5EF4-FFF2-40B4-BE49-F238E27FC236}">
                  <a16:creationId xmlns:a16="http://schemas.microsoft.com/office/drawing/2014/main" id="{4AB5B6FA-7B4F-437A-9C78-144C7DCD1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1770" y="720071"/>
              <a:ext cx="5417868" cy="5417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6" name="Oval 11">
              <a:extLst>
                <a:ext uri="{FF2B5EF4-FFF2-40B4-BE49-F238E27FC236}">
                  <a16:creationId xmlns:a16="http://schemas.microsoft.com/office/drawing/2014/main" id="{A4199C21-6AE0-4F6F-AA96-6FFF97BB9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8390" y="1006688"/>
              <a:ext cx="4844628" cy="4844620"/>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11F26003-83B2-4310-B958-CFCCD0D9AE2E}"/>
              </a:ext>
            </a:extLst>
          </p:cNvPr>
          <p:cNvSpPr>
            <a:spLocks noGrp="1"/>
          </p:cNvSpPr>
          <p:nvPr>
            <p:ph type="ctrTitle"/>
          </p:nvPr>
        </p:nvSpPr>
        <p:spPr>
          <a:xfrm>
            <a:off x="1717507" y="1316890"/>
            <a:ext cx="4606394" cy="4224216"/>
          </a:xfrm>
        </p:spPr>
        <p:txBody>
          <a:bodyPr>
            <a:normAutofit/>
          </a:bodyPr>
          <a:lstStyle/>
          <a:p>
            <a:pPr algn="ctr"/>
            <a:r>
              <a:rPr lang="en-US" sz="6600" dirty="0">
                <a:solidFill>
                  <a:srgbClr val="FFFFFF"/>
                </a:solidFill>
              </a:rPr>
              <a:t>What about You!</a:t>
            </a:r>
          </a:p>
        </p:txBody>
      </p:sp>
      <p:sp>
        <p:nvSpPr>
          <p:cNvPr id="14" name="Rectangle 13">
            <a:extLst>
              <a:ext uri="{FF2B5EF4-FFF2-40B4-BE49-F238E27FC236}">
                <a16:creationId xmlns:a16="http://schemas.microsoft.com/office/drawing/2014/main" id="{D9C69FA7-0958-4ED9-A0DF-E87A0C137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5208" y="3388657"/>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463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8">
            <a:extLst>
              <a:ext uri="{FF2B5EF4-FFF2-40B4-BE49-F238E27FC236}">
                <a16:creationId xmlns:a16="http://schemas.microsoft.com/office/drawing/2014/main" id="{DCC0DCE3-8753-43BB-86D2-6452D91E4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0">
            <a:extLst>
              <a:ext uri="{FF2B5EF4-FFF2-40B4-BE49-F238E27FC236}">
                <a16:creationId xmlns:a16="http://schemas.microsoft.com/office/drawing/2014/main" id="{D28BC7A6-65CA-4655-8641-7BDE9699BF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2">
            <a:extLst>
              <a:ext uri="{FF2B5EF4-FFF2-40B4-BE49-F238E27FC236}">
                <a16:creationId xmlns:a16="http://schemas.microsoft.com/office/drawing/2014/main" id="{58755CF4-45A8-4971-A14E-D6DE02B482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14">
            <a:extLst>
              <a:ext uri="{FF2B5EF4-FFF2-40B4-BE49-F238E27FC236}">
                <a16:creationId xmlns:a16="http://schemas.microsoft.com/office/drawing/2014/main" id="{421F62D5-850C-4310-A813-747E46433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6" name="Oval 15">
              <a:extLst>
                <a:ext uri="{FF2B5EF4-FFF2-40B4-BE49-F238E27FC236}">
                  <a16:creationId xmlns:a16="http://schemas.microsoft.com/office/drawing/2014/main" id="{CAD4B505-4A68-456B-9AFD-344192BE94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7" name="Oval 16">
              <a:extLst>
                <a:ext uri="{FF2B5EF4-FFF2-40B4-BE49-F238E27FC236}">
                  <a16:creationId xmlns:a16="http://schemas.microsoft.com/office/drawing/2014/main" id="{A7F9A339-5395-403B-B163-DFDDD9E099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1" name="Rectangle 18">
            <a:extLst>
              <a:ext uri="{FF2B5EF4-FFF2-40B4-BE49-F238E27FC236}">
                <a16:creationId xmlns:a16="http://schemas.microsoft.com/office/drawing/2014/main" id="{80E61E04-3F7C-42DE-ABE7-D3F7E349C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Rectangle 20">
            <a:extLst>
              <a:ext uri="{FF2B5EF4-FFF2-40B4-BE49-F238E27FC236}">
                <a16:creationId xmlns:a16="http://schemas.microsoft.com/office/drawing/2014/main" id="{2B036F7E-6C8A-4549-99EF-9958C587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7366"/>
            <a:ext cx="12192000" cy="2610465"/>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EAA4C5-BC04-4D5F-85EB-0A3A1130EB3C}"/>
              </a:ext>
            </a:extLst>
          </p:cNvPr>
          <p:cNvSpPr>
            <a:spLocks noGrp="1"/>
          </p:cNvSpPr>
          <p:nvPr>
            <p:ph type="title"/>
          </p:nvPr>
        </p:nvSpPr>
        <p:spPr>
          <a:xfrm>
            <a:off x="1051560" y="4355692"/>
            <a:ext cx="9085940" cy="1472224"/>
          </a:xfrm>
        </p:spPr>
        <p:txBody>
          <a:bodyPr vert="horz" lIns="91440" tIns="45720" rIns="91440" bIns="45720" rtlCol="0" anchor="b">
            <a:normAutofit/>
          </a:bodyPr>
          <a:lstStyle/>
          <a:p>
            <a:pPr>
              <a:lnSpc>
                <a:spcPct val="80000"/>
              </a:lnSpc>
            </a:pPr>
            <a:r>
              <a:rPr lang="en-US" sz="6600" kern="1200" cap="all" baseline="0" dirty="0">
                <a:blipFill dpi="0" rotWithShape="1">
                  <a:blip r:embed="rId4"/>
                  <a:srcRect/>
                  <a:tile tx="6350" ty="-127000" sx="65000" sy="64000" flip="none" algn="tl"/>
                </a:blipFill>
                <a:latin typeface="+mj-lt"/>
                <a:ea typeface="+mj-ea"/>
                <a:cs typeface="+mj-cs"/>
              </a:rPr>
              <a:t>DBT: Wise Mind</a:t>
            </a:r>
          </a:p>
        </p:txBody>
      </p:sp>
      <p:pic>
        <p:nvPicPr>
          <p:cNvPr id="3" name="Picture 2">
            <a:extLst>
              <a:ext uri="{FF2B5EF4-FFF2-40B4-BE49-F238E27FC236}">
                <a16:creationId xmlns:a16="http://schemas.microsoft.com/office/drawing/2014/main" id="{8AB31956-97BB-49B6-A6AD-814C9B6AA46F}"/>
              </a:ext>
            </a:extLst>
          </p:cNvPr>
          <p:cNvPicPr>
            <a:picLocks noChangeAspect="1"/>
          </p:cNvPicPr>
          <p:nvPr/>
        </p:nvPicPr>
        <p:blipFill>
          <a:blip r:embed="rId6"/>
          <a:stretch>
            <a:fillRect/>
          </a:stretch>
        </p:blipFill>
        <p:spPr>
          <a:xfrm>
            <a:off x="596570" y="329863"/>
            <a:ext cx="4769223" cy="3553071"/>
          </a:xfrm>
          <a:prstGeom prst="rect">
            <a:avLst/>
          </a:prstGeom>
        </p:spPr>
      </p:pic>
      <p:pic>
        <p:nvPicPr>
          <p:cNvPr id="4" name="Picture 3">
            <a:extLst>
              <a:ext uri="{FF2B5EF4-FFF2-40B4-BE49-F238E27FC236}">
                <a16:creationId xmlns:a16="http://schemas.microsoft.com/office/drawing/2014/main" id="{436F364D-A912-4774-91A8-521F4363736E}"/>
              </a:ext>
            </a:extLst>
          </p:cNvPr>
          <p:cNvPicPr>
            <a:picLocks noChangeAspect="1"/>
          </p:cNvPicPr>
          <p:nvPr/>
        </p:nvPicPr>
        <p:blipFill>
          <a:blip r:embed="rId7"/>
          <a:stretch>
            <a:fillRect/>
          </a:stretch>
        </p:blipFill>
        <p:spPr>
          <a:xfrm>
            <a:off x="6270333" y="454694"/>
            <a:ext cx="4540714" cy="3428240"/>
          </a:xfrm>
          <a:prstGeom prst="rect">
            <a:avLst/>
          </a:prstGeom>
        </p:spPr>
      </p:pic>
      <p:grpSp>
        <p:nvGrpSpPr>
          <p:cNvPr id="33" name="Group 22">
            <a:extLst>
              <a:ext uri="{FF2B5EF4-FFF2-40B4-BE49-F238E27FC236}">
                <a16:creationId xmlns:a16="http://schemas.microsoft.com/office/drawing/2014/main" id="{75EE15D0-BDD3-4CA6-B5DC-159D83FA6B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5590" y="5111496"/>
            <a:ext cx="1080904" cy="1080902"/>
            <a:chOff x="9685338" y="4460675"/>
            <a:chExt cx="1080904" cy="1080902"/>
          </a:xfrm>
        </p:grpSpPr>
        <p:sp>
          <p:nvSpPr>
            <p:cNvPr id="34" name="Oval 23">
              <a:extLst>
                <a:ext uri="{FF2B5EF4-FFF2-40B4-BE49-F238E27FC236}">
                  <a16:creationId xmlns:a16="http://schemas.microsoft.com/office/drawing/2014/main" id="{C1D99473-F547-41EE-8D8B-3DFA6E58D0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5" name="Oval 24">
              <a:extLst>
                <a:ext uri="{FF2B5EF4-FFF2-40B4-BE49-F238E27FC236}">
                  <a16:creationId xmlns:a16="http://schemas.microsoft.com/office/drawing/2014/main" id="{71482930-66A8-46E9-8554-6D127FFCF1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696103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4C06F37-D41D-40E9-8C9F-19EF6D5C258B}"/>
              </a:ext>
            </a:extLst>
          </p:cNvPr>
          <p:cNvSpPr>
            <a:spLocks noGrp="1"/>
          </p:cNvSpPr>
          <p:nvPr>
            <p:ph type="title"/>
          </p:nvPr>
        </p:nvSpPr>
        <p:spPr>
          <a:xfrm>
            <a:off x="1069848" y="484632"/>
            <a:ext cx="10058400" cy="1609344"/>
          </a:xfrm>
        </p:spPr>
        <p:txBody>
          <a:bodyPr>
            <a:normAutofit/>
          </a:bodyPr>
          <a:lstStyle/>
          <a:p>
            <a:r>
              <a:rPr lang="en-US" dirty="0"/>
              <a:t>Value Based Actions</a:t>
            </a:r>
          </a:p>
        </p:txBody>
      </p:sp>
      <p:sp>
        <p:nvSpPr>
          <p:cNvPr id="3" name="Content Placeholder 2">
            <a:extLst>
              <a:ext uri="{FF2B5EF4-FFF2-40B4-BE49-F238E27FC236}">
                <a16:creationId xmlns:a16="http://schemas.microsoft.com/office/drawing/2014/main" id="{F8E0E44F-8933-4C44-A62B-FBD64AB4D022}"/>
              </a:ext>
            </a:extLst>
          </p:cNvPr>
          <p:cNvSpPr>
            <a:spLocks noGrp="1"/>
          </p:cNvSpPr>
          <p:nvPr>
            <p:ph idx="1"/>
          </p:nvPr>
        </p:nvSpPr>
        <p:spPr>
          <a:xfrm>
            <a:off x="1069848" y="2320412"/>
            <a:ext cx="10058400" cy="3851787"/>
          </a:xfrm>
        </p:spPr>
        <p:txBody>
          <a:bodyPr>
            <a:normAutofit/>
          </a:bodyPr>
          <a:lstStyle/>
          <a:p>
            <a:r>
              <a:rPr lang="en-US" dirty="0"/>
              <a:t>Dancing with Danger: Can You Do It Well?</a:t>
            </a:r>
          </a:p>
          <a:p>
            <a:pPr lvl="1"/>
            <a:r>
              <a:rPr lang="en-US" dirty="0"/>
              <a:t>Bring your attention to yourself, your mind, your body, and your heart. How are you doing? What do you need at this moment?</a:t>
            </a:r>
          </a:p>
          <a:p>
            <a:pPr lvl="1"/>
            <a:endParaRPr lang="en-US" dirty="0"/>
          </a:p>
          <a:p>
            <a:pPr lvl="1"/>
            <a:r>
              <a:rPr lang="en-US" dirty="0"/>
              <a:t>Use the scale (on worksheet) to look at the strength of your connection to what matters and who matter in 4 important areas of your life now, during this very difficult moment in our world.</a:t>
            </a: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33001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61905-FC8A-4D65-BC14-20E41ACD7EB8}"/>
              </a:ext>
            </a:extLst>
          </p:cNvPr>
          <p:cNvSpPr>
            <a:spLocks noGrp="1"/>
          </p:cNvSpPr>
          <p:nvPr>
            <p:ph type="title"/>
          </p:nvPr>
        </p:nvSpPr>
        <p:spPr/>
        <p:txBody>
          <a:bodyPr/>
          <a:lstStyle/>
          <a:p>
            <a:r>
              <a:rPr lang="en-US" dirty="0"/>
              <a:t>Wade Through the Swamp</a:t>
            </a:r>
          </a:p>
        </p:txBody>
      </p:sp>
      <p:sp>
        <p:nvSpPr>
          <p:cNvPr id="3" name="Content Placeholder 2">
            <a:extLst>
              <a:ext uri="{FF2B5EF4-FFF2-40B4-BE49-F238E27FC236}">
                <a16:creationId xmlns:a16="http://schemas.microsoft.com/office/drawing/2014/main" id="{37CD2DBE-A3D6-4689-AE40-79132E6D98F4}"/>
              </a:ext>
            </a:extLst>
          </p:cNvPr>
          <p:cNvSpPr>
            <a:spLocks noGrp="1"/>
          </p:cNvSpPr>
          <p:nvPr>
            <p:ph idx="1"/>
          </p:nvPr>
        </p:nvSpPr>
        <p:spPr/>
        <p:txBody>
          <a:bodyPr/>
          <a:lstStyle/>
          <a:p>
            <a:pPr marL="0" indent="0">
              <a:buNone/>
            </a:pPr>
            <a:r>
              <a:rPr lang="en-US" dirty="0"/>
              <a:t>Suppose you love mountain climbing. It’s something you are absolutely passionate about. One day, you set out to climb this mountain that you’ve heard great things about, but when you get close to the mountain, you discover that a swamp runs all the way around it. It’s a big surprise. No one told you about it. Now the only way you’ll get to climb that mountain is to wade through the swamp. So that’s what you do. You wade through the swamp. You don’t wallow in it just for the sake of it. You wade through the swamp because climbing that mountain matters.</a:t>
            </a:r>
          </a:p>
        </p:txBody>
      </p:sp>
    </p:spTree>
    <p:extLst>
      <p:ext uri="{BB962C8B-B14F-4D97-AF65-F5344CB8AC3E}">
        <p14:creationId xmlns:p14="http://schemas.microsoft.com/office/powerpoint/2010/main" val="1857528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3DD69-AB11-4587-A878-6D0EF0DE63AE}"/>
              </a:ext>
            </a:extLst>
          </p:cNvPr>
          <p:cNvSpPr>
            <a:spLocks noGrp="1"/>
          </p:cNvSpPr>
          <p:nvPr>
            <p:ph type="title"/>
          </p:nvPr>
        </p:nvSpPr>
        <p:spPr/>
        <p:txBody>
          <a:bodyPr/>
          <a:lstStyle/>
          <a:p>
            <a:r>
              <a:rPr lang="en-US" dirty="0"/>
              <a:t>Helpful Resources</a:t>
            </a:r>
          </a:p>
        </p:txBody>
      </p:sp>
      <p:sp>
        <p:nvSpPr>
          <p:cNvPr id="3" name="Content Placeholder 2">
            <a:extLst>
              <a:ext uri="{FF2B5EF4-FFF2-40B4-BE49-F238E27FC236}">
                <a16:creationId xmlns:a16="http://schemas.microsoft.com/office/drawing/2014/main" id="{FB88886E-6F36-4333-8A0B-2A308EF5A5B6}"/>
              </a:ext>
            </a:extLst>
          </p:cNvPr>
          <p:cNvSpPr>
            <a:spLocks noGrp="1"/>
          </p:cNvSpPr>
          <p:nvPr>
            <p:ph idx="1"/>
          </p:nvPr>
        </p:nvSpPr>
        <p:spPr/>
        <p:txBody>
          <a:bodyPr/>
          <a:lstStyle/>
          <a:p>
            <a:r>
              <a:rPr lang="en-US" dirty="0"/>
              <a:t>Kirk </a:t>
            </a:r>
            <a:r>
              <a:rPr lang="en-US" dirty="0" err="1"/>
              <a:t>Strosahl</a:t>
            </a:r>
            <a:r>
              <a:rPr lang="en-US" dirty="0"/>
              <a:t> and Patricia Robinson</a:t>
            </a:r>
          </a:p>
          <a:p>
            <a:pPr lvl="1"/>
            <a:r>
              <a:rPr lang="en-US" u="sng" dirty="0"/>
              <a:t>In This Moment</a:t>
            </a:r>
          </a:p>
          <a:p>
            <a:r>
              <a:rPr lang="en-US" dirty="0"/>
              <a:t>John Arden </a:t>
            </a:r>
            <a:endParaRPr lang="en-US" u="sng" dirty="0"/>
          </a:p>
          <a:p>
            <a:pPr lvl="1"/>
            <a:r>
              <a:rPr lang="en-US" u="sng" dirty="0"/>
              <a:t>Rewire Your Brain</a:t>
            </a:r>
            <a:endParaRPr lang="en-US" dirty="0"/>
          </a:p>
        </p:txBody>
      </p:sp>
    </p:spTree>
    <p:extLst>
      <p:ext uri="{BB962C8B-B14F-4D97-AF65-F5344CB8AC3E}">
        <p14:creationId xmlns:p14="http://schemas.microsoft.com/office/powerpoint/2010/main" val="1753654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8">
            <a:extLst>
              <a:ext uri="{FF2B5EF4-FFF2-40B4-BE49-F238E27FC236}">
                <a16:creationId xmlns:a16="http://schemas.microsoft.com/office/drawing/2014/main" id="{4FCA88C2-C73C-4062-A097-8FBCE3090B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0">
            <a:extLst>
              <a:ext uri="{FF2B5EF4-FFF2-40B4-BE49-F238E27FC236}">
                <a16:creationId xmlns:a16="http://schemas.microsoft.com/office/drawing/2014/main" id="{83981C21-E132-4402-B31B-D725C1CE7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53241"/>
            <a:ext cx="109087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2">
            <a:extLst>
              <a:ext uri="{FF2B5EF4-FFF2-40B4-BE49-F238E27FC236}">
                <a16:creationId xmlns:a16="http://schemas.microsoft.com/office/drawing/2014/main" id="{6A685C77-4E84-486A-9AE5-F3635BE98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2" y="822324"/>
            <a:ext cx="5149596" cy="5228279"/>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50E696-B6DE-4B8A-ACED-4139DBB31AA8}"/>
              </a:ext>
            </a:extLst>
          </p:cNvPr>
          <p:cNvSpPr>
            <a:spLocks noGrp="1"/>
          </p:cNvSpPr>
          <p:nvPr>
            <p:ph type="title"/>
          </p:nvPr>
        </p:nvSpPr>
        <p:spPr>
          <a:xfrm>
            <a:off x="1286934" y="1465790"/>
            <a:ext cx="3860798" cy="3941345"/>
          </a:xfrm>
        </p:spPr>
        <p:txBody>
          <a:bodyPr>
            <a:normAutofit/>
          </a:bodyPr>
          <a:lstStyle/>
          <a:p>
            <a:r>
              <a:rPr lang="en-US" sz="6000" dirty="0"/>
              <a:t>Self-Care</a:t>
            </a:r>
          </a:p>
        </p:txBody>
      </p:sp>
      <p:sp>
        <p:nvSpPr>
          <p:cNvPr id="3" name="Content Placeholder 2">
            <a:extLst>
              <a:ext uri="{FF2B5EF4-FFF2-40B4-BE49-F238E27FC236}">
                <a16:creationId xmlns:a16="http://schemas.microsoft.com/office/drawing/2014/main" id="{D4050FB7-1E6D-4376-97F9-078EB2030284}"/>
              </a:ext>
            </a:extLst>
          </p:cNvPr>
          <p:cNvSpPr>
            <a:spLocks noGrp="1"/>
          </p:cNvSpPr>
          <p:nvPr>
            <p:ph idx="1"/>
          </p:nvPr>
        </p:nvSpPr>
        <p:spPr>
          <a:xfrm>
            <a:off x="6417733" y="1359090"/>
            <a:ext cx="5132665" cy="4048046"/>
          </a:xfrm>
        </p:spPr>
        <p:txBody>
          <a:bodyPr anchor="ctr">
            <a:normAutofit/>
          </a:bodyPr>
          <a:lstStyle/>
          <a:p>
            <a:r>
              <a:rPr lang="en-US" dirty="0"/>
              <a:t>“By caring for the soul faithfully, every day, we step out of the way and let our full genius emerge.”</a:t>
            </a:r>
          </a:p>
          <a:p>
            <a:pPr lvl="1"/>
            <a:r>
              <a:rPr lang="en-US" dirty="0"/>
              <a:t>Thomas Moore</a:t>
            </a:r>
          </a:p>
        </p:txBody>
      </p:sp>
      <p:sp>
        <p:nvSpPr>
          <p:cNvPr id="30" name="Rectangle 24">
            <a:extLst>
              <a:ext uri="{FF2B5EF4-FFF2-40B4-BE49-F238E27FC236}">
                <a16:creationId xmlns:a16="http://schemas.microsoft.com/office/drawing/2014/main" id="{E55C1C3E-5158-47F3-8FD9-14B22C3E6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121662"/>
            <a:ext cx="109087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5349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8F4DE6-966E-4B54-A5A5-77143E5A284A}"/>
              </a:ext>
            </a:extLst>
          </p:cNvPr>
          <p:cNvSpPr>
            <a:spLocks noGrp="1"/>
          </p:cNvSpPr>
          <p:nvPr>
            <p:ph type="title"/>
          </p:nvPr>
        </p:nvSpPr>
        <p:spPr>
          <a:xfrm>
            <a:off x="6550924" y="685800"/>
            <a:ext cx="4920019" cy="2021553"/>
          </a:xfrm>
        </p:spPr>
        <p:txBody>
          <a:bodyPr>
            <a:normAutofit/>
          </a:bodyPr>
          <a:lstStyle/>
          <a:p>
            <a:r>
              <a:rPr lang="en-US">
                <a:solidFill>
                  <a:schemeClr val="tx1"/>
                </a:solidFill>
              </a:rPr>
              <a:t>Healthy Habits</a:t>
            </a:r>
          </a:p>
        </p:txBody>
      </p:sp>
      <p:sp>
        <p:nvSpPr>
          <p:cNvPr id="31" name="Freeform: Shape 30">
            <a:extLst>
              <a:ext uri="{FF2B5EF4-FFF2-40B4-BE49-F238E27FC236}">
                <a16:creationId xmlns:a16="http://schemas.microsoft.com/office/drawing/2014/main" id="{9453FF84-60C1-4EA8-B49B-1B8C2D0C5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859484" cy="6857997"/>
          </a:xfrm>
          <a:custGeom>
            <a:avLst/>
            <a:gdLst>
              <a:gd name="connsiteX0" fmla="*/ 3198825 w 5859484"/>
              <a:gd name="connsiteY0" fmla="*/ 0 h 6857997"/>
              <a:gd name="connsiteX1" fmla="*/ 3962351 w 5859484"/>
              <a:gd name="connsiteY1" fmla="*/ 0 h 6857997"/>
              <a:gd name="connsiteX2" fmla="*/ 4129776 w 5859484"/>
              <a:gd name="connsiteY2" fmla="*/ 128761 h 6857997"/>
              <a:gd name="connsiteX3" fmla="*/ 5859484 w 5859484"/>
              <a:gd name="connsiteY3" fmla="*/ 3718209 h 6857997"/>
              <a:gd name="connsiteX4" fmla="*/ 4624700 w 5859484"/>
              <a:gd name="connsiteY4" fmla="*/ 6845880 h 6857997"/>
              <a:gd name="connsiteX5" fmla="*/ 4612896 w 5859484"/>
              <a:gd name="connsiteY5" fmla="*/ 6857997 h 6857997"/>
              <a:gd name="connsiteX6" fmla="*/ 4017658 w 5859484"/>
              <a:gd name="connsiteY6" fmla="*/ 6857997 h 6857997"/>
              <a:gd name="connsiteX7" fmla="*/ 4173230 w 5859484"/>
              <a:gd name="connsiteY7" fmla="*/ 6719623 h 6857997"/>
              <a:gd name="connsiteX8" fmla="*/ 5443583 w 5859484"/>
              <a:gd name="connsiteY8" fmla="*/ 3718209 h 6857997"/>
              <a:gd name="connsiteX9" fmla="*/ 3355352 w 5859484"/>
              <a:gd name="connsiteY9" fmla="*/ 88079 h 6857997"/>
              <a:gd name="connsiteX10" fmla="*/ 0 w 5859484"/>
              <a:gd name="connsiteY10" fmla="*/ 0 h 6857997"/>
              <a:gd name="connsiteX11" fmla="*/ 2941255 w 5859484"/>
              <a:gd name="connsiteY11" fmla="*/ 0 h 6857997"/>
              <a:gd name="connsiteX12" fmla="*/ 3117080 w 5859484"/>
              <a:gd name="connsiteY12" fmla="*/ 88129 h 6857997"/>
              <a:gd name="connsiteX13" fmla="*/ 5324754 w 5859484"/>
              <a:gd name="connsiteY13" fmla="*/ 3718209 h 6857997"/>
              <a:gd name="connsiteX14" fmla="*/ 4089206 w 5859484"/>
              <a:gd name="connsiteY14" fmla="*/ 6637392 h 6857997"/>
              <a:gd name="connsiteX15" fmla="*/ 3841183 w 5859484"/>
              <a:gd name="connsiteY15" fmla="*/ 6857997 h 6857997"/>
              <a:gd name="connsiteX16" fmla="*/ 0 w 5859484"/>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59484" h="6857997">
                <a:moveTo>
                  <a:pt x="3198825" y="0"/>
                </a:moveTo>
                <a:lnTo>
                  <a:pt x="3962351" y="0"/>
                </a:lnTo>
                <a:lnTo>
                  <a:pt x="4129776" y="128761"/>
                </a:lnTo>
                <a:cubicBezTo>
                  <a:pt x="5186152" y="981944"/>
                  <a:pt x="5859484" y="2273123"/>
                  <a:pt x="5859484" y="3718209"/>
                </a:cubicBezTo>
                <a:cubicBezTo>
                  <a:pt x="5859484" y="4922447"/>
                  <a:pt x="5391893" y="6019805"/>
                  <a:pt x="4624700" y="6845880"/>
                </a:cubicBezTo>
                <a:lnTo>
                  <a:pt x="4612896" y="6857997"/>
                </a:lnTo>
                <a:lnTo>
                  <a:pt x="4017658" y="6857997"/>
                </a:lnTo>
                <a:lnTo>
                  <a:pt x="4173230" y="6719623"/>
                </a:lnTo>
                <a:cubicBezTo>
                  <a:pt x="4958119" y="5951494"/>
                  <a:pt x="5443583" y="4890334"/>
                  <a:pt x="5443583" y="3718209"/>
                </a:cubicBezTo>
                <a:cubicBezTo>
                  <a:pt x="5443583" y="2179795"/>
                  <a:pt x="4607295" y="832535"/>
                  <a:pt x="3355352" y="88079"/>
                </a:cubicBezTo>
                <a:close/>
                <a:moveTo>
                  <a:pt x="0" y="0"/>
                </a:moveTo>
                <a:lnTo>
                  <a:pt x="2941255" y="0"/>
                </a:lnTo>
                <a:lnTo>
                  <a:pt x="3117080" y="88129"/>
                </a:lnTo>
                <a:cubicBezTo>
                  <a:pt x="4432070" y="787221"/>
                  <a:pt x="5324754" y="2150692"/>
                  <a:pt x="5324754" y="3718209"/>
                </a:cubicBezTo>
                <a:cubicBezTo>
                  <a:pt x="5324754" y="4858221"/>
                  <a:pt x="4852591" y="5890308"/>
                  <a:pt x="4089206" y="6637392"/>
                </a:cubicBezTo>
                <a:lnTo>
                  <a:pt x="3841183" y="6857997"/>
                </a:lnTo>
                <a:lnTo>
                  <a:pt x="0" y="6857997"/>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Spoonful of cereal and berries">
            <a:extLst>
              <a:ext uri="{FF2B5EF4-FFF2-40B4-BE49-F238E27FC236}">
                <a16:creationId xmlns:a16="http://schemas.microsoft.com/office/drawing/2014/main" id="{50198118-C53A-4E5B-A21B-945A2285A6BC}"/>
              </a:ext>
            </a:extLst>
          </p:cNvPr>
          <p:cNvPicPr>
            <a:picLocks noChangeAspect="1"/>
          </p:cNvPicPr>
          <p:nvPr/>
        </p:nvPicPr>
        <p:blipFill rotWithShape="1">
          <a:blip r:embed="rId2"/>
          <a:srcRect l="31388" r="9281" b="-1"/>
          <a:stretch/>
        </p:blipFill>
        <p:spPr>
          <a:xfrm>
            <a:off x="1" y="2"/>
            <a:ext cx="6095695"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p:spPr>
      </p:pic>
      <p:sp>
        <p:nvSpPr>
          <p:cNvPr id="3" name="Content Placeholder 2">
            <a:extLst>
              <a:ext uri="{FF2B5EF4-FFF2-40B4-BE49-F238E27FC236}">
                <a16:creationId xmlns:a16="http://schemas.microsoft.com/office/drawing/2014/main" id="{F5362649-395B-47CC-B7A9-7D12855EADEF}"/>
              </a:ext>
            </a:extLst>
          </p:cNvPr>
          <p:cNvSpPr>
            <a:spLocks noGrp="1"/>
          </p:cNvSpPr>
          <p:nvPr>
            <p:ph idx="1"/>
          </p:nvPr>
        </p:nvSpPr>
        <p:spPr>
          <a:xfrm>
            <a:off x="6550924" y="2927444"/>
            <a:ext cx="4920019" cy="3244755"/>
          </a:xfrm>
        </p:spPr>
        <p:txBody>
          <a:bodyPr>
            <a:normAutofit/>
          </a:bodyPr>
          <a:lstStyle/>
          <a:p>
            <a:r>
              <a:rPr lang="en-US"/>
              <a:t>Getting Enough Sleep</a:t>
            </a:r>
          </a:p>
          <a:p>
            <a:r>
              <a:rPr lang="en-US"/>
              <a:t>Eating Nutritious Foods</a:t>
            </a:r>
          </a:p>
          <a:p>
            <a:r>
              <a:rPr lang="en-US"/>
              <a:t>Drinking Water</a:t>
            </a:r>
          </a:p>
          <a:p>
            <a:r>
              <a:rPr lang="en-US"/>
              <a:t>Spending Time in Pleasant Activities</a:t>
            </a:r>
          </a:p>
        </p:txBody>
      </p:sp>
    </p:spTree>
    <p:extLst>
      <p:ext uri="{BB962C8B-B14F-4D97-AF65-F5344CB8AC3E}">
        <p14:creationId xmlns:p14="http://schemas.microsoft.com/office/powerpoint/2010/main" val="213053285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303E90-3F33-4E74-BCDB-483F2BDF870F}"/>
              </a:ext>
            </a:extLst>
          </p:cNvPr>
          <p:cNvSpPr>
            <a:spLocks noGrp="1"/>
          </p:cNvSpPr>
          <p:nvPr>
            <p:ph type="title"/>
          </p:nvPr>
        </p:nvSpPr>
        <p:spPr>
          <a:xfrm>
            <a:off x="6386284" y="484632"/>
            <a:ext cx="4741963" cy="1971964"/>
          </a:xfrm>
        </p:spPr>
        <p:txBody>
          <a:bodyPr>
            <a:normAutofit/>
          </a:bodyPr>
          <a:lstStyle/>
          <a:p>
            <a:r>
              <a:rPr lang="en-US" sz="4800" dirty="0">
                <a:solidFill>
                  <a:schemeClr val="tx1"/>
                </a:solidFill>
              </a:rPr>
              <a:t>Agenda </a:t>
            </a:r>
          </a:p>
        </p:txBody>
      </p:sp>
      <p:sp>
        <p:nvSpPr>
          <p:cNvPr id="12" name="Freeform: Shape 11">
            <a:extLst>
              <a:ext uri="{FF2B5EF4-FFF2-40B4-BE49-F238E27FC236}">
                <a16:creationId xmlns:a16="http://schemas.microsoft.com/office/drawing/2014/main" id="{E5821A2D-F010-4C2B-8819-23281D9C77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Head with Gears">
            <a:extLst>
              <a:ext uri="{FF2B5EF4-FFF2-40B4-BE49-F238E27FC236}">
                <a16:creationId xmlns:a16="http://schemas.microsoft.com/office/drawing/2014/main" id="{0F19F4E5-FFA8-4784-BB7D-5E6CCF9F20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3396" y="1687625"/>
            <a:ext cx="3573675" cy="3573675"/>
          </a:xfrm>
          <a:prstGeom prst="rect">
            <a:avLst/>
          </a:prstGeom>
        </p:spPr>
      </p:pic>
      <p:sp>
        <p:nvSpPr>
          <p:cNvPr id="3" name="Content Placeholder 2">
            <a:extLst>
              <a:ext uri="{FF2B5EF4-FFF2-40B4-BE49-F238E27FC236}">
                <a16:creationId xmlns:a16="http://schemas.microsoft.com/office/drawing/2014/main" id="{6A9A85BE-5CEB-46A6-8B99-2A6BB6C2FE9D}"/>
              </a:ext>
            </a:extLst>
          </p:cNvPr>
          <p:cNvSpPr>
            <a:spLocks noGrp="1"/>
          </p:cNvSpPr>
          <p:nvPr>
            <p:ph idx="1"/>
          </p:nvPr>
        </p:nvSpPr>
        <p:spPr>
          <a:xfrm>
            <a:off x="6386286" y="2456596"/>
            <a:ext cx="4741962" cy="3715603"/>
          </a:xfrm>
        </p:spPr>
        <p:txBody>
          <a:bodyPr>
            <a:normAutofit/>
          </a:bodyPr>
          <a:lstStyle/>
          <a:p>
            <a:r>
              <a:rPr lang="en-US" dirty="0"/>
              <a:t>Practice emotional awareness</a:t>
            </a:r>
          </a:p>
          <a:p>
            <a:r>
              <a:rPr lang="en-US" dirty="0"/>
              <a:t>Use grounding skills to quiet the mind</a:t>
            </a:r>
          </a:p>
          <a:p>
            <a:r>
              <a:rPr lang="en-US" dirty="0"/>
              <a:t>Assess negative thoughts </a:t>
            </a:r>
          </a:p>
          <a:p>
            <a:r>
              <a:rPr lang="en-US" dirty="0"/>
              <a:t>Practice cognitive </a:t>
            </a:r>
            <a:r>
              <a:rPr lang="en-US" dirty="0" err="1"/>
              <a:t>defusion</a:t>
            </a:r>
            <a:endParaRPr lang="en-US" dirty="0"/>
          </a:p>
          <a:p>
            <a:r>
              <a:rPr lang="en-US" dirty="0"/>
              <a:t>Engage mindfully in values-based actions</a:t>
            </a:r>
          </a:p>
          <a:p>
            <a:endParaRPr lang="en-US" dirty="0"/>
          </a:p>
          <a:p>
            <a:endParaRPr lang="en-US" dirty="0"/>
          </a:p>
        </p:txBody>
      </p:sp>
      <p:grpSp>
        <p:nvGrpSpPr>
          <p:cNvPr id="14" name="Group 13">
            <a:extLst>
              <a:ext uri="{FF2B5EF4-FFF2-40B4-BE49-F238E27FC236}">
                <a16:creationId xmlns:a16="http://schemas.microsoft.com/office/drawing/2014/main" id="{D68B9961-F007-40D1-AF51-61B6DE5106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5" name="Oval 14">
              <a:extLst>
                <a:ext uri="{FF2B5EF4-FFF2-40B4-BE49-F238E27FC236}">
                  <a16:creationId xmlns:a16="http://schemas.microsoft.com/office/drawing/2014/main" id="{E9FDF494-C7FB-47DF-BD39-1F65FA550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6" name="Oval 15">
              <a:extLst>
                <a:ext uri="{FF2B5EF4-FFF2-40B4-BE49-F238E27FC236}">
                  <a16:creationId xmlns:a16="http://schemas.microsoft.com/office/drawing/2014/main" id="{3A822E1C-4C1A-4BEE-B19C-0FFB2D57B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Tree>
    <p:extLst>
      <p:ext uri="{BB962C8B-B14F-4D97-AF65-F5344CB8AC3E}">
        <p14:creationId xmlns:p14="http://schemas.microsoft.com/office/powerpoint/2010/main" val="387382085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 name="Rectangle 138">
            <a:extLst>
              <a:ext uri="{FF2B5EF4-FFF2-40B4-BE49-F238E27FC236}">
                <a16:creationId xmlns:a16="http://schemas.microsoft.com/office/drawing/2014/main" id="{3964958D-AF5D-4863-B5FB-83F6B8CB1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12188656"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0AD23E-D480-4BC7-8518-DC4F087A544A}"/>
              </a:ext>
            </a:extLst>
          </p:cNvPr>
          <p:cNvSpPr>
            <a:spLocks noGrp="1"/>
          </p:cNvSpPr>
          <p:nvPr>
            <p:ph type="title"/>
          </p:nvPr>
        </p:nvSpPr>
        <p:spPr>
          <a:xfrm>
            <a:off x="4970109" y="484632"/>
            <a:ext cx="6730277" cy="1609344"/>
          </a:xfrm>
          <a:ln>
            <a:noFill/>
          </a:ln>
        </p:spPr>
        <p:txBody>
          <a:bodyPr>
            <a:normAutofit/>
          </a:bodyPr>
          <a:lstStyle/>
          <a:p>
            <a:r>
              <a:rPr lang="en-US" sz="4800"/>
              <a:t>Emotional Awareness</a:t>
            </a:r>
          </a:p>
        </p:txBody>
      </p:sp>
      <p:pic>
        <p:nvPicPr>
          <p:cNvPr id="1026" name="Picture 2" descr="Where Do I Feel? (Worksheet) | Therapist Aid | Therapy worksheets, Therapy  counseling, Art therapy activities">
            <a:extLst>
              <a:ext uri="{FF2B5EF4-FFF2-40B4-BE49-F238E27FC236}">
                <a16:creationId xmlns:a16="http://schemas.microsoft.com/office/drawing/2014/main" id="{7B9C15F2-05E3-4B5F-9DF8-E6AD8D8CE10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72" r="4845" b="4"/>
          <a:stretch/>
        </p:blipFill>
        <p:spPr bwMode="auto">
          <a:xfrm>
            <a:off x="3344" y="10"/>
            <a:ext cx="4646726"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0" name="Content Placeholder 1029">
            <a:extLst>
              <a:ext uri="{FF2B5EF4-FFF2-40B4-BE49-F238E27FC236}">
                <a16:creationId xmlns:a16="http://schemas.microsoft.com/office/drawing/2014/main" id="{7BF39D47-944D-473B-847C-40BB91872E65}"/>
              </a:ext>
            </a:extLst>
          </p:cNvPr>
          <p:cNvSpPr>
            <a:spLocks noGrp="1"/>
          </p:cNvSpPr>
          <p:nvPr>
            <p:ph idx="1"/>
          </p:nvPr>
        </p:nvSpPr>
        <p:spPr>
          <a:xfrm>
            <a:off x="4970109" y="2121408"/>
            <a:ext cx="6730276" cy="4050792"/>
          </a:xfrm>
        </p:spPr>
        <p:txBody>
          <a:bodyPr>
            <a:normAutofit/>
          </a:bodyPr>
          <a:lstStyle/>
          <a:p>
            <a:r>
              <a:rPr lang="en-US" sz="1800" dirty="0"/>
              <a:t>How does your body react to stress?</a:t>
            </a:r>
          </a:p>
          <a:p>
            <a:r>
              <a:rPr lang="en-US" sz="1800" dirty="0"/>
              <a:t>How is your personal life impacted by stress?</a:t>
            </a:r>
          </a:p>
          <a:p>
            <a:r>
              <a:rPr lang="en-US" sz="1800" dirty="0"/>
              <a:t>How is your professional life impacted by stress?</a:t>
            </a:r>
          </a:p>
        </p:txBody>
      </p:sp>
      <p:grpSp>
        <p:nvGrpSpPr>
          <p:cNvPr id="141" name="Group 140">
            <a:extLst>
              <a:ext uri="{FF2B5EF4-FFF2-40B4-BE49-F238E27FC236}">
                <a16:creationId xmlns:a16="http://schemas.microsoft.com/office/drawing/2014/main" id="{11002ACD-3B0C-4885-8754-8A00E926FE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42" name="Oval 141">
              <a:extLst>
                <a:ext uri="{FF2B5EF4-FFF2-40B4-BE49-F238E27FC236}">
                  <a16:creationId xmlns:a16="http://schemas.microsoft.com/office/drawing/2014/main" id="{DF0313CD-4196-4456-A70D-5EE2B995B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3" name="Oval 142">
              <a:extLst>
                <a:ext uri="{FF2B5EF4-FFF2-40B4-BE49-F238E27FC236}">
                  <a16:creationId xmlns:a16="http://schemas.microsoft.com/office/drawing/2014/main" id="{80DE0B32-9EE8-4975-AD48-3855B0A82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66956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0" name="Group 9">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11" name="Oval 1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C63F6568-80A3-41EB-9908-A09509F26661}"/>
              </a:ext>
            </a:extLst>
          </p:cNvPr>
          <p:cNvSpPr>
            <a:spLocks noGrp="1"/>
          </p:cNvSpPr>
          <p:nvPr>
            <p:ph type="title"/>
          </p:nvPr>
        </p:nvSpPr>
        <p:spPr>
          <a:xfrm>
            <a:off x="1490145" y="2376862"/>
            <a:ext cx="2640646" cy="2104273"/>
          </a:xfrm>
          <a:noFill/>
        </p:spPr>
        <p:txBody>
          <a:bodyPr>
            <a:normAutofit/>
          </a:bodyPr>
          <a:lstStyle/>
          <a:p>
            <a:pPr algn="ctr"/>
            <a:r>
              <a:rPr lang="en-US" sz="3000" dirty="0">
                <a:solidFill>
                  <a:srgbClr val="FFFFFF"/>
                </a:solidFill>
              </a:rPr>
              <a:t>Staying in the Moment</a:t>
            </a:r>
          </a:p>
        </p:txBody>
      </p:sp>
      <p:sp>
        <p:nvSpPr>
          <p:cNvPr id="14" name="Rectangle 13">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0ED89374-D4DA-4478-B51B-58B950E040EB}"/>
              </a:ext>
            </a:extLst>
          </p:cNvPr>
          <p:cNvSpPr>
            <a:spLocks noGrp="1"/>
          </p:cNvSpPr>
          <p:nvPr>
            <p:ph idx="1"/>
          </p:nvPr>
        </p:nvSpPr>
        <p:spPr>
          <a:xfrm>
            <a:off x="6081089" y="725394"/>
            <a:ext cx="5142658" cy="5407212"/>
          </a:xfrm>
        </p:spPr>
        <p:txBody>
          <a:bodyPr anchor="ctr">
            <a:normAutofit/>
          </a:bodyPr>
          <a:lstStyle/>
          <a:p>
            <a:r>
              <a:rPr lang="en-US" dirty="0"/>
              <a:t>Breathing Exercises</a:t>
            </a:r>
          </a:p>
          <a:p>
            <a:r>
              <a:rPr lang="en-US" dirty="0"/>
              <a:t>Grounding Techniques</a:t>
            </a:r>
          </a:p>
          <a:p>
            <a:r>
              <a:rPr lang="en-US" dirty="0"/>
              <a:t>Progressive Muscle Relaxation</a:t>
            </a:r>
          </a:p>
          <a:p>
            <a:endParaRPr lang="en-US" dirty="0"/>
          </a:p>
          <a:p>
            <a:pPr marL="0" indent="0">
              <a:buNone/>
            </a:pPr>
            <a:endParaRPr lang="en-US" dirty="0"/>
          </a:p>
          <a:p>
            <a:pPr lvl="1"/>
            <a:r>
              <a:rPr lang="en-US" dirty="0"/>
              <a:t>“I’ve got to keep breathing. It’ll be my worst business mistake if I don’t.”</a:t>
            </a:r>
          </a:p>
          <a:p>
            <a:pPr lvl="2"/>
            <a:r>
              <a:rPr lang="en-US" dirty="0"/>
              <a:t>Steve Martin</a:t>
            </a:r>
          </a:p>
          <a:p>
            <a:pPr marL="274320" lvl="1" indent="0">
              <a:buNone/>
            </a:pPr>
            <a:endParaRPr lang="en-US" dirty="0"/>
          </a:p>
        </p:txBody>
      </p:sp>
    </p:spTree>
    <p:extLst>
      <p:ext uri="{BB962C8B-B14F-4D97-AF65-F5344CB8AC3E}">
        <p14:creationId xmlns:p14="http://schemas.microsoft.com/office/powerpoint/2010/main" val="1182520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FB4329C-BF98-421E-8A0D-43A2CF95E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3CDC6B8-20F2-4C8D-8599-EC572C0BFF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0"/>
            <a:ext cx="12192000" cy="229583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BF041C-899C-46D0-ADD2-3B7214F892AB}"/>
              </a:ext>
            </a:extLst>
          </p:cNvPr>
          <p:cNvSpPr>
            <a:spLocks noGrp="1"/>
          </p:cNvSpPr>
          <p:nvPr>
            <p:ph type="title"/>
          </p:nvPr>
        </p:nvSpPr>
        <p:spPr>
          <a:xfrm>
            <a:off x="1069848" y="4846002"/>
            <a:ext cx="10058400" cy="1522993"/>
          </a:xfrm>
        </p:spPr>
        <p:txBody>
          <a:bodyPr>
            <a:normAutofit/>
          </a:bodyPr>
          <a:lstStyle/>
          <a:p>
            <a:r>
              <a:rPr lang="en-US" sz="6000" dirty="0"/>
              <a:t>Sign or Noise? Feeling or Fact?</a:t>
            </a:r>
          </a:p>
        </p:txBody>
      </p:sp>
      <p:grpSp>
        <p:nvGrpSpPr>
          <p:cNvPr id="13" name="Group 12">
            <a:extLst>
              <a:ext uri="{FF2B5EF4-FFF2-40B4-BE49-F238E27FC236}">
                <a16:creationId xmlns:a16="http://schemas.microsoft.com/office/drawing/2014/main" id="{B4342043-9755-451A-9341-6461ADE858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4" name="Oval 13">
              <a:extLst>
                <a:ext uri="{FF2B5EF4-FFF2-40B4-BE49-F238E27FC236}">
                  <a16:creationId xmlns:a16="http://schemas.microsoft.com/office/drawing/2014/main" id="{B52F7E87-CD4F-40F9-978A-356F63B76E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5" name="Oval 14">
              <a:extLst>
                <a:ext uri="{FF2B5EF4-FFF2-40B4-BE49-F238E27FC236}">
                  <a16:creationId xmlns:a16="http://schemas.microsoft.com/office/drawing/2014/main" id="{93B1ED61-05D6-47CD-8878-8406A83BDF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graphicFrame>
        <p:nvGraphicFramePr>
          <p:cNvPr id="5" name="Content Placeholder 2">
            <a:extLst>
              <a:ext uri="{FF2B5EF4-FFF2-40B4-BE49-F238E27FC236}">
                <a16:creationId xmlns:a16="http://schemas.microsoft.com/office/drawing/2014/main" id="{C28CFAF8-C514-4AD2-8E39-91558A37EE21}"/>
              </a:ext>
            </a:extLst>
          </p:cNvPr>
          <p:cNvGraphicFramePr>
            <a:graphicFrameLocks noGrp="1"/>
          </p:cNvGraphicFramePr>
          <p:nvPr>
            <p:ph idx="1"/>
            <p:extLst>
              <p:ext uri="{D42A27DB-BD31-4B8C-83A1-F6EECF244321}">
                <p14:modId xmlns:p14="http://schemas.microsoft.com/office/powerpoint/2010/main" val="3964715627"/>
              </p:ext>
            </p:extLst>
          </p:nvPr>
        </p:nvGraphicFramePr>
        <p:xfrm>
          <a:off x="643466" y="633637"/>
          <a:ext cx="10905066" cy="329489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157859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B3D4D-C58B-4B18-BCC6-548A6BE2BE8C}"/>
              </a:ext>
            </a:extLst>
          </p:cNvPr>
          <p:cNvSpPr>
            <a:spLocks noGrp="1"/>
          </p:cNvSpPr>
          <p:nvPr>
            <p:ph type="title"/>
          </p:nvPr>
        </p:nvSpPr>
        <p:spPr>
          <a:xfrm>
            <a:off x="1069848" y="798394"/>
            <a:ext cx="4730451" cy="1637730"/>
          </a:xfrm>
        </p:spPr>
        <p:txBody>
          <a:bodyPr>
            <a:normAutofit/>
          </a:bodyPr>
          <a:lstStyle/>
          <a:p>
            <a:r>
              <a:rPr lang="en-US" sz="4400"/>
              <a:t>The Sky and Weather</a:t>
            </a:r>
            <a:endParaRPr lang="en-US" sz="4400" dirty="0"/>
          </a:p>
        </p:txBody>
      </p:sp>
      <p:sp>
        <p:nvSpPr>
          <p:cNvPr id="3" name="Content Placeholder 2">
            <a:extLst>
              <a:ext uri="{FF2B5EF4-FFF2-40B4-BE49-F238E27FC236}">
                <a16:creationId xmlns:a16="http://schemas.microsoft.com/office/drawing/2014/main" id="{912519A7-0E7F-473D-BA5E-58B6107D78C0}"/>
              </a:ext>
            </a:extLst>
          </p:cNvPr>
          <p:cNvSpPr>
            <a:spLocks noGrp="1"/>
          </p:cNvSpPr>
          <p:nvPr>
            <p:ph idx="1"/>
          </p:nvPr>
        </p:nvSpPr>
        <p:spPr>
          <a:xfrm>
            <a:off x="1069848" y="2578608"/>
            <a:ext cx="4730451" cy="3593592"/>
          </a:xfrm>
        </p:spPr>
        <p:txBody>
          <a:bodyPr>
            <a:normAutofit/>
          </a:bodyPr>
          <a:lstStyle/>
          <a:p>
            <a:pPr marL="0" marR="0" indent="0">
              <a:spcBef>
                <a:spcPts val="0"/>
              </a:spcBef>
              <a:spcAft>
                <a:spcPts val="0"/>
              </a:spcAft>
              <a:buNone/>
            </a:pPr>
            <a:r>
              <a:rPr lang="en-US" sz="1200" dirty="0">
                <a:effectLst/>
                <a:latin typeface="Open Sans" panose="020B0606030504020204" pitchFamily="34" charset="0"/>
                <a:ea typeface="Times New Roman" panose="02020603050405020304" pitchFamily="18" charset="0"/>
                <a:cs typeface="Times New Roman" panose="02020603050405020304" pitchFamily="18" charset="0"/>
              </a:rPr>
              <a:t>Your observing self is like the sky. Thoughts and feelings are like the weather. The weather changes continually, but no matter how bad it gets, the weather cannot harm the sky in any way. The mightiest thunderstorm, the most turbulent hurricane, the most severe winter blizzard–these things cannot hurt or harm the sky. And no matter how bad the weather, the sky always has room for it. Plus, sooner or later the weather always changes.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1020"/>
              </a:spcBef>
              <a:spcAft>
                <a:spcPts val="1020"/>
              </a:spcAft>
              <a:buNone/>
            </a:pPr>
            <a:r>
              <a:rPr lang="en-US" sz="1200" dirty="0">
                <a:effectLst/>
                <a:latin typeface="Open Sans" panose="020B0606030504020204" pitchFamily="34" charset="0"/>
                <a:ea typeface="Times New Roman" panose="02020603050405020304" pitchFamily="18" charset="0"/>
                <a:cs typeface="Times New Roman" panose="02020603050405020304" pitchFamily="18" charset="0"/>
              </a:rPr>
              <a:t>Sometimes we forget the sky is there, but it is still there. And sometimes we cannot see the sky because is it obscured by clouds. But if we rise high enough above those clouds–even the thickest, darkest thunderclouds–sooner or later we will reach clear sky, stretching in all directions, boundless and pure.</a:t>
            </a:r>
            <a:endParaRPr lang="en-US" sz="1200" dirty="0">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1020"/>
              </a:spcBef>
              <a:spcAft>
                <a:spcPts val="1020"/>
              </a:spcAft>
              <a:buNone/>
            </a:pPr>
            <a:r>
              <a:rPr lang="en-US" sz="1200" dirty="0">
                <a:effectLst/>
                <a:latin typeface="Open Sans" panose="020B0606030504020204" pitchFamily="34" charset="0"/>
                <a:ea typeface="Times New Roman" panose="02020603050405020304" pitchFamily="18" charset="0"/>
                <a:cs typeface="Times New Roman" panose="02020603050405020304" pitchFamily="18" charset="0"/>
              </a:rPr>
              <a:t>More and more, you can learn to access this part of you, a safe space inside from which to observe and make room for difficult thoughts and feelings.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100" dirty="0"/>
          </a:p>
        </p:txBody>
      </p:sp>
      <p:pic>
        <p:nvPicPr>
          <p:cNvPr id="4" name="Picture 3">
            <a:extLst>
              <a:ext uri="{FF2B5EF4-FFF2-40B4-BE49-F238E27FC236}">
                <a16:creationId xmlns:a16="http://schemas.microsoft.com/office/drawing/2014/main" id="{4A28BED6-1B69-4EEF-A958-0DF7789CE668}"/>
              </a:ext>
            </a:extLst>
          </p:cNvPr>
          <p:cNvPicPr>
            <a:picLocks noChangeAspect="1"/>
          </p:cNvPicPr>
          <p:nvPr/>
        </p:nvPicPr>
        <p:blipFill rotWithShape="1">
          <a:blip r:embed="rId2"/>
          <a:srcRect l="31511" r="38733"/>
          <a:stretch/>
        </p:blipFill>
        <p:spPr>
          <a:xfrm>
            <a:off x="5913124" y="10"/>
            <a:ext cx="6278877" cy="6857990"/>
          </a:xfrm>
          <a:custGeom>
            <a:avLst/>
            <a:gdLst/>
            <a:ahLst/>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
        <p:nvSpPr>
          <p:cNvPr id="78" name="Freeform: Shape 69">
            <a:extLst>
              <a:ext uri="{FF2B5EF4-FFF2-40B4-BE49-F238E27FC236}">
                <a16:creationId xmlns:a16="http://schemas.microsoft.com/office/drawing/2014/main" id="{484E34F7-E155-426C-A88E-8AEA6CF3F7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3" y="0"/>
            <a:ext cx="6278877" cy="685800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985617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49A7D3-684C-4C59-A4B6-7B308A6AD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7B1087B-C592-40E7-B532-60B453A2F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4AE7447-E8F8-4A0F-9E3D-94842BFF8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85981F80-69EE-4E2B-82A8-47FDFD772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5" name="Oval 14">
              <a:extLst>
                <a:ext uri="{FF2B5EF4-FFF2-40B4-BE49-F238E27FC236}">
                  <a16:creationId xmlns:a16="http://schemas.microsoft.com/office/drawing/2014/main" id="{46CE0473-0B07-47EE-A016-EBD87F2C8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6" name="Oval 15">
              <a:extLst>
                <a:ext uri="{FF2B5EF4-FFF2-40B4-BE49-F238E27FC236}">
                  <a16:creationId xmlns:a16="http://schemas.microsoft.com/office/drawing/2014/main" id="{EDD0D1E4-DFCA-4DF0-9D37-571A5F529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useBgFill="1">
        <p:nvSpPr>
          <p:cNvPr id="18" name="Rectangle 17">
            <a:extLst>
              <a:ext uri="{FF2B5EF4-FFF2-40B4-BE49-F238E27FC236}">
                <a16:creationId xmlns:a16="http://schemas.microsoft.com/office/drawing/2014/main" id="{FF0965A7-524A-44F1-B044-48411EA4FD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Rectangle 19">
            <a:extLst>
              <a:ext uri="{FF2B5EF4-FFF2-40B4-BE49-F238E27FC236}">
                <a16:creationId xmlns:a16="http://schemas.microsoft.com/office/drawing/2014/main" id="{58EE5433-7B78-4432-965F-8790C3F42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53241"/>
            <a:ext cx="109087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F7AAA96-ECD9-48EA-B942-1172BB519B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1" y="822325"/>
            <a:ext cx="5149596" cy="4846228"/>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899C74-2FD5-420C-B0D9-A0DFC0E9C9EA}"/>
              </a:ext>
            </a:extLst>
          </p:cNvPr>
          <p:cNvSpPr>
            <a:spLocks noGrp="1"/>
          </p:cNvSpPr>
          <p:nvPr>
            <p:ph type="title"/>
          </p:nvPr>
        </p:nvSpPr>
        <p:spPr>
          <a:xfrm>
            <a:off x="6713220" y="1054100"/>
            <a:ext cx="4615180" cy="3736099"/>
          </a:xfrm>
        </p:spPr>
        <p:txBody>
          <a:bodyPr vert="horz" lIns="91440" tIns="45720" rIns="91440" bIns="45720" rtlCol="0" anchor="ctr">
            <a:normAutofit/>
          </a:bodyPr>
          <a:lstStyle/>
          <a:p>
            <a:pPr>
              <a:lnSpc>
                <a:spcPct val="80000"/>
              </a:lnSpc>
            </a:pPr>
            <a:r>
              <a:rPr lang="en-US" sz="8000">
                <a:blipFill dpi="0" rotWithShape="1">
                  <a:blip r:embed="rId4"/>
                  <a:srcRect/>
                  <a:tile tx="6350" ty="-127000" sx="65000" sy="64000" flip="none" algn="tl"/>
                </a:blipFill>
              </a:rPr>
              <a:t>Cognitive Behavioral Therapy</a:t>
            </a:r>
          </a:p>
        </p:txBody>
      </p:sp>
      <p:sp>
        <p:nvSpPr>
          <p:cNvPr id="24" name="Rectangle 23">
            <a:extLst>
              <a:ext uri="{FF2B5EF4-FFF2-40B4-BE49-F238E27FC236}">
                <a16:creationId xmlns:a16="http://schemas.microsoft.com/office/drawing/2014/main" id="{248BD5A8-902E-46F3-9C9F-F939987C5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5756954"/>
            <a:ext cx="109087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25">
            <a:extLst>
              <a:ext uri="{FF2B5EF4-FFF2-40B4-BE49-F238E27FC236}">
                <a16:creationId xmlns:a16="http://schemas.microsoft.com/office/drawing/2014/main" id="{3800B863-FA71-4FFB-9F30-56E95B0D3D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39" name="Oval 26">
              <a:extLst>
                <a:ext uri="{FF2B5EF4-FFF2-40B4-BE49-F238E27FC236}">
                  <a16:creationId xmlns:a16="http://schemas.microsoft.com/office/drawing/2014/main" id="{F974AC77-F93C-4C47-8BA3-991BBA2EF1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0" name="Oval 27">
              <a:extLst>
                <a:ext uri="{FF2B5EF4-FFF2-40B4-BE49-F238E27FC236}">
                  <a16:creationId xmlns:a16="http://schemas.microsoft.com/office/drawing/2014/main" id="{B170C1A4-4B9C-47A6-981D-0D71C56856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3" name="Picture 2" descr="The Cognitive Triangle: What it is and How it Works — Hudson Therapy Group">
            <a:extLst>
              <a:ext uri="{FF2B5EF4-FFF2-40B4-BE49-F238E27FC236}">
                <a16:creationId xmlns:a16="http://schemas.microsoft.com/office/drawing/2014/main" id="{55FA6013-7BA7-44F9-A185-7DB0D42F60B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173661" y="1054100"/>
            <a:ext cx="4382677" cy="4382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3045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Wood Type</Template>
  <TotalTime>1843</TotalTime>
  <Words>563</Words>
  <Application>Microsoft Office PowerPoint</Application>
  <PresentationFormat>Widescreen</PresentationFormat>
  <Paragraphs>49</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Calibri</vt:lpstr>
      <vt:lpstr>Open Sans</vt:lpstr>
      <vt:lpstr>Rockwell</vt:lpstr>
      <vt:lpstr>Rockwell Condensed</vt:lpstr>
      <vt:lpstr>Rockwell Extra Bold</vt:lpstr>
      <vt:lpstr>Wingdings</vt:lpstr>
      <vt:lpstr>Wood Type</vt:lpstr>
      <vt:lpstr>What about You!</vt:lpstr>
      <vt:lpstr>Self-Care</vt:lpstr>
      <vt:lpstr>Healthy Habits</vt:lpstr>
      <vt:lpstr>Agenda </vt:lpstr>
      <vt:lpstr>Emotional Awareness</vt:lpstr>
      <vt:lpstr>Staying in the Moment</vt:lpstr>
      <vt:lpstr>Sign or Noise? Feeling or Fact?</vt:lpstr>
      <vt:lpstr>The Sky and Weather</vt:lpstr>
      <vt:lpstr>Cognitive Behavioral Therapy</vt:lpstr>
      <vt:lpstr>DBT: Wise Mind</vt:lpstr>
      <vt:lpstr>Value Based Actions</vt:lpstr>
      <vt:lpstr>Wade Through the Swamp</vt:lpstr>
      <vt:lpstr>Helpful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about YOU! Reasonable Coping skills for hectic times</dc:title>
  <dc:creator>Jamie Vanderlinden</dc:creator>
  <cp:lastModifiedBy>Jamie Vanderlinden</cp:lastModifiedBy>
  <cp:revision>59</cp:revision>
  <cp:lastPrinted>2021-08-13T18:10:55Z</cp:lastPrinted>
  <dcterms:created xsi:type="dcterms:W3CDTF">2021-07-29T18:18:07Z</dcterms:created>
  <dcterms:modified xsi:type="dcterms:W3CDTF">2021-08-13T18:21:35Z</dcterms:modified>
</cp:coreProperties>
</file>