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7.xml" ContentType="application/vnd.openxmlformats-officedocument.drawingml.chart+xml"/>
  <Override PartName="/ppt/notesSlides/notesSlide23.xml" ContentType="application/vnd.openxmlformats-officedocument.presentationml.notesSlide+xml"/>
  <Override PartName="/ppt/charts/chart8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30"/>
  </p:notesMasterIdLst>
  <p:sldIdLst>
    <p:sldId id="3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4" r:id="rId28"/>
    <p:sldId id="385" r:id="rId2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76052"/>
  </p:normalViewPr>
  <p:slideViewPr>
    <p:cSldViewPr snapToGrid="0" snapToObjects="1">
      <p:cViewPr varScale="1">
        <p:scale>
          <a:sx n="75" d="100"/>
          <a:sy n="75" d="100"/>
        </p:scale>
        <p:origin x="16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Role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5C50C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2FBF-104E-9578-DC9ACD75E327}"/>
              </c:ext>
            </c:extLst>
          </c:dPt>
          <c:dPt>
            <c:idx val="1"/>
            <c:bubble3D val="0"/>
            <c:spPr>
              <a:solidFill>
                <a:srgbClr val="00467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2FBF-104E-9578-DC9ACD75E327}"/>
              </c:ext>
            </c:extLst>
          </c:dPt>
          <c:dPt>
            <c:idx val="2"/>
            <c:bubble3D val="0"/>
            <c:spPr>
              <a:solidFill>
                <a:srgbClr val="83B3E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2FBF-104E-9578-DC9ACD75E327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BF-104E-9578-DC9ACD75E327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BF-104E-9578-DC9ACD75E327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BF-104E-9578-DC9ACD75E32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Principals</c:v>
                </c:pt>
                <c:pt idx="1">
                  <c:v>Other district &amp; safety leaders</c:v>
                </c:pt>
                <c:pt idx="2">
                  <c:v>Assistant principals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469</c:v>
                </c:pt>
                <c:pt idx="1">
                  <c:v>209</c:v>
                </c:pt>
                <c:pt idx="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FBF-104E-9578-DC9ACD75E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50">
              <a:solidFill>
                <a:srgbClr val="1B1B2F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6F7FB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E/G</c:v>
                </c:pt>
              </c:strCache>
            </c:strRef>
          </c:tx>
          <c:spPr>
            <a:solidFill>
              <a:srgbClr val="5C50C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C6D-3E44-BEEF-3F2D822F7DA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C6D-3E44-BEEF-3F2D822F7DA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C6D-3E44-BEEF-3F2D822F7DA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8C6D-3E44-BEEF-3F2D822F7DA5}"/>
              </c:ext>
            </c:extLst>
          </c:dPt>
          <c:dPt>
            <c:idx val="4"/>
            <c:invertIfNegative val="0"/>
            <c:bubble3D val="0"/>
            <c:spPr>
              <a:solidFill>
                <a:srgbClr val="00467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8C6D-3E44-BEEF-3F2D822F7DA5}"/>
              </c:ext>
            </c:extLst>
          </c:dPt>
          <c:dPt>
            <c:idx val="5"/>
            <c:invertIfNegative val="0"/>
            <c:bubble3D val="0"/>
            <c:spPr>
              <a:solidFill>
                <a:srgbClr val="00467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8C6D-3E44-BEEF-3F2D822F7DA5}"/>
              </c:ext>
            </c:extLst>
          </c:dPt>
          <c:dPt>
            <c:idx val="6"/>
            <c:invertIfNegative val="0"/>
            <c:bubble3D val="0"/>
            <c:spPr>
              <a:solidFill>
                <a:srgbClr val="00467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8C6D-3E44-BEEF-3F2D822F7DA5}"/>
              </c:ext>
            </c:extLst>
          </c:dPt>
          <c:dPt>
            <c:idx val="7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8C6D-3E44-BEEF-3F2D822F7DA5}"/>
              </c:ext>
            </c:extLst>
          </c:dPt>
          <c:dPt>
            <c:idx val="8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1-8C6D-3E44-BEEF-3F2D822F7DA5}"/>
              </c:ext>
            </c:extLst>
          </c:dPt>
          <c:dPt>
            <c:idx val="9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3-8C6D-3E44-BEEF-3F2D822F7DA5}"/>
              </c:ext>
            </c:extLst>
          </c:dPt>
          <c:dPt>
            <c:idx val="10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5-8C6D-3E44-BEEF-3F2D822F7DA5}"/>
              </c:ext>
            </c:extLst>
          </c:dPt>
          <c:dPt>
            <c:idx val="11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7-8C6D-3E44-BEEF-3F2D822F7DA5}"/>
              </c:ext>
            </c:extLst>
          </c:dPt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 i="0" u="none" strike="noStrike">
                    <a:solidFill>
                      <a:srgbClr val="1B1B2F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Law enforcement</c:v>
                </c:pt>
                <c:pt idx="1">
                  <c:v>Military / veterans</c:v>
                </c:pt>
                <c:pt idx="2">
                  <c:v>Firearm membership orgs</c:v>
                </c:pt>
                <c:pt idx="3">
                  <c:v>Hunting / outdoor orgs</c:v>
                </c:pt>
                <c:pt idx="4">
                  <c:v>Gun shops / dealers</c:v>
                </c:pt>
                <c:pt idx="5">
                  <c:v>Mental health professionals</c:v>
                </c:pt>
                <c:pt idx="6">
                  <c:v>People I know</c:v>
                </c:pt>
                <c:pt idx="7">
                  <c:v>School staff</c:v>
                </c:pt>
                <c:pt idx="8">
                  <c:v>Gun show managers</c:v>
                </c:pt>
                <c:pt idx="9">
                  <c:v>Physicians</c:v>
                </c:pt>
                <c:pt idx="10">
                  <c:v>Faith leaders</c:v>
                </c:pt>
                <c:pt idx="11">
                  <c:v>Celebrities / influencers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97.7</c:v>
                </c:pt>
                <c:pt idx="1">
                  <c:v>87.6</c:v>
                </c:pt>
                <c:pt idx="2">
                  <c:v>70.8</c:v>
                </c:pt>
                <c:pt idx="3">
                  <c:v>68.900000000000006</c:v>
                </c:pt>
                <c:pt idx="4">
                  <c:v>46.4</c:v>
                </c:pt>
                <c:pt idx="5">
                  <c:v>42.1</c:v>
                </c:pt>
                <c:pt idx="6">
                  <c:v>40.700000000000003</c:v>
                </c:pt>
                <c:pt idx="7">
                  <c:v>39.9</c:v>
                </c:pt>
                <c:pt idx="8">
                  <c:v>37.700000000000003</c:v>
                </c:pt>
                <c:pt idx="9">
                  <c:v>32.4</c:v>
                </c:pt>
                <c:pt idx="10">
                  <c:v>29.1</c:v>
                </c:pt>
                <c:pt idx="11">
                  <c:v>25.3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8C6D-3E44-BEEF-3F2D822F7D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1B1B2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8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6F7FB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5C50C3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883-CC46-8F3A-7BC92970B79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883-CC46-8F3A-7BC92970B796}"/>
              </c:ext>
            </c:extLst>
          </c:dPt>
          <c:dPt>
            <c:idx val="2"/>
            <c:invertIfNegative val="0"/>
            <c:bubble3D val="0"/>
            <c:spPr>
              <a:solidFill>
                <a:srgbClr val="00467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7883-CC46-8F3A-7BC92970B796}"/>
              </c:ext>
            </c:extLst>
          </c:dPt>
          <c:dPt>
            <c:idx val="3"/>
            <c:invertIfNegative val="0"/>
            <c:bubble3D val="0"/>
            <c:spPr>
              <a:solidFill>
                <a:srgbClr val="00467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7883-CC46-8F3A-7BC92970B796}"/>
              </c:ext>
            </c:extLst>
          </c:dPt>
          <c:dPt>
            <c:idx val="4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7883-CC46-8F3A-7BC92970B796}"/>
              </c:ext>
            </c:extLst>
          </c:dPt>
          <c:dPt>
            <c:idx val="5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7883-CC46-8F3A-7BC92970B796}"/>
              </c:ext>
            </c:extLst>
          </c:dPt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50" b="1" i="0" u="none" strike="noStrike">
                    <a:solidFill>
                      <a:srgbClr val="1B1B2F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School / district social media</c:v>
                </c:pt>
                <c:pt idx="1">
                  <c:v>School / district website</c:v>
                </c:pt>
                <c:pt idx="2">
                  <c:v>Email from administrator</c:v>
                </c:pt>
                <c:pt idx="3">
                  <c:v>Poster or flyer on campus</c:v>
                </c:pt>
                <c:pt idx="4">
                  <c:v>In-school presentation</c:v>
                </c:pt>
                <c:pt idx="5">
                  <c:v>Email from teacher or staff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70.099999999999994</c:v>
                </c:pt>
                <c:pt idx="1">
                  <c:v>69.8</c:v>
                </c:pt>
                <c:pt idx="2">
                  <c:v>41.4</c:v>
                </c:pt>
                <c:pt idx="3">
                  <c:v>33.4</c:v>
                </c:pt>
                <c:pt idx="4">
                  <c:v>18.8</c:v>
                </c:pt>
                <c:pt idx="5">
                  <c:v>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883-CC46-8F3A-7BC92970B79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2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B1B2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6F7FB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rgbClr val="64798D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Families changing
storage practices</c:v>
                </c:pt>
                <c:pt idx="1">
                  <c:v>Families changing
how they talk about it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53</c:v>
                </c:pt>
                <c:pt idx="1">
                  <c:v>48.8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0C-C949-A7EE-EFBE8249C4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83B3E9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Families changing
storage practices</c:v>
                </c:pt>
                <c:pt idx="1">
                  <c:v>Families changing
how they talk about it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30.3</c:v>
                </c:pt>
                <c:pt idx="1">
                  <c:v>28.8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0C-C949-A7EE-EFBE8249C4C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Agree / strongly agree</c:v>
                </c:pt>
              </c:strCache>
            </c:strRef>
          </c:tx>
          <c:spPr>
            <a:solidFill>
              <a:srgbClr val="54B948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Families changing
storage practices</c:v>
                </c:pt>
                <c:pt idx="1">
                  <c:v>Families changing
how they talk about it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11</c:v>
                </c:pt>
                <c:pt idx="1">
                  <c:v>17.5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0C-C949-A7EE-EFBE8249C4C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Disagree / strongly disagree</c:v>
                </c:pt>
              </c:strCache>
            </c:strRef>
          </c:tx>
          <c:spPr>
            <a:solidFill>
              <a:srgbClr val="B6543F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Families changing
storage practices</c:v>
                </c:pt>
                <c:pt idx="1">
                  <c:v>Families changing
how they talk about it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5.7</c:v>
                </c:pt>
                <c:pt idx="1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0C-C949-A7EE-EFBE8249C4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0" i="0" u="none" strike="noStrike">
                <a:solidFill>
                  <a:srgbClr val="FFFFF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3B3679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400">
              <a:solidFill>
                <a:srgbClr val="C9D4E0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3B3679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Administrators</c:v>
                </c:pt>
              </c:strCache>
            </c:strRef>
          </c:tx>
          <c:spPr>
            <a:solidFill>
              <a:srgbClr val="5C50C3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 i="0" u="none" strike="noStrike">
                    <a:solidFill>
                      <a:srgbClr val="1B1B2F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Law enforcement</c:v>
                </c:pt>
                <c:pt idx="1">
                  <c:v>Military / veterans</c:v>
                </c:pt>
                <c:pt idx="2">
                  <c:v>Firearm membership orgs</c:v>
                </c:pt>
                <c:pt idx="3">
                  <c:v>Hunting / outdoor orgs</c:v>
                </c:pt>
                <c:pt idx="4">
                  <c:v>People I know</c:v>
                </c:pt>
                <c:pt idx="5">
                  <c:v>Gun shops / dealers</c:v>
                </c:pt>
                <c:pt idx="6">
                  <c:v>Gun show managers</c:v>
                </c:pt>
                <c:pt idx="7">
                  <c:v>Mental health professionals</c:v>
                </c:pt>
                <c:pt idx="8">
                  <c:v>School staff</c:v>
                </c:pt>
                <c:pt idx="9">
                  <c:v>Physicians</c:v>
                </c:pt>
                <c:pt idx="10">
                  <c:v>Faith leaders</c:v>
                </c:pt>
                <c:pt idx="11">
                  <c:v>Celebrities / influencers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97.7</c:v>
                </c:pt>
                <c:pt idx="1">
                  <c:v>87.6</c:v>
                </c:pt>
                <c:pt idx="2">
                  <c:v>70.8</c:v>
                </c:pt>
                <c:pt idx="3">
                  <c:v>68.900000000000006</c:v>
                </c:pt>
                <c:pt idx="4">
                  <c:v>40.700000000000003</c:v>
                </c:pt>
                <c:pt idx="5">
                  <c:v>46.4</c:v>
                </c:pt>
                <c:pt idx="6">
                  <c:v>37.700000000000003</c:v>
                </c:pt>
                <c:pt idx="7">
                  <c:v>42.1</c:v>
                </c:pt>
                <c:pt idx="8">
                  <c:v>39.9</c:v>
                </c:pt>
                <c:pt idx="9">
                  <c:v>32.4</c:v>
                </c:pt>
                <c:pt idx="10">
                  <c:v>29.1</c:v>
                </c:pt>
                <c:pt idx="11">
                  <c:v>25.3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C3-B346-9EE3-0332969FA7D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Parents</c:v>
                </c:pt>
              </c:strCache>
            </c:strRef>
          </c:tx>
          <c:spPr>
            <a:solidFill>
              <a:srgbClr val="00467F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 i="0" u="none" strike="noStrike">
                    <a:solidFill>
                      <a:srgbClr val="1B1B2F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Law enforcement</c:v>
                </c:pt>
                <c:pt idx="1">
                  <c:v>Military / veterans</c:v>
                </c:pt>
                <c:pt idx="2">
                  <c:v>Firearm membership orgs</c:v>
                </c:pt>
                <c:pt idx="3">
                  <c:v>Hunting / outdoor orgs</c:v>
                </c:pt>
                <c:pt idx="4">
                  <c:v>People I know</c:v>
                </c:pt>
                <c:pt idx="5">
                  <c:v>Gun shops / dealers</c:v>
                </c:pt>
                <c:pt idx="6">
                  <c:v>Gun show managers</c:v>
                </c:pt>
                <c:pt idx="7">
                  <c:v>Mental health professionals</c:v>
                </c:pt>
                <c:pt idx="8">
                  <c:v>School staff</c:v>
                </c:pt>
                <c:pt idx="9">
                  <c:v>Physicians</c:v>
                </c:pt>
                <c:pt idx="10">
                  <c:v>Faith leaders</c:v>
                </c:pt>
                <c:pt idx="11">
                  <c:v>Celebrities / influencers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92.5</c:v>
                </c:pt>
                <c:pt idx="1">
                  <c:v>87.4</c:v>
                </c:pt>
                <c:pt idx="2">
                  <c:v>79.7</c:v>
                </c:pt>
                <c:pt idx="3">
                  <c:v>75</c:v>
                </c:pt>
                <c:pt idx="4">
                  <c:v>68</c:v>
                </c:pt>
                <c:pt idx="5">
                  <c:v>67.2</c:v>
                </c:pt>
                <c:pt idx="6">
                  <c:v>51.9</c:v>
                </c:pt>
                <c:pt idx="7">
                  <c:v>51.7</c:v>
                </c:pt>
                <c:pt idx="8">
                  <c:v>49.5</c:v>
                </c:pt>
                <c:pt idx="9">
                  <c:v>44.4</c:v>
                </c:pt>
                <c:pt idx="10">
                  <c:v>39.4</c:v>
                </c:pt>
                <c:pt idx="1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C3-B346-9EE3-0332969FA7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1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1B1B2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8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1B1B2F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6F7FB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Administrators</c:v>
                </c:pt>
              </c:strCache>
            </c:strRef>
          </c:tx>
          <c:spPr>
            <a:solidFill>
              <a:srgbClr val="5C50C3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1B1B2F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Email from administrator</c:v>
                </c:pt>
                <c:pt idx="1">
                  <c:v>School / district website</c:v>
                </c:pt>
                <c:pt idx="2">
                  <c:v>School / district social media</c:v>
                </c:pt>
                <c:pt idx="3">
                  <c:v>Poster or flyer on campus</c:v>
                </c:pt>
                <c:pt idx="4">
                  <c:v>Email from teacher or staff</c:v>
                </c:pt>
                <c:pt idx="5">
                  <c:v>In-school presentation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41.4</c:v>
                </c:pt>
                <c:pt idx="1">
                  <c:v>69.8</c:v>
                </c:pt>
                <c:pt idx="2">
                  <c:v>70.099999999999994</c:v>
                </c:pt>
                <c:pt idx="3">
                  <c:v>33.4</c:v>
                </c:pt>
                <c:pt idx="4">
                  <c:v>6.3</c:v>
                </c:pt>
                <c:pt idx="5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65-2546-8370-EDE425492D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Parents</c:v>
                </c:pt>
              </c:strCache>
            </c:strRef>
          </c:tx>
          <c:spPr>
            <a:solidFill>
              <a:srgbClr val="00467F"/>
            </a:solidFill>
            <a:effectLst/>
          </c:spPr>
          <c:invertIfNegative val="0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1B1B2F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Email from administrator</c:v>
                </c:pt>
                <c:pt idx="1">
                  <c:v>School / district website</c:v>
                </c:pt>
                <c:pt idx="2">
                  <c:v>School / district social media</c:v>
                </c:pt>
                <c:pt idx="3">
                  <c:v>Poster or flyer on campus</c:v>
                </c:pt>
                <c:pt idx="4">
                  <c:v>Email from teacher or staff</c:v>
                </c:pt>
                <c:pt idx="5">
                  <c:v>In-school presentation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54.4</c:v>
                </c:pt>
                <c:pt idx="1">
                  <c:v>45.6</c:v>
                </c:pt>
                <c:pt idx="2">
                  <c:v>37</c:v>
                </c:pt>
                <c:pt idx="3">
                  <c:v>19.100000000000001</c:v>
                </c:pt>
                <c:pt idx="4">
                  <c:v>18.2</c:v>
                </c:pt>
                <c:pt idx="5">
                  <c:v>15.7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65-2546-8370-EDE425492D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-1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1B1B2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1B1B2F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6F7FB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00467F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708-EA44-9236-4D1AA7C137D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708-EA44-9236-4D1AA7C137D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708-EA44-9236-4D1AA7C137D1}"/>
              </c:ext>
            </c:extLst>
          </c:dPt>
          <c:dPt>
            <c:idx val="3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5708-EA44-9236-4D1AA7C137D1}"/>
              </c:ext>
            </c:extLst>
          </c:dPt>
          <c:dPt>
            <c:idx val="4"/>
            <c:invertIfNegative val="0"/>
            <c:bubble3D val="0"/>
            <c:spPr>
              <a:solidFill>
                <a:srgbClr val="54B94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5708-EA44-9236-4D1AA7C137D1}"/>
              </c:ext>
            </c:extLst>
          </c:dPt>
          <c:dPt>
            <c:idx val="5"/>
            <c:invertIfNegative val="0"/>
            <c:bubble3D val="0"/>
            <c:spPr>
              <a:solidFill>
                <a:srgbClr val="54B94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5708-EA44-9236-4D1AA7C137D1}"/>
              </c:ext>
            </c:extLst>
          </c:dPt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B1B2F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Need quick access for personal protection</c:v>
                </c:pt>
                <c:pt idx="1">
                  <c:v>My children are knowledgeable about firearms</c:v>
                </c:pt>
                <c:pt idx="2">
                  <c:v>My children are not at risk of accessing them</c:v>
                </c:pt>
                <c:pt idx="3">
                  <c:v>Need quick access for hunting</c:v>
                </c:pt>
                <c:pt idx="4">
                  <c:v>Cost of safe storage options</c:v>
                </c:pt>
                <c:pt idx="5">
                  <c:v>Did not know this was the recommendation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60.6</c:v>
                </c:pt>
                <c:pt idx="1">
                  <c:v>57.1</c:v>
                </c:pt>
                <c:pt idx="2">
                  <c:v>36.6</c:v>
                </c:pt>
                <c:pt idx="3">
                  <c:v>10.6</c:v>
                </c:pt>
                <c:pt idx="4">
                  <c:v>10.199999999999999</c:v>
                </c:pt>
                <c:pt idx="5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708-EA44-9236-4D1AA7C137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B1B2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70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6F7FB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spPr>
            <a:solidFill>
              <a:srgbClr val="00467F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090-D24F-BAB2-7FDAC98C529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090-D24F-BAB2-7FDAC98C5298}"/>
              </c:ext>
            </c:extLst>
          </c:dPt>
          <c:dPt>
            <c:idx val="2"/>
            <c:invertIfNegative val="0"/>
            <c:bubble3D val="0"/>
            <c:spPr>
              <a:solidFill>
                <a:srgbClr val="54B94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090-D24F-BAB2-7FDAC98C5298}"/>
              </c:ext>
            </c:extLst>
          </c:dPt>
          <c:dPt>
            <c:idx val="3"/>
            <c:invertIfNegative val="0"/>
            <c:bubble3D val="0"/>
            <c:spPr>
              <a:solidFill>
                <a:srgbClr val="54B94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090-D24F-BAB2-7FDAC98C5298}"/>
              </c:ext>
            </c:extLst>
          </c:dPt>
          <c:dPt>
            <c:idx val="4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1090-D24F-BAB2-7FDAC98C5298}"/>
              </c:ext>
            </c:extLst>
          </c:dPt>
          <c:dPt>
            <c:idx val="5"/>
            <c:invertIfNegative val="0"/>
            <c:bubble3D val="0"/>
            <c:spPr>
              <a:solidFill>
                <a:srgbClr val="B6543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1090-D24F-BAB2-7FDAC98C5298}"/>
              </c:ext>
            </c:extLst>
          </c:dPt>
          <c:dPt>
            <c:idx val="6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1090-D24F-BAB2-7FDAC98C5298}"/>
              </c:ext>
            </c:extLst>
          </c:dPt>
          <c:dPt>
            <c:idx val="7"/>
            <c:invertIfNegative val="0"/>
            <c:bubble3D val="0"/>
            <c:spPr>
              <a:solidFill>
                <a:srgbClr val="64798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1090-D24F-BAB2-7FDAC98C5298}"/>
              </c:ext>
            </c:extLst>
          </c:dPt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B1B2F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My child / children</c:v>
                </c:pt>
                <c:pt idx="1">
                  <c:v>Family members</c:v>
                </c:pt>
                <c:pt idx="2">
                  <c:v>Anyone whose home my child visits</c:v>
                </c:pt>
                <c:pt idx="3">
                  <c:v>Anyone who spends time with my child</c:v>
                </c:pt>
                <c:pt idx="4">
                  <c:v>Neighbors or friends</c:v>
                </c:pt>
                <c:pt idx="5">
                  <c:v>Nobody</c:v>
                </c:pt>
                <c:pt idx="6">
                  <c:v>School staff</c:v>
                </c:pt>
                <c:pt idx="7">
                  <c:v>Pediatrician or medical professional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76.599999999999994</c:v>
                </c:pt>
                <c:pt idx="1">
                  <c:v>62.4</c:v>
                </c:pt>
                <c:pt idx="2">
                  <c:v>29.7</c:v>
                </c:pt>
                <c:pt idx="3">
                  <c:v>29.5</c:v>
                </c:pt>
                <c:pt idx="4">
                  <c:v>22.1</c:v>
                </c:pt>
                <c:pt idx="5">
                  <c:v>13</c:v>
                </c:pt>
                <c:pt idx="6">
                  <c:v>4.9000000000000004</c:v>
                </c:pt>
                <c:pt idx="7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090-D24F-BAB2-7FDAC98C52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8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1B1B2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88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6F7FB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9101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73B15C-7601-3B4B-A429-EC3700BE04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04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54" y="1974808"/>
            <a:ext cx="9947679" cy="2384393"/>
          </a:xfrm>
        </p:spPr>
        <p:txBody>
          <a:bodyPr anchor="b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Slide w/ Background Image, </a:t>
            </a:r>
            <a:br>
              <a:rPr lang="en-US" dirty="0"/>
            </a:br>
            <a:r>
              <a:rPr lang="en-US" dirty="0"/>
              <a:t>3 or Fewer Lines Suggested</a:t>
            </a:r>
            <a:br>
              <a:rPr lang="en-US" dirty="0"/>
            </a:br>
            <a:r>
              <a:rPr lang="en-US" dirty="0"/>
              <a:t>(No Subtitle)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CEF45FF-06AA-69C2-A740-1861CD55A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6654" y="4764741"/>
            <a:ext cx="8482946" cy="526920"/>
          </a:xfrm>
        </p:spPr>
        <p:txBody>
          <a:bodyPr/>
          <a:lstStyle>
            <a:lvl1pPr marL="0" indent="0">
              <a:buNone/>
              <a:defRPr sz="1400"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Presenter Name(s), No More Than 2 Lines</a:t>
            </a:r>
          </a:p>
        </p:txBody>
      </p:sp>
    </p:spTree>
    <p:extLst>
      <p:ext uri="{BB962C8B-B14F-4D97-AF65-F5344CB8AC3E}">
        <p14:creationId xmlns:p14="http://schemas.microsoft.com/office/powerpoint/2010/main" val="358531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54" y="1974808"/>
            <a:ext cx="9947679" cy="2384393"/>
          </a:xfrm>
        </p:spPr>
        <p:txBody>
          <a:bodyPr anchor="b"/>
          <a:lstStyle>
            <a:lvl1pPr>
              <a:lnSpc>
                <a:spcPct val="950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Slide w/ Background Image, </a:t>
            </a:r>
            <a:br>
              <a:rPr lang="en-US" dirty="0"/>
            </a:br>
            <a:r>
              <a:rPr lang="en-US" dirty="0"/>
              <a:t>3 or Fewer Lines Suggested</a:t>
            </a:r>
            <a:br>
              <a:rPr lang="en-US" dirty="0"/>
            </a:br>
            <a:r>
              <a:rPr lang="en-US" dirty="0"/>
              <a:t>(No Subtitle)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CEF45FF-06AA-69C2-A740-1861CD55A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6654" y="4764741"/>
            <a:ext cx="8482946" cy="52692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Presenter Name(s), No More Than 2 Lines</a:t>
            </a:r>
          </a:p>
        </p:txBody>
      </p:sp>
    </p:spTree>
    <p:extLst>
      <p:ext uri="{BB962C8B-B14F-4D97-AF65-F5344CB8AC3E}">
        <p14:creationId xmlns:p14="http://schemas.microsoft.com/office/powerpoint/2010/main" val="1422323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488" y="1262660"/>
            <a:ext cx="8889091" cy="3113344"/>
          </a:xfrm>
        </p:spPr>
        <p:txBody>
          <a:bodyPr anchor="ctr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Break Title w/ Image,</a:t>
            </a:r>
            <a:br>
              <a:rPr lang="en-US" dirty="0"/>
            </a:br>
            <a:r>
              <a:rPr lang="en-US" dirty="0"/>
              <a:t>2 Lines or Fewer Suggested</a:t>
            </a: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DD9BBF8D-82AD-BFCF-967A-B76113F65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0" bIns="45720" rtlCol="0" anchor="ctr"/>
          <a:lstStyle>
            <a:lvl1pPr algn="l">
              <a:defRPr sz="1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460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488" y="1262660"/>
            <a:ext cx="8889091" cy="3113344"/>
          </a:xfrm>
        </p:spPr>
        <p:txBody>
          <a:bodyPr anchor="ctr"/>
          <a:lstStyle>
            <a:lvl1pPr>
              <a:lnSpc>
                <a:spcPct val="950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Section Break Title w/ Image,</a:t>
            </a:r>
            <a:br>
              <a:rPr lang="en-US" dirty="0"/>
            </a:br>
            <a:r>
              <a:rPr lang="en-US" dirty="0"/>
              <a:t>2 Lines or Fewer Suggested</a:t>
            </a:r>
          </a:p>
        </p:txBody>
      </p:sp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B4F470A8-BBF0-40B9-958B-AE3733C4F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0" bIns="45720" rtlCol="0" anchor="ctr"/>
          <a:lstStyle>
            <a:lvl1pPr algn="l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104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Third /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E88C69-0B21-C20C-5388-2C71AEFFE8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4" y="0"/>
            <a:ext cx="42591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1">
            <a:extLst>
              <a:ext uri="{FF2B5EF4-FFF2-40B4-BE49-F238E27FC236}">
                <a16:creationId xmlns:a16="http://schemas.microsoft.com/office/drawing/2014/main" id="{AC5C2141-C6F2-324B-A378-A2AE31353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497" y="6368196"/>
            <a:ext cx="848503" cy="301756"/>
          </a:xfrm>
          <a:prstGeom prst="rect">
            <a:avLst/>
          </a:prstGeom>
          <a:solidFill>
            <a:srgbClr val="BFF2B5"/>
          </a:solidFill>
        </p:spPr>
        <p:txBody>
          <a:bodyPr vert="horz" lIns="91440" tIns="45720" rIns="0" bIns="4572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C084F2-D201-E347-BF86-12399B328807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ADC0A3B-EC79-ABB4-0C4B-5FAA5A81C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-2117211" y="26383"/>
            <a:ext cx="8502679" cy="4250268"/>
            <a:chOff x="-2108670" y="0"/>
            <a:chExt cx="8502679" cy="4250268"/>
          </a:xfrm>
        </p:grpSpPr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EC30104C-5CA4-459F-C7F3-5F98D78C07AD}"/>
                </a:ext>
              </a:extLst>
            </p:cNvPr>
            <p:cNvSpPr/>
            <p:nvPr userDrawn="1"/>
          </p:nvSpPr>
          <p:spPr>
            <a:xfrm rot="10800000">
              <a:off x="2143742" y="0"/>
              <a:ext cx="4250267" cy="4250267"/>
            </a:xfrm>
            <a:prstGeom prst="blockArc">
              <a:avLst>
                <a:gd name="adj1" fmla="val 16192632"/>
                <a:gd name="adj2" fmla="val 0"/>
                <a:gd name="adj3" fmla="val 25000"/>
              </a:avLst>
            </a:prstGeom>
            <a:solidFill>
              <a:schemeClr val="bg1">
                <a:alpha val="3972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9CC0AABC-9FF6-5B90-81B6-906A1B956FB1}"/>
                </a:ext>
              </a:extLst>
            </p:cNvPr>
            <p:cNvSpPr/>
            <p:nvPr userDrawn="1"/>
          </p:nvSpPr>
          <p:spPr>
            <a:xfrm>
              <a:off x="-2108670" y="1"/>
              <a:ext cx="4250267" cy="4250267"/>
            </a:xfrm>
            <a:prstGeom prst="blockArc">
              <a:avLst>
                <a:gd name="adj1" fmla="val 16192632"/>
                <a:gd name="adj2" fmla="val 0"/>
                <a:gd name="adj3" fmla="val 25000"/>
              </a:avLst>
            </a:prstGeom>
            <a:solidFill>
              <a:schemeClr val="bg1">
                <a:alpha val="3972"/>
              </a:scheme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9EEF05-B95E-19BC-CE2B-F248D332D2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51" y="1309516"/>
            <a:ext cx="3042745" cy="4908404"/>
          </a:xfrm>
        </p:spPr>
        <p:txBody>
          <a:bodyPr anchor="t"/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Heading, Highlight, or Emphasis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1CD3D7-387B-2F00-53EC-648350B3C7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8217" y="1309516"/>
            <a:ext cx="6485280" cy="4697243"/>
          </a:xfrm>
        </p:spPr>
        <p:txBody>
          <a:bodyPr anchor="t"/>
          <a:lstStyle>
            <a:lvl1pPr>
              <a:defRPr sz="2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Graphic 8">
            <a:extLst>
              <a:ext uri="{FF2B5EF4-FFF2-40B4-BE49-F238E27FC236}">
                <a16:creationId xmlns:a16="http://schemas.microsoft.com/office/drawing/2014/main" id="{2853EC51-F925-2055-9112-20A8EEC6C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59354" y="335143"/>
            <a:ext cx="2317759" cy="44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86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9A1A592A-2374-515D-24F7-FECD4A742C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7087" y="3796286"/>
            <a:ext cx="6798664" cy="79934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Subtitle, 2 Lines or Less Suggested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4242E13-8EEB-A0AC-CBFE-0D9C1A099A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8" y="5004477"/>
            <a:ext cx="4366014" cy="102379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3 Lines or Less Suggested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59CD34F-33EA-B3A2-F093-2414D2F58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48870" y="285741"/>
            <a:ext cx="2395329" cy="45483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253D2-4EE6-3CED-169D-5AA94D78AF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31570"/>
            <a:ext cx="1634836" cy="307777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0DF0E4-1325-D703-AA91-D0811B310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740578"/>
            <a:ext cx="5752129" cy="2875754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</p:spTree>
    <p:extLst>
      <p:ext uri="{BB962C8B-B14F-4D97-AF65-F5344CB8AC3E}">
        <p14:creationId xmlns:p14="http://schemas.microsoft.com/office/powerpoint/2010/main" val="365169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5E33078-8121-CB2E-71EF-7598A60D80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7" y="4324923"/>
            <a:ext cx="5752129" cy="687344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2 Lines or Less Suggested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3F5B6E0-D979-9494-E04C-1DD7906C0F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31570"/>
            <a:ext cx="1634836" cy="307777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FCDFD12-310B-EB4C-5645-7B9B1D0F4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850106"/>
            <a:ext cx="5752129" cy="3302012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5" name="Graphic 7">
            <a:extLst>
              <a:ext uri="{FF2B5EF4-FFF2-40B4-BE49-F238E27FC236}">
                <a16:creationId xmlns:a16="http://schemas.microsoft.com/office/drawing/2014/main" id="{6A871D1C-DF41-1D2C-7EC4-B1B2E7763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48870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0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887DB157-AE33-DE08-2984-C62BFD1BC8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7087" y="3796286"/>
            <a:ext cx="6798664" cy="79934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Subtitle, 2 Lines or Less Suggested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CB495D0-197F-14AA-B5A8-D2F37ABD56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8" y="5004477"/>
            <a:ext cx="4366014" cy="102379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3 Lines or Less Suggested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4B405-FE00-C27C-3882-DD8E709C7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31570"/>
            <a:ext cx="1634836" cy="307777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DECB3A-A776-BBF0-91F4-39BA4C283E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740578"/>
            <a:ext cx="5752129" cy="2875754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5" name="Graphic 7">
            <a:extLst>
              <a:ext uri="{FF2B5EF4-FFF2-40B4-BE49-F238E27FC236}">
                <a16:creationId xmlns:a16="http://schemas.microsoft.com/office/drawing/2014/main" id="{74834D02-D209-6E0F-9D4D-1AD9619B9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48870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75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178B9-20BD-BEC2-3217-36D21BD13A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087" y="4324923"/>
            <a:ext cx="5752129" cy="687344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2 Lines or Less Suggested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B48B1-1D30-76CF-3C63-464A45F1BC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31570"/>
            <a:ext cx="1634836" cy="307777"/>
          </a:xfrm>
          <a:solidFill>
            <a:schemeClr val="bg1"/>
          </a:solidFill>
        </p:spPr>
        <p:txBody>
          <a:bodyPr wrap="square" lIns="1152144" anchor="ctr">
            <a:spAutoFit/>
          </a:bodyPr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1FB76A-FE96-5E00-6E53-2E374C8531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087" y="850106"/>
            <a:ext cx="5752129" cy="3302012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2" name="Graphic 7">
            <a:extLst>
              <a:ext uri="{FF2B5EF4-FFF2-40B4-BE49-F238E27FC236}">
                <a16:creationId xmlns:a16="http://schemas.microsoft.com/office/drawing/2014/main" id="{311445CC-7B5D-6D72-AF53-F668E987C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48870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5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99AAC14-6A0C-A961-3198-210F892EA4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79392" y="4351270"/>
            <a:ext cx="7138415" cy="124160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800" b="1" i="0"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Subtitle, 2 Lines or Less Suggested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7C75903-C376-9DC2-58BF-47B3CB5C5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9392" y="5794042"/>
            <a:ext cx="7138415" cy="722613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2 Lines or Less Suggested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66010F-93FD-848E-0179-5FCC106ADFE2}"/>
              </a:ext>
            </a:extLst>
          </p:cNvPr>
          <p:cNvSpPr/>
          <p:nvPr userDrawn="1"/>
        </p:nvSpPr>
        <p:spPr>
          <a:xfrm>
            <a:off x="1770744" y="329662"/>
            <a:ext cx="1650206" cy="30847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627A7D0-9A4B-F348-F88B-5F56F8553B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60162" y="342343"/>
            <a:ext cx="1634037" cy="286232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928B84C-9A6B-2B0A-B07C-6C8E7500E0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9392" y="1274348"/>
            <a:ext cx="7138415" cy="2875754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6" name="Graphic 7">
            <a:extLst>
              <a:ext uri="{FF2B5EF4-FFF2-40B4-BE49-F238E27FC236}">
                <a16:creationId xmlns:a16="http://schemas.microsoft.com/office/drawing/2014/main" id="{98A0A4FD-8449-9E0A-1E72-8D1F7260F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153939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7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7C75903-C376-9DC2-58BF-47B3CB5C5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9392" y="4998488"/>
            <a:ext cx="7138415" cy="722613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Presenter Name(s), 2 Lines or Less Suggested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2F8A5E-B8E4-4ABF-701C-B327ECE65C7A}"/>
              </a:ext>
            </a:extLst>
          </p:cNvPr>
          <p:cNvSpPr/>
          <p:nvPr userDrawn="1"/>
        </p:nvSpPr>
        <p:spPr>
          <a:xfrm>
            <a:off x="1770744" y="329662"/>
            <a:ext cx="1650206" cy="30847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DADDB8-4DA8-689E-D6F6-EE9E8A334E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60162" y="342343"/>
            <a:ext cx="1634037" cy="286232"/>
          </a:xfrm>
          <a:solidFill>
            <a:schemeClr val="bg1"/>
          </a:solidFill>
        </p:spPr>
        <p:txBody>
          <a:bodyPr wrap="none" lIns="1152144" anchor="ctr">
            <a:sp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030CA7-A392-0097-1814-3FA5F3C27A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9392" y="1274348"/>
            <a:ext cx="7138415" cy="3519108"/>
          </a:xfr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Title, 3 Lines or </a:t>
            </a:r>
            <a:br>
              <a:rPr lang="en-US" dirty="0"/>
            </a:br>
            <a:r>
              <a:rPr lang="en-US" dirty="0"/>
              <a:t>Less Suggested</a:t>
            </a:r>
          </a:p>
        </p:txBody>
      </p:sp>
      <p:pic>
        <p:nvPicPr>
          <p:cNvPr id="7" name="Graphic 7">
            <a:extLst>
              <a:ext uri="{FF2B5EF4-FFF2-40B4-BE49-F238E27FC236}">
                <a16:creationId xmlns:a16="http://schemas.microsoft.com/office/drawing/2014/main" id="{C8C737B1-42EB-1F84-DFBB-D275DCC87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153939" y="285741"/>
            <a:ext cx="2395329" cy="45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10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54" y="1585338"/>
            <a:ext cx="9947679" cy="2384393"/>
          </a:xfrm>
        </p:spPr>
        <p:txBody>
          <a:bodyPr anchor="b"/>
          <a:lstStyle>
            <a:lvl1pPr>
              <a:lnSpc>
                <a:spcPct val="9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Slide w/ Background Image, </a:t>
            </a:r>
            <a:br>
              <a:rPr lang="en-US" dirty="0"/>
            </a:br>
            <a:r>
              <a:rPr lang="en-US" dirty="0"/>
              <a:t>3 or Fewer Lines Suggested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2857779-6EAE-04C6-D684-93B58E693B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6654" y="4087416"/>
            <a:ext cx="8482946" cy="1185246"/>
          </a:xfrm>
        </p:spPr>
        <p:txBody>
          <a:bodyPr/>
          <a:lstStyle>
            <a:lvl1pPr marL="0" indent="0">
              <a:buNone/>
              <a:defRPr>
                <a:solidFill>
                  <a:srgbClr val="BFF2B5"/>
                </a:solidFill>
              </a:defRPr>
            </a:lvl1pPr>
          </a:lstStyle>
          <a:p>
            <a:pPr lvl="0"/>
            <a:r>
              <a:rPr lang="en-US" dirty="0"/>
              <a:t>Subtitle, 2 or Fewer Lines Suggested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CEF45FF-06AA-69C2-A740-1861CD55A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6654" y="5543680"/>
            <a:ext cx="8482946" cy="526920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Name(s), No More Than 2 Lines</a:t>
            </a:r>
          </a:p>
        </p:txBody>
      </p:sp>
    </p:spTree>
    <p:extLst>
      <p:ext uri="{BB962C8B-B14F-4D97-AF65-F5344CB8AC3E}">
        <p14:creationId xmlns:p14="http://schemas.microsoft.com/office/powerpoint/2010/main" val="1482280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B397-D30A-0BB9-7AAC-C5B7108C8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54" y="1585338"/>
            <a:ext cx="9947679" cy="2384393"/>
          </a:xfrm>
        </p:spPr>
        <p:txBody>
          <a:bodyPr anchor="b"/>
          <a:lstStyle>
            <a:lvl1pPr>
              <a:lnSpc>
                <a:spcPct val="95000"/>
              </a:lnSpc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Slide w/ Background Image, </a:t>
            </a:r>
            <a:br>
              <a:rPr lang="en-US" dirty="0"/>
            </a:br>
            <a:r>
              <a:rPr lang="en-US" dirty="0"/>
              <a:t>3 or Fewer Lines Suggested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2857779-6EAE-04C6-D684-93B58E693B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6654" y="4087416"/>
            <a:ext cx="8482946" cy="1185246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Subtitle, 2 or Fewer Lines Suggested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CEF45FF-06AA-69C2-A740-1861CD55A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6654" y="5543680"/>
            <a:ext cx="8482946" cy="52692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Presenter Name(s), No More Than 2 Lines</a:t>
            </a:r>
          </a:p>
        </p:txBody>
      </p:sp>
    </p:spTree>
    <p:extLst>
      <p:ext uri="{BB962C8B-B14F-4D97-AF65-F5344CB8AC3E}">
        <p14:creationId xmlns:p14="http://schemas.microsoft.com/office/powerpoint/2010/main" val="234925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A7BD-5226-1BBB-6E75-B2530AB8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B0EA6-1527-9EF5-9B5E-4FBB685F6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218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None/>
        <a:tabLst/>
        <a:defRPr sz="28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-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‣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hart" Target="../charts/char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hart" Target="../charts/char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chart" Target="../charts/char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4A3608-C34C-2C44-4DE4-615EF1C5C8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The potential role that schools and districts can play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22D531-D2FD-8A3E-5B53-81CDF4A2B0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7087" y="5502640"/>
            <a:ext cx="4366014" cy="1023790"/>
          </a:xfrm>
        </p:spPr>
        <p:txBody>
          <a:bodyPr/>
          <a:lstStyle/>
          <a:p>
            <a:r>
              <a:rPr lang="en-US" dirty="0"/>
              <a:t>Trevor Fronius, PhD</a:t>
            </a:r>
          </a:p>
          <a:p>
            <a:r>
              <a:rPr lang="en-US" dirty="0"/>
              <a:t>Director, Justice &amp; Prevention</a:t>
            </a:r>
          </a:p>
          <a:p>
            <a:r>
              <a:rPr lang="en-US" dirty="0"/>
              <a:t>WestEd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3F2BE3-0F3B-652B-0A5B-E62A18B38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331570"/>
            <a:ext cx="2459584" cy="307777"/>
          </a:xfrm>
        </p:spPr>
        <p:txBody>
          <a:bodyPr/>
          <a:lstStyle/>
          <a:p>
            <a:r>
              <a:rPr lang="en-US" dirty="0"/>
              <a:t>August 5, 2026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DDB143-8EC6-5DD9-89E0-F9FA5E674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 Firearms Storage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196977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  ·  WHAT TEXAS DID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Texas acted — the mandate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5486400" cy="4160520"/>
          </a:xfrm>
          <a:prstGeom prst="roundRect">
            <a:avLst>
              <a:gd name="adj" fmla="val 219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41248" y="1810512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5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 Bill 3 (88th Legislature, 2023), Section 19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841248" y="214884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 § 37.222</a:t>
            </a:r>
            <a:endParaRPr lang="en-US" sz="20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Resources on Safe Firearm Storage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41248" y="297180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TxSSC, in collaboration with DPS, must: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868680" y="3374136"/>
            <a:ext cx="100584" cy="100584"/>
          </a:xfrm>
          <a:prstGeom prst="ellipse">
            <a:avLst/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97280" y="329184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and provide safe firearm storage information and resources to districts and open-enrollment charter schools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868680" y="3849624"/>
            <a:ext cx="100584" cy="100584"/>
          </a:xfrm>
          <a:prstGeom prst="ellipse">
            <a:avLst/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97280" y="376732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the offense for making a firearm accessible to a child (Texas Penal Code § 46.13)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68680" y="4325112"/>
            <a:ext cx="100584" cy="100584"/>
          </a:xfrm>
          <a:prstGeom prst="ellipse">
            <a:avLst/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097280" y="4242816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ways parents and guardians can prevent children from accessing firearms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841248" y="475488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Districts and charter schools must: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68680" y="5138928"/>
            <a:ext cx="100584" cy="100584"/>
          </a:xfrm>
          <a:prstGeom prst="ellipse">
            <a:avLst/>
          </a:prstGeom>
          <a:solidFill>
            <a:srgbClr val="5C50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1097280" y="5056632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 this safe firearm storage information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868680" y="5468112"/>
            <a:ext cx="100584" cy="100584"/>
          </a:xfrm>
          <a:prstGeom prst="ellipse">
            <a:avLst/>
          </a:prstGeom>
          <a:solidFill>
            <a:srgbClr val="5C50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1097280" y="5385816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it to the parent or guardian of each enrolled student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6263640" y="1600200"/>
            <a:ext cx="544068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537960" y="178308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$750K</a:t>
            </a:r>
            <a:endParaRPr lang="en-US" sz="4000" dirty="0"/>
          </a:p>
        </p:txBody>
      </p:sp>
      <p:sp>
        <p:nvSpPr>
          <p:cNvPr id="23" name="Text 20"/>
          <p:cNvSpPr/>
          <p:nvPr/>
        </p:nvSpPr>
        <p:spPr>
          <a:xfrm>
            <a:off x="6556248" y="2532888"/>
            <a:ext cx="4855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appropriated for FY 2025–2026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6556248" y="2898648"/>
            <a:ext cx="4855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89th Legislature funded DPS to continue a statewide safe gun storage awareness and education campaign — Keep ‘Em Safe Texas.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263640" y="3703320"/>
            <a:ext cx="5440680" cy="20574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537960" y="3886200"/>
            <a:ext cx="4892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4,561</a:t>
            </a:r>
            <a:endParaRPr lang="en-US" sz="4000" dirty="0"/>
          </a:p>
        </p:txBody>
      </p:sp>
      <p:sp>
        <p:nvSpPr>
          <p:cNvPr id="27" name="Text 24"/>
          <p:cNvSpPr/>
          <p:nvPr/>
        </p:nvSpPr>
        <p:spPr>
          <a:xfrm>
            <a:off x="6556248" y="4636008"/>
            <a:ext cx="4855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firearm deaths in Texas in 2023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6556248" y="5001768"/>
            <a:ext cx="48554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overall Texas gun death rate rose 39% between 2014 and 2023 — the backdrop against which this mandate was written.</a:t>
            </a:r>
            <a:endParaRPr lang="en-US" sz="1150" dirty="0"/>
          </a:p>
        </p:txBody>
      </p:sp>
      <p:sp>
        <p:nvSpPr>
          <p:cNvPr id="30" name="Text 27"/>
          <p:cNvSpPr/>
          <p:nvPr/>
        </p:nvSpPr>
        <p:spPr>
          <a:xfrm>
            <a:off x="8686800" y="6455664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 § 37.222 · Texas Penal Code § 46.13 · TxSSC</a:t>
            </a:r>
            <a:endParaRPr lang="en-US" sz="85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44B1F79-4C09-FF74-8713-3A706340C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  ·  WHAT TEXAS DID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Texas built behind the mandate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5486400" cy="2286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41248" y="1810512"/>
            <a:ext cx="4937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Keep ‘Em Safe Texas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41248" y="2231136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statewide DPS campaign, with free English and Spanish resources on safe storage practices.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68680" y="27432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toolkit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2331720" y="27432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steps to safe storage · storage checklist · how to talk to others · ways to store safely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868680" y="32918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Educator toolkit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2331720" y="329184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flyers · posters · student activity sheets · slide decks · marquee messages · parent letters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48640" y="4041648"/>
            <a:ext cx="5486400" cy="2240280"/>
          </a:xfrm>
          <a:prstGeom prst="roundRect">
            <a:avLst>
              <a:gd name="adj" fmla="val 5263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41248" y="4224528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materials are free and easy to adapt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263640" y="1600200"/>
            <a:ext cx="5440680" cy="4178808"/>
          </a:xfrm>
          <a:prstGeom prst="roundRect">
            <a:avLst>
              <a:gd name="adj" fmla="val 218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537960" y="1810512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54B9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832" y="1929384"/>
            <a:ext cx="274320" cy="27432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223760" y="1783080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TxSSC recommends distributing</a:t>
            </a:r>
            <a:endParaRPr lang="en-US" sz="165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165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multiple times a year</a:t>
            </a:r>
            <a:endParaRPr lang="en-US" sz="1650" dirty="0"/>
          </a:p>
        </p:txBody>
      </p:sp>
      <p:sp>
        <p:nvSpPr>
          <p:cNvPr id="20" name="Shape 16"/>
          <p:cNvSpPr/>
          <p:nvPr/>
        </p:nvSpPr>
        <p:spPr>
          <a:xfrm>
            <a:off x="6583680" y="2651760"/>
            <a:ext cx="256032" cy="256032"/>
          </a:xfrm>
          <a:prstGeom prst="ellipse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6583680" y="265176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6995160" y="256032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beginning of the school year</a:t>
            </a:r>
            <a:endParaRPr lang="en-US" sz="1350" dirty="0"/>
          </a:p>
        </p:txBody>
      </p:sp>
      <p:sp>
        <p:nvSpPr>
          <p:cNvPr id="23" name="Text 19"/>
          <p:cNvSpPr/>
          <p:nvPr/>
        </p:nvSpPr>
        <p:spPr>
          <a:xfrm>
            <a:off x="6995160" y="285292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Enrollment and back-to-school packets reach nearly every family.</a:t>
            </a:r>
            <a:endParaRPr lang="en-US" sz="1150" dirty="0"/>
          </a:p>
        </p:txBody>
      </p:sp>
      <p:sp>
        <p:nvSpPr>
          <p:cNvPr id="24" name="Shape 20"/>
          <p:cNvSpPr/>
          <p:nvPr/>
        </p:nvSpPr>
        <p:spPr>
          <a:xfrm>
            <a:off x="6583680" y="3520440"/>
            <a:ext cx="256032" cy="256032"/>
          </a:xfrm>
          <a:prstGeom prst="ellipse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6583680" y="352044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6995160" y="342900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holidays and breaks</a:t>
            </a:r>
            <a:endParaRPr lang="en-US" sz="1350" dirty="0"/>
          </a:p>
        </p:txBody>
      </p:sp>
      <p:sp>
        <p:nvSpPr>
          <p:cNvPr id="27" name="Text 23"/>
          <p:cNvSpPr/>
          <p:nvPr/>
        </p:nvSpPr>
        <p:spPr>
          <a:xfrm>
            <a:off x="6995160" y="372160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Firearms change hands as gifts; homes get busier and less supervised.</a:t>
            </a:r>
            <a:endParaRPr lang="en-US" sz="1150" dirty="0"/>
          </a:p>
        </p:txBody>
      </p:sp>
      <p:sp>
        <p:nvSpPr>
          <p:cNvPr id="28" name="Shape 24"/>
          <p:cNvSpPr/>
          <p:nvPr/>
        </p:nvSpPr>
        <p:spPr>
          <a:xfrm>
            <a:off x="6583680" y="4389120"/>
            <a:ext cx="256032" cy="256032"/>
          </a:xfrm>
          <a:prstGeom prst="ellipse">
            <a:avLst/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6583680" y="438912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30" name="Text 26"/>
          <p:cNvSpPr/>
          <p:nvPr/>
        </p:nvSpPr>
        <p:spPr>
          <a:xfrm>
            <a:off x="6995160" y="429768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end of the school year</a:t>
            </a:r>
            <a:endParaRPr lang="en-US" sz="1350" dirty="0"/>
          </a:p>
        </p:txBody>
      </p:sp>
      <p:sp>
        <p:nvSpPr>
          <p:cNvPr id="31" name="Text 27"/>
          <p:cNvSpPr/>
          <p:nvPr/>
        </p:nvSpPr>
        <p:spPr>
          <a:xfrm>
            <a:off x="6995160" y="4590288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Summer means more unstructured time at home.</a:t>
            </a:r>
            <a:endParaRPr lang="en-US" sz="1150" dirty="0"/>
          </a:p>
        </p:txBody>
      </p:sp>
      <p:sp>
        <p:nvSpPr>
          <p:cNvPr id="32" name="Text 28"/>
          <p:cNvSpPr/>
          <p:nvPr/>
        </p:nvSpPr>
        <p:spPr>
          <a:xfrm>
            <a:off x="6537960" y="52120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TxSSC sends reminders around each of these windows.</a:t>
            </a:r>
            <a:endParaRPr lang="en-US" sz="115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CB851B1-2C8E-224A-6CDE-C45751CEE3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1720" y="4553712"/>
            <a:ext cx="1636776" cy="163677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8EF1631-F7F8-D76D-D4FD-93EDF37998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3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4B948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83B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  ·  WHAT TEXAS DID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Early-stage implementation and outcome study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548640" y="1737360"/>
            <a:ext cx="3520440" cy="1691640"/>
          </a:xfrm>
          <a:prstGeom prst="roundRect">
            <a:avLst>
              <a:gd name="adj" fmla="val 5405"/>
            </a:avLst>
          </a:prstGeom>
          <a:solidFill>
            <a:srgbClr val="2A26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41248" y="192024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Implementation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859536" y="2377440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districts distributing materials, and how?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315968" y="1737360"/>
            <a:ext cx="3520440" cy="1691640"/>
          </a:xfrm>
          <a:prstGeom prst="roundRect">
            <a:avLst>
              <a:gd name="adj" fmla="val 5405"/>
            </a:avLst>
          </a:prstGeom>
          <a:solidFill>
            <a:srgbClr val="2A26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08576" y="192024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Reach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4626864" y="2377440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the materials get to families and do families notice?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8083296" y="1737360"/>
            <a:ext cx="3520440" cy="1691640"/>
          </a:xfrm>
          <a:prstGeom prst="roundRect">
            <a:avLst>
              <a:gd name="adj" fmla="val 5405"/>
            </a:avLst>
          </a:prstGeom>
          <a:solidFill>
            <a:srgbClr val="2A26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375904" y="192024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Effectiveness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8394192" y="2377440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any of it change how firearms are stored at home?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548640" y="3657600"/>
            <a:ext cx="11155680" cy="2148840"/>
          </a:xfrm>
          <a:prstGeom prst="roundRect">
            <a:avLst>
              <a:gd name="adj" fmla="val 4255"/>
            </a:avLst>
          </a:prstGeom>
          <a:solidFill>
            <a:srgbClr val="2A26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68680" y="3840480"/>
            <a:ext cx="10515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NIJ-funded study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868680" y="4206240"/>
            <a:ext cx="1051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83B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Study of a Statewide Safe Firearms Storage Message Campaign in Texas Schools  ·  Award #15PNIJ-24-GG-02407-STOP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914400" y="470916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 survey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914400" y="5010912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C9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731 respondents · fielded through July 2026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4526280" y="470916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3B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survey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4526280" y="5010912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C9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639 respondents · Ongoing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8138160" y="470916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4B9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Coming next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138160" y="5010912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C9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and student focus groups · Fall 2026</a:t>
            </a:r>
            <a:endParaRPr lang="en-US" sz="12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9F4DCF7-ECD0-B1B0-2A66-3339E66EA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6031" y="347472"/>
            <a:ext cx="2407778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3  ·  ADMINISTRATORS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we heard from</a:t>
            </a:r>
            <a:endParaRPr lang="en-US" sz="24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457200" y="1554480"/>
          <a:ext cx="5029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 3"/>
          <p:cNvSpPr/>
          <p:nvPr/>
        </p:nvSpPr>
        <p:spPr>
          <a:xfrm>
            <a:off x="457200" y="565099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731 administrators named a role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5943600" y="1627632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decision-maker sample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5943600" y="2029968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two-thirds are principals. The rest are district leaders and are the people who set communication policy and decide what goes home to families.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5943600" y="283464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“OTHER DISTRICT &amp; SAFETY LEADERS”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5943600" y="3200400"/>
            <a:ext cx="576072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6172200" y="320040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Police chiefs, safety directors &amp; coordinators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10881360" y="3200400"/>
            <a:ext cx="640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</a:t>
            </a:r>
            <a:endParaRPr lang="en-US" sz="1700" dirty="0"/>
          </a:p>
        </p:txBody>
      </p:sp>
      <p:sp>
        <p:nvSpPr>
          <p:cNvPr id="14" name="Shape 10"/>
          <p:cNvSpPr/>
          <p:nvPr/>
        </p:nvSpPr>
        <p:spPr>
          <a:xfrm>
            <a:off x="5943600" y="3913632"/>
            <a:ext cx="576072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6172200" y="3913632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Superintendents &amp; assistant superintendents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10881360" y="3913632"/>
            <a:ext cx="640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59</a:t>
            </a:r>
            <a:endParaRPr lang="en-US" sz="1700" dirty="0"/>
          </a:p>
        </p:txBody>
      </p:sp>
      <p:sp>
        <p:nvSpPr>
          <p:cNvPr id="17" name="Shape 13"/>
          <p:cNvSpPr/>
          <p:nvPr/>
        </p:nvSpPr>
        <p:spPr>
          <a:xfrm>
            <a:off x="5943600" y="4626864"/>
            <a:ext cx="576072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6172200" y="4626864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Directors of operations &amp; communications</a:t>
            </a:r>
            <a:endParaRPr lang="en-US" sz="1250" dirty="0"/>
          </a:p>
        </p:txBody>
      </p:sp>
      <p:sp>
        <p:nvSpPr>
          <p:cNvPr id="19" name="Text 15"/>
          <p:cNvSpPr/>
          <p:nvPr/>
        </p:nvSpPr>
        <p:spPr>
          <a:xfrm>
            <a:off x="10881360" y="4626864"/>
            <a:ext cx="640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7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36</a:t>
            </a:r>
            <a:endParaRPr lang="en-US" sz="1700" dirty="0"/>
          </a:p>
        </p:txBody>
      </p:sp>
      <p:sp>
        <p:nvSpPr>
          <p:cNvPr id="22" name="Text 18"/>
          <p:cNvSpPr/>
          <p:nvPr/>
        </p:nvSpPr>
        <p:spPr>
          <a:xfrm>
            <a:off x="8686800" y="6455664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 survey, N = 731</a:t>
            </a:r>
            <a:endParaRPr lang="en-US" sz="85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FEC833B-B74D-EAC4-612C-1E1CDB17DB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3  ·  ADMINISTRATORS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mandate is landing for the most part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35204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22960" y="182880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74%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41248" y="2578608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were aware of the Texas law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41248" y="2944368"/>
            <a:ext cx="29352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requiring schools to share safe firearms storage information with families</a:t>
            </a:r>
            <a:endParaRPr lang="en-US" sz="1150" dirty="0"/>
          </a:p>
          <a:p>
            <a:pPr marL="0" indent="0">
              <a:lnSpc>
                <a:spcPct val="110000"/>
              </a:lnSpc>
              <a:buNone/>
            </a:pPr>
            <a:endParaRPr lang="en-US" sz="115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507 of 688 answered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15968" y="1645920"/>
            <a:ext cx="3520440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590288" y="182880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72%</a:t>
            </a:r>
            <a:endParaRPr lang="en-US" sz="4000" dirty="0"/>
          </a:p>
        </p:txBody>
      </p:sp>
      <p:sp>
        <p:nvSpPr>
          <p:cNvPr id="12" name="Text 9"/>
          <p:cNvSpPr/>
          <p:nvPr/>
        </p:nvSpPr>
        <p:spPr>
          <a:xfrm>
            <a:off x="4608576" y="2578608"/>
            <a:ext cx="2935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their school has shared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608576" y="2944368"/>
            <a:ext cx="29352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with parents and guardians about safe storage</a:t>
            </a:r>
            <a:endParaRPr lang="en-US" sz="1150" dirty="0"/>
          </a:p>
          <a:p>
            <a:pPr marL="0" indent="0">
              <a:lnSpc>
                <a:spcPct val="110000"/>
              </a:lnSpc>
              <a:buNone/>
            </a:pPr>
            <a:endParaRPr lang="en-US" sz="115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495 of 686 answered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8083296" y="1645920"/>
            <a:ext cx="3621024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357616" y="1828800"/>
            <a:ext cx="30723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63%</a:t>
            </a:r>
            <a:endParaRPr lang="en-US" sz="4000" dirty="0"/>
          </a:p>
        </p:txBody>
      </p:sp>
      <p:sp>
        <p:nvSpPr>
          <p:cNvPr id="16" name="Text 13"/>
          <p:cNvSpPr/>
          <p:nvPr/>
        </p:nvSpPr>
        <p:spPr>
          <a:xfrm>
            <a:off x="8375904" y="2578608"/>
            <a:ext cx="3035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communicate a few times a year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8375904" y="2944368"/>
            <a:ext cx="30358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another 35% share once a year; monthly or incident-only was rare</a:t>
            </a:r>
            <a:endParaRPr lang="en-US" sz="1150" dirty="0"/>
          </a:p>
          <a:p>
            <a:pPr marL="0" indent="0">
              <a:lnSpc>
                <a:spcPct val="110000"/>
              </a:lnSpc>
              <a:buNone/>
            </a:pPr>
            <a:endParaRPr lang="en-US" sz="115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471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548640" y="4114800"/>
            <a:ext cx="548640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41248" y="429768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are the last to reach districts?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841248" y="4681728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one in four administrators did not know about the law, and one in four say their school has not shared. Worth asking: are these the smallest or least-resourced districts and what would help them start?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6263640" y="4114800"/>
            <a:ext cx="5440680" cy="1737360"/>
          </a:xfrm>
          <a:prstGeom prst="roundRect">
            <a:avLst>
              <a:gd name="adj" fmla="val 5263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537960" y="429768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Cadence is a fillable gap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537960" y="4681728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TxSSC recommends multiple times a year, and 63% meet that. But 35% send once annually and that is out of compliance with current the statute.</a:t>
            </a:r>
            <a:endParaRPr lang="en-US" sz="125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774B9BE-24C2-7C00-7B4F-29B3FC790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3  ·  ADMINISTRATORS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should carry the message?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98448" y="118872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administrators rating each group “Excellent” or “Good” as a messenger to firearm owners</a:t>
            </a:r>
            <a:endParaRPr lang="en-US" sz="12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411480" y="1554480"/>
          <a:ext cx="7863840" cy="4663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Shape 7"/>
          <p:cNvSpPr/>
          <p:nvPr/>
        </p:nvSpPr>
        <p:spPr>
          <a:xfrm>
            <a:off x="8275320" y="2286000"/>
            <a:ext cx="3246120" cy="2286000"/>
          </a:xfrm>
          <a:prstGeom prst="roundRect">
            <a:avLst>
              <a:gd name="adj" fmla="val 4000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8549640" y="24688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 staff: 40%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8549640" y="2834640"/>
            <a:ext cx="2743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Administrators rank their own staff near the bottom for reaching adult firearm owners.</a:t>
            </a:r>
            <a:endParaRPr lang="en-US" sz="1250" dirty="0"/>
          </a:p>
          <a:p>
            <a:pPr marL="0" indent="0">
              <a:lnSpc>
                <a:spcPct val="112000"/>
              </a:lnSpc>
              <a:buNone/>
            </a:pPr>
            <a:endParaRPr lang="en-US" sz="125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this number.</a:t>
            </a:r>
            <a:endParaRPr lang="en-US" sz="125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AC16F39-3D71-39E5-39B5-B00AB62A4B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3  ·  ADMINISTRATORS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schools are reaching families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98448" y="118872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Channels administrators rate most effective (select all that apply)</a:t>
            </a:r>
            <a:endParaRPr lang="en-US" sz="12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411480" y="1600200"/>
          <a:ext cx="7406640" cy="4434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Shape 4"/>
          <p:cNvSpPr/>
          <p:nvPr/>
        </p:nvSpPr>
        <p:spPr>
          <a:xfrm>
            <a:off x="8001000" y="1737360"/>
            <a:ext cx="370332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82753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Digital-first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8275320" y="2286000"/>
            <a:ext cx="3200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Roughly 7 in 10 point to the district website and social media.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8001000" y="3840480"/>
            <a:ext cx="3703320" cy="2194560"/>
          </a:xfrm>
          <a:prstGeom prst="roundRect">
            <a:avLst>
              <a:gd name="adj" fmla="val 4167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8275320" y="40233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Practice matches belief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8275320" y="4389120"/>
            <a:ext cx="3200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schools that have shared, website (60%) and social media (55%) are the channels used and the same two they rate most effective.</a:t>
            </a:r>
            <a:endParaRPr lang="en-US" sz="125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6BFEA9-3F39-B65C-6C4C-D3BFE07A95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3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4B948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83B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3  ·  ADMINISTRATORS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blind spot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98448" y="1225296"/>
            <a:ext cx="10332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9FB1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“To my knowledge, families are changing their storage practices because of what my school shared.”</a:t>
            </a:r>
            <a:endParaRPr lang="en-US" sz="1300" dirty="0"/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2839390733"/>
              </p:ext>
            </p:extLst>
          </p:nvPr>
        </p:nvGraphicFramePr>
        <p:xfrm>
          <a:off x="457199" y="1691640"/>
          <a:ext cx="10241279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7550EA3A-49F5-5B8F-B30F-796295D9A2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6031" y="347472"/>
            <a:ext cx="2407778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3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4B9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4B9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we turn to parents…what do you predict?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822960" y="169164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7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Write down your guesses.</a:t>
            </a:r>
            <a:endParaRPr lang="en-US" sz="2700" dirty="0"/>
          </a:p>
        </p:txBody>
      </p:sp>
      <p:sp>
        <p:nvSpPr>
          <p:cNvPr id="7" name="Shape 4"/>
          <p:cNvSpPr/>
          <p:nvPr/>
        </p:nvSpPr>
        <p:spPr>
          <a:xfrm>
            <a:off x="913411" y="3099816"/>
            <a:ext cx="128016" cy="128016"/>
          </a:xfrm>
          <a:prstGeom prst="ellipse">
            <a:avLst/>
          </a:prstGeom>
          <a:solidFill>
            <a:srgbClr val="83B3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234440" y="2880360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 say 72% have shared. What share of </a:t>
            </a:r>
            <a:r>
              <a:rPr lang="en-US" sz="1600" b="1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</a:t>
            </a:r>
            <a:r>
              <a:rPr lang="en-US" sz="16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will say they received it?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913411" y="3813048"/>
            <a:ext cx="128016" cy="128016"/>
          </a:xfrm>
          <a:prstGeom prst="ellipse">
            <a:avLst/>
          </a:prstGeom>
          <a:solidFill>
            <a:srgbClr val="83B3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1234440" y="3593592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Administrators rated school staff 40% as a messenger. Where will parents put school staff — higher or lower?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913411" y="4522079"/>
            <a:ext cx="128016" cy="128016"/>
          </a:xfrm>
          <a:prstGeom prst="ellipse">
            <a:avLst/>
          </a:prstGeom>
          <a:solidFill>
            <a:srgbClr val="83B3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234440" y="4306824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single channel will parents say they most want?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914646" y="5239512"/>
            <a:ext cx="128016" cy="128016"/>
          </a:xfrm>
          <a:prstGeom prst="ellipse">
            <a:avLst/>
          </a:prstGeom>
          <a:solidFill>
            <a:srgbClr val="83B3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234440" y="5020056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owners who don’t properly store firearms, what is their top reason?</a:t>
            </a:r>
            <a:endParaRPr lang="en-US" sz="16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09A6AE6-4ECC-1A8B-FCCD-6D12F9A4E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6031" y="347472"/>
            <a:ext cx="2407778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3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4B948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83B3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  ·  PARENTS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Schools are sending more than families are receiving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3429000" cy="2743200"/>
          </a:xfrm>
          <a:prstGeom prst="roundRect">
            <a:avLst>
              <a:gd name="adj" fmla="val 3333"/>
            </a:avLst>
          </a:prstGeom>
          <a:solidFill>
            <a:srgbClr val="2A26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82880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72%</a:t>
            </a:r>
            <a:endParaRPr lang="en-US" sz="6000" dirty="0"/>
          </a:p>
        </p:txBody>
      </p:sp>
      <p:sp>
        <p:nvSpPr>
          <p:cNvPr id="8" name="Text 5"/>
          <p:cNvSpPr/>
          <p:nvPr/>
        </p:nvSpPr>
        <p:spPr>
          <a:xfrm>
            <a:off x="868680" y="2926080"/>
            <a:ext cx="2834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 that say they</a:t>
            </a:r>
            <a:endParaRPr lang="en-US" sz="14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shared information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68680" y="38404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FB1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686 administrators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8214362" y="1682496"/>
            <a:ext cx="3429000" cy="2743200"/>
          </a:xfrm>
          <a:prstGeom prst="roundRect">
            <a:avLst>
              <a:gd name="adj" fmla="val 3333"/>
            </a:avLst>
          </a:prstGeom>
          <a:solidFill>
            <a:srgbClr val="2A26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534402" y="1865376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83B3E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56%</a:t>
            </a:r>
            <a:endParaRPr lang="en-US" sz="6000" dirty="0"/>
          </a:p>
        </p:txBody>
      </p:sp>
      <p:sp>
        <p:nvSpPr>
          <p:cNvPr id="12" name="Text 9"/>
          <p:cNvSpPr/>
          <p:nvPr/>
        </p:nvSpPr>
        <p:spPr>
          <a:xfrm>
            <a:off x="8534402" y="2962656"/>
            <a:ext cx="2834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who say they</a:t>
            </a:r>
            <a:endParaRPr lang="en-US" sz="14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received information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8534402" y="3877056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FB1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629 parents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548640" y="4892040"/>
            <a:ext cx="11155680" cy="1371600"/>
          </a:xfrm>
          <a:prstGeom prst="roundRect">
            <a:avLst>
              <a:gd name="adj" fmla="val 6667"/>
            </a:avLst>
          </a:prstGeom>
          <a:solidFill>
            <a:srgbClr val="2A26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68680" y="502920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But the families who did receive it rate the materials higher than schools rate themselves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914400" y="5422392"/>
            <a:ext cx="86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98%</a:t>
            </a:r>
            <a:endParaRPr lang="en-US" sz="2500" dirty="0"/>
          </a:p>
        </p:txBody>
      </p:sp>
      <p:sp>
        <p:nvSpPr>
          <p:cNvPr id="21" name="Text 18"/>
          <p:cNvSpPr/>
          <p:nvPr/>
        </p:nvSpPr>
        <p:spPr>
          <a:xfrm>
            <a:off x="1828800" y="5422392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clearly communicated legal requirements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4480560" y="5422392"/>
            <a:ext cx="86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97%</a:t>
            </a:r>
            <a:endParaRPr lang="en-US" sz="2500" dirty="0"/>
          </a:p>
        </p:txBody>
      </p:sp>
      <p:sp>
        <p:nvSpPr>
          <p:cNvPr id="23" name="Text 20"/>
          <p:cNvSpPr/>
          <p:nvPr/>
        </p:nvSpPr>
        <p:spPr>
          <a:xfrm>
            <a:off x="5394960" y="5422392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clearly communicated risk of injury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046720" y="5422392"/>
            <a:ext cx="86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97%</a:t>
            </a:r>
            <a:endParaRPr lang="en-US" sz="2500" dirty="0"/>
          </a:p>
        </p:txBody>
      </p:sp>
      <p:sp>
        <p:nvSpPr>
          <p:cNvPr id="25" name="Text 22"/>
          <p:cNvSpPr/>
          <p:nvPr/>
        </p:nvSpPr>
        <p:spPr>
          <a:xfrm>
            <a:off x="8961120" y="5422392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clearly communicated steps to store safely</a:t>
            </a:r>
            <a:endParaRPr lang="en-US" sz="115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38D1380-7F5E-9855-93FB-3F3E317B8B1B}"/>
              </a:ext>
            </a:extLst>
          </p:cNvPr>
          <p:cNvCxnSpPr/>
          <p:nvPr/>
        </p:nvCxnSpPr>
        <p:spPr>
          <a:xfrm>
            <a:off x="4164227" y="2962656"/>
            <a:ext cx="3791053" cy="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339064F-0C75-B477-3BF1-5FB348848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6031" y="347472"/>
            <a:ext cx="2407778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we’ll cover in the next hour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694944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77240" y="1773936"/>
            <a:ext cx="411480" cy="411480"/>
          </a:xfrm>
          <a:prstGeom prst="ellipse">
            <a:avLst/>
          </a:prstGeom>
          <a:solidFill>
            <a:srgbClr val="5C50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77240" y="177393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353312" y="169164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matters in Montana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353312" y="2002536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Youth suicide, household storage, and the role schools can play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48640" y="2478024"/>
            <a:ext cx="694944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777240" y="2651760"/>
            <a:ext cx="411480" cy="411480"/>
          </a:xfrm>
          <a:prstGeom prst="ellipse">
            <a:avLst/>
          </a:prstGeom>
          <a:solidFill>
            <a:srgbClr val="5C50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77240" y="26517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353312" y="2569464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Texas did and why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353312" y="2880360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mandate, the campaign, and what Montana does not have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48640" y="3355848"/>
            <a:ext cx="694944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777240" y="3529584"/>
            <a:ext cx="411480" cy="411480"/>
          </a:xfrm>
          <a:prstGeom prst="ellipse">
            <a:avLst/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777240" y="352958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353312" y="3447288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administrators told us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1353312" y="3758184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Awareness, action, messengers, channels, and the blind spot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548640" y="4233672"/>
            <a:ext cx="694944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777240" y="4407408"/>
            <a:ext cx="411480" cy="411480"/>
          </a:xfrm>
          <a:prstGeom prst="ellipse">
            <a:avLst/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777240" y="440740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353312" y="4325112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parents told us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1353312" y="4636008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delivery gap, the trust surprise, and why owners don’t lock up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548640" y="5111496"/>
            <a:ext cx="694944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777240" y="5285232"/>
            <a:ext cx="411480" cy="411480"/>
          </a:xfrm>
          <a:prstGeom prst="ellipse">
            <a:avLst/>
          </a:prstGeom>
          <a:solidFill>
            <a:srgbClr val="54B9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777240" y="52852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1353312" y="5202936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steps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1353312" y="5513832"/>
            <a:ext cx="5943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cs typeface="Calibri" pitchFamily="34" charset="-120"/>
              </a:rPr>
              <a:t>Potential shift for Montana schools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7772400" y="1600200"/>
            <a:ext cx="3931920" cy="3977640"/>
          </a:xfrm>
          <a:prstGeom prst="roundRect">
            <a:avLst>
              <a:gd name="adj" fmla="val 2326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8046720" y="1810512"/>
            <a:ext cx="3429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objectives</a:t>
            </a:r>
            <a:endParaRPr lang="en-US" sz="1700" dirty="0"/>
          </a:p>
        </p:txBody>
      </p:sp>
      <p:sp>
        <p:nvSpPr>
          <p:cNvPr id="33" name="Text 30"/>
          <p:cNvSpPr/>
          <p:nvPr/>
        </p:nvSpPr>
        <p:spPr>
          <a:xfrm>
            <a:off x="8046720" y="2286000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3B3E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34" name="Text 31"/>
          <p:cNvSpPr/>
          <p:nvPr/>
        </p:nvSpPr>
        <p:spPr>
          <a:xfrm>
            <a:off x="8046720" y="2743200"/>
            <a:ext cx="3429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knowledge on the current state of practice for a statewide firearms storage communication campaign.</a:t>
            </a:r>
            <a:endParaRPr lang="en-US" sz="1300" dirty="0"/>
          </a:p>
        </p:txBody>
      </p:sp>
      <p:sp>
        <p:nvSpPr>
          <p:cNvPr id="35" name="Text 32"/>
          <p:cNvSpPr/>
          <p:nvPr/>
        </p:nvSpPr>
        <p:spPr>
          <a:xfrm>
            <a:off x="8046720" y="3858768"/>
            <a:ext cx="640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3B3E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36" name="Text 33"/>
          <p:cNvSpPr/>
          <p:nvPr/>
        </p:nvSpPr>
        <p:spPr>
          <a:xfrm>
            <a:off x="8046720" y="4315968"/>
            <a:ext cx="3429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practical guidance and recommendations for implementing effective school-based firearms safety communication.</a:t>
            </a:r>
            <a:endParaRPr lang="en-US" sz="13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0578E1C-797A-C18D-A1CA-3B4AD5197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00467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  ·  PARENTS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school community is more than administrators think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98448" y="118872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rating each group “Excellent” or “Good” as a messenger to firearm owners</a:t>
            </a:r>
            <a:endParaRPr lang="en-US" sz="1150" dirty="0"/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2809951821"/>
              </p:ext>
            </p:extLst>
          </p:nvPr>
        </p:nvGraphicFramePr>
        <p:xfrm>
          <a:off x="411480" y="1536192"/>
          <a:ext cx="8092440" cy="4963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Shape 4"/>
          <p:cNvSpPr/>
          <p:nvPr/>
        </p:nvSpPr>
        <p:spPr>
          <a:xfrm>
            <a:off x="8686800" y="1600200"/>
            <a:ext cx="3017520" cy="2240280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8915400" y="1783080"/>
            <a:ext cx="1097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+27</a:t>
            </a:r>
            <a:endParaRPr lang="en-US" sz="4200" dirty="0"/>
          </a:p>
        </p:txBody>
      </p:sp>
      <p:sp>
        <p:nvSpPr>
          <p:cNvPr id="10" name="Text 6"/>
          <p:cNvSpPr/>
          <p:nvPr/>
        </p:nvSpPr>
        <p:spPr>
          <a:xfrm>
            <a:off x="10012680" y="21031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915400" y="2487168"/>
            <a:ext cx="2560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“People I know”</a:t>
            </a: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the widest gap in the study. Parents trust friends and family far more than schools assume.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8686800" y="3977640"/>
            <a:ext cx="3017520" cy="2240280"/>
          </a:xfrm>
          <a:prstGeom prst="roundRect">
            <a:avLst>
              <a:gd name="adj" fmla="val 4082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8915400" y="4160520"/>
            <a:ext cx="2606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 staff</a:t>
            </a:r>
            <a:endParaRPr lang="en-US" sz="17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40% → 50%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8915400" y="4864608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rate school staff ~10 points higher than administrators rate themselves. The credibility gap is self-doubt, not standing.</a:t>
            </a:r>
            <a:endParaRPr lang="en-US" sz="1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CD50F8A-C172-1533-FD05-6A233CEBB3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00467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  ·  PARENTS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Schools prefer to post and parents want it sent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98448" y="118872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Administrators: channels rated most effective  ·  Parents: channels they would prefer to receive</a:t>
            </a:r>
            <a:endParaRPr lang="en-US" sz="11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411480" y="1554480"/>
          <a:ext cx="7589520" cy="4617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Shape 4"/>
          <p:cNvSpPr/>
          <p:nvPr/>
        </p:nvSpPr>
        <p:spPr>
          <a:xfrm>
            <a:off x="8183880" y="1691640"/>
            <a:ext cx="3520440" cy="1353312"/>
          </a:xfrm>
          <a:prstGeom prst="roundRect">
            <a:avLst>
              <a:gd name="adj" fmla="val 6081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8412480" y="182880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 wins with parents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8412480" y="2148840"/>
            <a:ext cx="31089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54% of parents want email from an administrator, which 13 points above where schools rank it.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8183880" y="3200400"/>
            <a:ext cx="3520440" cy="1353312"/>
          </a:xfrm>
          <a:prstGeom prst="roundRect">
            <a:avLst>
              <a:gd name="adj" fmla="val 6081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8412480" y="3337560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media is problematic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8412480" y="3657600"/>
            <a:ext cx="31089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 of administrators call social media most effective; only 37% of parents prefer it. The widest mismatch here.</a:t>
            </a:r>
            <a:endParaRPr lang="en-US" sz="115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8F427AB-0943-0728-2DC4-5C1899649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00467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  ·  PARENTS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blind spot, filled in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98448" y="1188720"/>
            <a:ext cx="10332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Administrators could not tell whether families were changing. 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1645920"/>
            <a:ext cx="749808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22960" y="187452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Families changing</a:t>
            </a:r>
            <a:endParaRPr lang="en-US" sz="13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practices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22960" y="2724912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i="1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item asked only of firearm owners who received information (n = 228)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429000" y="1819656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Administrators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429000" y="2093976"/>
            <a:ext cx="3840480" cy="274320"/>
          </a:xfrm>
          <a:prstGeom prst="roundRect">
            <a:avLst>
              <a:gd name="adj" fmla="val 16667"/>
            </a:avLst>
          </a:prstGeom>
          <a:solidFill>
            <a:srgbClr val="E2E6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3429000" y="2093976"/>
            <a:ext cx="844906" cy="274320"/>
          </a:xfrm>
          <a:prstGeom prst="roundRect">
            <a:avLst>
              <a:gd name="adj" fmla="val 16667"/>
            </a:avLst>
          </a:prstGeom>
          <a:solidFill>
            <a:srgbClr val="5C50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379208" y="2039112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11.0%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3429000" y="2478024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3429000" y="2752344"/>
            <a:ext cx="3840480" cy="274320"/>
          </a:xfrm>
          <a:prstGeom prst="roundRect">
            <a:avLst>
              <a:gd name="adj" fmla="val 16667"/>
            </a:avLst>
          </a:prstGeom>
          <a:solidFill>
            <a:srgbClr val="E2E6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3429000" y="2752344"/>
            <a:ext cx="2427183" cy="274320"/>
          </a:xfrm>
          <a:prstGeom prst="roundRect">
            <a:avLst>
              <a:gd name="adj" fmla="val 16667"/>
            </a:avLst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379208" y="269748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31.6%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548640" y="3584448"/>
            <a:ext cx="7498080" cy="1783080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22960" y="3813048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Families changing how</a:t>
            </a:r>
            <a:endParaRPr lang="en-US" sz="13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talk about storage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3429000" y="3758184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Administrators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429000" y="4032504"/>
            <a:ext cx="3840480" cy="274320"/>
          </a:xfrm>
          <a:prstGeom prst="roundRect">
            <a:avLst>
              <a:gd name="adj" fmla="val 16667"/>
            </a:avLst>
          </a:prstGeom>
          <a:solidFill>
            <a:srgbClr val="E2E6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3429000" y="4032504"/>
            <a:ext cx="1344168" cy="274320"/>
          </a:xfrm>
          <a:prstGeom prst="roundRect">
            <a:avLst>
              <a:gd name="adj" fmla="val 16667"/>
            </a:avLst>
          </a:prstGeom>
          <a:solidFill>
            <a:srgbClr val="5C50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7379208" y="39776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17.5%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3429000" y="441655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3429000" y="4690872"/>
            <a:ext cx="3840480" cy="274320"/>
          </a:xfrm>
          <a:prstGeom prst="roundRect">
            <a:avLst>
              <a:gd name="adj" fmla="val 16667"/>
            </a:avLst>
          </a:prstGeom>
          <a:solidFill>
            <a:srgbClr val="E2E6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3429000" y="4690872"/>
            <a:ext cx="3141513" cy="274320"/>
          </a:xfrm>
          <a:prstGeom prst="roundRect">
            <a:avLst>
              <a:gd name="adj" fmla="val 16667"/>
            </a:avLst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7379208" y="4636008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40.9%</a:t>
            </a:r>
            <a:endParaRPr lang="en-US" sz="1500" dirty="0"/>
          </a:p>
        </p:txBody>
      </p:sp>
      <p:sp>
        <p:nvSpPr>
          <p:cNvPr id="29" name="Shape 26"/>
          <p:cNvSpPr/>
          <p:nvPr/>
        </p:nvSpPr>
        <p:spPr>
          <a:xfrm>
            <a:off x="8229600" y="1645920"/>
            <a:ext cx="347472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8458200" y="181051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50%</a:t>
            </a:r>
            <a:endParaRPr lang="en-US" sz="4000" dirty="0"/>
          </a:p>
        </p:txBody>
      </p:sp>
      <p:sp>
        <p:nvSpPr>
          <p:cNvPr id="31" name="Text 28"/>
          <p:cNvSpPr/>
          <p:nvPr/>
        </p:nvSpPr>
        <p:spPr>
          <a:xfrm>
            <a:off x="8458200" y="246888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parents who received information say they feel more knowledgeable about safe storage.</a:t>
            </a:r>
            <a:endParaRPr lang="en-US" sz="1250" dirty="0"/>
          </a:p>
        </p:txBody>
      </p:sp>
      <p:sp>
        <p:nvSpPr>
          <p:cNvPr id="32" name="Shape 29"/>
          <p:cNvSpPr/>
          <p:nvPr/>
        </p:nvSpPr>
        <p:spPr>
          <a:xfrm>
            <a:off x="8229600" y="3657600"/>
            <a:ext cx="3474720" cy="1874520"/>
          </a:xfrm>
          <a:prstGeom prst="roundRect">
            <a:avLst>
              <a:gd name="adj" fmla="val 4878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8458200" y="3822192"/>
            <a:ext cx="3017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Disclaimer!</a:t>
            </a:r>
            <a:endParaRPr lang="en-US" sz="1450" dirty="0"/>
          </a:p>
        </p:txBody>
      </p:sp>
      <p:sp>
        <p:nvSpPr>
          <p:cNvPr id="34" name="Text 31"/>
          <p:cNvSpPr/>
          <p:nvPr/>
        </p:nvSpPr>
        <p:spPr>
          <a:xfrm>
            <a:off x="8458200" y="4151376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questions: administrators guessed about all families; parents reported on themselves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100" dirty="0">
              <a:solidFill>
                <a:srgbClr val="E4E8F2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E4E8F2"/>
                </a:solidFill>
                <a:latin typeface="Calibri" pitchFamily="34" charset="0"/>
                <a:cs typeface="Calibri" pitchFamily="34" charset="-120"/>
              </a:rPr>
              <a:t>This does not suggest that the schools caused these changes.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548640" y="562356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i="1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agree (“agree” + “strongly agree”).</a:t>
            </a:r>
            <a:endParaRPr lang="en-US" sz="100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38642DE-225F-6795-FE27-5528AE744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00467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  ·  PARENTS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owners don’t store the recommended way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98448" y="118872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firearm-owning parents who do not follow the DPS recommendation (unloaded, separate from ammunition, locked)</a:t>
            </a:r>
            <a:endParaRPr lang="en-US" sz="1150" dirty="0"/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1988728902"/>
              </p:ext>
            </p:extLst>
          </p:nvPr>
        </p:nvGraphicFramePr>
        <p:xfrm>
          <a:off x="411479" y="1572768"/>
          <a:ext cx="10241279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 10"/>
          <p:cNvSpPr/>
          <p:nvPr/>
        </p:nvSpPr>
        <p:spPr>
          <a:xfrm>
            <a:off x="548640" y="58064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 of owning parents already store per the recommendation and are excluded here. N = 254 owners citing at least one reason.</a:t>
            </a:r>
            <a:endParaRPr lang="en-US" sz="1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6B5D3AE-2798-8325-A654-88286D691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00467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  ·  PARENTS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conversation that isn’t happening</a:t>
            </a:r>
            <a:endParaRPr lang="en-US" sz="24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411480" y="1572768"/>
          <a:ext cx="7223760" cy="4434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 3"/>
          <p:cNvSpPr/>
          <p:nvPr/>
        </p:nvSpPr>
        <p:spPr>
          <a:xfrm>
            <a:off x="411480" y="5989320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“Who do you talk to about safe firearms storage practices?”  n = 633 parents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7818120" y="2082114"/>
            <a:ext cx="3886200" cy="1346886"/>
          </a:xfrm>
          <a:prstGeom prst="roundRect">
            <a:avLst>
              <a:gd name="adj" fmla="val 4348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8069580" y="2082112"/>
            <a:ext cx="3383280" cy="13468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3 in 10 parents talk to the adults in homes their children visit. 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7818120" y="3593592"/>
            <a:ext cx="38862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8092440" y="3593592"/>
            <a:ext cx="3383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13% talk to nobody at all. </a:t>
            </a:r>
            <a:r>
              <a:rPr lang="en-US" sz="16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Norms and taboos were cited by 14% as a reason not to.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7818120" y="4782312"/>
            <a:ext cx="3886200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8092440" y="4782312"/>
            <a:ext cx="3383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they do talk: </a:t>
            </a:r>
            <a:r>
              <a:rPr lang="en-US" sz="160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 for my child’s safety (70%) and trust in the other person (44%). </a:t>
            </a:r>
            <a:endParaRPr lang="en-US" sz="16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66F5674-EA61-4659-1085-D488743840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4B948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  ·  NEXT STEPS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considerations for Montana schools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572768"/>
            <a:ext cx="11155680" cy="859536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77240" y="1755648"/>
            <a:ext cx="6583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508760" y="1673352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can be the credible messenger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508760" y="1984248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rate school staff higher than schools rate themselves. 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9144000" y="1773936"/>
            <a:ext cx="2331720" cy="457200"/>
          </a:xfrm>
          <a:prstGeom prst="roundRect">
            <a:avLst>
              <a:gd name="adj" fmla="val 20000"/>
            </a:avLst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144000" y="1773936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staff 40% → 50%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8640" y="2514600"/>
            <a:ext cx="11155680" cy="859536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77240" y="2697480"/>
            <a:ext cx="6583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508760" y="2615184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 reach before content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1508760" y="2926080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97–98% of parents who got the materials found them clear. Don’t redesign the flyer. Ensure consistent delivery.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9144000" y="2715768"/>
            <a:ext cx="2331720" cy="457200"/>
          </a:xfrm>
          <a:prstGeom prst="roundRect">
            <a:avLst>
              <a:gd name="adj" fmla="val 20000"/>
            </a:avLst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9144000" y="2715768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72% sent · 56% received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548640" y="3456432"/>
            <a:ext cx="11155680" cy="859536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777240" y="3639312"/>
            <a:ext cx="6583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1508760" y="3557016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Pick the channel families check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1508760" y="3867912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Texas parents wanted email. In a rural district that may be the activity newsletter, the sports text chain, or the front office. Ask before you assume.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9144000" y="3657600"/>
            <a:ext cx="2331720" cy="457200"/>
          </a:xfrm>
          <a:prstGeom prst="roundRect">
            <a:avLst>
              <a:gd name="adj" fmla="val 20000"/>
            </a:avLst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9144000" y="365760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4B9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54% vs social 37%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548640" y="4398264"/>
            <a:ext cx="11155680" cy="859536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777240" y="4581144"/>
            <a:ext cx="6583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26" name="Text 23"/>
          <p:cNvSpPr/>
          <p:nvPr/>
        </p:nvSpPr>
        <p:spPr>
          <a:xfrm>
            <a:off x="1508760" y="4498848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Answer the real objection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1508760" y="4809744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concerns of quick access and “my kids know better”.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9144000" y="4599432"/>
            <a:ext cx="2331720" cy="457200"/>
          </a:xfrm>
          <a:prstGeom prst="roundRect">
            <a:avLst>
              <a:gd name="adj" fmla="val 20000"/>
            </a:avLst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9144000" y="4599432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61% cite quick access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548640" y="5340096"/>
            <a:ext cx="11155680" cy="859536"/>
          </a:xfrm>
          <a:prstGeom prst="roundRect">
            <a:avLst>
              <a:gd name="adj" fmla="val 8511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777240" y="5522976"/>
            <a:ext cx="6583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400" dirty="0"/>
          </a:p>
        </p:txBody>
      </p:sp>
      <p:sp>
        <p:nvSpPr>
          <p:cNvPr id="32" name="Text 29"/>
          <p:cNvSpPr/>
          <p:nvPr/>
        </p:nvSpPr>
        <p:spPr>
          <a:xfrm>
            <a:off x="1508760" y="5440680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Make it forwardable</a:t>
            </a:r>
            <a:endParaRPr lang="en-US" sz="1450" dirty="0"/>
          </a:p>
        </p:txBody>
      </p:sp>
      <p:sp>
        <p:nvSpPr>
          <p:cNvPr id="33" name="Text 30"/>
          <p:cNvSpPr/>
          <p:nvPr/>
        </p:nvSpPr>
        <p:spPr>
          <a:xfrm>
            <a:off x="1508760" y="5751576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of mouth showed the widest trust gap in the study. Give parents a script for asking another parent whether firearms are secured.</a:t>
            </a:r>
            <a:endParaRPr lang="en-US" sz="1100" dirty="0"/>
          </a:p>
        </p:txBody>
      </p:sp>
      <p:sp>
        <p:nvSpPr>
          <p:cNvPr id="34" name="Shape 31"/>
          <p:cNvSpPr/>
          <p:nvPr/>
        </p:nvSpPr>
        <p:spPr>
          <a:xfrm>
            <a:off x="9144000" y="5541264"/>
            <a:ext cx="2331720" cy="457200"/>
          </a:xfrm>
          <a:prstGeom prst="roundRect">
            <a:avLst>
              <a:gd name="adj" fmla="val 20000"/>
            </a:avLst>
          </a:prstGeom>
          <a:solidFill>
            <a:srgbClr val="F6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9144000" y="5541264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“People I know” +27 points</a:t>
            </a:r>
            <a:endParaRPr lang="en-US" sz="110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87513CE-7F9C-503E-A8C1-B4EDDAB31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4B948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  ·  NEXT STEPS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potential one-year plan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98448" y="118872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potential no cost and light touch target dates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2606040" cy="288036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548640" y="1600200"/>
            <a:ext cx="2606040" cy="502920"/>
          </a:xfrm>
          <a:prstGeom prst="roundRect">
            <a:avLst>
              <a:gd name="adj" fmla="val 18182"/>
            </a:avLst>
          </a:prstGeom>
          <a:solidFill>
            <a:srgbClr val="5C50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48640" y="160020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August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77240" y="224028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Enrollment &amp; back-to-school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777240" y="2743200"/>
            <a:ext cx="2148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Highest-reach moment of the year. Include it in the packet every family already has to complete.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383280" y="1600200"/>
            <a:ext cx="2606040" cy="288036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3383280" y="1600200"/>
            <a:ext cx="2606040" cy="502920"/>
          </a:xfrm>
          <a:prstGeom prst="roundRect">
            <a:avLst>
              <a:gd name="adj" fmla="val 18182"/>
            </a:avLst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383280" y="160020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September/October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3611880" y="224028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hunting season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3611880" y="2743200"/>
            <a:ext cx="2148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Co-sign with local sportsmen’s group. Acknowledging seasons vary by game!!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6217920" y="1600200"/>
            <a:ext cx="2606040" cy="288036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6217920" y="1600200"/>
            <a:ext cx="2606040" cy="502920"/>
          </a:xfrm>
          <a:prstGeom prst="roundRect">
            <a:avLst>
              <a:gd name="adj" fmla="val 18182"/>
            </a:avLst>
          </a:prstGeom>
          <a:solidFill>
            <a:srgbClr val="54B9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217920" y="160020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December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446520" y="224028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Holidays &amp; gifting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6446520" y="2743200"/>
            <a:ext cx="2148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Firearms change hands as gifts; homes fill with visiting kids. Pair with quick-access storage options.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9052560" y="1600200"/>
            <a:ext cx="2606040" cy="288036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9052560" y="1600200"/>
            <a:ext cx="2606040" cy="502920"/>
          </a:xfrm>
          <a:prstGeom prst="roundRect">
            <a:avLst>
              <a:gd name="adj" fmla="val 18182"/>
            </a:avLst>
          </a:prstGeom>
          <a:solidFill>
            <a:srgbClr val="5C50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9052560" y="160020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April–May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9281160" y="224028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summer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9281160" y="2743200"/>
            <a:ext cx="2148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Unstructured time at home. Include the script for asking another parent.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548640" y="4663440"/>
            <a:ext cx="11155680" cy="1234440"/>
          </a:xfrm>
          <a:prstGeom prst="roundRect">
            <a:avLst>
              <a:gd name="adj" fmla="val 7407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868680" y="4791456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 add one measurement question anywhere along the way…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868680" y="5157216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“Did you receive information from your school about safe firearms storage this year?”  Add it to an existing parent survey, a conference sign-in, or a registration form. </a:t>
            </a:r>
            <a:endParaRPr lang="en-US" sz="13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7B861E4-3FA2-5450-6F61-571B202C59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B6B024-AF37-75AC-9627-A246A390C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2776" y="2104939"/>
            <a:ext cx="6225752" cy="2648122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Thank you.</a:t>
            </a:r>
            <a:br>
              <a:rPr lang="en-US" sz="4800" dirty="0">
                <a:solidFill>
                  <a:schemeClr val="accent1"/>
                </a:solidFill>
              </a:rPr>
            </a:br>
            <a:br>
              <a:rPr lang="en-US" sz="4800" dirty="0">
                <a:solidFill>
                  <a:schemeClr val="accent1"/>
                </a:solidFill>
              </a:rPr>
            </a:br>
            <a:endParaRPr lang="en-US" sz="4800" dirty="0">
              <a:solidFill>
                <a:schemeClr val="accent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F3FFD4-F936-AFD5-2A75-C54344A865C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043472" y="3763718"/>
            <a:ext cx="2093228" cy="20932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28DCBF-E14B-62B0-E4F1-0927AA5F52D9}"/>
              </a:ext>
            </a:extLst>
          </p:cNvPr>
          <p:cNvSpPr txBox="1"/>
          <p:nvPr/>
        </p:nvSpPr>
        <p:spPr>
          <a:xfrm>
            <a:off x="837020" y="6031596"/>
            <a:ext cx="250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Connect with me by email.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tfroniu@wested.org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03F2CA-5A86-35F1-7E18-E402C6049C7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/>
        </p:blipFill>
        <p:spPr>
          <a:xfrm>
            <a:off x="894794" y="852376"/>
            <a:ext cx="2241906" cy="224190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8E38D0-4140-9388-13F2-0F27E0B6FF93}"/>
              </a:ext>
            </a:extLst>
          </p:cNvPr>
          <p:cNvSpPr txBox="1"/>
          <p:nvPr/>
        </p:nvSpPr>
        <p:spPr>
          <a:xfrm>
            <a:off x="705469" y="3268932"/>
            <a:ext cx="2620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Connect with me on LinkedIn.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BAF3F9-3DBE-3466-D1DF-6A3CD0ED7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7977" y="3246723"/>
            <a:ext cx="2978107" cy="29781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039099-852A-2B0D-55EA-90A8E35F65A1}"/>
              </a:ext>
            </a:extLst>
          </p:cNvPr>
          <p:cNvSpPr txBox="1"/>
          <p:nvPr/>
        </p:nvSpPr>
        <p:spPr>
          <a:xfrm>
            <a:off x="7161053" y="618548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Session survey</a:t>
            </a:r>
          </a:p>
        </p:txBody>
      </p:sp>
    </p:spTree>
    <p:extLst>
      <p:ext uri="{BB962C8B-B14F-4D97-AF65-F5344CB8AC3E}">
        <p14:creationId xmlns:p14="http://schemas.microsoft.com/office/powerpoint/2010/main" val="321142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05"/>
    </mc:Choice>
    <mc:Fallback xmlns="">
      <p:transition spd="slow" advTm="1700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3B36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4B9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4B9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is your school/district today?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822960" y="169164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7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 to your neighbor</a:t>
            </a:r>
            <a:endParaRPr lang="en-US" sz="2700" dirty="0"/>
          </a:p>
        </p:txBody>
      </p:sp>
      <p:sp>
        <p:nvSpPr>
          <p:cNvPr id="16" name="Text 5">
            <a:extLst>
              <a:ext uri="{FF2B5EF4-FFF2-40B4-BE49-F238E27FC236}">
                <a16:creationId xmlns:a16="http://schemas.microsoft.com/office/drawing/2014/main" id="{937A9922-4D30-3394-CCA3-D8B9523F81E1}"/>
              </a:ext>
            </a:extLst>
          </p:cNvPr>
          <p:cNvSpPr/>
          <p:nvPr/>
        </p:nvSpPr>
        <p:spPr>
          <a:xfrm>
            <a:off x="822960" y="2880360"/>
            <a:ext cx="99669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your district send families anything about safe firearms storage? If so, how often?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not, what do think has stopped it (e.g., time, materials, politics, or it simply never came up)?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yes, do you have any way of knowing whether families received it?</a:t>
            </a:r>
            <a:endParaRPr lang="en-US" dirty="0"/>
          </a:p>
          <a:p>
            <a:pPr>
              <a:lnSpc>
                <a:spcPct val="105000"/>
              </a:lnSpc>
            </a:pPr>
            <a:endParaRPr lang="en-US" dirty="0"/>
          </a:p>
          <a:p>
            <a:pPr marL="0" indent="0">
              <a:lnSpc>
                <a:spcPct val="105000"/>
              </a:lnSpc>
              <a:buNone/>
            </a:pP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A0BCCE-B1EF-AFB8-337A-9E2297F2E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6031" y="347472"/>
            <a:ext cx="2407778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97302" y="498348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 IN MONTANA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41248" y="1847088"/>
            <a:ext cx="29260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60%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859536" y="265176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youth suicides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59536" y="3017520"/>
            <a:ext cx="2926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Montana were firearm-related among ages 10–17, 2019–2023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315968" y="16459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08576" y="1847088"/>
            <a:ext cx="29260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2×</a:t>
            </a:r>
            <a:endParaRPr lang="en-US" sz="4000" dirty="0"/>
          </a:p>
        </p:txBody>
      </p:sp>
      <p:sp>
        <p:nvSpPr>
          <p:cNvPr id="12" name="Text 9"/>
          <p:cNvSpPr/>
          <p:nvPr/>
        </p:nvSpPr>
        <p:spPr>
          <a:xfrm>
            <a:off x="4626864" y="265176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national rate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626864" y="3017520"/>
            <a:ext cx="2926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Montana’s youth suicide rate has been consistently more than double the U.S. rate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8083296" y="16459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375904" y="1847088"/>
            <a:ext cx="29260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#2</a:t>
            </a:r>
            <a:endParaRPr lang="en-US" sz="4000" dirty="0"/>
          </a:p>
        </p:txBody>
      </p:sp>
      <p:sp>
        <p:nvSpPr>
          <p:cNvPr id="16" name="Text 13"/>
          <p:cNvSpPr/>
          <p:nvPr/>
        </p:nvSpPr>
        <p:spPr>
          <a:xfrm>
            <a:off x="8394192" y="265176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54B9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nation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8394192" y="3017520"/>
            <a:ext cx="2926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Montana had the second-highest gun suicide rate in the country in 2023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48640" y="4553712"/>
            <a:ext cx="11155680" cy="1371600"/>
          </a:xfrm>
          <a:prstGeom prst="roundRect">
            <a:avLst>
              <a:gd name="adj" fmla="val 6667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68680" y="4690872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of these deaths were not visible coming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868680" y="5056632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Montana’s violent death review found 77% of youth who died by suicide were in a “hidden risk” group — minimal contact with mental health or legal systems, few documented problems — and that group was more likely to use a firearm. Storage is a protection that works without anyone identifying the child in advance.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8686800" y="6455664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MT-VDRS 2019–2023 · CDC WISQARS · CDC WONDER · MT DPHHS</a:t>
            </a:r>
            <a:endParaRPr lang="en-US" sz="85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C4355CB-52AA-DDB9-54C6-DEA1EA645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  ·  WHY THIS MATTERS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gun comes from home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98448" y="1170432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Suicide is the dominant risk in Montana. But the same unsecured firearm sits behind the school-violence pathway too — and that pathway runs through the home.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5486400" cy="2880360"/>
          </a:xfrm>
          <a:prstGeom prst="roundRect">
            <a:avLst>
              <a:gd name="adj" fmla="val 3175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1920240"/>
            <a:ext cx="48463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76%</a:t>
            </a:r>
            <a:endParaRPr lang="en-US" sz="6200" dirty="0"/>
          </a:p>
        </p:txBody>
      </p:sp>
      <p:sp>
        <p:nvSpPr>
          <p:cNvPr id="9" name="Text 6"/>
          <p:cNvSpPr/>
          <p:nvPr/>
        </p:nvSpPr>
        <p:spPr>
          <a:xfrm>
            <a:off x="886968" y="2944368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school attackers who used a firearm acquired it from the home of a parent or other relative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86968" y="384048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050" i="1" dirty="0">
                <a:solidFill>
                  <a:srgbClr val="9FB1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Secret Service NTAC, Protecting America’s Schools (2019) — 41 targeted school attacks, 2008–2017. 61% of attackers used a firearm.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263640" y="1691640"/>
            <a:ext cx="5440680" cy="1344168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537960" y="1801368"/>
            <a:ext cx="1463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6.7M</a:t>
            </a: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8046720" y="1801368"/>
            <a:ext cx="352044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lived in a household reporting a firearm stored loaded and unlocked — of roughly 32 million living in homes with firearms (Miller et al., 2026).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263640" y="3200400"/>
            <a:ext cx="5440680" cy="1344168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537960" y="3310128"/>
            <a:ext cx="1463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Leading</a:t>
            </a:r>
            <a:endParaRPr lang="en-US" sz="2500" dirty="0"/>
          </a:p>
        </p:txBody>
      </p:sp>
      <p:sp>
        <p:nvSpPr>
          <p:cNvPr id="16" name="Text 13"/>
          <p:cNvSpPr/>
          <p:nvPr/>
        </p:nvSpPr>
        <p:spPr>
          <a:xfrm>
            <a:off x="8046720" y="3310128"/>
            <a:ext cx="352044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 of death nationally among young people ages 1–17 in recent years is firearms, ahead of car crashes. In Montana it ranks second.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48640" y="4754880"/>
            <a:ext cx="11155680" cy="1143000"/>
          </a:xfrm>
          <a:prstGeom prst="roundRect">
            <a:avLst>
              <a:gd name="adj" fmla="val 8000"/>
            </a:avLst>
          </a:prstGeom>
          <a:solidFill>
            <a:srgbClr val="2A2660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868680" y="4754880"/>
            <a:ext cx="10515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 – Securing a firearm at home reduces the risk of a suicide nobody saw coming and closes the most common route a student takes to bringing a gun to school.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8686800" y="6455664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U.S. Secret Service NTAC (2019) · CDC MMWR (2023) · CDC WONDER</a:t>
            </a:r>
            <a:endParaRPr lang="en-US" sz="8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2B928CE-ECB8-D219-7018-CE12BB430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  ·  WHY THIS MATTERS IN MONTANA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storage picture in Montana homes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5486400" cy="2788920"/>
          </a:xfrm>
          <a:prstGeom prst="roundRect">
            <a:avLst>
              <a:gd name="adj" fmla="val 3279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87452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30%</a:t>
            </a:r>
            <a:endParaRPr lang="en-US" sz="6600" dirty="0"/>
          </a:p>
        </p:txBody>
      </p:sp>
      <p:sp>
        <p:nvSpPr>
          <p:cNvPr id="8" name="Text 5"/>
          <p:cNvSpPr/>
          <p:nvPr/>
        </p:nvSpPr>
        <p:spPr>
          <a:xfrm>
            <a:off x="886968" y="29260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Montana adult firearm owners living with someone under 18 had an unlocked firearm in the home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263640" y="1645920"/>
            <a:ext cx="5440680" cy="1298448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37960" y="1755648"/>
            <a:ext cx="1600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Highest</a:t>
            </a:r>
            <a:endParaRPr lang="en-US" sz="2500" dirty="0"/>
          </a:p>
        </p:txBody>
      </p:sp>
      <p:sp>
        <p:nvSpPr>
          <p:cNvPr id="12" name="Text 9"/>
          <p:cNvSpPr/>
          <p:nvPr/>
        </p:nvSpPr>
        <p:spPr>
          <a:xfrm>
            <a:off x="8183880" y="1755648"/>
            <a:ext cx="33832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Montana consistently ranks first in the nation in household firearm ownership — modeled estimates put it near 6 in 10 households. 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263640" y="3108960"/>
            <a:ext cx="5440680" cy="1298448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537960" y="3218688"/>
            <a:ext cx="1600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in 4</a:t>
            </a:r>
            <a:endParaRPr lang="en-US" sz="2500" dirty="0"/>
          </a:p>
        </p:txBody>
      </p:sp>
      <p:sp>
        <p:nvSpPr>
          <p:cNvPr id="15" name="Text 12"/>
          <p:cNvSpPr/>
          <p:nvPr/>
        </p:nvSpPr>
        <p:spPr>
          <a:xfrm>
            <a:off x="8183880" y="3218688"/>
            <a:ext cx="33832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Montana high schoolers seriously considered attempting suicide in the past year (YRBS, 2023).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263640" y="4572000"/>
            <a:ext cx="5440680" cy="1298448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537960" y="4681728"/>
            <a:ext cx="1600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#1</a:t>
            </a:r>
            <a:endParaRPr lang="en-US" sz="2500" dirty="0"/>
          </a:p>
        </p:txBody>
      </p:sp>
      <p:sp>
        <p:nvSpPr>
          <p:cNvPr id="18" name="Text 15"/>
          <p:cNvSpPr/>
          <p:nvPr/>
        </p:nvSpPr>
        <p:spPr>
          <a:xfrm>
            <a:off x="8183880" y="4681728"/>
            <a:ext cx="33832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 of preventable death for Montana youth ages 10–14 is suicide (MT Vital Statistics, 2023).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548640" y="4617720"/>
            <a:ext cx="548640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868680" y="47548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Statistically speaking…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868680" y="507492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people in this room own firearms. This is not a conversation about other people...it is a conversation about us.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8686800" y="6455664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MT BRFSS 2024 · MT YRBS 2023 · MT Vital Statistics 2023 · RAND (ownership est.)</a:t>
            </a:r>
            <a:endParaRPr lang="en-US" sz="85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C6D49A1-B92A-9B59-96D3-3B11D9C21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  ·  WHY THIS MATTERS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 why families leave firearms unsecured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548640" y="2048256"/>
            <a:ext cx="11155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005840" y="1664208"/>
            <a:ext cx="4114800" cy="566928"/>
          </a:xfrm>
          <a:prstGeom prst="roundRect">
            <a:avLst>
              <a:gd name="adj" fmla="val 16129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05840" y="1664208"/>
            <a:ext cx="4114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“I need quick access”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234440" y="2286000"/>
            <a:ext cx="10149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owners keep firearms loaded and unlocked because they believe it is necessary for home protection — prioritizing perceived security over storage safety.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548640" y="3465576"/>
            <a:ext cx="11155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005840" y="3081528"/>
            <a:ext cx="4114800" cy="566928"/>
          </a:xfrm>
          <a:prstGeom prst="roundRect">
            <a:avLst>
              <a:gd name="adj" fmla="val 16129"/>
            </a:avLst>
          </a:prstGeom>
          <a:solidFill>
            <a:srgbClr val="00467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05840" y="3081528"/>
            <a:ext cx="4114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“My kids know better”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234440" y="3703320"/>
            <a:ext cx="10149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often underestimate the likelihood that their child will handle a firearm. Many believe education alone is sufficient protection.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548640" y="4882896"/>
            <a:ext cx="111556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005840" y="4498848"/>
            <a:ext cx="4114800" cy="566928"/>
          </a:xfrm>
          <a:prstGeom prst="roundRect">
            <a:avLst>
              <a:gd name="adj" fmla="val 16129"/>
            </a:avLst>
          </a:prstGeom>
          <a:solidFill>
            <a:srgbClr val="54B948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005840" y="4498848"/>
            <a:ext cx="4114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“It’s just how it’s done”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1234440" y="5120640"/>
            <a:ext cx="10149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norms and cultural identity around firearms can make safe storage feel like a challenge to values rather than a complement to them.</a:t>
            </a:r>
            <a:endParaRPr lang="en-US" sz="13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13B3F2D-FD21-CB69-D3DD-C6675BD55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  ·  WHY THIS MATTERS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research already told us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5257800" cy="27432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68680" y="1810512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Storage laws: strong evidence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868680" y="2240280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RAND’s </a:t>
            </a:r>
            <a:r>
              <a:rPr lang="en-US" sz="1300" i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of Gun Policy</a:t>
            </a:r>
            <a:r>
              <a:rPr lang="en-US" sz="130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(5th ed., 2026) gives its strongest rating — “supportive” — to evidence that child-access and safe-storage laws reduce firearm self-injury and homicide among youth. Roughly 27 states and DC have such a law.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68680" y="370332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i="1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that evidence is about the laws — not about whether notifying families changes what they do.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172200" y="1627632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STORAGE COMMUNICATION HAS BEEN STUDIED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172200" y="2039112"/>
            <a:ext cx="118872" cy="118872"/>
          </a:xfrm>
          <a:prstGeom prst="ellipse">
            <a:avLst/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446520" y="1929384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46520" y="2176272"/>
            <a:ext cx="5257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&amp; primary care. Counseling works when paired with a free lock (Rowhani-Rahbar 2016; Barkin 2008).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172200" y="2660904"/>
            <a:ext cx="118872" cy="118872"/>
          </a:xfrm>
          <a:prstGeom prst="ellipse">
            <a:avLst/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446520" y="2551176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Veterans &amp; military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446520" y="2798064"/>
            <a:ext cx="5257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 lethal means safety counseling; firearms were involved in about 72% of veteran suicide deaths in 2021.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6172200" y="3282696"/>
            <a:ext cx="118872" cy="118872"/>
          </a:xfrm>
          <a:prstGeom prst="ellipse">
            <a:avLst/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446520" y="317296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programs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46520" y="3419856"/>
            <a:ext cx="5257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 giveaways and temporary out-of-home storage during periods of elevated risk.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6172200" y="3904488"/>
            <a:ext cx="118872" cy="118872"/>
          </a:xfrm>
          <a:prstGeom prst="ellipse">
            <a:avLst/>
          </a:prstGeom>
          <a:solidFill>
            <a:srgbClr val="00467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446520" y="3794760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Firearm retailers &amp; ranges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6446520" y="4041648"/>
            <a:ext cx="5257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Gun Shop Project; AFSP–NSSF partnership — trusted voices at the point of sale.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548640" y="4572000"/>
            <a:ext cx="11155680" cy="1280160"/>
          </a:xfrm>
          <a:prstGeom prst="roundRect">
            <a:avLst>
              <a:gd name="adj" fmla="val 7143"/>
            </a:avLst>
          </a:prstGeom>
          <a:solidFill>
            <a:srgbClr val="3B3679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868680" y="4572000"/>
            <a:ext cx="10515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54B9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throughline:  </a:t>
            </a:r>
            <a:r>
              <a:rPr lang="en-US" sz="13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every setting, what moves behavior is a trusted messenger paired with an easy action, like a free lock. Reaching families </a:t>
            </a: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schools</a:t>
            </a:r>
            <a:r>
              <a:rPr lang="en-US" sz="1350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a newer and far less-studied channel, which is exactly what this study examines.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8686800" y="6455664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9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 (2026) · Rowhani-Rahbar et al. (2016) · Barkin et al. (2008) · VA · Gun Shop Project · AFSP–NSSF</a:t>
            </a:r>
            <a:endParaRPr lang="en-US" sz="85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A7D38FC-3E98-B227-A9B9-4597E88ED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585216" cy="585216"/>
          </a:xfrm>
          <a:prstGeom prst="roundRect">
            <a:avLst>
              <a:gd name="adj" fmla="val 18750"/>
            </a:avLst>
          </a:prstGeom>
          <a:solidFill>
            <a:srgbClr val="5C50C3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76072"/>
            <a:ext cx="347472" cy="3474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98448" y="45720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  ·  WHY THIS MATTERS IN MONTANA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98448" y="713232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schools </a:t>
            </a: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  <a:sym typeface="Wingdings" pitchFamily="2" charset="2"/>
              </a:rPr>
              <a:t></a:t>
            </a:r>
            <a:r>
              <a:rPr lang="en-US" sz="2400" b="1" dirty="0">
                <a:solidFill>
                  <a:srgbClr val="1B1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the theory of change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352044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41248" y="187452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C50C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family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859536" y="260604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C5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59536" y="2999232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Schools are the one institution with recurring, expected contact with essentially every family that has a child. This includes rural families far from any clinic.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315968" y="1645920"/>
            <a:ext cx="352044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08576" y="187452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67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Credibility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4626864" y="260604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4626864" y="2999232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delivers a message shapes whether people act on it. In small communities, the principal is often a known neighbor rather than an agency.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8083296" y="1645920"/>
            <a:ext cx="3520440" cy="2880360"/>
          </a:xfrm>
          <a:prstGeom prst="roundRect">
            <a:avLst>
              <a:gd name="adj" fmla="val 317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375904" y="187452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54B94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3× or more</a:t>
            </a:r>
            <a:endParaRPr lang="en-US" sz="2800" dirty="0"/>
          </a:p>
        </p:txBody>
      </p:sp>
      <p:sp>
        <p:nvSpPr>
          <p:cNvPr id="16" name="Text 13"/>
          <p:cNvSpPr/>
          <p:nvPr/>
        </p:nvSpPr>
        <p:spPr>
          <a:xfrm>
            <a:off x="8394192" y="260604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4B9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Repetition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394192" y="2999232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B1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a one-time campaign, schools can reinforce at enrollment, during hunting season, and before summer, and that raises the odds of behavior change.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48640" y="4709160"/>
            <a:ext cx="11155680" cy="1188720"/>
          </a:xfrm>
          <a:prstGeom prst="roundRect">
            <a:avLst>
              <a:gd name="adj" fmla="val 7692"/>
            </a:avLst>
          </a:prstGeom>
          <a:solidFill>
            <a:srgbClr val="2A2660"/>
          </a:solidFill>
          <a:ln/>
          <a:effectLst>
            <a:outerShdw blurRad="101600" dist="381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68680" y="470916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E4E8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 the theory underlying the Texas campaign and study.</a:t>
            </a:r>
            <a:endParaRPr lang="en-US" sz="15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6BF1490-ED98-BDFD-36EF-C4B2389B2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199" y="288036"/>
            <a:ext cx="2407784" cy="457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Slides">
  <a:themeElements>
    <a:clrScheme name="WestEd">
      <a:dk1>
        <a:srgbClr val="010011"/>
      </a:dk1>
      <a:lt1>
        <a:srgbClr val="FFFFFF"/>
      </a:lt1>
      <a:dk2>
        <a:srgbClr val="3B3679"/>
      </a:dk2>
      <a:lt2>
        <a:srgbClr val="FFFFFF"/>
      </a:lt2>
      <a:accent1>
        <a:srgbClr val="5C50C3"/>
      </a:accent1>
      <a:accent2>
        <a:srgbClr val="00467F"/>
      </a:accent2>
      <a:accent3>
        <a:srgbClr val="64798D"/>
      </a:accent3>
      <a:accent4>
        <a:srgbClr val="1669C9"/>
      </a:accent4>
      <a:accent5>
        <a:srgbClr val="54B948"/>
      </a:accent5>
      <a:accent6>
        <a:srgbClr val="83B3E9"/>
      </a:accent6>
      <a:hlink>
        <a:srgbClr val="006ACF"/>
      </a:hlink>
      <a:folHlink>
        <a:srgbClr val="5EC6F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estEd_DeckTemplate_FORTESTING" id="{163E7F46-72B4-3B4D-8D3D-C48751480AC7}" vid="{9F34A24A-84AF-D84A-8CD3-DBA4418C42E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2876</Words>
  <Application>Microsoft Macintosh PowerPoint</Application>
  <PresentationFormat>Widescreen</PresentationFormat>
  <Paragraphs>361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Aptos</vt:lpstr>
      <vt:lpstr>Arial</vt:lpstr>
      <vt:lpstr>Calibri</vt:lpstr>
      <vt:lpstr>Cambria</vt:lpstr>
      <vt:lpstr>System Font Regular</vt:lpstr>
      <vt:lpstr>Office Theme</vt:lpstr>
      <vt:lpstr>Title Slides</vt:lpstr>
      <vt:lpstr>Safe Firearms Storage Communication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you.  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Schools Can Actually Do — Montana</dc:title>
  <dc:subject>PptxGenJS Presentation</dc:subject>
  <dc:creator>PptxGenJS</dc:creator>
  <cp:lastModifiedBy>Trevor Fronius</cp:lastModifiedBy>
  <cp:revision>6</cp:revision>
  <dcterms:created xsi:type="dcterms:W3CDTF">2026-08-04T19:14:25Z</dcterms:created>
  <dcterms:modified xsi:type="dcterms:W3CDTF">2026-08-06T22:09:13Z</dcterms:modified>
</cp:coreProperties>
</file>